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Lst>
  <p:notesMasterIdLst>
    <p:notesMasterId r:id="rId21"/>
  </p:notesMasterIdLst>
  <p:sldIdLst>
    <p:sldId id="256" r:id="rId2"/>
    <p:sldId id="276" r:id="rId3"/>
    <p:sldId id="257" r:id="rId4"/>
    <p:sldId id="258" r:id="rId5"/>
    <p:sldId id="259" r:id="rId6"/>
    <p:sldId id="261" r:id="rId7"/>
    <p:sldId id="284" r:id="rId8"/>
    <p:sldId id="285" r:id="rId9"/>
    <p:sldId id="262" r:id="rId10"/>
    <p:sldId id="286" r:id="rId11"/>
    <p:sldId id="282" r:id="rId12"/>
    <p:sldId id="264" r:id="rId13"/>
    <p:sldId id="267" r:id="rId14"/>
    <p:sldId id="279" r:id="rId15"/>
    <p:sldId id="287" r:id="rId16"/>
    <p:sldId id="288"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34" autoAdjust="0"/>
    <p:restoredTop sz="94660"/>
  </p:normalViewPr>
  <p:slideViewPr>
    <p:cSldViewPr snapToGrid="0">
      <p:cViewPr varScale="1">
        <p:scale>
          <a:sx n="85" d="100"/>
          <a:sy n="85"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14961-E2AB-406C-BD37-78CA4908D3CD}"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C2835-7D82-46E9-BEE4-D6D70B5767DC}" type="slidenum">
              <a:rPr lang="en-US" smtClean="0"/>
              <a:t>‹#›</a:t>
            </a:fld>
            <a:endParaRPr lang="en-US"/>
          </a:p>
        </p:txBody>
      </p:sp>
    </p:spTree>
    <p:extLst>
      <p:ext uri="{BB962C8B-B14F-4D97-AF65-F5344CB8AC3E}">
        <p14:creationId xmlns:p14="http://schemas.microsoft.com/office/powerpoint/2010/main" val="426523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FC2835-7D82-46E9-BEE4-D6D70B5767DC}" type="slidenum">
              <a:rPr lang="en-US" smtClean="0"/>
              <a:t>1</a:t>
            </a:fld>
            <a:endParaRPr lang="en-US"/>
          </a:p>
        </p:txBody>
      </p:sp>
    </p:spTree>
    <p:extLst>
      <p:ext uri="{BB962C8B-B14F-4D97-AF65-F5344CB8AC3E}">
        <p14:creationId xmlns:p14="http://schemas.microsoft.com/office/powerpoint/2010/main" val="195958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D6188E-7FCB-4375-999B-C3A8ABD4EE96}" type="datetime1">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38283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38B9AC-31B3-4141-A298-DCBEFF912FB2}" type="datetime1">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13903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EEDC6D-6921-4B36-8697-50513C3BD5D9}" type="datetime1">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27824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4618CF-3BA8-4A4C-B7BD-90D2B13E3C01}" type="datetime1">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03697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14786-DBC6-4D86-ADF1-D8708552651B}" type="datetime1">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13591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5BFC57-DC27-44FD-8561-2EA06F209651}" type="datetime1">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40462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126308-3386-4966-AA3A-9AAE26CAA53B}" type="datetime1">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2245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DCDE8E-6971-4A21-AF57-E4F5D4002977}" type="datetime1">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31899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D8257-4403-45E4-B0CD-74585D1FB01E}" type="datetime1">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04223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9D91F2-C209-452D-B145-81F0484F80F0}" type="datetime1">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117200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A2D9CE-BF9F-4BC7-9E84-B107593B3426}" type="datetime1">
              <a:rPr lang="en-US" smtClean="0"/>
              <a:t>6/7/2024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9F2EF0-97D1-497D-A96E-EC7171116445}" type="slidenum">
              <a:rPr lang="en-US" smtClean="0"/>
              <a:t>‹#›</a:t>
            </a:fld>
            <a:endParaRPr lang="en-US"/>
          </a:p>
        </p:txBody>
      </p:sp>
    </p:spTree>
    <p:extLst>
      <p:ext uri="{BB962C8B-B14F-4D97-AF65-F5344CB8AC3E}">
        <p14:creationId xmlns:p14="http://schemas.microsoft.com/office/powerpoint/2010/main" val="43660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54FB0-E44F-42B1-8F3F-B5F7153C8BE8}" type="datetime1">
              <a:rPr lang="en-US" smtClean="0"/>
              <a:t>6/7/2024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F2EF0-97D1-497D-A96E-EC7171116445}" type="slidenum">
              <a:rPr lang="en-US" smtClean="0"/>
              <a:t>‹#›</a:t>
            </a:fld>
            <a:endParaRPr lang="en-US"/>
          </a:p>
        </p:txBody>
      </p:sp>
    </p:spTree>
    <p:extLst>
      <p:ext uri="{BB962C8B-B14F-4D97-AF65-F5344CB8AC3E}">
        <p14:creationId xmlns:p14="http://schemas.microsoft.com/office/powerpoint/2010/main" val="174342528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125" y="1715309"/>
            <a:ext cx="11252990" cy="2245292"/>
          </a:xfrm>
        </p:spPr>
        <p:txBody>
          <a:bodyPr vert="horz" lIns="91440" tIns="45720" rIns="91440" bIns="45720" rtlCol="0" anchor="b">
            <a:noAutofit/>
          </a:bodyPr>
          <a:lstStyle/>
          <a:p>
            <a:r>
              <a:rPr lang="en-US" sz="3600" b="1" dirty="0">
                <a:solidFill>
                  <a:srgbClr val="0D0D0D"/>
                </a:solidFill>
                <a:effectLst/>
                <a:highlight>
                  <a:srgbClr val="FFFFFF"/>
                </a:highlight>
                <a:latin typeface="Times New Roman" panose="02020603050405020304" pitchFamily="18" charset="0"/>
                <a:ea typeface="Times New Roman" panose="02020603050405020304" pitchFamily="18" charset="0"/>
              </a:rPr>
              <a:t>Maximizing Academic Collaboration and Productivity through Project Management Solutions</a:t>
            </a:r>
            <a:br>
              <a:rPr lang="en-IN" sz="1800" dirty="0">
                <a:effectLst/>
                <a:latin typeface="Times New Roman" panose="02020603050405020304" pitchFamily="18" charset="0"/>
                <a:ea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42797" y="4336792"/>
            <a:ext cx="4660144" cy="861420"/>
          </a:xfrm>
        </p:spPr>
        <p:txBody>
          <a:bodyPr vert="horz" lIns="91440" tIns="45720" rIns="91440" bIns="45720" rtlCol="0" anchor="t">
            <a:noAutofit/>
          </a:bodyPr>
          <a:lstStyle/>
          <a:p>
            <a:pPr algn="l"/>
            <a:r>
              <a:rPr lang="en-US" sz="2000" b="1" dirty="0">
                <a:latin typeface="Times New Roman" panose="02020603050405020304" pitchFamily="18" charset="0"/>
                <a:cs typeface="Times New Roman" panose="02020603050405020304" pitchFamily="18" charset="0"/>
              </a:rPr>
              <a:t>By:</a:t>
            </a:r>
          </a:p>
          <a:p>
            <a:pPr marL="457200" indent="-457200" algn="l">
              <a:buAutoNum type="arabicPeriod"/>
            </a:pPr>
            <a:r>
              <a:rPr lang="en-US" sz="2000" dirty="0">
                <a:latin typeface="Times New Roman"/>
                <a:cs typeface="Times New Roman"/>
              </a:rPr>
              <a:t>1MS21CS040- </a:t>
            </a:r>
            <a:r>
              <a:rPr lang="en-US" sz="2000" dirty="0" err="1">
                <a:latin typeface="Times New Roman"/>
                <a:cs typeface="Times New Roman"/>
              </a:rPr>
              <a:t>Charishma</a:t>
            </a:r>
            <a:r>
              <a:rPr lang="en-US" sz="2000" dirty="0">
                <a:latin typeface="Times New Roman"/>
                <a:cs typeface="Times New Roman"/>
              </a:rPr>
              <a:t> Mallem</a:t>
            </a:r>
            <a:endParaRPr lang="en-US" sz="2000" dirty="0">
              <a:latin typeface="Times New Roman" panose="02020603050405020304" pitchFamily="18" charset="0"/>
              <a:cs typeface="Times New Roman" panose="02020603050405020304" pitchFamily="18" charset="0"/>
            </a:endParaRPr>
          </a:p>
          <a:p>
            <a:pPr marL="457200" indent="-457200" algn="l">
              <a:buAutoNum type="arabicPeriod"/>
            </a:pPr>
            <a:r>
              <a:rPr lang="en-US" sz="2000" dirty="0">
                <a:latin typeface="Times New Roman"/>
                <a:cs typeface="Times New Roman"/>
              </a:rPr>
              <a:t>1MS21CS056- Jyothi Yadav</a:t>
            </a:r>
          </a:p>
          <a:p>
            <a:pPr marL="457200" indent="-457200" algn="l">
              <a:buAutoNum type="arabicPeriod"/>
            </a:pPr>
            <a:r>
              <a:rPr lang="en-US" sz="2000" dirty="0">
                <a:latin typeface="Times New Roman"/>
                <a:cs typeface="Times New Roman"/>
              </a:rPr>
              <a:t>1MS21CS063- </a:t>
            </a:r>
            <a:r>
              <a:rPr lang="en-US" sz="2000" dirty="0" err="1">
                <a:latin typeface="Times New Roman"/>
                <a:cs typeface="Times New Roman"/>
              </a:rPr>
              <a:t>Kavyasri</a:t>
            </a:r>
            <a:r>
              <a:rPr lang="en-US" sz="2000" dirty="0">
                <a:latin typeface="Times New Roman"/>
                <a:cs typeface="Times New Roman"/>
              </a:rPr>
              <a:t> R</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457200" indent="-457200" algn="l">
              <a:buAutoNum type="arabicPeriod"/>
            </a:pPr>
            <a:endParaRPr lang="en-IN" sz="2000"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537391" y="545737"/>
            <a:ext cx="3825603" cy="1087120"/>
          </a:xfrm>
          <a:prstGeom prst="rect">
            <a:avLst/>
          </a:prstGeom>
        </p:spPr>
      </p:pic>
      <p:sp>
        <p:nvSpPr>
          <p:cNvPr id="5" name="Text Box 2"/>
          <p:cNvSpPr txBox="1">
            <a:spLocks noChangeArrowheads="1"/>
          </p:cNvSpPr>
          <p:nvPr/>
        </p:nvSpPr>
        <p:spPr bwMode="auto">
          <a:xfrm>
            <a:off x="5331535" y="555446"/>
            <a:ext cx="5500054" cy="923330"/>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Department of  Computer Science and Engineering</a:t>
            </a:r>
          </a:p>
          <a:p>
            <a:pPr algn="ctr"/>
            <a:r>
              <a:rPr lang="en-US" b="1" dirty="0">
                <a:latin typeface="Times New Roman" panose="02020603050405020304" pitchFamily="18" charset="0"/>
                <a:ea typeface="Times New Roman" panose="02020603050405020304" pitchFamily="18" charset="0"/>
              </a:rPr>
              <a:t>VI Semester, Mini Project </a:t>
            </a:r>
            <a:r>
              <a:rPr lang="en-US" b="1" dirty="0" err="1">
                <a:latin typeface="Times New Roman" panose="02020603050405020304" pitchFamily="18" charset="0"/>
                <a:ea typeface="Times New Roman" panose="02020603050405020304" pitchFamily="18" charset="0"/>
              </a:rPr>
              <a:t>MidSem</a:t>
            </a:r>
            <a:r>
              <a:rPr lang="en-US" b="1" dirty="0">
                <a:latin typeface="Times New Roman" panose="02020603050405020304" pitchFamily="18" charset="0"/>
                <a:ea typeface="Times New Roman" panose="02020603050405020304" pitchFamily="18" charset="0"/>
              </a:rPr>
              <a:t> Evaluation</a:t>
            </a:r>
          </a:p>
          <a:p>
            <a:pPr algn="ctr"/>
            <a:r>
              <a:rPr lang="en-US" b="1" dirty="0">
                <a:latin typeface="Times New Roman" panose="02020603050405020304" pitchFamily="18" charset="0"/>
                <a:ea typeface="Times New Roman" panose="02020603050405020304" pitchFamily="18" charset="0"/>
              </a:rPr>
              <a:t>Code:  </a:t>
            </a:r>
            <a:r>
              <a:rPr lang="en-IN" b="1" dirty="0">
                <a:latin typeface="Times New Roman" panose="02020603050405020304" pitchFamily="18" charset="0"/>
                <a:ea typeface="Times New Roman" panose="02020603050405020304" pitchFamily="18" charset="0"/>
              </a:rPr>
              <a:t>CS65</a:t>
            </a:r>
            <a:endParaRPr lang="en-US" b="1" dirty="0">
              <a:latin typeface="Times New Roman" panose="02020603050405020304" pitchFamily="18" charset="0"/>
              <a:ea typeface="Times New Roman" panose="02020603050405020304" pitchFamily="18" charset="0"/>
            </a:endParaRPr>
          </a:p>
        </p:txBody>
      </p:sp>
      <p:sp>
        <p:nvSpPr>
          <p:cNvPr id="6" name="Rectangle 5"/>
          <p:cNvSpPr/>
          <p:nvPr/>
        </p:nvSpPr>
        <p:spPr>
          <a:xfrm>
            <a:off x="7128445" y="4848707"/>
            <a:ext cx="4660144" cy="861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Under the Guidance of</a:t>
            </a:r>
          </a:p>
          <a:p>
            <a:r>
              <a:rPr lang="en-US" dirty="0" err="1">
                <a:solidFill>
                  <a:schemeClr val="tx1"/>
                </a:solidFill>
                <a:latin typeface="Times New Roman" panose="02020603050405020304" pitchFamily="18" charset="0"/>
                <a:cs typeface="Times New Roman" panose="02020603050405020304" pitchFamily="18" charset="0"/>
              </a:rPr>
              <a:t>Brunda</a:t>
            </a:r>
            <a:r>
              <a:rPr lang="en-US" dirty="0">
                <a:solidFill>
                  <a:schemeClr val="tx1"/>
                </a:solidFill>
                <a:latin typeface="Times New Roman" panose="02020603050405020304" pitchFamily="18" charset="0"/>
                <a:cs typeface="Times New Roman" panose="02020603050405020304" pitchFamily="18" charset="0"/>
              </a:rPr>
              <a:t> G</a:t>
            </a:r>
          </a:p>
          <a:p>
            <a:r>
              <a:rPr lang="en-US"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1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2757-81FC-557A-FBE5-2CE1432155E0}"/>
              </a:ext>
            </a:extLst>
          </p:cNvPr>
          <p:cNvSpPr>
            <a:spLocks noGrp="1"/>
          </p:cNvSpPr>
          <p:nvPr>
            <p:ph type="title"/>
          </p:nvPr>
        </p:nvSpPr>
        <p:spPr>
          <a:xfrm>
            <a:off x="838200" y="365126"/>
            <a:ext cx="10515600" cy="641554"/>
          </a:xfrm>
        </p:spPr>
        <p:txBody>
          <a:bodyPr>
            <a:normAutofit fontScale="90000"/>
          </a:bodyPr>
          <a:lstStyle/>
          <a:p>
            <a:r>
              <a:rPr lang="en-IN" dirty="0"/>
              <a:t>Salty software workflow</a:t>
            </a:r>
          </a:p>
        </p:txBody>
      </p:sp>
      <p:pic>
        <p:nvPicPr>
          <p:cNvPr id="6" name="Content Placeholder 5">
            <a:extLst>
              <a:ext uri="{FF2B5EF4-FFF2-40B4-BE49-F238E27FC236}">
                <a16:creationId xmlns:a16="http://schemas.microsoft.com/office/drawing/2014/main" id="{38B1AD0E-953F-A18E-F428-ED58F3D0D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512" y="2653506"/>
            <a:ext cx="7800975" cy="2695575"/>
          </a:xfrm>
        </p:spPr>
      </p:pic>
      <p:sp>
        <p:nvSpPr>
          <p:cNvPr id="4" name="Slide Number Placeholder 3">
            <a:extLst>
              <a:ext uri="{FF2B5EF4-FFF2-40B4-BE49-F238E27FC236}">
                <a16:creationId xmlns:a16="http://schemas.microsoft.com/office/drawing/2014/main" id="{FF493E5F-5044-8EF7-486E-E6C34220A371}"/>
              </a:ext>
            </a:extLst>
          </p:cNvPr>
          <p:cNvSpPr>
            <a:spLocks noGrp="1"/>
          </p:cNvSpPr>
          <p:nvPr>
            <p:ph type="sldNum" sz="quarter" idx="12"/>
          </p:nvPr>
        </p:nvSpPr>
        <p:spPr/>
        <p:txBody>
          <a:bodyPr/>
          <a:lstStyle/>
          <a:p>
            <a:fld id="{539F2EF0-97D1-497D-A96E-EC7171116445}" type="slidenum">
              <a:rPr lang="en-US" smtClean="0"/>
              <a:t>10</a:t>
            </a:fld>
            <a:endParaRPr lang="en-US"/>
          </a:p>
        </p:txBody>
      </p:sp>
    </p:spTree>
    <p:extLst>
      <p:ext uri="{BB962C8B-B14F-4D97-AF65-F5344CB8AC3E}">
        <p14:creationId xmlns:p14="http://schemas.microsoft.com/office/powerpoint/2010/main" val="226637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F1E678-1E50-DB9A-3DFB-B7245A3E460C}"/>
              </a:ext>
            </a:extLst>
          </p:cNvPr>
          <p:cNvSpPr>
            <a:spLocks noGrp="1"/>
          </p:cNvSpPr>
          <p:nvPr>
            <p:ph type="sldNum" sz="quarter" idx="12"/>
          </p:nvPr>
        </p:nvSpPr>
        <p:spPr>
          <a:xfrm>
            <a:off x="8222398" y="6601668"/>
            <a:ext cx="2434172" cy="256332"/>
          </a:xfrm>
        </p:spPr>
        <p:txBody>
          <a:bodyPr/>
          <a:lstStyle/>
          <a:p>
            <a:fld id="{539F2EF0-97D1-497D-A96E-EC7171116445}" type="slidenum">
              <a:rPr lang="en-US" smtClean="0"/>
              <a:t>11</a:t>
            </a:fld>
            <a:endParaRPr lang="en-US"/>
          </a:p>
        </p:txBody>
      </p:sp>
      <p:pic>
        <p:nvPicPr>
          <p:cNvPr id="4" name="Picture 3">
            <a:extLst>
              <a:ext uri="{FF2B5EF4-FFF2-40B4-BE49-F238E27FC236}">
                <a16:creationId xmlns:a16="http://schemas.microsoft.com/office/drawing/2014/main" id="{CAFB394D-A8FA-DEA7-0BC5-B6AE3E7093B1}"/>
              </a:ext>
            </a:extLst>
          </p:cNvPr>
          <p:cNvPicPr>
            <a:picLocks noChangeAspect="1"/>
          </p:cNvPicPr>
          <p:nvPr/>
        </p:nvPicPr>
        <p:blipFill>
          <a:blip r:embed="rId2"/>
          <a:stretch>
            <a:fillRect/>
          </a:stretch>
        </p:blipFill>
        <p:spPr>
          <a:xfrm>
            <a:off x="378535" y="819929"/>
            <a:ext cx="10904220" cy="6385959"/>
          </a:xfrm>
          <a:prstGeom prst="rect">
            <a:avLst/>
          </a:prstGeom>
        </p:spPr>
      </p:pic>
    </p:spTree>
    <p:extLst>
      <p:ext uri="{BB962C8B-B14F-4D97-AF65-F5344CB8AC3E}">
        <p14:creationId xmlns:p14="http://schemas.microsoft.com/office/powerpoint/2010/main" val="10103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14AD1-6F6C-0D75-E8AF-AD5309AC1039}"/>
              </a:ext>
            </a:extLst>
          </p:cNvPr>
          <p:cNvSpPr>
            <a:spLocks noGrp="1"/>
          </p:cNvSpPr>
          <p:nvPr>
            <p:ph idx="1"/>
          </p:nvPr>
        </p:nvSpPr>
        <p:spPr>
          <a:xfrm>
            <a:off x="71718" y="1979412"/>
            <a:ext cx="6687671" cy="2539486"/>
          </a:xfrm>
        </p:spPr>
        <p:txBody>
          <a:bodyPr vert="horz" lIns="91440" tIns="45720" rIns="91440" bIns="45720" rtlCol="0" anchor="t">
            <a:noAutofit/>
          </a:bodyPr>
          <a:lstStyle/>
          <a:p>
            <a:pPr marL="0" indent="0">
              <a:buNone/>
            </a:pPr>
            <a:endParaRPr lang="en-US" dirty="0"/>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483B92-13CE-14CD-8C85-BBF1903C78FD}"/>
              </a:ext>
            </a:extLst>
          </p:cNvPr>
          <p:cNvSpPr>
            <a:spLocks noGrp="1"/>
          </p:cNvSpPr>
          <p:nvPr>
            <p:ph type="sldNum" sz="quarter" idx="12"/>
          </p:nvPr>
        </p:nvSpPr>
        <p:spPr/>
        <p:txBody>
          <a:bodyPr/>
          <a:lstStyle/>
          <a:p>
            <a:fld id="{539F2EF0-97D1-497D-A96E-EC7171116445}" type="slidenum">
              <a:rPr lang="en-US" smtClean="0"/>
              <a:t>12</a:t>
            </a:fld>
            <a:endParaRPr lang="en-US"/>
          </a:p>
        </p:txBody>
      </p:sp>
      <p:sp>
        <p:nvSpPr>
          <p:cNvPr id="15" name="Title 1">
            <a:extLst>
              <a:ext uri="{FF2B5EF4-FFF2-40B4-BE49-F238E27FC236}">
                <a16:creationId xmlns:a16="http://schemas.microsoft.com/office/drawing/2014/main" id="{A2578FF5-7999-2AFA-4899-C59C4376195F}"/>
              </a:ext>
            </a:extLst>
          </p:cNvPr>
          <p:cNvSpPr>
            <a:spLocks noGrp="1"/>
          </p:cNvSpPr>
          <p:nvPr>
            <p:ph type="title"/>
          </p:nvPr>
        </p:nvSpPr>
        <p:spPr>
          <a:xfrm>
            <a:off x="838200" y="365125"/>
            <a:ext cx="10515600" cy="606425"/>
          </a:xfrm>
        </p:spPr>
        <p:txBody>
          <a:bodyPr>
            <a:normAutofit fontScale="90000"/>
          </a:bodyPr>
          <a:lstStyle/>
          <a:p>
            <a:pPr>
              <a:lnSpc>
                <a:spcPct val="150000"/>
              </a:lnSpc>
            </a:pPr>
            <a:r>
              <a:rPr lang="en-IN" sz="3000" dirty="0">
                <a:latin typeface="Times New Roman" panose="02020603050405020304" pitchFamily="18" charset="0"/>
                <a:cs typeface="Times New Roman" panose="02020603050405020304" pitchFamily="18" charset="0"/>
              </a:rPr>
              <a:t>Workflow diagram of issue creation</a:t>
            </a:r>
          </a:p>
        </p:txBody>
      </p:sp>
      <p:pic>
        <p:nvPicPr>
          <p:cNvPr id="2" name="Picture 1" descr="Working with workflows | Administering Jira applications Data Center 9.15 |  Atlassian Documentation">
            <a:extLst>
              <a:ext uri="{FF2B5EF4-FFF2-40B4-BE49-F238E27FC236}">
                <a16:creationId xmlns:a16="http://schemas.microsoft.com/office/drawing/2014/main" id="{E941640E-E10D-CEA0-2E90-C0AE873B36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850" y="1044228"/>
            <a:ext cx="10005060" cy="5677247"/>
          </a:xfrm>
          <a:prstGeom prst="rect">
            <a:avLst/>
          </a:prstGeom>
          <a:noFill/>
          <a:ln>
            <a:noFill/>
          </a:ln>
        </p:spPr>
      </p:pic>
    </p:spTree>
    <p:extLst>
      <p:ext uri="{BB962C8B-B14F-4D97-AF65-F5344CB8AC3E}">
        <p14:creationId xmlns:p14="http://schemas.microsoft.com/office/powerpoint/2010/main" val="289440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C2C461-D9CD-19C9-2528-63250C8575CF}"/>
              </a:ext>
            </a:extLst>
          </p:cNvPr>
          <p:cNvSpPr>
            <a:spLocks noGrp="1"/>
          </p:cNvSpPr>
          <p:nvPr>
            <p:ph type="sldNum" sz="quarter" idx="12"/>
          </p:nvPr>
        </p:nvSpPr>
        <p:spPr/>
        <p:txBody>
          <a:bodyPr/>
          <a:lstStyle/>
          <a:p>
            <a:fld id="{539F2EF0-97D1-497D-A96E-EC7171116445}" type="slidenum">
              <a:rPr lang="en-US" smtClean="0"/>
              <a:t>13</a:t>
            </a:fld>
            <a:endParaRPr lang="en-US"/>
          </a:p>
        </p:txBody>
      </p:sp>
      <p:sp>
        <p:nvSpPr>
          <p:cNvPr id="5" name="Title 1">
            <a:extLst>
              <a:ext uri="{FF2B5EF4-FFF2-40B4-BE49-F238E27FC236}">
                <a16:creationId xmlns:a16="http://schemas.microsoft.com/office/drawing/2014/main" id="{CDE18DCA-8CB6-5721-8C16-5FBEFC1AADDF}"/>
              </a:ext>
            </a:extLst>
          </p:cNvPr>
          <p:cNvSpPr>
            <a:spLocks noGrp="1"/>
          </p:cNvSpPr>
          <p:nvPr>
            <p:ph type="title"/>
          </p:nvPr>
        </p:nvSpPr>
        <p:spPr>
          <a:xfrm>
            <a:off x="838200" y="365125"/>
            <a:ext cx="10515600" cy="1325563"/>
          </a:xfrm>
        </p:spPr>
        <p:txBody>
          <a:bodyPr>
            <a:normAutofit fontScale="90000"/>
          </a:bodyPr>
          <a:lstStyle/>
          <a:p>
            <a:pPr>
              <a:lnSpc>
                <a:spcPct val="150000"/>
              </a:lnSpc>
            </a:pPr>
            <a:r>
              <a:rPr lang="en-US" sz="4900" dirty="0">
                <a:latin typeface="Times New Roman"/>
                <a:cs typeface="Times New Roman"/>
              </a:rPr>
              <a:t>7. Implementation</a:t>
            </a:r>
            <a:br>
              <a:rPr lang="en-US"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E5845FF-D1B0-818C-A486-12A31FFE01F7}"/>
              </a:ext>
            </a:extLst>
          </p:cNvPr>
          <p:cNvSpPr>
            <a:spLocks noGrp="1"/>
          </p:cNvSpPr>
          <p:nvPr>
            <p:ph idx="1"/>
          </p:nvPr>
        </p:nvSpPr>
        <p:spPr/>
        <p:txBody>
          <a:bodyPr>
            <a:normAutofit/>
          </a:bodyPr>
          <a:lstStyle/>
          <a:p>
            <a:endParaRPr lang="en-US" dirty="0"/>
          </a:p>
          <a:p>
            <a:pPr marL="0" indent="0">
              <a:buNone/>
            </a:pPr>
            <a:r>
              <a:rPr lang="en-US" b="1" dirty="0"/>
              <a:t>Sprint 1: Planning and Requirements Gathering</a:t>
            </a:r>
            <a:endParaRPr lang="en-US" dirty="0"/>
          </a:p>
          <a:p>
            <a:pPr algn="just"/>
            <a:r>
              <a:rPr lang="en-US" dirty="0"/>
              <a:t>Define project objectives, scope, and deliverables.</a:t>
            </a:r>
          </a:p>
          <a:p>
            <a:pPr algn="just"/>
            <a:r>
              <a:rPr lang="en-US" dirty="0"/>
              <a:t>Identify technology stack, tools, and frameworks to be used.</a:t>
            </a:r>
          </a:p>
          <a:p>
            <a:pPr algn="just"/>
            <a:r>
              <a:rPr lang="en-US" dirty="0"/>
              <a:t>Develop wireframes and mockups to visualize the user interface and workflow.</a:t>
            </a:r>
          </a:p>
        </p:txBody>
      </p:sp>
    </p:spTree>
    <p:extLst>
      <p:ext uri="{BB962C8B-B14F-4D97-AF65-F5344CB8AC3E}">
        <p14:creationId xmlns:p14="http://schemas.microsoft.com/office/powerpoint/2010/main" val="214826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FF45-3A09-6F83-1F0E-58813BBBC5DB}"/>
              </a:ext>
            </a:extLst>
          </p:cNvPr>
          <p:cNvSpPr>
            <a:spLocks noGrp="1"/>
          </p:cNvSpPr>
          <p:nvPr>
            <p:ph type="title"/>
          </p:nvPr>
        </p:nvSpPr>
        <p:spPr/>
        <p:txBody>
          <a:bodyPr/>
          <a:lstStyle/>
          <a:p>
            <a:r>
              <a:rPr lang="en-US" dirty="0">
                <a:latin typeface="Times New Roman"/>
                <a:cs typeface="Times New Roman"/>
              </a:rPr>
              <a:t>7.</a:t>
            </a:r>
            <a:r>
              <a:rPr lang="en-US" sz="4400" dirty="0">
                <a:latin typeface="Times New Roman"/>
                <a:cs typeface="Times New Roman"/>
              </a:rPr>
              <a:t> Implementation</a:t>
            </a:r>
            <a:endParaRPr lang="en-IN" dirty="0"/>
          </a:p>
        </p:txBody>
      </p:sp>
      <p:sp>
        <p:nvSpPr>
          <p:cNvPr id="3" name="Content Placeholder 2">
            <a:extLst>
              <a:ext uri="{FF2B5EF4-FFF2-40B4-BE49-F238E27FC236}">
                <a16:creationId xmlns:a16="http://schemas.microsoft.com/office/drawing/2014/main" id="{C3A310F0-02B4-650F-5C58-FDAB9C709257}"/>
              </a:ext>
            </a:extLst>
          </p:cNvPr>
          <p:cNvSpPr>
            <a:spLocks noGrp="1"/>
          </p:cNvSpPr>
          <p:nvPr>
            <p:ph idx="1"/>
          </p:nvPr>
        </p:nvSpPr>
        <p:spPr>
          <a:xfrm>
            <a:off x="838200" y="1783975"/>
            <a:ext cx="10515600" cy="4392987"/>
          </a:xfrm>
        </p:spPr>
        <p:txBody>
          <a:bodyPr>
            <a:normAutofit fontScale="92500" lnSpcReduction="10000"/>
          </a:bodyPr>
          <a:lstStyle/>
          <a:p>
            <a:pPr marL="0" indent="0">
              <a:buNone/>
            </a:pPr>
            <a:r>
              <a:rPr lang="en-US" b="1" dirty="0"/>
              <a:t>Sprint 2: Setting up git and other tools and </a:t>
            </a:r>
            <a:r>
              <a:rPr lang="en-US" b="1" dirty="0" err="1"/>
              <a:t>evnironments</a:t>
            </a:r>
            <a:r>
              <a:rPr lang="en-US" b="1" dirty="0"/>
              <a:t> for collaborative coding</a:t>
            </a:r>
            <a:endParaRPr lang="en-US" sz="1600" dirty="0"/>
          </a:p>
          <a:p>
            <a:pPr>
              <a:buFont typeface="Arial" panose="020B0604020202020204" pitchFamily="34" charset="0"/>
              <a:buChar char="•"/>
            </a:pPr>
            <a:r>
              <a:rPr lang="en-US" sz="2400" dirty="0"/>
              <a:t>Set up the project environment, including version control, development tools, and project management system.</a:t>
            </a:r>
          </a:p>
          <a:p>
            <a:pPr>
              <a:buFont typeface="Arial" panose="020B0604020202020204" pitchFamily="34" charset="0"/>
              <a:buChar char="•"/>
            </a:pPr>
            <a:r>
              <a:rPr lang="en-US" sz="2400" dirty="0"/>
              <a:t>Define user stories and acceptance criteria.</a:t>
            </a:r>
          </a:p>
          <a:p>
            <a:pPr>
              <a:buFont typeface="Arial" panose="020B0604020202020204" pitchFamily="34" charset="0"/>
              <a:buChar char="•"/>
            </a:pPr>
            <a:r>
              <a:rPr lang="en-US" sz="2400" dirty="0"/>
              <a:t>Develop the basic user interface (UI) layout and navigation structure.</a:t>
            </a:r>
          </a:p>
          <a:p>
            <a:pPr>
              <a:buFont typeface="Arial" panose="020B0604020202020204" pitchFamily="34" charset="0"/>
              <a:buChar char="•"/>
            </a:pPr>
            <a:endParaRPr lang="en-US" sz="2400" b="1" dirty="0"/>
          </a:p>
          <a:p>
            <a:pPr marL="0" indent="0">
              <a:buNone/>
            </a:pPr>
            <a:r>
              <a:rPr lang="en-US" sz="2400" b="1" dirty="0"/>
              <a:t>Sprint 3: Login page, Project Creation, Backlog creation, and sprint creation</a:t>
            </a:r>
          </a:p>
          <a:p>
            <a:r>
              <a:rPr lang="en-US" sz="2400" b="1" dirty="0"/>
              <a:t> </a:t>
            </a:r>
            <a:r>
              <a:rPr lang="en-US" sz="2400" dirty="0"/>
              <a:t>Implementation of an inbuilt Django authentication system. Database(Sqlite3).</a:t>
            </a:r>
          </a:p>
          <a:p>
            <a:r>
              <a:rPr lang="en-US" sz="2400" dirty="0"/>
              <a:t>Implementation of the project creation page.</a:t>
            </a:r>
          </a:p>
          <a:p>
            <a:r>
              <a:rPr lang="en-US" sz="2400" dirty="0"/>
              <a:t>Implementation of Backlog (issues) creation and sprint cycle. </a:t>
            </a:r>
          </a:p>
          <a:p>
            <a:pPr marL="0" indent="0">
              <a:buNone/>
            </a:pPr>
            <a:endParaRPr lang="en-US" dirty="0"/>
          </a:p>
        </p:txBody>
      </p:sp>
      <p:sp>
        <p:nvSpPr>
          <p:cNvPr id="4" name="Slide Number Placeholder 3">
            <a:extLst>
              <a:ext uri="{FF2B5EF4-FFF2-40B4-BE49-F238E27FC236}">
                <a16:creationId xmlns:a16="http://schemas.microsoft.com/office/drawing/2014/main" id="{391E3FEA-2968-DED5-B5D2-A9CE0BF3C89D}"/>
              </a:ext>
            </a:extLst>
          </p:cNvPr>
          <p:cNvSpPr>
            <a:spLocks noGrp="1"/>
          </p:cNvSpPr>
          <p:nvPr>
            <p:ph type="sldNum" sz="quarter" idx="12"/>
          </p:nvPr>
        </p:nvSpPr>
        <p:spPr/>
        <p:txBody>
          <a:bodyPr/>
          <a:lstStyle/>
          <a:p>
            <a:fld id="{539F2EF0-97D1-497D-A96E-EC7171116445}" type="slidenum">
              <a:rPr lang="en-US" smtClean="0"/>
              <a:t>14</a:t>
            </a:fld>
            <a:endParaRPr lang="en-US"/>
          </a:p>
        </p:txBody>
      </p:sp>
    </p:spTree>
    <p:extLst>
      <p:ext uri="{BB962C8B-B14F-4D97-AF65-F5344CB8AC3E}">
        <p14:creationId xmlns:p14="http://schemas.microsoft.com/office/powerpoint/2010/main" val="16224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06A13-2E96-189E-E425-71B814D7600B}"/>
              </a:ext>
            </a:extLst>
          </p:cNvPr>
          <p:cNvSpPr>
            <a:spLocks noGrp="1"/>
          </p:cNvSpPr>
          <p:nvPr>
            <p:ph idx="1"/>
          </p:nvPr>
        </p:nvSpPr>
        <p:spPr>
          <a:xfrm>
            <a:off x="838200" y="1465405"/>
            <a:ext cx="10515600" cy="4769139"/>
          </a:xfrm>
        </p:spPr>
        <p:txBody>
          <a:bodyPr>
            <a:normAutofit/>
          </a:bodyPr>
          <a:lstStyle/>
          <a:p>
            <a:pPr marL="0" indent="0">
              <a:buNone/>
            </a:pPr>
            <a:r>
              <a:rPr lang="en-US" sz="2400" b="1" dirty="0"/>
              <a:t>Sprint 4: Email integration, Backlog features, Add team members, salty invitation</a:t>
            </a:r>
            <a:endParaRPr lang="en-US" sz="2400" dirty="0"/>
          </a:p>
          <a:p>
            <a:r>
              <a:rPr lang="en-US" sz="2200" dirty="0"/>
              <a:t>Email Integration: Implement email integration for notifications.  </a:t>
            </a:r>
          </a:p>
          <a:p>
            <a:r>
              <a:rPr lang="en-US" sz="2200" dirty="0"/>
              <a:t> Backlog Features : Prioritize backlog features for future sprints.</a:t>
            </a:r>
          </a:p>
          <a:p>
            <a:r>
              <a:rPr lang="en-US" sz="2200" dirty="0"/>
              <a:t> Add Team Members and Salty Invitation: Onboard new team members and Implement user invitation functionality.</a:t>
            </a:r>
            <a:endParaRPr lang="en-US" sz="2200" b="1" dirty="0"/>
          </a:p>
          <a:p>
            <a:pPr marL="0" indent="0">
              <a:buNone/>
            </a:pPr>
            <a:r>
              <a:rPr lang="en-US" sz="2200" b="1" dirty="0"/>
              <a:t>Sprint 5: Creation of Filters, My Issues, Implementing structure of Timeline, Backlog advanced features and </a:t>
            </a:r>
            <a:r>
              <a:rPr lang="en-US" sz="2200" b="1" dirty="0" err="1"/>
              <a:t>css</a:t>
            </a:r>
            <a:endParaRPr lang="en-US" sz="1600" dirty="0"/>
          </a:p>
          <a:p>
            <a:pPr marL="0" indent="0">
              <a:buNone/>
            </a:pPr>
            <a:endParaRPr lang="en-US" sz="1600" dirty="0"/>
          </a:p>
          <a:p>
            <a:pPr marL="0" indent="0">
              <a:buNone/>
            </a:pPr>
            <a:endParaRPr lang="en-US" sz="1600" dirty="0"/>
          </a:p>
          <a:p>
            <a:pPr marL="0" indent="0">
              <a:buNone/>
            </a:pPr>
            <a:endParaRPr lang="en-IN" sz="2200" dirty="0"/>
          </a:p>
        </p:txBody>
      </p:sp>
      <p:sp>
        <p:nvSpPr>
          <p:cNvPr id="4" name="Slide Number Placeholder 3">
            <a:extLst>
              <a:ext uri="{FF2B5EF4-FFF2-40B4-BE49-F238E27FC236}">
                <a16:creationId xmlns:a16="http://schemas.microsoft.com/office/drawing/2014/main" id="{B71B0888-6027-3EDE-8ED6-586BAA1D047B}"/>
              </a:ext>
            </a:extLst>
          </p:cNvPr>
          <p:cNvSpPr>
            <a:spLocks noGrp="1"/>
          </p:cNvSpPr>
          <p:nvPr>
            <p:ph type="sldNum" sz="quarter" idx="12"/>
          </p:nvPr>
        </p:nvSpPr>
        <p:spPr/>
        <p:txBody>
          <a:bodyPr/>
          <a:lstStyle/>
          <a:p>
            <a:fld id="{539F2EF0-97D1-497D-A96E-EC7171116445}" type="slidenum">
              <a:rPr lang="en-US" smtClean="0"/>
              <a:t>15</a:t>
            </a:fld>
            <a:endParaRPr lang="en-US"/>
          </a:p>
        </p:txBody>
      </p:sp>
      <p:sp>
        <p:nvSpPr>
          <p:cNvPr id="7" name="Rectangle 3">
            <a:extLst>
              <a:ext uri="{FF2B5EF4-FFF2-40B4-BE49-F238E27FC236}">
                <a16:creationId xmlns:a16="http://schemas.microsoft.com/office/drawing/2014/main" id="{65FE99E6-C8C0-CACA-19E3-66684A24479F}"/>
              </a:ext>
            </a:extLst>
          </p:cNvPr>
          <p:cNvSpPr>
            <a:spLocks noChangeArrowheads="1"/>
          </p:cNvSpPr>
          <p:nvPr/>
        </p:nvSpPr>
        <p:spPr bwMode="auto">
          <a:xfrm>
            <a:off x="838200" y="4021159"/>
            <a:ext cx="1058718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Define and implement the structure of the timeline feature, allowing users to view a chronological feed of recipe updates and activities.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Prioritize and incorporate advanced features from the backlog into the development pipeline.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Implement a feature for users to track their interactions with recipes, such as liked recipes, saved recipes, and previously</a:t>
            </a:r>
            <a:endParaRPr kumimoji="0" lang="en-US" altLang="en-US" sz="2200" b="0" i="0" u="none" strike="noStrike" cap="none" normalizeH="0" baseline="0" dirty="0">
              <a:ln>
                <a:noFill/>
              </a:ln>
              <a:solidFill>
                <a:schemeClr val="tx1"/>
              </a:solidFill>
              <a:effectLst/>
            </a:endParaRPr>
          </a:p>
        </p:txBody>
      </p:sp>
      <p:sp>
        <p:nvSpPr>
          <p:cNvPr id="8" name="Title 1">
            <a:extLst>
              <a:ext uri="{FF2B5EF4-FFF2-40B4-BE49-F238E27FC236}">
                <a16:creationId xmlns:a16="http://schemas.microsoft.com/office/drawing/2014/main" id="{2C02AF98-4D6C-37CE-C83D-86F3147EF6FF}"/>
              </a:ext>
            </a:extLst>
          </p:cNvPr>
          <p:cNvSpPr txBox="1">
            <a:spLocks/>
          </p:cNvSpPr>
          <p:nvPr/>
        </p:nvSpPr>
        <p:spPr>
          <a:xfrm>
            <a:off x="766618" y="3007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a:cs typeface="Times New Roman"/>
              </a:rPr>
              <a:t>7. Implementation</a:t>
            </a:r>
            <a:endParaRPr lang="en-IN" dirty="0"/>
          </a:p>
        </p:txBody>
      </p:sp>
    </p:spTree>
    <p:extLst>
      <p:ext uri="{BB962C8B-B14F-4D97-AF65-F5344CB8AC3E}">
        <p14:creationId xmlns:p14="http://schemas.microsoft.com/office/powerpoint/2010/main" val="13056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C5FD4-C596-26DA-6392-36B20BA2A637}"/>
              </a:ext>
            </a:extLst>
          </p:cNvPr>
          <p:cNvSpPr>
            <a:spLocks noGrp="1"/>
          </p:cNvSpPr>
          <p:nvPr>
            <p:ph idx="1"/>
          </p:nvPr>
        </p:nvSpPr>
        <p:spPr/>
        <p:txBody>
          <a:bodyPr>
            <a:normAutofit lnSpcReduction="10000"/>
          </a:bodyPr>
          <a:lstStyle/>
          <a:p>
            <a:pPr marL="0" indent="0">
              <a:buNone/>
            </a:pPr>
            <a:r>
              <a:rPr lang="en-IN" b="1" dirty="0"/>
              <a:t>Sprint 6: Timeline, Sidebar, navbar, reports routing through the website </a:t>
            </a:r>
          </a:p>
          <a:p>
            <a:r>
              <a:rPr lang="en-US" sz="2200" dirty="0"/>
              <a:t>Develop the timeline feature to display chronological updates and activities related to recipes.</a:t>
            </a:r>
          </a:p>
          <a:p>
            <a:r>
              <a:rPr lang="en-US" sz="2200" dirty="0"/>
              <a:t>Design and implement the sidebar and navbar components for easy navigation throughout the website.</a:t>
            </a:r>
          </a:p>
          <a:p>
            <a:r>
              <a:rPr lang="en-US" sz="2200" dirty="0"/>
              <a:t>Test navigation functionality to verify smooth transitions and responsiveness.</a:t>
            </a:r>
          </a:p>
          <a:p>
            <a:r>
              <a:rPr lang="en-US" sz="2200" dirty="0"/>
              <a:t>Define and configure routes for each page or feature, ensuring proper URL handling and bookmarking.</a:t>
            </a:r>
            <a:endParaRPr lang="en-IN" sz="2200" dirty="0"/>
          </a:p>
          <a:p>
            <a:pPr marL="0" indent="0">
              <a:buNone/>
            </a:pPr>
            <a:r>
              <a:rPr lang="en-IN" b="1" dirty="0"/>
              <a:t>Sprint 7: Advanced CSS, Clean up code , Fix Bugs</a:t>
            </a:r>
          </a:p>
          <a:p>
            <a:r>
              <a:rPr lang="en-US" sz="2200" dirty="0"/>
              <a:t>Identify and prioritize bugs reported during testing.</a:t>
            </a:r>
            <a:endParaRPr lang="en-IN" sz="2200" dirty="0"/>
          </a:p>
        </p:txBody>
      </p:sp>
      <p:sp>
        <p:nvSpPr>
          <p:cNvPr id="4" name="Slide Number Placeholder 3">
            <a:extLst>
              <a:ext uri="{FF2B5EF4-FFF2-40B4-BE49-F238E27FC236}">
                <a16:creationId xmlns:a16="http://schemas.microsoft.com/office/drawing/2014/main" id="{C133FD3A-73C2-FE8A-303A-AB80E4A7A39A}"/>
              </a:ext>
            </a:extLst>
          </p:cNvPr>
          <p:cNvSpPr>
            <a:spLocks noGrp="1"/>
          </p:cNvSpPr>
          <p:nvPr>
            <p:ph type="sldNum" sz="quarter" idx="12"/>
          </p:nvPr>
        </p:nvSpPr>
        <p:spPr/>
        <p:txBody>
          <a:bodyPr/>
          <a:lstStyle/>
          <a:p>
            <a:fld id="{539F2EF0-97D1-497D-A96E-EC7171116445}" type="slidenum">
              <a:rPr lang="en-US" smtClean="0"/>
              <a:t>16</a:t>
            </a:fld>
            <a:endParaRPr lang="en-US"/>
          </a:p>
        </p:txBody>
      </p:sp>
      <p:sp>
        <p:nvSpPr>
          <p:cNvPr id="5" name="Title 1">
            <a:extLst>
              <a:ext uri="{FF2B5EF4-FFF2-40B4-BE49-F238E27FC236}">
                <a16:creationId xmlns:a16="http://schemas.microsoft.com/office/drawing/2014/main" id="{459683F9-C8C9-B998-F5B3-2C769329BB53}"/>
              </a:ext>
            </a:extLst>
          </p:cNvPr>
          <p:cNvSpPr>
            <a:spLocks noGrp="1"/>
          </p:cNvSpPr>
          <p:nvPr>
            <p:ph type="title"/>
          </p:nvPr>
        </p:nvSpPr>
        <p:spPr>
          <a:xfrm>
            <a:off x="838200" y="365125"/>
            <a:ext cx="10515600" cy="1325563"/>
          </a:xfrm>
        </p:spPr>
        <p:txBody>
          <a:bodyPr/>
          <a:lstStyle/>
          <a:p>
            <a:r>
              <a:rPr lang="en-US" dirty="0">
                <a:latin typeface="Times New Roman"/>
                <a:cs typeface="Times New Roman"/>
              </a:rPr>
              <a:t>7.</a:t>
            </a:r>
            <a:r>
              <a:rPr lang="en-US" sz="4400" dirty="0">
                <a:latin typeface="Times New Roman"/>
                <a:cs typeface="Times New Roman"/>
              </a:rPr>
              <a:t> Implementation</a:t>
            </a:r>
            <a:endParaRPr lang="en-IN" dirty="0"/>
          </a:p>
        </p:txBody>
      </p:sp>
    </p:spTree>
    <p:extLst>
      <p:ext uri="{BB962C8B-B14F-4D97-AF65-F5344CB8AC3E}">
        <p14:creationId xmlns:p14="http://schemas.microsoft.com/office/powerpoint/2010/main" val="269050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229F-ECB0-8763-3BDC-02C83F1252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0A955-77F8-183C-9333-B3958BDE9C51}"/>
              </a:ext>
            </a:extLst>
          </p:cNvPr>
          <p:cNvSpPr>
            <a:spLocks noGrp="1"/>
          </p:cNvSpPr>
          <p:nvPr>
            <p:ph idx="1"/>
          </p:nvPr>
        </p:nvSpPr>
        <p:spPr>
          <a:xfrm>
            <a:off x="838200" y="1825625"/>
            <a:ext cx="10515600" cy="4881424"/>
          </a:xfrm>
        </p:spPr>
        <p:txBody>
          <a:bodyPr vert="horz" lIns="91440" tIns="45720" rIns="91440" bIns="45720" rtlCol="0" anchor="t">
            <a:normAutofit fontScale="92500" lnSpcReduction="20000"/>
          </a:bodyPr>
          <a:lstStyle/>
          <a:p>
            <a:endParaRPr lang="en-US" dirty="0">
              <a:latin typeface="Times New Roman"/>
              <a:cs typeface="Times New Roman"/>
            </a:endParaRPr>
          </a:p>
          <a:p>
            <a:r>
              <a:rPr lang="en-US" dirty="0">
                <a:latin typeface="Times New Roman"/>
                <a:cs typeface="Times New Roman"/>
              </a:rPr>
              <a:t>Development of a tailored project management tool offers significant benefits for MSRIT's Department of Computer Science and Engineering.</a:t>
            </a:r>
          </a:p>
          <a:p>
            <a:r>
              <a:rPr lang="en-US" dirty="0">
                <a:latin typeface="Times New Roman"/>
                <a:cs typeface="Times New Roman"/>
              </a:rPr>
              <a:t>The solution addresses current limitations and enhances project efficiency, collaboration, and transparency.</a:t>
            </a:r>
          </a:p>
          <a:p>
            <a:r>
              <a:rPr lang="en-US" dirty="0">
                <a:latin typeface="Times New Roman"/>
                <a:cs typeface="Times New Roman"/>
              </a:rPr>
              <a:t>Leveraging modern technologies ensures streamlined workflows and improved communication.</a:t>
            </a:r>
          </a:p>
          <a:p>
            <a:r>
              <a:rPr lang="en-US" dirty="0">
                <a:latin typeface="Times New Roman"/>
                <a:cs typeface="Times New Roman"/>
              </a:rPr>
              <a:t>A phased approach comprising planning, implementation, and iterative development ensures effective project delivery.</a:t>
            </a:r>
          </a:p>
          <a:p>
            <a:r>
              <a:rPr lang="en-US" dirty="0">
                <a:latin typeface="Times New Roman"/>
                <a:cs typeface="Times New Roman"/>
              </a:rPr>
              <a:t>Ongoing collaboration, feedback incorporation, and continuous improvement are key to project success.</a:t>
            </a:r>
          </a:p>
          <a:p>
            <a:r>
              <a:rPr lang="en-US" dirty="0">
                <a:latin typeface="Times New Roman"/>
                <a:cs typeface="Times New Roman"/>
              </a:rPr>
              <a:t>The project management tool will serve as a cornerstone for fostering innovation and excellence within the department.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F42E54-B616-0BE7-33BA-10AAC2721862}"/>
              </a:ext>
            </a:extLst>
          </p:cNvPr>
          <p:cNvSpPr>
            <a:spLocks noGrp="1"/>
          </p:cNvSpPr>
          <p:nvPr>
            <p:ph type="sldNum" sz="quarter" idx="12"/>
          </p:nvPr>
        </p:nvSpPr>
        <p:spPr/>
        <p:txBody>
          <a:bodyPr/>
          <a:lstStyle/>
          <a:p>
            <a:fld id="{539F2EF0-97D1-497D-A96E-EC7171116445}" type="slidenum">
              <a:rPr lang="en-US" smtClean="0"/>
              <a:t>17</a:t>
            </a:fld>
            <a:endParaRPr lang="en-US"/>
          </a:p>
        </p:txBody>
      </p:sp>
    </p:spTree>
    <p:extLst>
      <p:ext uri="{BB962C8B-B14F-4D97-AF65-F5344CB8AC3E}">
        <p14:creationId xmlns:p14="http://schemas.microsoft.com/office/powerpoint/2010/main" val="307933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9.Reference</a:t>
            </a:r>
            <a:endParaRPr lang="en-IN" dirty="0"/>
          </a:p>
        </p:txBody>
      </p:sp>
      <p:sp>
        <p:nvSpPr>
          <p:cNvPr id="3" name="Content Placeholder 2"/>
          <p:cNvSpPr>
            <a:spLocks noGrp="1"/>
          </p:cNvSpPr>
          <p:nvPr>
            <p:ph idx="1"/>
          </p:nvPr>
        </p:nvSpPr>
        <p:spPr>
          <a:xfrm>
            <a:off x="838200" y="1381594"/>
            <a:ext cx="10515600" cy="5480145"/>
          </a:xfrm>
        </p:spPr>
        <p:txBody>
          <a:bodyPr vert="horz" lIns="91440" tIns="45720" rIns="91440" bIns="45720" rtlCol="0" anchor="t">
            <a:normAutofit/>
          </a:bodyPr>
          <a:lstStyle/>
          <a:p>
            <a:pPr algn="just"/>
            <a:r>
              <a:rPr lang="en-IN" sz="1800" kern="100" dirty="0">
                <a:effectLst/>
                <a:latin typeface="Times New Roman" panose="02020603050405020304" pitchFamily="18" charset="0"/>
                <a:cs typeface="Times New Roman" panose="02020603050405020304" pitchFamily="18" charset="0"/>
              </a:rPr>
              <a:t>"</a:t>
            </a:r>
            <a:r>
              <a:rPr lang="en-GB" sz="1800" kern="100" dirty="0" err="1">
                <a:effectLst/>
                <a:latin typeface="Times New Roman" panose="02020603050405020304" pitchFamily="18" charset="0"/>
                <a:cs typeface="Times New Roman" panose="02020603050405020304" pitchFamily="18" charset="0"/>
              </a:rPr>
              <a:t>Arnautović</a:t>
            </a:r>
            <a:r>
              <a:rPr lang="en-GB" sz="1800" kern="100" dirty="0">
                <a:effectLst/>
                <a:latin typeface="Times New Roman" panose="02020603050405020304" pitchFamily="18" charset="0"/>
                <a:cs typeface="Times New Roman" panose="02020603050405020304" pitchFamily="18" charset="0"/>
              </a:rPr>
              <a:t>, Aleksandar. (2022). </a:t>
            </a:r>
            <a:r>
              <a:rPr lang="en-GB" sz="1800" b="1" kern="100" dirty="0">
                <a:effectLst/>
                <a:latin typeface="Times New Roman" panose="02020603050405020304" pitchFamily="18" charset="0"/>
                <a:cs typeface="Times New Roman" panose="02020603050405020304" pitchFamily="18" charset="0"/>
              </a:rPr>
              <a:t>Managing project using JIRA software. </a:t>
            </a:r>
            <a:r>
              <a:rPr lang="en-GB" sz="1800" kern="100" dirty="0">
                <a:effectLst/>
                <a:latin typeface="Times New Roman" panose="02020603050405020304" pitchFamily="18" charset="0"/>
                <a:cs typeface="Times New Roman" panose="02020603050405020304" pitchFamily="18" charset="0"/>
              </a:rPr>
              <a:t>Serbian Journal of Engineering Management. 7. 40-46. 10.5937/SJEM2202040A. </a:t>
            </a:r>
            <a:endParaRPr lang="en-IN" sz="1200" dirty="0">
              <a:latin typeface="Times New Roman" panose="02020603050405020304" pitchFamily="18" charset="0"/>
              <a:cs typeface="Times New Roman" panose="02020603050405020304" pitchFamily="18" charset="0"/>
            </a:endParaRPr>
          </a:p>
          <a:p>
            <a:pPr algn="just"/>
            <a:r>
              <a:rPr lang="en-GB" sz="1800" kern="100" dirty="0">
                <a:solidFill>
                  <a:schemeClr val="dk1"/>
                </a:solidFill>
                <a:effectLst/>
                <a:latin typeface="Times New Roman" panose="02020603050405020304" pitchFamily="18" charset="0"/>
                <a:ea typeface="+mn-ea"/>
                <a:cs typeface="Times New Roman" panose="02020603050405020304" pitchFamily="18" charset="0"/>
              </a:rPr>
              <a:t>Danijela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Ciric</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Bojan Lalic, Danijela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Gracanin</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Nemanja Tasic, Milan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Delic</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Nenad Medic, (2019)Agile vs. Traditional Approach in Project Management: Strategies, Challenges and Reasons to Introduce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Agile,Procedia</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Manufacturing,Volume</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39.</a:t>
            </a:r>
            <a:r>
              <a:rPr lang="en-GB" sz="1800" kern="100" baseline="0" dirty="0">
                <a:solidFill>
                  <a:schemeClr val="dk1"/>
                </a:solidFill>
                <a:effectLst/>
                <a:latin typeface="Times New Roman" panose="02020603050405020304" pitchFamily="18" charset="0"/>
                <a:ea typeface="+mn-ea"/>
                <a:cs typeface="Times New Roman" panose="02020603050405020304" pitchFamily="18" charset="0"/>
              </a:rPr>
              <a:t> </a:t>
            </a:r>
          </a:p>
          <a:p>
            <a:r>
              <a:rPr lang="en-GB" sz="1800" b="0" dirty="0">
                <a:solidFill>
                  <a:schemeClr val="tx1"/>
                </a:solidFill>
                <a:latin typeface="Times New Roman" panose="02020603050405020304" pitchFamily="18" charset="0"/>
                <a:cs typeface="Times New Roman" panose="02020603050405020304" pitchFamily="18" charset="0"/>
              </a:rPr>
              <a:t>Faculty of Electrical Engineering and Computer Science, University of Maribor, </a:t>
            </a:r>
            <a:r>
              <a:rPr lang="en-GB" sz="1800" b="0" dirty="0" err="1">
                <a:solidFill>
                  <a:schemeClr val="tx1"/>
                </a:solidFill>
                <a:latin typeface="Times New Roman" panose="02020603050405020304" pitchFamily="18" charset="0"/>
                <a:cs typeface="Times New Roman" panose="02020603050405020304" pitchFamily="18" charset="0"/>
              </a:rPr>
              <a:t>Koroška</a:t>
            </a:r>
            <a:r>
              <a:rPr lang="en-GB" sz="1800" b="0" dirty="0">
                <a:solidFill>
                  <a:schemeClr val="tx1"/>
                </a:solidFill>
                <a:latin typeface="Times New Roman" panose="02020603050405020304" pitchFamily="18" charset="0"/>
                <a:cs typeface="Times New Roman" panose="02020603050405020304" pitchFamily="18" charset="0"/>
              </a:rPr>
              <a:t> cesta 46, 2000 Maribor, Slovenia 2S8 </a:t>
            </a:r>
            <a:r>
              <a:rPr lang="en-GB" sz="1800" b="0" dirty="0" err="1">
                <a:solidFill>
                  <a:schemeClr val="tx1"/>
                </a:solidFill>
                <a:latin typeface="Times New Roman" panose="02020603050405020304" pitchFamily="18" charset="0"/>
                <a:cs typeface="Times New Roman" panose="02020603050405020304" pitchFamily="18" charset="0"/>
              </a:rPr>
              <a:t>d.d</a:t>
            </a:r>
            <a:r>
              <a:rPr lang="en-GB" sz="1800" b="0" dirty="0">
                <a:solidFill>
                  <a:schemeClr val="tx1"/>
                </a:solidFill>
                <a:latin typeface="Times New Roman" panose="02020603050405020304" pitchFamily="18" charset="0"/>
                <a:cs typeface="Times New Roman" panose="02020603050405020304" pitchFamily="18" charset="0"/>
              </a:rPr>
              <a:t>, Cesta v </a:t>
            </a:r>
            <a:r>
              <a:rPr lang="en-GB" sz="1800" b="0" dirty="0" err="1">
                <a:solidFill>
                  <a:schemeClr val="tx1"/>
                </a:solidFill>
                <a:latin typeface="Times New Roman" panose="02020603050405020304" pitchFamily="18" charset="0"/>
                <a:cs typeface="Times New Roman" panose="02020603050405020304" pitchFamily="18" charset="0"/>
              </a:rPr>
              <a:t>Gorice</a:t>
            </a:r>
            <a:r>
              <a:rPr lang="en-GB" sz="1800" b="0" dirty="0">
                <a:solidFill>
                  <a:schemeClr val="tx1"/>
                </a:solidFill>
                <a:latin typeface="Times New Roman" panose="02020603050405020304" pitchFamily="18" charset="0"/>
                <a:cs typeface="Times New Roman" panose="02020603050405020304" pitchFamily="18" charset="0"/>
              </a:rPr>
              <a:t> 34, 1000 Ljubljana, Slovenia</a:t>
            </a:r>
            <a:endParaRPr lang="en-IN" sz="1800" b="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GB" sz="1800" kern="100" dirty="0">
              <a:solidFill>
                <a:schemeClr val="dk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9F2EF0-97D1-497D-A96E-EC7171116445}" type="slidenum">
              <a:rPr lang="en-US" smtClean="0"/>
              <a:t>18</a:t>
            </a:fld>
            <a:endParaRPr lang="en-US"/>
          </a:p>
        </p:txBody>
      </p:sp>
    </p:spTree>
    <p:extLst>
      <p:ext uri="{BB962C8B-B14F-4D97-AF65-F5344CB8AC3E}">
        <p14:creationId xmlns:p14="http://schemas.microsoft.com/office/powerpoint/2010/main" val="17669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latin typeface="Times New Roman" panose="02020603050405020304" pitchFamily="18" charset="0"/>
                <a:cs typeface="Times New Roman" panose="02020603050405020304" pitchFamily="18" charset="0"/>
              </a:rPr>
              <a:t>                                           </a:t>
            </a:r>
            <a:r>
              <a:rPr lang="en-GB" sz="4800" dirty="0">
                <a:latin typeface="Times New Roman" panose="02020603050405020304" pitchFamily="18" charset="0"/>
                <a:cs typeface="Times New Roman" panose="02020603050405020304" pitchFamily="18" charset="0"/>
              </a:rPr>
              <a:t>Thank You</a:t>
            </a:r>
          </a:p>
          <a:p>
            <a:pPr marL="0" indent="0">
              <a:buNone/>
            </a:pPr>
            <a:endParaRPr lang="en-IN" dirty="0"/>
          </a:p>
        </p:txBody>
      </p:sp>
      <p:sp>
        <p:nvSpPr>
          <p:cNvPr id="4" name="Slide Number Placeholder 3"/>
          <p:cNvSpPr>
            <a:spLocks noGrp="1"/>
          </p:cNvSpPr>
          <p:nvPr>
            <p:ph type="sldNum" sz="quarter" idx="12"/>
          </p:nvPr>
        </p:nvSpPr>
        <p:spPr/>
        <p:txBody>
          <a:bodyPr/>
          <a:lstStyle/>
          <a:p>
            <a:fld id="{539F2EF0-97D1-497D-A96E-EC7171116445}" type="slidenum">
              <a:rPr lang="en-US" smtClean="0"/>
              <a:t>19</a:t>
            </a:fld>
            <a:endParaRPr lang="en-US"/>
          </a:p>
        </p:txBody>
      </p:sp>
    </p:spTree>
    <p:extLst>
      <p:ext uri="{BB962C8B-B14F-4D97-AF65-F5344CB8AC3E}">
        <p14:creationId xmlns:p14="http://schemas.microsoft.com/office/powerpoint/2010/main" val="295696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3DDE-2830-33DB-7CAC-B94248F715D6}"/>
              </a:ext>
            </a:extLst>
          </p:cNvPr>
          <p:cNvSpPr>
            <a:spLocks noGrp="1"/>
          </p:cNvSpPr>
          <p:nvPr>
            <p:ph type="title"/>
          </p:nvPr>
        </p:nvSpPr>
        <p:spPr>
          <a:xfrm>
            <a:off x="838200" y="202991"/>
            <a:ext cx="10515600" cy="1325563"/>
          </a:xfrm>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C29B7D-C8EC-A4BF-678F-0DCE21E7C3C4}"/>
              </a:ext>
            </a:extLst>
          </p:cNvPr>
          <p:cNvSpPr>
            <a:spLocks noGrp="1"/>
          </p:cNvSpPr>
          <p:nvPr>
            <p:ph type="sldNum" sz="quarter" idx="12"/>
          </p:nvPr>
        </p:nvSpPr>
        <p:spPr/>
        <p:txBody>
          <a:bodyPr/>
          <a:lstStyle/>
          <a:p>
            <a:fld id="{539F2EF0-97D1-497D-A96E-EC7171116445}" type="slidenum">
              <a:rPr lang="en-US" smtClean="0"/>
              <a:t>2</a:t>
            </a:fld>
            <a:endParaRPr lang="en-US"/>
          </a:p>
        </p:txBody>
      </p:sp>
      <p:sp>
        <p:nvSpPr>
          <p:cNvPr id="8" name="TextBox 7">
            <a:extLst>
              <a:ext uri="{FF2B5EF4-FFF2-40B4-BE49-F238E27FC236}">
                <a16:creationId xmlns:a16="http://schemas.microsoft.com/office/drawing/2014/main" id="{F6BDC0B6-5B78-6916-F599-873DEA5642A6}"/>
              </a:ext>
            </a:extLst>
          </p:cNvPr>
          <p:cNvSpPr txBox="1"/>
          <p:nvPr/>
        </p:nvSpPr>
        <p:spPr>
          <a:xfrm>
            <a:off x="838200" y="1392030"/>
            <a:ext cx="10385612" cy="526297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Introduction</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Problem Definition</a:t>
            </a:r>
          </a:p>
          <a:p>
            <a:pPr marL="742950" lvl="1" indent="-285750"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Current Methodology</a:t>
            </a:r>
          </a:p>
          <a:p>
            <a:pPr marL="742950" lvl="1" indent="-285750"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Proposed Methodology</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System Requirements</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Literature Survey/Related Work</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Design</a:t>
            </a:r>
          </a:p>
          <a:p>
            <a:pPr marL="742950" lvl="1" indent="-285750"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System Architecture</a:t>
            </a:r>
          </a:p>
          <a:p>
            <a:pPr marL="742950" lvl="1" indent="-285750"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Algorithmic Description</a:t>
            </a:r>
          </a:p>
          <a:p>
            <a:pPr marL="742950" lvl="1" indent="-285750"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Reason for the choice of specific Architecture</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Implementation details</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Results Snapshot and Description </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Conclusion</a:t>
            </a:r>
          </a:p>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rPr>
              <a:t>References</a:t>
            </a:r>
          </a:p>
        </p:txBody>
      </p:sp>
    </p:spTree>
    <p:extLst>
      <p:ext uri="{BB962C8B-B14F-4D97-AF65-F5344CB8AC3E}">
        <p14:creationId xmlns:p14="http://schemas.microsoft.com/office/powerpoint/2010/main" val="31641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3DE-9522-E633-EA7B-78E388A4C3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92651F-12E9-2506-8466-668A74FDA22B}"/>
              </a:ext>
            </a:extLst>
          </p:cNvPr>
          <p:cNvSpPr>
            <a:spLocks noGrp="1"/>
          </p:cNvSpPr>
          <p:nvPr>
            <p:ph idx="1"/>
          </p:nvPr>
        </p:nvSpPr>
        <p:spPr>
          <a:xfrm>
            <a:off x="712694" y="1329717"/>
            <a:ext cx="10515600" cy="4903511"/>
          </a:xfrm>
        </p:spPr>
        <p:txBody>
          <a:bodyPr vert="horz" lIns="91440" tIns="45720" rIns="91440" bIns="45720" rtlCol="0" anchor="t">
            <a:noAutofit/>
          </a:bodyPr>
          <a:lstStyle/>
          <a:p>
            <a:pPr>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Our project aims to revolutionize project management within the Department of Computer Science and Engineering at MSRIT.</a:t>
            </a:r>
          </a:p>
          <a:p>
            <a:pPr algn="just">
              <a:lnSpc>
                <a:spcPct val="150000"/>
              </a:lnSpc>
            </a:pPr>
            <a:r>
              <a:rPr lang="en-US" sz="2000" dirty="0">
                <a:latin typeface="Times New Roman" panose="02020603050405020304" pitchFamily="18" charset="0"/>
                <a:cs typeface="Times New Roman" panose="02020603050405020304" pitchFamily="18" charset="0"/>
              </a:rPr>
              <a:t>Through developing a sophisticated project management tool, we seek to streamline project workflows, enhance collaboration, and ensure efficient project delivery, and easy project tracking and </a:t>
            </a:r>
          </a:p>
          <a:p>
            <a:pPr algn="just">
              <a:lnSpc>
                <a:spcPct val="150000"/>
              </a:lnSpc>
            </a:pPr>
            <a:r>
              <a:rPr lang="en-US" sz="2000" dirty="0">
                <a:latin typeface="Times New Roman" panose="02020603050405020304" pitchFamily="18" charset="0"/>
                <a:cs typeface="Times New Roman" panose="02020603050405020304" pitchFamily="18" charset="0"/>
              </a:rPr>
              <a:t>Leveraging modern technologies such as React.js, Django, Djoser, Redux, Docker, and AWS our tool will empower users to plan, track, and manage projects effectively.</a:t>
            </a:r>
          </a:p>
          <a:p>
            <a:pPr algn="just">
              <a:lnSpc>
                <a:spcPct val="150000"/>
              </a:lnSpc>
            </a:pPr>
            <a:r>
              <a:rPr lang="en-US" sz="2000" dirty="0">
                <a:latin typeface="Times New Roman" panose="02020603050405020304" pitchFamily="18" charset="0"/>
                <a:cs typeface="Times New Roman" panose="02020603050405020304" pitchFamily="18" charset="0"/>
              </a:rPr>
              <a:t>With its user-friendly interface and comprehensive feature set, our project promises to be a cornerstone in fostering innovation and excellence within the academic community at MSRIT.</a:t>
            </a:r>
          </a:p>
        </p:txBody>
      </p:sp>
      <p:sp>
        <p:nvSpPr>
          <p:cNvPr id="4" name="Slide Number Placeholder 3">
            <a:extLst>
              <a:ext uri="{FF2B5EF4-FFF2-40B4-BE49-F238E27FC236}">
                <a16:creationId xmlns:a16="http://schemas.microsoft.com/office/drawing/2014/main" id="{19A1623F-68FA-B348-9ACC-12BAC8650831}"/>
              </a:ext>
            </a:extLst>
          </p:cNvPr>
          <p:cNvSpPr>
            <a:spLocks noGrp="1"/>
          </p:cNvSpPr>
          <p:nvPr>
            <p:ph type="sldNum" sz="quarter" idx="12"/>
          </p:nvPr>
        </p:nvSpPr>
        <p:spPr/>
        <p:txBody>
          <a:bodyPr/>
          <a:lstStyle/>
          <a:p>
            <a:fld id="{539F2EF0-97D1-497D-A96E-EC7171116445}" type="slidenum">
              <a:rPr lang="en-US" smtClean="0"/>
              <a:t>3</a:t>
            </a:fld>
            <a:endParaRPr lang="en-US"/>
          </a:p>
        </p:txBody>
      </p:sp>
    </p:spTree>
    <p:extLst>
      <p:ext uri="{BB962C8B-B14F-4D97-AF65-F5344CB8AC3E}">
        <p14:creationId xmlns:p14="http://schemas.microsoft.com/office/powerpoint/2010/main" val="64113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B555-361E-3D3B-B320-2F8A7E5C5C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Problem Definition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84D2FB-7981-E410-FCBF-6CC1C2703B5F}"/>
              </a:ext>
            </a:extLst>
          </p:cNvPr>
          <p:cNvSpPr>
            <a:spLocks noGrp="1"/>
          </p:cNvSpPr>
          <p:nvPr>
            <p:ph idx="1"/>
          </p:nvPr>
        </p:nvSpPr>
        <p:spPr>
          <a:xfrm>
            <a:off x="838200" y="1538495"/>
            <a:ext cx="10515600" cy="5168554"/>
          </a:xfrm>
        </p:spPr>
        <p:txBody>
          <a:bodyPr vert="horz" lIns="91440" tIns="45720" rIns="91440" bIns="45720" rtlCol="0" anchor="t">
            <a:normAutofit fontScale="62500" lnSpcReduction="20000"/>
          </a:bodyPr>
          <a:lstStyle/>
          <a:p>
            <a:pPr marL="0" indent="0" algn="just">
              <a:lnSpc>
                <a:spcPct val="120000"/>
              </a:lnSpc>
              <a:buNone/>
            </a:pPr>
            <a:r>
              <a:rPr lang="en-US" b="1" dirty="0">
                <a:latin typeface="Times New Roman" panose="02020603050405020304" pitchFamily="18" charset="0"/>
                <a:ea typeface="+mn-lt"/>
                <a:cs typeface="Times New Roman" panose="02020603050405020304" pitchFamily="18" charset="0"/>
              </a:rPr>
              <a:t>Current Methodology </a:t>
            </a:r>
            <a:r>
              <a:rPr lang="en-US" dirty="0">
                <a:latin typeface="Times New Roman" panose="02020603050405020304" pitchFamily="18" charset="0"/>
                <a:ea typeface="+mn-lt"/>
                <a:cs typeface="Times New Roman" panose="02020603050405020304" pitchFamily="18" charset="0"/>
              </a:rPr>
              <a:t>: </a:t>
            </a:r>
            <a:r>
              <a:rPr lang="en-GB" dirty="0">
                <a:latin typeface="Times New Roman" panose="02020603050405020304" pitchFamily="18" charset="0"/>
                <a:ea typeface="+mn-lt"/>
                <a:cs typeface="Times New Roman" panose="02020603050405020304" pitchFamily="18" charset="0"/>
              </a:rPr>
              <a:t>At the Department of Computer Science and Engineering in MSRIT, project management currently involves a combination of paper-based processes and limited utilization of Jira, which is not fully functional. This absence of meticulous project oversight and the lack of implementation of Scrum or Agile methodologies mean that we lack insight into the individual working statuses of each student within the team.</a:t>
            </a:r>
            <a:r>
              <a:rPr lang="en-US" dirty="0">
                <a:latin typeface="Times New Roman" panose="02020603050405020304" pitchFamily="18" charset="0"/>
                <a:ea typeface="+mn-lt"/>
                <a:cs typeface="Times New Roman" panose="02020603050405020304" pitchFamily="18" charset="0"/>
              </a:rPr>
              <a:t>Manual updates and communication, along with dependency on physical documentation, hinder collaboration and coordination. With limited automation and integration, there's a pressing need for a comprehensive solution to streamline workflows and enhance project delivery.</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IN" b="1" dirty="0">
                <a:latin typeface="Times New Roman" panose="02020603050405020304" pitchFamily="18" charset="0"/>
                <a:ea typeface="+mn-lt"/>
                <a:cs typeface="Times New Roman" panose="02020603050405020304" pitchFamily="18" charset="0"/>
              </a:rPr>
              <a:t>Proposed Solution</a:t>
            </a:r>
            <a:r>
              <a:rPr lang="en-IN" dirty="0">
                <a:latin typeface="Times New Roman" panose="02020603050405020304" pitchFamily="18" charset="0"/>
                <a:ea typeface="+mn-lt"/>
                <a:cs typeface="Times New Roman" panose="02020603050405020304" pitchFamily="18" charset="0"/>
              </a:rPr>
              <a:t> :</a:t>
            </a:r>
            <a:r>
              <a:rPr lang="en-US" dirty="0">
                <a:latin typeface="Times New Roman" panose="02020603050405020304" pitchFamily="18" charset="0"/>
                <a:ea typeface="+mn-lt"/>
                <a:cs typeface="Times New Roman" panose="02020603050405020304" pitchFamily="18" charset="0"/>
              </a:rPr>
              <a:t> This tool will integrate seamlessly with existing systems while addressing the limitations of the current methodology. Leveraging modern technologies such as React.js, Django, Docker, and AWS, our solution will offer a user-friendly interface and a robust feature set for project planning, task tracking, issue resolution, and collaboration. By centralizing project management processes, automating routine tasks, and providing real-time visibility into project progress, our solution aims to streamline workflows, enhance communication, and improve overall project efficiency within the academic environment and also helps in micromanagement of the project.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01E1A4-A579-3C95-630F-60AB94A5B7DC}"/>
              </a:ext>
            </a:extLst>
          </p:cNvPr>
          <p:cNvSpPr>
            <a:spLocks noGrp="1"/>
          </p:cNvSpPr>
          <p:nvPr>
            <p:ph type="sldNum" sz="quarter" idx="12"/>
          </p:nvPr>
        </p:nvSpPr>
        <p:spPr/>
        <p:txBody>
          <a:bodyPr/>
          <a:lstStyle/>
          <a:p>
            <a:fld id="{539F2EF0-97D1-497D-A96E-EC7171116445}" type="slidenum">
              <a:rPr lang="en-US" smtClean="0"/>
              <a:t>4</a:t>
            </a:fld>
            <a:endParaRPr lang="en-US" dirty="0"/>
          </a:p>
        </p:txBody>
      </p:sp>
    </p:spTree>
    <p:extLst>
      <p:ext uri="{BB962C8B-B14F-4D97-AF65-F5344CB8AC3E}">
        <p14:creationId xmlns:p14="http://schemas.microsoft.com/office/powerpoint/2010/main" val="25188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E869-112E-8EE9-B1A0-4060B561129A}"/>
              </a:ext>
            </a:extLst>
          </p:cNvPr>
          <p:cNvSpPr>
            <a:spLocks noGrp="1"/>
          </p:cNvSpPr>
          <p:nvPr>
            <p:ph type="title"/>
          </p:nvPr>
        </p:nvSpPr>
        <p:spPr/>
        <p:txBody>
          <a:bodyPr>
            <a:normAutofit fontScale="90000"/>
          </a:bodyPr>
          <a:lstStyle/>
          <a:p>
            <a:pPr>
              <a:lnSpc>
                <a:spcPct val="150000"/>
              </a:lnSpc>
            </a:pPr>
            <a:r>
              <a:rPr lang="en-US" sz="4900" dirty="0">
                <a:latin typeface="Times New Roman" panose="02020603050405020304" pitchFamily="18" charset="0"/>
                <a:cs typeface="Times New Roman" panose="02020603050405020304" pitchFamily="18" charset="0"/>
              </a:rPr>
              <a:t>3. System Requirements</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FUNCTIONAL REQUIREMENTS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DD15C4-A2E4-0D6D-C155-B6C656177125}"/>
              </a:ext>
            </a:extLst>
          </p:cNvPr>
          <p:cNvSpPr>
            <a:spLocks noGrp="1"/>
          </p:cNvSpPr>
          <p:nvPr>
            <p:ph idx="1"/>
          </p:nvPr>
        </p:nvSpPr>
        <p:spPr>
          <a:xfrm>
            <a:off x="775447" y="1969786"/>
            <a:ext cx="10515600" cy="4569126"/>
          </a:xfrm>
        </p:spPr>
        <p:txBody>
          <a:bodyPr vert="horz" lIns="91440" tIns="45720" rIns="91440" bIns="45720" rtlCol="0" anchor="t">
            <a:no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User authentication and authorization.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Project creation, editing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Task creation, assignment, and tracking.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Issue logging, prioritization, and resolution.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Document management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Reporting and analytics for project performance of members.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Access control for project visibility and permissions management.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Calendar integration for scheduling and milestone tracking</a:t>
            </a:r>
          </a:p>
        </p:txBody>
      </p:sp>
      <p:sp>
        <p:nvSpPr>
          <p:cNvPr id="4" name="Slide Number Placeholder 3">
            <a:extLst>
              <a:ext uri="{FF2B5EF4-FFF2-40B4-BE49-F238E27FC236}">
                <a16:creationId xmlns:a16="http://schemas.microsoft.com/office/drawing/2014/main" id="{FA26BAB3-F833-4885-987F-08C6F36E8D90}"/>
              </a:ext>
            </a:extLst>
          </p:cNvPr>
          <p:cNvSpPr>
            <a:spLocks noGrp="1"/>
          </p:cNvSpPr>
          <p:nvPr>
            <p:ph type="sldNum" sz="quarter" idx="12"/>
          </p:nvPr>
        </p:nvSpPr>
        <p:spPr/>
        <p:txBody>
          <a:bodyPr/>
          <a:lstStyle/>
          <a:p>
            <a:fld id="{539F2EF0-97D1-497D-A96E-EC7171116445}" type="slidenum">
              <a:rPr lang="en-US" smtClean="0"/>
              <a:t>5</a:t>
            </a:fld>
            <a:endParaRPr lang="en-US"/>
          </a:p>
        </p:txBody>
      </p:sp>
    </p:spTree>
    <p:extLst>
      <p:ext uri="{BB962C8B-B14F-4D97-AF65-F5344CB8AC3E}">
        <p14:creationId xmlns:p14="http://schemas.microsoft.com/office/powerpoint/2010/main" val="146989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E869-112E-8EE9-B1A0-4060B561129A}"/>
              </a:ext>
            </a:extLst>
          </p:cNvPr>
          <p:cNvSpPr>
            <a:spLocks noGrp="1"/>
          </p:cNvSpPr>
          <p:nvPr>
            <p:ph type="title"/>
          </p:nvPr>
        </p:nvSpPr>
        <p:spPr>
          <a:xfrm>
            <a:off x="838200" y="1130766"/>
            <a:ext cx="10515600" cy="1325563"/>
          </a:xfrm>
        </p:spPr>
        <p:txBody>
          <a:bodyPr>
            <a:normAutofit fontScale="90000"/>
          </a:bodyPr>
          <a:lstStyle/>
          <a:p>
            <a:pPr>
              <a:lnSpc>
                <a:spcPct val="150000"/>
              </a:lnSpc>
            </a:pPr>
            <a:r>
              <a:rPr lang="en-US" sz="4900" dirty="0">
                <a:latin typeface="Times New Roman" panose="02020603050405020304" pitchFamily="18" charset="0"/>
                <a:cs typeface="Times New Roman" panose="02020603050405020304" pitchFamily="18" charset="0"/>
              </a:rPr>
              <a:t>3. System Requirements</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NON-FUNCTIONAL REQUIREMENTS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DD15C4-A2E4-0D6D-C155-B6C656177125}"/>
              </a:ext>
            </a:extLst>
          </p:cNvPr>
          <p:cNvSpPr>
            <a:spLocks noGrp="1"/>
          </p:cNvSpPr>
          <p:nvPr>
            <p:ph idx="1"/>
          </p:nvPr>
        </p:nvSpPr>
        <p:spPr>
          <a:xfrm>
            <a:off x="838200" y="2373219"/>
            <a:ext cx="9130553" cy="2736664"/>
          </a:xfrm>
        </p:spPr>
        <p:txBody>
          <a:bodyPr vert="horz" lIns="91440" tIns="45720" rIns="91440" bIns="45720" rtlCol="0" anchor="t">
            <a:noAutofit/>
          </a:bodyPr>
          <a:lstStyle/>
          <a:p>
            <a:pPr marL="0" lvl="0" indent="0" algn="just">
              <a:lnSpc>
                <a:spcPct val="150000"/>
              </a:lnSpc>
              <a:spcBef>
                <a:spcPts val="200"/>
              </a:spcBef>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spcBef>
                <a:spcPts val="200"/>
              </a:spcBef>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Integrity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50000"/>
              </a:lnSpc>
              <a:spcBef>
                <a:spcPts val="200"/>
              </a:spcBef>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Resource Management</a:t>
            </a:r>
          </a:p>
          <a:p>
            <a:pPr marL="457200" lvl="0" indent="-457200">
              <a:lnSpc>
                <a:spcPct val="150000"/>
              </a:lnSpc>
              <a:spcBef>
                <a:spcPts val="200"/>
              </a:spcBef>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Security</a:t>
            </a:r>
          </a:p>
          <a:p>
            <a:pPr marL="457200" lvl="0" indent="-457200">
              <a:lnSpc>
                <a:spcPct val="150000"/>
              </a:lnSpc>
              <a:spcBef>
                <a:spcPts val="200"/>
              </a:spcBef>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Scalability</a:t>
            </a:r>
          </a:p>
          <a:p>
            <a:pPr marL="457200" lvl="0" indent="-457200">
              <a:lnSpc>
                <a:spcPct val="150000"/>
              </a:lnSpc>
              <a:spcBef>
                <a:spcPts val="200"/>
              </a:spcBef>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Maintainability</a:t>
            </a:r>
          </a:p>
          <a:p>
            <a:pPr marL="457200" lvl="0" indent="-457200">
              <a:lnSpc>
                <a:spcPct val="150000"/>
              </a:lnSpc>
              <a:spcBef>
                <a:spcPts val="200"/>
              </a:spcBef>
              <a:buFont typeface="+mj-lt"/>
              <a:buAutoNum type="arabicPeriod"/>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26BAB3-F833-4885-987F-08C6F36E8D90}"/>
              </a:ext>
            </a:extLst>
          </p:cNvPr>
          <p:cNvSpPr>
            <a:spLocks noGrp="1"/>
          </p:cNvSpPr>
          <p:nvPr>
            <p:ph type="sldNum" sz="quarter" idx="12"/>
          </p:nvPr>
        </p:nvSpPr>
        <p:spPr/>
        <p:txBody>
          <a:bodyPr/>
          <a:lstStyle/>
          <a:p>
            <a:fld id="{539F2EF0-97D1-497D-A96E-EC7171116445}" type="slidenum">
              <a:rPr lang="en-US" smtClean="0"/>
              <a:t>6</a:t>
            </a:fld>
            <a:endParaRPr lang="en-US"/>
          </a:p>
        </p:txBody>
      </p:sp>
    </p:spTree>
    <p:extLst>
      <p:ext uri="{BB962C8B-B14F-4D97-AF65-F5344CB8AC3E}">
        <p14:creationId xmlns:p14="http://schemas.microsoft.com/office/powerpoint/2010/main" val="359037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p:spPr>
        <p:txBody>
          <a:bodyPr>
            <a:normAutofit/>
          </a:bodyPr>
          <a:lstStyle/>
          <a:p>
            <a:pPr lvl="0"/>
            <a:r>
              <a:rPr lang="en-US" dirty="0">
                <a:latin typeface="Times New Roman" panose="02020603050405020304" pitchFamily="18" charset="0"/>
                <a:cs typeface="Times New Roman" panose="02020603050405020304" pitchFamily="18" charset="0"/>
              </a:rPr>
              <a:t>5. Literature Survey</a:t>
            </a:r>
            <a:endParaRPr lang="en-IN" dirty="0"/>
          </a:p>
        </p:txBody>
      </p:sp>
      <p:sp>
        <p:nvSpPr>
          <p:cNvPr id="4" name="Slide Number Placeholder 3"/>
          <p:cNvSpPr>
            <a:spLocks noGrp="1"/>
          </p:cNvSpPr>
          <p:nvPr>
            <p:ph type="sldNum" sz="quarter" idx="12"/>
          </p:nvPr>
        </p:nvSpPr>
        <p:spPr/>
        <p:txBody>
          <a:bodyPr/>
          <a:lstStyle/>
          <a:p>
            <a:fld id="{539F2EF0-97D1-497D-A96E-EC7171116445}" type="slidenum">
              <a:rPr lang="en-US" smtClean="0"/>
              <a:t>7</a:t>
            </a:fld>
            <a:endParaRPr lang="en-US"/>
          </a:p>
        </p:txBody>
      </p:sp>
      <p:graphicFrame>
        <p:nvGraphicFramePr>
          <p:cNvPr id="5" name="Table 4"/>
          <p:cNvGraphicFramePr>
            <a:graphicFrameLocks noGrp="1"/>
          </p:cNvGraphicFramePr>
          <p:nvPr/>
        </p:nvGraphicFramePr>
        <p:xfrm>
          <a:off x="110837" y="1278030"/>
          <a:ext cx="12081164" cy="5085985"/>
        </p:xfrm>
        <a:graphic>
          <a:graphicData uri="http://schemas.openxmlformats.org/drawingml/2006/table">
            <a:tbl>
              <a:tblPr firstRow="1" bandRow="1">
                <a:tableStyleId>{5C22544A-7EE6-4342-B048-85BDC9FD1C3A}</a:tableStyleId>
              </a:tblPr>
              <a:tblGrid>
                <a:gridCol w="1029836">
                  <a:extLst>
                    <a:ext uri="{9D8B030D-6E8A-4147-A177-3AD203B41FA5}">
                      <a16:colId xmlns:a16="http://schemas.microsoft.com/office/drawing/2014/main" val="490526391"/>
                    </a:ext>
                  </a:extLst>
                </a:gridCol>
                <a:gridCol w="5010746">
                  <a:extLst>
                    <a:ext uri="{9D8B030D-6E8A-4147-A177-3AD203B41FA5}">
                      <a16:colId xmlns:a16="http://schemas.microsoft.com/office/drawing/2014/main" val="705978831"/>
                    </a:ext>
                  </a:extLst>
                </a:gridCol>
                <a:gridCol w="3020291">
                  <a:extLst>
                    <a:ext uri="{9D8B030D-6E8A-4147-A177-3AD203B41FA5}">
                      <a16:colId xmlns:a16="http://schemas.microsoft.com/office/drawing/2014/main" val="2435278156"/>
                    </a:ext>
                  </a:extLst>
                </a:gridCol>
                <a:gridCol w="3020291">
                  <a:extLst>
                    <a:ext uri="{9D8B030D-6E8A-4147-A177-3AD203B41FA5}">
                      <a16:colId xmlns:a16="http://schemas.microsoft.com/office/drawing/2014/main" val="1498122186"/>
                    </a:ext>
                  </a:extLst>
                </a:gridCol>
              </a:tblGrid>
              <a:tr h="548671">
                <a:tc>
                  <a:txBody>
                    <a:bodyPr/>
                    <a:lstStyle/>
                    <a:p>
                      <a:pPr algn="ctr"/>
                      <a:r>
                        <a:rPr lang="en-GB" dirty="0" err="1">
                          <a:latin typeface="Times New Roman" panose="02020603050405020304" pitchFamily="18" charset="0"/>
                          <a:cs typeface="Times New Roman" panose="02020603050405020304" pitchFamily="18" charset="0"/>
                        </a:rPr>
                        <a:t>Sl.No</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GB" baseline="0"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GB" dirty="0">
                          <a:latin typeface="Times New Roman" panose="02020603050405020304" pitchFamily="18" charset="0"/>
                          <a:cs typeface="Times New Roman" panose="02020603050405020304" pitchFamily="18" charset="0"/>
                        </a:rPr>
                        <a:t>Outcomes</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2341865"/>
                  </a:ext>
                </a:extLst>
              </a:tr>
              <a:tr h="1254106">
                <a:tc>
                  <a:txBody>
                    <a:bodyPr/>
                    <a:lstStyle/>
                    <a:p>
                      <a:pPr algn="ctr"/>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kern="100" dirty="0">
                          <a:effectLst/>
                          <a:latin typeface="Times New Roman" panose="02020603050405020304" pitchFamily="18" charset="0"/>
                          <a:cs typeface="Times New Roman" panose="02020603050405020304" pitchFamily="18" charset="0"/>
                        </a:rPr>
                        <a:t>"</a:t>
                      </a:r>
                      <a:r>
                        <a:rPr lang="en-GB" sz="1800" kern="100" dirty="0" err="1">
                          <a:effectLst/>
                          <a:latin typeface="Times New Roman" panose="02020603050405020304" pitchFamily="18" charset="0"/>
                          <a:cs typeface="Times New Roman" panose="02020603050405020304" pitchFamily="18" charset="0"/>
                        </a:rPr>
                        <a:t>Arnautović</a:t>
                      </a:r>
                      <a:r>
                        <a:rPr lang="en-GB" sz="1800" kern="100" dirty="0">
                          <a:effectLst/>
                          <a:latin typeface="Times New Roman" panose="02020603050405020304" pitchFamily="18" charset="0"/>
                          <a:cs typeface="Times New Roman" panose="02020603050405020304" pitchFamily="18" charset="0"/>
                        </a:rPr>
                        <a:t>, </a:t>
                      </a:r>
                      <a:r>
                        <a:rPr lang="en-GB" sz="1800" kern="100" dirty="0" err="1">
                          <a:effectLst/>
                          <a:latin typeface="Times New Roman" panose="02020603050405020304" pitchFamily="18" charset="0"/>
                          <a:cs typeface="Times New Roman" panose="02020603050405020304" pitchFamily="18" charset="0"/>
                        </a:rPr>
                        <a:t>Aleksandar</a:t>
                      </a:r>
                      <a:r>
                        <a:rPr lang="en-GB" sz="1800" kern="100" dirty="0">
                          <a:effectLst/>
                          <a:latin typeface="Times New Roman" panose="02020603050405020304" pitchFamily="18" charset="0"/>
                          <a:cs typeface="Times New Roman" panose="02020603050405020304" pitchFamily="18" charset="0"/>
                        </a:rPr>
                        <a:t>. (2022). </a:t>
                      </a:r>
                      <a:r>
                        <a:rPr lang="en-GB" sz="1800" b="1" kern="100" dirty="0">
                          <a:effectLst/>
                          <a:latin typeface="Times New Roman" panose="02020603050405020304" pitchFamily="18" charset="0"/>
                          <a:cs typeface="Times New Roman" panose="02020603050405020304" pitchFamily="18" charset="0"/>
                        </a:rPr>
                        <a:t>Managing project using JIRA software. </a:t>
                      </a:r>
                      <a:r>
                        <a:rPr lang="en-GB" sz="1800" kern="100" dirty="0">
                          <a:effectLst/>
                          <a:latin typeface="Times New Roman" panose="02020603050405020304" pitchFamily="18" charset="0"/>
                          <a:cs typeface="Times New Roman" panose="02020603050405020304" pitchFamily="18" charset="0"/>
                        </a:rPr>
                        <a:t>Serbian Journal of Engineering Management. 7. 40-46. 10.5937/SJEM2202040A. </a:t>
                      </a:r>
                      <a:endParaRPr lang="en-IN"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Efficiency Improvement,</a:t>
                      </a:r>
                      <a:r>
                        <a:rPr lang="en-GB" sz="1600" baseline="0" dirty="0">
                          <a:latin typeface="Times New Roman" panose="02020603050405020304" pitchFamily="18" charset="0"/>
                          <a:cs typeface="Times New Roman" panose="02020603050405020304" pitchFamily="18" charset="0"/>
                        </a:rPr>
                        <a:t> Lifecycle Management of the Project, Collaboration, Agile Methodology, Transparency In project Progress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Lack of Comparative Analysis.</a:t>
                      </a:r>
                      <a:r>
                        <a:rPr lang="en-IN" baseline="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5487666"/>
                  </a:ext>
                </a:extLst>
              </a:tr>
              <a:tr h="3135265">
                <a:tc>
                  <a:txBody>
                    <a:bodyPr/>
                    <a:lstStyle/>
                    <a:p>
                      <a:pPr algn="ctr"/>
                      <a:r>
                        <a:rPr lang="en-GB" sz="1800" kern="100" dirty="0">
                          <a:solidFill>
                            <a:schemeClr val="dk1"/>
                          </a:solidFill>
                          <a:effectLst/>
                          <a:latin typeface="Times New Roman" panose="02020603050405020304" pitchFamily="18" charset="0"/>
                          <a:ea typeface="+mn-ea"/>
                          <a:cs typeface="Times New Roman" panose="02020603050405020304" pitchFamily="18" charset="0"/>
                        </a:rPr>
                        <a:t>2</a:t>
                      </a:r>
                      <a:endParaRPr lang="en-IN" sz="1800" kern="1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GB" sz="1800" kern="100" dirty="0">
                          <a:solidFill>
                            <a:schemeClr val="dk1"/>
                          </a:solidFill>
                          <a:effectLst/>
                          <a:latin typeface="Times New Roman" panose="02020603050405020304" pitchFamily="18" charset="0"/>
                          <a:ea typeface="+mn-ea"/>
                          <a:cs typeface="Times New Roman" panose="02020603050405020304" pitchFamily="18" charset="0"/>
                        </a:rPr>
                        <a:t>Danijela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Ciric</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Bojan Lalic, Danijela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Gracanin</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Nemanja Tasic, Milan </a:t>
                      </a:r>
                      <a:r>
                        <a:rPr lang="en-GB" sz="1800" kern="100" dirty="0" err="1">
                          <a:solidFill>
                            <a:schemeClr val="dk1"/>
                          </a:solidFill>
                          <a:effectLst/>
                          <a:latin typeface="Times New Roman" panose="02020603050405020304" pitchFamily="18" charset="0"/>
                          <a:ea typeface="+mn-ea"/>
                          <a:cs typeface="Times New Roman" panose="02020603050405020304" pitchFamily="18" charset="0"/>
                        </a:rPr>
                        <a:t>Delic</a:t>
                      </a:r>
                      <a:r>
                        <a:rPr lang="en-GB" sz="1800" kern="100" dirty="0">
                          <a:solidFill>
                            <a:schemeClr val="dk1"/>
                          </a:solidFill>
                          <a:effectLst/>
                          <a:latin typeface="Times New Roman" panose="02020603050405020304" pitchFamily="18" charset="0"/>
                          <a:ea typeface="+mn-ea"/>
                          <a:cs typeface="Times New Roman" panose="02020603050405020304" pitchFamily="18" charset="0"/>
                        </a:rPr>
                        <a:t>, Nenad Medic, (2019)</a:t>
                      </a:r>
                    </a:p>
                    <a:p>
                      <a:pPr algn="just"/>
                      <a:r>
                        <a:rPr lang="en-GB" sz="1800" kern="100" dirty="0">
                          <a:solidFill>
                            <a:schemeClr val="dk1"/>
                          </a:solidFill>
                          <a:effectLst/>
                          <a:latin typeface="Times New Roman" panose="02020603050405020304" pitchFamily="18" charset="0"/>
                          <a:ea typeface="+mn-ea"/>
                          <a:cs typeface="Times New Roman" panose="02020603050405020304" pitchFamily="18" charset="0"/>
                        </a:rPr>
                        <a:t>Agile vs. Traditional Approach in Project Management: Strategies, Challenges and Reasons to Introduce Agile,</a:t>
                      </a:r>
                    </a:p>
                    <a:p>
                      <a:pPr algn="just"/>
                      <a:r>
                        <a:rPr lang="en-GB" sz="1800" kern="100" dirty="0">
                          <a:solidFill>
                            <a:schemeClr val="dk1"/>
                          </a:solidFill>
                          <a:effectLst/>
                          <a:latin typeface="Times New Roman" panose="02020603050405020304" pitchFamily="18" charset="0"/>
                          <a:ea typeface="+mn-ea"/>
                          <a:cs typeface="Times New Roman" panose="02020603050405020304" pitchFamily="18" charset="0"/>
                        </a:rPr>
                        <a:t>Procedia Manufacturing,</a:t>
                      </a:r>
                    </a:p>
                    <a:p>
                      <a:pPr algn="just"/>
                      <a:r>
                        <a:rPr lang="en-GB" sz="1800" kern="100" dirty="0">
                          <a:solidFill>
                            <a:schemeClr val="dk1"/>
                          </a:solidFill>
                          <a:effectLst/>
                          <a:latin typeface="Times New Roman" panose="02020603050405020304" pitchFamily="18" charset="0"/>
                          <a:ea typeface="+mn-ea"/>
                          <a:cs typeface="Times New Roman" panose="02020603050405020304" pitchFamily="18" charset="0"/>
                        </a:rPr>
                        <a:t>Volume 39.</a:t>
                      </a:r>
                      <a:r>
                        <a:rPr lang="en-GB" sz="1800" kern="100" baseline="0" dirty="0">
                          <a:solidFill>
                            <a:schemeClr val="dk1"/>
                          </a:solidFill>
                          <a:effectLst/>
                          <a:latin typeface="Times New Roman" panose="02020603050405020304" pitchFamily="18" charset="0"/>
                          <a:ea typeface="+mn-ea"/>
                          <a:cs typeface="Times New Roman" panose="02020603050405020304" pitchFamily="18" charset="0"/>
                        </a:rPr>
                        <a:t> </a:t>
                      </a:r>
                      <a:endParaRPr lang="en-GB" sz="1800" kern="1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The paper provides a theoretical background on APM, emphasizing its origins in the</a:t>
                      </a:r>
                      <a:r>
                        <a:rPr lang="en-GB" sz="1600" baseline="0" dirty="0">
                          <a:latin typeface="Times New Roman" panose="02020603050405020304" pitchFamily="18" charset="0"/>
                          <a:cs typeface="Times New Roman" panose="02020603050405020304" pitchFamily="18" charset="0"/>
                        </a:rPr>
                        <a:t> changing Business environment</a:t>
                      </a:r>
                      <a:r>
                        <a:rPr lang="en-GB" sz="1600" dirty="0">
                          <a:latin typeface="Times New Roman" panose="02020603050405020304" pitchFamily="18" charset="0"/>
                          <a:cs typeface="Times New Roman" panose="02020603050405020304" pitchFamily="18" charset="0"/>
                        </a:rPr>
                        <a:t> and its evolution beyond software development. It contrasts APM with traditional project management approaches, highlighting its focus on flexibility, adaptability to change, and iterative development.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Subjective Perception of Reasons and Challenges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6533155"/>
                  </a:ext>
                </a:extLst>
              </a:tr>
            </a:tbl>
          </a:graphicData>
        </a:graphic>
      </p:graphicFrame>
    </p:spTree>
    <p:extLst>
      <p:ext uri="{BB962C8B-B14F-4D97-AF65-F5344CB8AC3E}">
        <p14:creationId xmlns:p14="http://schemas.microsoft.com/office/powerpoint/2010/main" val="253086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9F2EF0-97D1-497D-A96E-EC7171116445}"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3020550"/>
              </p:ext>
            </p:extLst>
          </p:nvPr>
        </p:nvGraphicFramePr>
        <p:xfrm>
          <a:off x="110836" y="1119000"/>
          <a:ext cx="12081164" cy="5787025"/>
        </p:xfrm>
        <a:graphic>
          <a:graphicData uri="http://schemas.openxmlformats.org/drawingml/2006/table">
            <a:tbl>
              <a:tblPr firstRow="1" bandRow="1">
                <a:tableStyleId>{5C22544A-7EE6-4342-B048-85BDC9FD1C3A}</a:tableStyleId>
              </a:tblPr>
              <a:tblGrid>
                <a:gridCol w="1029836">
                  <a:extLst>
                    <a:ext uri="{9D8B030D-6E8A-4147-A177-3AD203B41FA5}">
                      <a16:colId xmlns:a16="http://schemas.microsoft.com/office/drawing/2014/main" val="490526391"/>
                    </a:ext>
                  </a:extLst>
                </a:gridCol>
                <a:gridCol w="5010746">
                  <a:extLst>
                    <a:ext uri="{9D8B030D-6E8A-4147-A177-3AD203B41FA5}">
                      <a16:colId xmlns:a16="http://schemas.microsoft.com/office/drawing/2014/main" val="705978831"/>
                    </a:ext>
                  </a:extLst>
                </a:gridCol>
                <a:gridCol w="3020291">
                  <a:extLst>
                    <a:ext uri="{9D8B030D-6E8A-4147-A177-3AD203B41FA5}">
                      <a16:colId xmlns:a16="http://schemas.microsoft.com/office/drawing/2014/main" val="2435278156"/>
                    </a:ext>
                  </a:extLst>
                </a:gridCol>
                <a:gridCol w="3020291">
                  <a:extLst>
                    <a:ext uri="{9D8B030D-6E8A-4147-A177-3AD203B41FA5}">
                      <a16:colId xmlns:a16="http://schemas.microsoft.com/office/drawing/2014/main" val="1498122186"/>
                    </a:ext>
                  </a:extLst>
                </a:gridCol>
              </a:tblGrid>
              <a:tr h="548671">
                <a:tc>
                  <a:txBody>
                    <a:bodyPr/>
                    <a:lstStyle/>
                    <a:p>
                      <a:pPr algn="ctr"/>
                      <a:r>
                        <a:rPr lang="en-GB" dirty="0" err="1">
                          <a:latin typeface="Times New Roman" panose="02020603050405020304" pitchFamily="18" charset="0"/>
                          <a:cs typeface="Times New Roman" panose="02020603050405020304" pitchFamily="18" charset="0"/>
                        </a:rPr>
                        <a:t>Sl.No</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GB" baseline="0"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GB" dirty="0">
                          <a:latin typeface="Times New Roman" panose="02020603050405020304" pitchFamily="18" charset="0"/>
                          <a:cs typeface="Times New Roman" panose="02020603050405020304" pitchFamily="18" charset="0"/>
                        </a:rPr>
                        <a:t>Outcomes</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2341865"/>
                  </a:ext>
                </a:extLst>
              </a:tr>
              <a:tr h="1254106">
                <a:tc>
                  <a:txBody>
                    <a:bodyPr/>
                    <a:lstStyle/>
                    <a:p>
                      <a:pPr algn="ctr"/>
                      <a:r>
                        <a:rPr lang="en-GB"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GB" b="0" dirty="0">
                          <a:solidFill>
                            <a:schemeClr val="tx1"/>
                          </a:solidFill>
                          <a:latin typeface="Times New Roman" panose="02020603050405020304" pitchFamily="18" charset="0"/>
                          <a:cs typeface="Times New Roman" panose="02020603050405020304" pitchFamily="18" charset="0"/>
                        </a:rPr>
                        <a:t>Faculty of Electrical Engineering and Computer Science, University of Maribor, </a:t>
                      </a:r>
                      <a:r>
                        <a:rPr lang="en-GB" b="0" dirty="0" err="1">
                          <a:solidFill>
                            <a:schemeClr val="tx1"/>
                          </a:solidFill>
                          <a:latin typeface="Times New Roman" panose="02020603050405020304" pitchFamily="18" charset="0"/>
                          <a:cs typeface="Times New Roman" panose="02020603050405020304" pitchFamily="18" charset="0"/>
                        </a:rPr>
                        <a:t>Koroška</a:t>
                      </a:r>
                      <a:r>
                        <a:rPr lang="en-GB" b="0" dirty="0">
                          <a:solidFill>
                            <a:schemeClr val="tx1"/>
                          </a:solidFill>
                          <a:latin typeface="Times New Roman" panose="02020603050405020304" pitchFamily="18" charset="0"/>
                          <a:cs typeface="Times New Roman" panose="02020603050405020304" pitchFamily="18" charset="0"/>
                        </a:rPr>
                        <a:t> </a:t>
                      </a:r>
                      <a:r>
                        <a:rPr lang="en-GB" b="0" dirty="0" err="1">
                          <a:solidFill>
                            <a:schemeClr val="tx1"/>
                          </a:solidFill>
                          <a:latin typeface="Times New Roman" panose="02020603050405020304" pitchFamily="18" charset="0"/>
                          <a:cs typeface="Times New Roman" panose="02020603050405020304" pitchFamily="18" charset="0"/>
                        </a:rPr>
                        <a:t>cesta</a:t>
                      </a:r>
                      <a:r>
                        <a:rPr lang="en-GB" b="0" dirty="0">
                          <a:solidFill>
                            <a:schemeClr val="tx1"/>
                          </a:solidFill>
                          <a:latin typeface="Times New Roman" panose="02020603050405020304" pitchFamily="18" charset="0"/>
                          <a:cs typeface="Times New Roman" panose="02020603050405020304" pitchFamily="18" charset="0"/>
                        </a:rPr>
                        <a:t> 46, 2000</a:t>
                      </a:r>
                    </a:p>
                    <a:p>
                      <a:r>
                        <a:rPr lang="en-GB" b="0" dirty="0">
                          <a:solidFill>
                            <a:schemeClr val="tx1"/>
                          </a:solidFill>
                          <a:latin typeface="Times New Roman" panose="02020603050405020304" pitchFamily="18" charset="0"/>
                          <a:cs typeface="Times New Roman" panose="02020603050405020304" pitchFamily="18" charset="0"/>
                        </a:rPr>
                        <a:t>Maribor, Slovenia</a:t>
                      </a:r>
                    </a:p>
                    <a:p>
                      <a:r>
                        <a:rPr lang="en-GB" b="0" dirty="0">
                          <a:solidFill>
                            <a:schemeClr val="tx1"/>
                          </a:solidFill>
                          <a:latin typeface="Times New Roman" panose="02020603050405020304" pitchFamily="18" charset="0"/>
                          <a:cs typeface="Times New Roman" panose="02020603050405020304" pitchFamily="18" charset="0"/>
                        </a:rPr>
                        <a:t>2</a:t>
                      </a:r>
                    </a:p>
                    <a:p>
                      <a:r>
                        <a:rPr lang="en-GB" b="0" dirty="0">
                          <a:solidFill>
                            <a:schemeClr val="tx1"/>
                          </a:solidFill>
                          <a:latin typeface="Times New Roman" panose="02020603050405020304" pitchFamily="18" charset="0"/>
                          <a:cs typeface="Times New Roman" panose="02020603050405020304" pitchFamily="18" charset="0"/>
                        </a:rPr>
                        <a:t>S8 </a:t>
                      </a:r>
                      <a:r>
                        <a:rPr lang="en-GB" b="0" dirty="0" err="1">
                          <a:solidFill>
                            <a:schemeClr val="tx1"/>
                          </a:solidFill>
                          <a:latin typeface="Times New Roman" panose="02020603050405020304" pitchFamily="18" charset="0"/>
                          <a:cs typeface="Times New Roman" panose="02020603050405020304" pitchFamily="18" charset="0"/>
                        </a:rPr>
                        <a:t>d.d</a:t>
                      </a:r>
                      <a:r>
                        <a:rPr lang="en-GB" b="0" dirty="0">
                          <a:solidFill>
                            <a:schemeClr val="tx1"/>
                          </a:solidFill>
                          <a:latin typeface="Times New Roman" panose="02020603050405020304" pitchFamily="18" charset="0"/>
                          <a:cs typeface="Times New Roman" panose="02020603050405020304" pitchFamily="18" charset="0"/>
                        </a:rPr>
                        <a:t>, </a:t>
                      </a:r>
                      <a:r>
                        <a:rPr lang="en-GB" b="0" dirty="0" err="1">
                          <a:solidFill>
                            <a:schemeClr val="tx1"/>
                          </a:solidFill>
                          <a:latin typeface="Times New Roman" panose="02020603050405020304" pitchFamily="18" charset="0"/>
                          <a:cs typeface="Times New Roman" panose="02020603050405020304" pitchFamily="18" charset="0"/>
                        </a:rPr>
                        <a:t>Cesta</a:t>
                      </a:r>
                      <a:r>
                        <a:rPr lang="en-GB" b="0" dirty="0">
                          <a:solidFill>
                            <a:schemeClr val="tx1"/>
                          </a:solidFill>
                          <a:latin typeface="Times New Roman" panose="02020603050405020304" pitchFamily="18" charset="0"/>
                          <a:cs typeface="Times New Roman" panose="02020603050405020304" pitchFamily="18" charset="0"/>
                        </a:rPr>
                        <a:t> v </a:t>
                      </a:r>
                      <a:r>
                        <a:rPr lang="en-GB" b="0" dirty="0" err="1">
                          <a:solidFill>
                            <a:schemeClr val="tx1"/>
                          </a:solidFill>
                          <a:latin typeface="Times New Roman" panose="02020603050405020304" pitchFamily="18" charset="0"/>
                          <a:cs typeface="Times New Roman" panose="02020603050405020304" pitchFamily="18" charset="0"/>
                        </a:rPr>
                        <a:t>Gorice</a:t>
                      </a:r>
                      <a:r>
                        <a:rPr lang="en-GB" b="0" dirty="0">
                          <a:solidFill>
                            <a:schemeClr val="tx1"/>
                          </a:solidFill>
                          <a:latin typeface="Times New Roman" panose="02020603050405020304" pitchFamily="18" charset="0"/>
                          <a:cs typeface="Times New Roman" panose="02020603050405020304" pitchFamily="18" charset="0"/>
                        </a:rPr>
                        <a:t> 34, 1000 Ljubljana, Slovenia</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b="0" dirty="0">
                          <a:solidFill>
                            <a:schemeClr val="tx1"/>
                          </a:solidFill>
                        </a:rPr>
                        <a:t>compared the tools with each other according to the quality of the features of a good </a:t>
                      </a:r>
                      <a:r>
                        <a:rPr lang="en-GB" b="0" dirty="0" err="1">
                          <a:solidFill>
                            <a:schemeClr val="tx1"/>
                          </a:solidFill>
                        </a:rPr>
                        <a:t>projectmanagement</a:t>
                      </a:r>
                      <a:r>
                        <a:rPr lang="en-GB" b="0" dirty="0">
                          <a:solidFill>
                            <a:schemeClr val="tx1"/>
                          </a:solidFill>
                        </a:rPr>
                        <a:t> </a:t>
                      </a:r>
                      <a:r>
                        <a:rPr lang="en-GB" b="0" dirty="0" err="1">
                          <a:solidFill>
                            <a:schemeClr val="tx1"/>
                          </a:solidFill>
                        </a:rPr>
                        <a:t>tool,Like</a:t>
                      </a:r>
                      <a:r>
                        <a:rPr lang="en-GB" b="0" dirty="0">
                          <a:solidFill>
                            <a:schemeClr val="tx1"/>
                          </a:solidFill>
                        </a:rPr>
                        <a:t> </a:t>
                      </a:r>
                      <a:r>
                        <a:rPr lang="en-GB" b="0" dirty="0" err="1">
                          <a:solidFill>
                            <a:schemeClr val="tx1"/>
                          </a:solidFill>
                        </a:rPr>
                        <a:t>clickup,Trello,Asana</a:t>
                      </a:r>
                      <a:r>
                        <a:rPr lang="en-GB" b="0" dirty="0">
                          <a:solidFill>
                            <a:schemeClr val="tx1"/>
                          </a:solidFill>
                        </a:rPr>
                        <a:t> etc.</a:t>
                      </a:r>
                    </a:p>
                    <a:p>
                      <a:r>
                        <a:rPr lang="en-GB" b="0" dirty="0">
                          <a:solidFill>
                            <a:schemeClr val="tx1"/>
                          </a:solidFill>
                        </a:rPr>
                        <a:t>the tools </a:t>
                      </a:r>
                      <a:r>
                        <a:rPr lang="en-GB" b="0" dirty="0" err="1">
                          <a:solidFill>
                            <a:schemeClr val="tx1"/>
                          </a:solidFill>
                        </a:rPr>
                        <a:t>ClickUp</a:t>
                      </a:r>
                      <a:r>
                        <a:rPr lang="en-GB" b="0" dirty="0">
                          <a:solidFill>
                            <a:schemeClr val="tx1"/>
                          </a:solidFill>
                        </a:rPr>
                        <a:t> and</a:t>
                      </a:r>
                    </a:p>
                    <a:p>
                      <a:r>
                        <a:rPr lang="en-GB" b="0" dirty="0" err="1">
                          <a:solidFill>
                            <a:schemeClr val="tx1"/>
                          </a:solidFill>
                        </a:rPr>
                        <a:t>Wrike</a:t>
                      </a:r>
                      <a:r>
                        <a:rPr lang="en-GB" b="0" dirty="0">
                          <a:solidFill>
                            <a:schemeClr val="tx1"/>
                          </a:solidFill>
                        </a:rPr>
                        <a:t> ranked best.</a:t>
                      </a:r>
                    </a:p>
                  </a:txBody>
                  <a:tcPr/>
                </a:tc>
                <a:tc>
                  <a:txBody>
                    <a:bodyPr/>
                    <a:lstStyle/>
                    <a:p>
                      <a:r>
                        <a:rPr lang="en-GB" dirty="0"/>
                        <a:t>Lack of Systematic Data Collection : There wasn't a systematic approach to gathering information about how different companies use project management tools.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5487666"/>
                  </a:ext>
                </a:extLst>
              </a:tr>
              <a:tr h="3135265">
                <a:tc>
                  <a:txBody>
                    <a:bodyPr/>
                    <a:lstStyle/>
                    <a:p>
                      <a:pPr algn="ctr"/>
                      <a:r>
                        <a:rPr lang="en-IN" sz="1800" kern="100" dirty="0">
                          <a:solidFill>
                            <a:schemeClr val="dk1"/>
                          </a:solidFill>
                          <a:effectLst/>
                          <a:latin typeface="Times New Roman" panose="02020603050405020304" pitchFamily="18" charset="0"/>
                          <a:ea typeface="+mn-ea"/>
                          <a:cs typeface="Times New Roman" panose="02020603050405020304" pitchFamily="18" charset="0"/>
                        </a:rPr>
                        <a:t>4</a:t>
                      </a:r>
                    </a:p>
                  </a:txBody>
                  <a:tcPr/>
                </a:tc>
                <a:tc>
                  <a:txBody>
                    <a:bodyPr/>
                    <a:lstStyle/>
                    <a:p>
                      <a:pPr marL="0" algn="l" defTabSz="914400" rtl="0" eaLnBrk="1" latinLnBrk="0" hangingPunct="1"/>
                      <a:r>
                        <a:rPr lang="en-GB" sz="1800" b="0" kern="1200" dirty="0">
                          <a:solidFill>
                            <a:schemeClr val="tx1"/>
                          </a:solidFill>
                          <a:latin typeface="Times New Roman" panose="02020603050405020304" pitchFamily="18" charset="0"/>
                          <a:ea typeface="+mn-ea"/>
                          <a:cs typeface="Times New Roman" panose="02020603050405020304" pitchFamily="18" charset="0"/>
                        </a:rPr>
                        <a:t>Jira Software </a:t>
                      </a:r>
                    </a:p>
                  </a:txBody>
                  <a:tcPr/>
                </a:tc>
                <a:tc>
                  <a:txBody>
                    <a:bodyPr/>
                    <a:lstStyle/>
                    <a:p>
                      <a:pPr marL="0" algn="just" defTabSz="914400" rtl="0" eaLnBrk="1" latinLnBrk="0" hangingPunct="1"/>
                      <a:r>
                        <a:rPr lang="en-GB" sz="1800" b="0" kern="1200" dirty="0">
                          <a:solidFill>
                            <a:schemeClr val="tx1"/>
                          </a:solidFill>
                          <a:latin typeface="Times New Roman" panose="02020603050405020304" pitchFamily="18" charset="0"/>
                          <a:ea typeface="+mn-ea"/>
                          <a:cs typeface="Times New Roman" panose="02020603050405020304" pitchFamily="18" charset="0"/>
                        </a:rPr>
                        <a:t>Project Management tool, issue tracking, agile project management, scrum boards, Customised workflows</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GB" sz="1800" b="0" kern="1200" dirty="0">
                          <a:solidFill>
                            <a:schemeClr val="tx1"/>
                          </a:solidFill>
                          <a:latin typeface="Times New Roman" panose="02020603050405020304" pitchFamily="18" charset="0"/>
                          <a:ea typeface="+mn-ea"/>
                          <a:cs typeface="Times New Roman" panose="02020603050405020304" pitchFamily="18" charset="0"/>
                        </a:rPr>
                        <a:t>The</a:t>
                      </a:r>
                      <a:r>
                        <a:rPr lang="en-GB" sz="1800" b="0" kern="1200" baseline="0" dirty="0">
                          <a:solidFill>
                            <a:schemeClr val="tx1"/>
                          </a:solidFill>
                          <a:latin typeface="Times New Roman" panose="02020603050405020304" pitchFamily="18" charset="0"/>
                          <a:ea typeface="+mn-ea"/>
                          <a:cs typeface="Times New Roman" panose="02020603050405020304" pitchFamily="18" charset="0"/>
                        </a:rPr>
                        <a:t> subscription amount for Jira Software is higher compared to other software. </a:t>
                      </a:r>
                    </a:p>
                    <a:p>
                      <a:pPr marL="0" algn="just" defTabSz="914400" rtl="0" eaLnBrk="1" latinLnBrk="0" hangingPunct="1"/>
                      <a:r>
                        <a:rPr lang="en-GB" sz="1800" b="0" kern="1200" baseline="0" dirty="0">
                          <a:solidFill>
                            <a:schemeClr val="tx1"/>
                          </a:solidFill>
                          <a:latin typeface="Times New Roman" panose="02020603050405020304" pitchFamily="18" charset="0"/>
                          <a:ea typeface="+mn-ea"/>
                          <a:cs typeface="Times New Roman" panose="02020603050405020304" pitchFamily="18" charset="0"/>
                        </a:rPr>
                        <a:t>Standard: $8</a:t>
                      </a:r>
                    </a:p>
                    <a:p>
                      <a:pPr marL="0" algn="just" defTabSz="914400" rtl="0" eaLnBrk="1" latinLnBrk="0" hangingPunct="1"/>
                      <a:r>
                        <a:rPr lang="en-GB" sz="1800" b="0" kern="1200" baseline="0" dirty="0">
                          <a:solidFill>
                            <a:schemeClr val="tx1"/>
                          </a:solidFill>
                          <a:latin typeface="Times New Roman" panose="02020603050405020304" pitchFamily="18" charset="0"/>
                          <a:ea typeface="+mn-ea"/>
                          <a:cs typeface="Times New Roman" panose="02020603050405020304" pitchFamily="18" charset="0"/>
                        </a:rPr>
                        <a:t>Premium:$12.48</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36533155"/>
                  </a:ext>
                </a:extLst>
              </a:tr>
            </a:tbl>
          </a:graphicData>
        </a:graphic>
      </p:graphicFrame>
      <p:sp>
        <p:nvSpPr>
          <p:cNvPr id="6" name="Title 1">
            <a:extLst>
              <a:ext uri="{FF2B5EF4-FFF2-40B4-BE49-F238E27FC236}">
                <a16:creationId xmlns:a16="http://schemas.microsoft.com/office/drawing/2014/main" id="{5E00137E-3124-9D9A-E67A-2A72EE301947}"/>
              </a:ext>
            </a:extLst>
          </p:cNvPr>
          <p:cNvSpPr>
            <a:spLocks noGrp="1"/>
          </p:cNvSpPr>
          <p:nvPr>
            <p:ph type="title"/>
          </p:nvPr>
        </p:nvSpPr>
        <p:spPr>
          <a:xfrm>
            <a:off x="838200" y="136525"/>
            <a:ext cx="10515600" cy="1202418"/>
          </a:xfrm>
        </p:spPr>
        <p:txBody>
          <a:bodyPr>
            <a:normAutofit/>
          </a:bodyPr>
          <a:lstStyle/>
          <a:p>
            <a:pPr lvl="0"/>
            <a:r>
              <a:rPr lang="en-US" dirty="0">
                <a:latin typeface="Times New Roman" panose="02020603050405020304" pitchFamily="18" charset="0"/>
                <a:cs typeface="Times New Roman" panose="02020603050405020304" pitchFamily="18" charset="0"/>
              </a:rPr>
              <a:t>5. Literature Survey</a:t>
            </a:r>
            <a:endParaRPr lang="en-IN" dirty="0"/>
          </a:p>
        </p:txBody>
      </p:sp>
    </p:spTree>
    <p:extLst>
      <p:ext uri="{BB962C8B-B14F-4D97-AF65-F5344CB8AC3E}">
        <p14:creationId xmlns:p14="http://schemas.microsoft.com/office/powerpoint/2010/main" val="426162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5934CF-802E-F6F8-864D-8A071D3D3C8F}"/>
              </a:ext>
            </a:extLst>
          </p:cNvPr>
          <p:cNvSpPr>
            <a:spLocks noGrp="1"/>
          </p:cNvSpPr>
          <p:nvPr>
            <p:ph type="sldNum" sz="quarter" idx="12"/>
          </p:nvPr>
        </p:nvSpPr>
        <p:spPr/>
        <p:txBody>
          <a:bodyPr/>
          <a:lstStyle/>
          <a:p>
            <a:fld id="{539F2EF0-97D1-497D-A96E-EC7171116445}" type="slidenum">
              <a:rPr lang="en-US" smtClean="0"/>
              <a:t>9</a:t>
            </a:fld>
            <a:endParaRPr lang="en-US"/>
          </a:p>
        </p:txBody>
      </p:sp>
      <p:sp>
        <p:nvSpPr>
          <p:cNvPr id="9" name="Title 1">
            <a:extLst>
              <a:ext uri="{FF2B5EF4-FFF2-40B4-BE49-F238E27FC236}">
                <a16:creationId xmlns:a16="http://schemas.microsoft.com/office/drawing/2014/main" id="{59823963-8CAA-D127-833B-8C060419709D}"/>
              </a:ext>
            </a:extLst>
          </p:cNvPr>
          <p:cNvSpPr>
            <a:spLocks noGrp="1"/>
          </p:cNvSpPr>
          <p:nvPr>
            <p:ph type="title"/>
          </p:nvPr>
        </p:nvSpPr>
        <p:spPr>
          <a:xfrm>
            <a:off x="838200" y="365125"/>
            <a:ext cx="10515600" cy="1325563"/>
          </a:xfrm>
        </p:spPr>
        <p:txBody>
          <a:bodyPr>
            <a:normAutofit fontScale="90000"/>
          </a:bodyPr>
          <a:lstStyle/>
          <a:p>
            <a:pPr>
              <a:lnSpc>
                <a:spcPct val="150000"/>
              </a:lnSpc>
            </a:pPr>
            <a:r>
              <a:rPr lang="en-US" sz="4900" dirty="0">
                <a:latin typeface="Times New Roman" panose="02020603050405020304" pitchFamily="18" charset="0"/>
                <a:cs typeface="Times New Roman" panose="02020603050405020304" pitchFamily="18" charset="0"/>
              </a:rPr>
              <a:t>6. Design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7573D4-D4AA-043C-2AB9-D613D5386959}"/>
              </a:ext>
            </a:extLst>
          </p:cNvPr>
          <p:cNvPicPr>
            <a:picLocks noChangeAspect="1"/>
          </p:cNvPicPr>
          <p:nvPr/>
        </p:nvPicPr>
        <p:blipFill>
          <a:blip r:embed="rId2"/>
          <a:stretch>
            <a:fillRect/>
          </a:stretch>
        </p:blipFill>
        <p:spPr>
          <a:xfrm>
            <a:off x="4335965" y="1027906"/>
            <a:ext cx="6066046" cy="5464013"/>
          </a:xfrm>
          <a:prstGeom prst="rect">
            <a:avLst/>
          </a:prstGeom>
        </p:spPr>
      </p:pic>
    </p:spTree>
    <p:extLst>
      <p:ext uri="{BB962C8B-B14F-4D97-AF65-F5344CB8AC3E}">
        <p14:creationId xmlns:p14="http://schemas.microsoft.com/office/powerpoint/2010/main" val="3142184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3870</TotalTime>
  <Words>1408</Words>
  <Application>Microsoft Office PowerPoint</Application>
  <PresentationFormat>Widescreen</PresentationFormat>
  <Paragraphs>165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Maximizing Academic Collaboration and Productivity through Project Management Solutions </vt:lpstr>
      <vt:lpstr>Agenda</vt:lpstr>
      <vt:lpstr>1. Introduction</vt:lpstr>
      <vt:lpstr>2. Problem Definition</vt:lpstr>
      <vt:lpstr>3. System Requirements FUNCTIONAL REQUIREMENTS</vt:lpstr>
      <vt:lpstr>3. System Requirements NON-FUNCTIONAL REQUIREMENTS</vt:lpstr>
      <vt:lpstr>5. Literature Survey</vt:lpstr>
      <vt:lpstr>5. Literature Survey</vt:lpstr>
      <vt:lpstr>6. Design USE CASE DIAGRAM</vt:lpstr>
      <vt:lpstr>Salty software workflow</vt:lpstr>
      <vt:lpstr>PowerPoint Presentation</vt:lpstr>
      <vt:lpstr>Workflow diagram of issue creation</vt:lpstr>
      <vt:lpstr>7. Implementation </vt:lpstr>
      <vt:lpstr>7. Implementation</vt:lpstr>
      <vt:lpstr>PowerPoint Presentation</vt:lpstr>
      <vt:lpstr>7. Implementation</vt:lpstr>
      <vt:lpstr>8. Conclusion</vt:lpstr>
      <vt:lpstr>9.Reference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&lt;Seminar Title&gt;</dc:title>
  <dc:creator>PARKAVI</dc:creator>
  <cp:lastModifiedBy>Sumana Mallem</cp:lastModifiedBy>
  <cp:revision>369</cp:revision>
  <dcterms:created xsi:type="dcterms:W3CDTF">2020-01-02T13:40:50Z</dcterms:created>
  <dcterms:modified xsi:type="dcterms:W3CDTF">2024-06-07T02:07:51Z</dcterms:modified>
</cp:coreProperties>
</file>