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8" r:id="rId2"/>
    <p:sldId id="260" r:id="rId3"/>
    <p:sldId id="262" r:id="rId4"/>
    <p:sldId id="261" r:id="rId5"/>
    <p:sldId id="279" r:id="rId6"/>
    <p:sldId id="318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1" r:id="rId21"/>
    <p:sldId id="382" r:id="rId22"/>
    <p:sldId id="317" r:id="rId23"/>
    <p:sldId id="383" r:id="rId24"/>
    <p:sldId id="384" r:id="rId25"/>
    <p:sldId id="385" r:id="rId26"/>
    <p:sldId id="316" r:id="rId27"/>
    <p:sldId id="386" r:id="rId28"/>
    <p:sldId id="387" r:id="rId29"/>
    <p:sldId id="388" r:id="rId30"/>
    <p:sldId id="398" r:id="rId31"/>
    <p:sldId id="389" r:id="rId32"/>
    <p:sldId id="390" r:id="rId33"/>
    <p:sldId id="399" r:id="rId34"/>
    <p:sldId id="400" r:id="rId35"/>
    <p:sldId id="401" r:id="rId36"/>
    <p:sldId id="402" r:id="rId37"/>
    <p:sldId id="403" r:id="rId38"/>
    <p:sldId id="405" r:id="rId39"/>
    <p:sldId id="406" r:id="rId40"/>
    <p:sldId id="407" r:id="rId41"/>
    <p:sldId id="408" r:id="rId42"/>
    <p:sldId id="409" r:id="rId43"/>
    <p:sldId id="404" r:id="rId44"/>
    <p:sldId id="410" r:id="rId45"/>
    <p:sldId id="411" r:id="rId46"/>
    <p:sldId id="412" r:id="rId47"/>
    <p:sldId id="413" r:id="rId48"/>
    <p:sldId id="391" r:id="rId49"/>
    <p:sldId id="415" r:id="rId50"/>
    <p:sldId id="416" r:id="rId51"/>
    <p:sldId id="417" r:id="rId52"/>
    <p:sldId id="418" r:id="rId53"/>
    <p:sldId id="425" r:id="rId54"/>
    <p:sldId id="414" r:id="rId55"/>
    <p:sldId id="420" r:id="rId56"/>
    <p:sldId id="419" r:id="rId57"/>
    <p:sldId id="392" r:id="rId58"/>
    <p:sldId id="393" r:id="rId59"/>
    <p:sldId id="394" r:id="rId60"/>
    <p:sldId id="426" r:id="rId61"/>
    <p:sldId id="427" r:id="rId62"/>
    <p:sldId id="395" r:id="rId63"/>
    <p:sldId id="396" r:id="rId64"/>
    <p:sldId id="397" r:id="rId65"/>
    <p:sldId id="421" r:id="rId66"/>
    <p:sldId id="422" r:id="rId67"/>
    <p:sldId id="428" r:id="rId68"/>
    <p:sldId id="350" r:id="rId69"/>
    <p:sldId id="423" r:id="rId70"/>
    <p:sldId id="424" r:id="rId71"/>
    <p:sldId id="345" r:id="rId7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99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8" autoAdjust="0"/>
    <p:restoredTop sz="92453" autoAdjust="0"/>
  </p:normalViewPr>
  <p:slideViewPr>
    <p:cSldViewPr>
      <p:cViewPr varScale="1">
        <p:scale>
          <a:sx n="80" d="100"/>
          <a:sy n="80" d="100"/>
        </p:scale>
        <p:origin x="-93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7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2F21E78-474C-495E-BB33-C670999D64BA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4371350-05EC-4276-B6C8-36B3F0238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histograma</a:t>
            </a:r>
            <a:r>
              <a:rPr lang="pt-BR" baseline="0" dirty="0" smtClean="0"/>
              <a:t> (gráfico de contagem de repetição de amostras – frequência de repetição das amostras) pode ser aproximado por uma curva contínua quando a quantidade de amostras cresce (comportamento assintótico), e essa curva é a função densidade de probabilidade (fdp).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law of large numbers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 that if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is an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process with the underlying pdf at each time being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then the sample mean converges to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µ</a:t>
            </a:r>
            <a:r>
              <a:rPr lang="en-US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number of samples approaches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finito, a aproximação Gaussiana é mais precisa na porção central da função de densidade (por isso limite central) e menos precisa nas “caudas” da função de densidade.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finito, a aproximação Gaussiana é mais precisa na porção central da função de densidade (por isso limite central) e menos precisa nas “caudas” da função de densidade.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 um espaço amostral (família) de variáveis aleatórias {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 s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)}, o qual é chamado de processo aleatório. 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simplificar a notação, é conveniente suprimir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usar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representar o processo aleatório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finito, a aproximação Gaussiana é mais precisa na porção central da função de densidade (por isso limite central) e menos precisa nas “caudas” da função de densidade.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 como em sistemas invariantes no tempo, processos aleatórios estacionários são, geralmente, mais fáceis de serem trabalhados matematicamente e mais simples de serem analisados.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em sistemas invariantes no tempo, processos aleatórios estacionários </a:t>
            </a:r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são, geralmente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mais fáceis de serem trabalhados matematicamente e mais simples </a:t>
            </a:r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serem analisados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p.351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em sistemas invariantes no tempo, processos aleatórios estacionários </a:t>
            </a:r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são, geralmente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mais fáceis de serem trabalhados matematicamente e mais simples </a:t>
            </a:r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serem analisados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354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baseline="0" dirty="0" smtClean="0"/>
              <a:t> &amp; </a:t>
            </a:r>
            <a:r>
              <a:rPr lang="pt-BR" baseline="0" dirty="0" err="1" smtClean="0"/>
              <a:t>Moher</a:t>
            </a:r>
            <a:r>
              <a:rPr lang="pt-BR" baseline="0" dirty="0" smtClean="0"/>
              <a:t>, p. 359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Haykin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pt-BR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Moher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p.365: 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Portanto, o procedimento para o cálculo da largura de faixa equivalente ao ruído consiste em substituir o filtro passa-baixa arbitrário com função de transferência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por um filtro ideal passa-baixa equivalente com resposta em frequência zero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 e largura de faixa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pt-BR" sz="1200" i="1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pt-BR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Haykin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pt-BR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Moher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p.366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http://docs.scipy.org/doc/numpy/reference/routines.random.html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http://docs.scipy.org/doc/numpy/reference/routines.random.html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http://web.mit.edu/6.02/www/s2012/handouts/9.pdf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dirty="0" smtClean="0"/>
              <a:t> &amp; </a:t>
            </a:r>
            <a:r>
              <a:rPr lang="pt-BR" dirty="0" err="1" smtClean="0"/>
              <a:t>Moher</a:t>
            </a:r>
            <a:r>
              <a:rPr lang="pt-BR" dirty="0" smtClean="0"/>
              <a:t>, p. 373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494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Livro-texto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09600" y="26670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95400" y="3962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estilo do subtítulo mestre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229AFA-30C0-4B02-9C2A-B133B48975C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F6C0D-60F4-49C1-801D-C01D83811B0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6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7624-3179-4C4B-A4ED-9033AC5B27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036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122030D-5B3B-4FEC-A39D-EC1AB7952D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8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162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730424" cy="188640"/>
          </a:xfrm>
        </p:spPr>
        <p:txBody>
          <a:bodyPr/>
          <a:lstStyle>
            <a:lvl1pPr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851920" y="6669360"/>
            <a:ext cx="1735832" cy="188640"/>
          </a:xfrm>
        </p:spPr>
        <p:txBody>
          <a:bodyPr/>
          <a:lstStyle>
            <a:lvl1pPr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>
            <a:lvl1pPr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95D36C04-924B-4B13-B340-49B26E1D54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713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66DED-5FA9-40EC-9CAD-836A8055FF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981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462E-8AF7-4149-BAAF-A05BF88B8D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93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88A2F-23A6-40C8-ADC6-565928CA80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30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8E62-7384-4C00-9B1E-6BE330B585D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96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1767-13A0-4B16-991F-13589BA39A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47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E143F-B60F-4444-9D00-BB9CE422B54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970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8C1BB-373B-4955-9806-CE8DD2A056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texto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43F562CA-C399-4CC0-B3D9-22A807BE07F3}" type="slidenum">
              <a:rPr lang="pt-BR" altLang="pt-BR"/>
              <a:pPr/>
              <a:t>‹nº›</a:t>
            </a:fld>
            <a:endParaRPr lang="pt-BR" altLang="pt-BR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4.wmf"/><Relationship Id="rId18" Type="http://schemas.openxmlformats.org/officeDocument/2006/relationships/image" Target="../media/image2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8.wmf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png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9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98.wmf"/><Relationship Id="rId10" Type="http://schemas.openxmlformats.org/officeDocument/2006/relationships/image" Target="../media/image101.png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0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0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5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112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1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2.png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73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7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9" Type="http://schemas.openxmlformats.org/officeDocument/2006/relationships/image" Target="../media/image13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9.wmf"/><Relationship Id="rId11" Type="http://schemas.openxmlformats.org/officeDocument/2006/relationships/image" Target="../media/image136.png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43.png"/><Relationship Id="rId4" Type="http://schemas.openxmlformats.org/officeDocument/2006/relationships/image" Target="../media/image141.png"/><Relationship Id="rId9" Type="http://schemas.openxmlformats.org/officeDocument/2006/relationships/image" Target="../media/image1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7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7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8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74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6.png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8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80056" y="2060848"/>
            <a:ext cx="6150496" cy="1782688"/>
          </a:xfrm>
        </p:spPr>
        <p:txBody>
          <a:bodyPr/>
          <a:lstStyle/>
          <a:p>
            <a:r>
              <a:rPr lang="pt-BR" altLang="pt-BR" sz="4000" b="0" dirty="0" smtClean="0"/>
              <a:t>Ruídos e Sinais</a:t>
            </a:r>
            <a:br>
              <a:rPr lang="pt-BR" altLang="pt-BR" sz="4000" b="0" dirty="0" smtClean="0"/>
            </a:br>
            <a:r>
              <a:rPr lang="pt-BR" altLang="pt-BR" sz="4000" b="0" dirty="0" smtClean="0"/>
              <a:t>Aleatórios</a:t>
            </a:r>
            <a:endParaRPr lang="pt-BR" altLang="pt-BR" sz="4000" b="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052736"/>
            <a:ext cx="4280520" cy="792088"/>
          </a:xfrm>
        </p:spPr>
        <p:txBody>
          <a:bodyPr/>
          <a:lstStyle/>
          <a:p>
            <a:r>
              <a:rPr lang="pt-BR" altLang="pt-BR" sz="20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Prof. Cláudio A. Fleury</a:t>
            </a:r>
          </a:p>
          <a:p>
            <a:r>
              <a:rPr lang="pt-BR" altLang="pt-BR" sz="16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Jul-2016</a:t>
            </a:r>
            <a:endParaRPr lang="pt-BR" altLang="pt-BR" sz="16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black">
          <a:xfrm>
            <a:off x="35496" y="404664"/>
            <a:ext cx="524867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altLang="pt-BR" kern="0" dirty="0" smtClean="0"/>
              <a:t>Sistemas de Comunicação</a:t>
            </a:r>
            <a:endParaRPr lang="pt-BR" altLang="pt-BR" kern="0" dirty="0"/>
          </a:p>
        </p:txBody>
      </p:sp>
      <p:pic>
        <p:nvPicPr>
          <p:cNvPr id="67588" name="Picture 4" descr="http://image.slidesharecdn.com/presentationdefcon-150808191255-lva1-app6892/95/def-con-23-spread-spectrum-satcom-hacking-attacking-the-globalstar-simplex-data-service-20-638.jpg?cb=143932879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6"/>
          <a:stretch/>
        </p:blipFill>
        <p:spPr bwMode="auto">
          <a:xfrm>
            <a:off x="6516216" y="-531440"/>
            <a:ext cx="2638257" cy="15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2" name="Picture 2" descr="https://encrypted-tbn2.gstatic.com/images?q=tbn:ANd9GcQLwrGt0D3eHaY-5_1o0QynA83Ls52qfhPDx9cZjtxGO0Jnowi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" y="4365104"/>
            <a:ext cx="3218786" cy="241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4344274" y="5371069"/>
            <a:ext cx="1879788" cy="864096"/>
            <a:chOff x="7164288" y="3501008"/>
            <a:chExt cx="1879788" cy="864096"/>
          </a:xfrm>
        </p:grpSpPr>
        <p:graphicFrame>
          <p:nvGraphicFramePr>
            <p:cNvPr id="2" name="Objeto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329896"/>
                </p:ext>
              </p:extLst>
            </p:nvPr>
          </p:nvGraphicFramePr>
          <p:xfrm>
            <a:off x="7164288" y="3789040"/>
            <a:ext cx="1879788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59" name="Equação" r:id="rId5" imgW="1574640" imgH="482400" progId="Equation.3">
                    <p:embed/>
                  </p:oleObj>
                </mc:Choice>
                <mc:Fallback>
                  <p:oleObj name="Equação" r:id="rId5" imgW="157464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64288" y="3789040"/>
                          <a:ext cx="1879788" cy="576064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CaixaDeTexto 2"/>
            <p:cNvSpPr txBox="1"/>
            <p:nvPr/>
          </p:nvSpPr>
          <p:spPr>
            <a:xfrm>
              <a:off x="7452320" y="3501008"/>
              <a:ext cx="1368152" cy="360040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r>
                <a:rPr lang="pt-BR" sz="1200" b="1" i="1" dirty="0" smtClean="0">
                  <a:solidFill>
                    <a:schemeClr val="tx2"/>
                  </a:solidFill>
                </a:rPr>
                <a:t>Fórmula de </a:t>
              </a:r>
              <a:r>
                <a:rPr lang="pt-BR" sz="1200" b="1" i="1" dirty="0" err="1" smtClean="0">
                  <a:solidFill>
                    <a:schemeClr val="tx2"/>
                  </a:solidFill>
                </a:rPr>
                <a:t>Friis</a:t>
              </a:r>
              <a:endParaRPr lang="pt-BR" sz="1200" b="1" i="1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 rot="5400000">
            <a:off x="7092560" y="836632"/>
            <a:ext cx="1440000" cy="1440160"/>
            <a:chOff x="-1548680" y="1484784"/>
            <a:chExt cx="1440000" cy="1440160"/>
          </a:xfrm>
        </p:grpSpPr>
        <p:sp>
          <p:nvSpPr>
            <p:cNvPr id="9" name="Arco 8"/>
            <p:cNvSpPr/>
            <p:nvPr/>
          </p:nvSpPr>
          <p:spPr>
            <a:xfrm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flipV="1"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 rot="5400000">
            <a:off x="6372560" y="989112"/>
            <a:ext cx="2880000" cy="2880000"/>
            <a:chOff x="-1548680" y="1484784"/>
            <a:chExt cx="1440000" cy="1440160"/>
          </a:xfrm>
        </p:grpSpPr>
        <p:sp>
          <p:nvSpPr>
            <p:cNvPr id="18" name="Arco 17"/>
            <p:cNvSpPr/>
            <p:nvPr/>
          </p:nvSpPr>
          <p:spPr>
            <a:xfrm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CC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/>
            <p:cNvSpPr/>
            <p:nvPr/>
          </p:nvSpPr>
          <p:spPr>
            <a:xfrm flipV="1"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CC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 rot="5400000">
            <a:off x="6732560" y="836712"/>
            <a:ext cx="2160000" cy="2160000"/>
            <a:chOff x="-1548680" y="1484784"/>
            <a:chExt cx="1440000" cy="1440160"/>
          </a:xfrm>
        </p:grpSpPr>
        <p:sp>
          <p:nvSpPr>
            <p:cNvPr id="21" name="Arco 20"/>
            <p:cNvSpPr/>
            <p:nvPr/>
          </p:nvSpPr>
          <p:spPr>
            <a:xfrm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Arco 21"/>
            <p:cNvSpPr/>
            <p:nvPr/>
          </p:nvSpPr>
          <p:spPr>
            <a:xfrm flipV="1"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 rot="5400000">
            <a:off x="6012560" y="1125144"/>
            <a:ext cx="3600000" cy="3600000"/>
            <a:chOff x="-1548680" y="1484784"/>
            <a:chExt cx="1440000" cy="1440160"/>
          </a:xfrm>
        </p:grpSpPr>
        <p:sp>
          <p:nvSpPr>
            <p:cNvPr id="24" name="Arco 23"/>
            <p:cNvSpPr/>
            <p:nvPr/>
          </p:nvSpPr>
          <p:spPr>
            <a:xfrm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Arco 24"/>
            <p:cNvSpPr/>
            <p:nvPr/>
          </p:nvSpPr>
          <p:spPr>
            <a:xfrm flipV="1"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 rot="5400000">
            <a:off x="7452560" y="989112"/>
            <a:ext cx="720000" cy="720000"/>
            <a:chOff x="-1548680" y="1484784"/>
            <a:chExt cx="1440000" cy="1440160"/>
          </a:xfrm>
        </p:grpSpPr>
        <p:sp>
          <p:nvSpPr>
            <p:cNvPr id="27" name="Arco 26"/>
            <p:cNvSpPr/>
            <p:nvPr/>
          </p:nvSpPr>
          <p:spPr>
            <a:xfrm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/>
            <p:cNvSpPr/>
            <p:nvPr/>
          </p:nvSpPr>
          <p:spPr>
            <a:xfrm flipV="1">
              <a:off x="-1548680" y="1484784"/>
              <a:ext cx="1440000" cy="1440160"/>
            </a:xfrm>
            <a:prstGeom prst="arc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4156" name="Picture 12" descr="http://www.bombayharbor.com/productImage/0148382001265342285/Anstellar_4_5m_Earth_Station_Antenn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2440" y="4864867"/>
            <a:ext cx="2160000" cy="18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Funções de Variável Aleatória</a:t>
            </a:r>
          </a:p>
          <a:p>
            <a:pPr lvl="1"/>
            <a:r>
              <a:rPr lang="pt-BR" sz="1800" b="1" dirty="0" smtClean="0">
                <a:solidFill>
                  <a:srgbClr val="FFC000"/>
                </a:solidFill>
              </a:rPr>
              <a:t>Função de Probabilidade de Massa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/>
              <a:t>Descreve a probabilidade de cada valor da variável aleatória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 Lançamento de uma moeda justa</a:t>
            </a:r>
          </a:p>
          <a:p>
            <a:pPr lvl="2"/>
            <a:endParaRPr lang="pt-BR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Bernoulli</a:t>
            </a:r>
          </a:p>
          <a:p>
            <a:pPr lvl="2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o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experimento de lançamento de moeda na qual a probabilidade de sair cara é </a:t>
            </a:r>
            <a:r>
              <a:rPr lang="pt-BR" sz="1400" b="1" i="1" dirty="0"/>
              <a:t>p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400" b="1" i="1" dirty="0"/>
              <a:t>X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a variável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aleatória que assume o valor 0 se for coroa e 1 se for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cara, então </a:t>
            </a:r>
            <a:r>
              <a:rPr lang="pt-BR" sz="1400" b="1" i="1" dirty="0" smtClean="0"/>
              <a:t>X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é uma variável aleatória de Bernoulli. </a:t>
            </a: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de probabilidade de massa de uma </a:t>
            </a:r>
            <a:r>
              <a:rPr lang="pt-BR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Bernoulli é</a:t>
            </a: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10</a:t>
            </a:fld>
            <a:endParaRPr lang="pt-BR" altLang="pt-BR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91880"/>
            <a:ext cx="2507729" cy="73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53952"/>
            <a:ext cx="2061394" cy="105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669203"/>
            <a:ext cx="2852911" cy="78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0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Funções de Variável Aleatória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b="1" dirty="0" smtClean="0">
                <a:solidFill>
                  <a:srgbClr val="FFC000"/>
                </a:solidFill>
              </a:rPr>
              <a:t>Função de Distribuição de Probabilidade Acumulada (</a:t>
            </a:r>
            <a:r>
              <a:rPr lang="pt-BR" sz="1800" b="1" i="1" dirty="0" err="1" smtClean="0">
                <a:solidFill>
                  <a:srgbClr val="FFC000"/>
                </a:solidFill>
              </a:rPr>
              <a:t>fda</a:t>
            </a:r>
            <a:r>
              <a:rPr lang="pt-BR" sz="1800" b="1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pt-BR" sz="1800" dirty="0"/>
              <a:t>é a probabilidade da variável aleatória </a:t>
            </a:r>
            <a:r>
              <a:rPr lang="pt-BR" sz="1800" b="1" i="1" dirty="0">
                <a:latin typeface="Times New Roman" panose="02020603050405020304" pitchFamily="18" charset="0"/>
              </a:rPr>
              <a:t>X</a:t>
            </a:r>
            <a:r>
              <a:rPr lang="pt-BR" sz="1800" i="1" dirty="0"/>
              <a:t> </a:t>
            </a:r>
            <a:r>
              <a:rPr lang="pt-BR" sz="1800" dirty="0"/>
              <a:t>assumir qualquer valor </a:t>
            </a:r>
            <a:r>
              <a:rPr lang="pt-BR" sz="1800" dirty="0" smtClean="0"/>
              <a:t>menor ou </a:t>
            </a:r>
            <a:r>
              <a:rPr lang="pt-BR" sz="1800" dirty="0"/>
              <a:t>igual a </a:t>
            </a:r>
            <a:r>
              <a:rPr lang="pt-BR" sz="1800" b="1" i="1" dirty="0">
                <a:latin typeface="Times New Roman" panose="02020603050405020304" pitchFamily="18" charset="0"/>
              </a:rPr>
              <a:t>x</a:t>
            </a:r>
            <a:r>
              <a:rPr lang="pt-BR" sz="1800" dirty="0"/>
              <a:t>. A função de distribuição é escrita como </a:t>
            </a:r>
            <a:r>
              <a:rPr lang="pt-BR" sz="1800" b="1" i="1" dirty="0">
                <a:latin typeface="Times New Roman" panose="02020603050405020304" pitchFamily="18" charset="0"/>
              </a:rPr>
              <a:t>F</a:t>
            </a:r>
            <a:r>
              <a:rPr lang="pt-BR" sz="1800" b="1" i="1" baseline="-25000" dirty="0">
                <a:latin typeface="Times New Roman" panose="02020603050405020304" pitchFamily="18" charset="0"/>
              </a:rPr>
              <a:t>X</a:t>
            </a:r>
            <a:r>
              <a:rPr lang="pt-BR" sz="1800" b="1" dirty="0">
                <a:latin typeface="Times New Roman" panose="02020603050405020304" pitchFamily="18" charset="0"/>
              </a:rPr>
              <a:t>(</a:t>
            </a:r>
            <a:r>
              <a:rPr lang="pt-BR" sz="1800" b="1" i="1" dirty="0">
                <a:latin typeface="Times New Roman" panose="02020603050405020304" pitchFamily="18" charset="0"/>
              </a:rPr>
              <a:t>x</a:t>
            </a:r>
            <a:r>
              <a:rPr lang="pt-BR" sz="1800" b="1" dirty="0">
                <a:latin typeface="Times New Roman" panose="02020603050405020304" pitchFamily="18" charset="0"/>
              </a:rPr>
              <a:t>)</a:t>
            </a:r>
            <a:r>
              <a:rPr lang="pt-BR" sz="1800" dirty="0"/>
              <a:t> tal que</a:t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/>
              <a:t>Propriedades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 função de distribuição de probabilidade</a:t>
            </a: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2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monotônica não decrescente em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2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de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Bernoulli: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11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85917"/>
              </p:ext>
            </p:extLst>
          </p:nvPr>
        </p:nvGraphicFramePr>
        <p:xfrm>
          <a:off x="1770658" y="4018458"/>
          <a:ext cx="10731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3" name="Equação" r:id="rId4" imgW="838080" imgH="215640" progId="Equation.3">
                  <p:embed/>
                </p:oleObj>
              </mc:Choice>
              <mc:Fallback>
                <p:oleObj name="Equação" r:id="rId4" imgW="838080" imgH="21564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658" y="4018458"/>
                        <a:ext cx="1073150" cy="274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56242"/>
              </p:ext>
            </p:extLst>
          </p:nvPr>
        </p:nvGraphicFramePr>
        <p:xfrm>
          <a:off x="5808042" y="4306491"/>
          <a:ext cx="22923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4" name="Equação" r:id="rId6" imgW="1790640" imgH="215640" progId="Equation.3">
                  <p:embed/>
                </p:oleObj>
              </mc:Choice>
              <mc:Fallback>
                <p:oleObj name="Equação" r:id="rId6" imgW="1790640" imgH="2156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042" y="4306491"/>
                        <a:ext cx="2292350" cy="2746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9293"/>
              </p:ext>
            </p:extLst>
          </p:nvPr>
        </p:nvGraphicFramePr>
        <p:xfrm>
          <a:off x="3635375" y="2925440"/>
          <a:ext cx="17383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5" name="Equação" r:id="rId8" imgW="1104840" imgH="215640" progId="Equation.3">
                  <p:embed/>
                </p:oleObj>
              </mc:Choice>
              <mc:Fallback>
                <p:oleObj name="Equação" r:id="rId8" imgW="1104840" imgH="21564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25440"/>
                        <a:ext cx="1738313" cy="336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7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157192"/>
            <a:ext cx="30099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8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Funções de Variável Aleatória</a:t>
            </a:r>
          </a:p>
          <a:p>
            <a:pPr lvl="1"/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b="1" dirty="0" smtClean="0">
                <a:solidFill>
                  <a:srgbClr val="FFC000"/>
                </a:solidFill>
              </a:rPr>
              <a:t>Função </a:t>
            </a:r>
            <a:r>
              <a:rPr lang="pt-BR" sz="1800" b="1" dirty="0">
                <a:solidFill>
                  <a:srgbClr val="FFC000"/>
                </a:solidFill>
              </a:rPr>
              <a:t>de Densidade de </a:t>
            </a:r>
            <a:r>
              <a:rPr lang="pt-BR" sz="1800" b="1" dirty="0" smtClean="0">
                <a:solidFill>
                  <a:srgbClr val="FFC000"/>
                </a:solidFill>
              </a:rPr>
              <a:t>Probabilidade (</a:t>
            </a:r>
            <a:r>
              <a:rPr lang="pt-BR" sz="1800" b="1" i="1" dirty="0" smtClean="0">
                <a:solidFill>
                  <a:srgbClr val="FFC000"/>
                </a:solidFill>
              </a:rPr>
              <a:t>fdp</a:t>
            </a:r>
            <a:r>
              <a:rPr lang="pt-BR" sz="1800" b="1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pt-BR" sz="1600" dirty="0"/>
              <a:t>é a </a:t>
            </a:r>
            <a:r>
              <a:rPr lang="pt-BR" sz="1600" dirty="0" smtClean="0"/>
              <a:t>diferencial da função de distribuição de probabilidade </a:t>
            </a:r>
            <a:r>
              <a:rPr lang="pt-BR" sz="1600" dirty="0"/>
              <a:t>da </a:t>
            </a:r>
            <a:r>
              <a:rPr lang="pt-BR" sz="1600" dirty="0" err="1" smtClean="0"/>
              <a:t>v.a</a:t>
            </a:r>
            <a:r>
              <a:rPr lang="pt-BR" sz="1600" dirty="0" smtClean="0"/>
              <a:t>. </a:t>
            </a:r>
            <a:r>
              <a:rPr lang="pt-BR" sz="1600" b="1" i="1" dirty="0" smtClean="0"/>
              <a:t>X</a:t>
            </a:r>
            <a:r>
              <a:rPr lang="pt-BR" sz="1600" i="1" dirty="0" smtClean="0"/>
              <a:t> , </a:t>
            </a:r>
            <a:r>
              <a:rPr lang="pt-BR" sz="1600" b="1" i="1" dirty="0" smtClean="0"/>
              <a:t>F</a:t>
            </a:r>
            <a:r>
              <a:rPr lang="pt-BR" sz="1600" b="1" i="1" baseline="-25000" dirty="0" smtClean="0"/>
              <a:t>X</a:t>
            </a:r>
            <a:r>
              <a:rPr lang="pt-BR" sz="1600" b="1" i="1" dirty="0" smtClean="0"/>
              <a:t>(x)</a:t>
            </a:r>
            <a:r>
              <a:rPr lang="pt-BR" sz="1600" dirty="0" smtClean="0"/>
              <a:t>, </a:t>
            </a:r>
            <a:br>
              <a:rPr lang="pt-BR" sz="1600" dirty="0" smtClean="0"/>
            </a:br>
            <a:r>
              <a:rPr lang="pt-BR" sz="1600" dirty="0" smtClean="0"/>
              <a:t>se </a:t>
            </a:r>
            <a:r>
              <a:rPr lang="pt-BR" sz="1600" b="1" i="1" dirty="0" smtClean="0"/>
              <a:t>X</a:t>
            </a:r>
            <a:r>
              <a:rPr lang="pt-BR" sz="1600" dirty="0" smtClean="0"/>
              <a:t> for uma </a:t>
            </a:r>
            <a:r>
              <a:rPr lang="pt-BR" sz="1600" dirty="0" err="1" smtClean="0"/>
              <a:t>v.a</a:t>
            </a:r>
            <a:r>
              <a:rPr lang="pt-BR" sz="1600" dirty="0" smtClean="0"/>
              <a:t>. de valor contínuo, e é </a:t>
            </a:r>
            <a:br>
              <a:rPr lang="pt-BR" sz="1600" dirty="0" smtClean="0"/>
            </a:br>
            <a:r>
              <a:rPr lang="pt-BR" sz="1600" dirty="0" smtClean="0"/>
              <a:t>representada por </a:t>
            </a:r>
            <a:r>
              <a:rPr lang="pt-BR" sz="1600" b="1" i="1" dirty="0" err="1" smtClean="0"/>
              <a:t>f</a:t>
            </a:r>
            <a:r>
              <a:rPr lang="pt-BR" sz="1600" b="1" i="1" baseline="-25000" dirty="0" err="1" smtClean="0"/>
              <a:t>X</a:t>
            </a:r>
            <a:r>
              <a:rPr lang="pt-BR" sz="1600" b="1" dirty="0" smtClean="0"/>
              <a:t>(</a:t>
            </a:r>
            <a:r>
              <a:rPr lang="pt-BR" sz="1600" b="1" i="1" dirty="0" smtClean="0"/>
              <a:t>x</a:t>
            </a:r>
            <a:r>
              <a:rPr lang="pt-BR" sz="1600" b="1" dirty="0"/>
              <a:t>)</a:t>
            </a:r>
            <a:r>
              <a:rPr lang="pt-BR" sz="1600" dirty="0"/>
              <a:t> tal que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/>
              <a:t>Propriedades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fdp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monotônica não decrescente em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2"/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função de distribuição pode ser calculada:</a:t>
            </a:r>
          </a:p>
          <a:p>
            <a:pPr lvl="2"/>
            <a:endParaRPr lang="pt-BR" sz="11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área total sob a curva da fdp é unitária:</a:t>
            </a:r>
          </a:p>
          <a:p>
            <a:pPr lvl="2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 variáveis aleatórias X e Y são 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estatisticamente independentes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se a saída X não afetar a saída Y. Matematicamente, para X e Y independentes, a probabilidade comum P[X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∈ A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Y ∈ B] é o produto das probabilidades individuais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12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77478"/>
              </p:ext>
            </p:extLst>
          </p:nvPr>
        </p:nvGraphicFramePr>
        <p:xfrm>
          <a:off x="5868144" y="4414366"/>
          <a:ext cx="2473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4" name="Equação" r:id="rId4" imgW="1930320" imgH="330120" progId="Equation.3">
                  <p:embed/>
                </p:oleObj>
              </mc:Choice>
              <mc:Fallback>
                <p:oleObj name="Equação" r:id="rId4" imgW="1930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414366"/>
                        <a:ext cx="2473325" cy="41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31541"/>
              </p:ext>
            </p:extLst>
          </p:nvPr>
        </p:nvGraphicFramePr>
        <p:xfrm>
          <a:off x="5868144" y="4019079"/>
          <a:ext cx="22764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5" name="Equação" r:id="rId6" imgW="1777680" imgH="215640" progId="Equation.3">
                  <p:embed/>
                </p:oleObj>
              </mc:Choice>
              <mc:Fallback>
                <p:oleObj name="Equação" r:id="rId6" imgW="1777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19079"/>
                        <a:ext cx="2276475" cy="2746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708685"/>
              </p:ext>
            </p:extLst>
          </p:nvPr>
        </p:nvGraphicFramePr>
        <p:xfrm>
          <a:off x="3131840" y="2924944"/>
          <a:ext cx="17573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6" name="Equação" r:id="rId8" imgW="1117440" imgH="393480" progId="Equation.3">
                  <p:embed/>
                </p:oleObj>
              </mc:Choice>
              <mc:Fallback>
                <p:oleObj name="Equação" r:id="rId8" imgW="1117440" imgH="39348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24944"/>
                        <a:ext cx="1757362" cy="612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13836"/>
              </p:ext>
            </p:extLst>
          </p:nvPr>
        </p:nvGraphicFramePr>
        <p:xfrm>
          <a:off x="5868144" y="4954116"/>
          <a:ext cx="1871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7" name="Equação" r:id="rId10" imgW="1460160" imgH="330120" progId="Equation.3">
                  <p:embed/>
                </p:oleObj>
              </mc:Choice>
              <mc:Fallback>
                <p:oleObj name="Equação" r:id="rId10" imgW="1460160" imgH="33012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954116"/>
                        <a:ext cx="1871663" cy="419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18640"/>
              </p:ext>
            </p:extLst>
          </p:nvPr>
        </p:nvGraphicFramePr>
        <p:xfrm>
          <a:off x="2900363" y="6297376"/>
          <a:ext cx="3127151" cy="27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38" name="Equação" r:id="rId12" imgW="2273040" imgH="203040" progId="Equation.3">
                  <p:embed/>
                </p:oleObj>
              </mc:Choice>
              <mc:Fallback>
                <p:oleObj name="Equação" r:id="rId12" imgW="2273040" imgH="203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6297376"/>
                        <a:ext cx="3127151" cy="2762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/>
          <p:cNvSpPr/>
          <p:nvPr/>
        </p:nvSpPr>
        <p:spPr>
          <a:xfrm rot="16200000">
            <a:off x="-1533581" y="4782052"/>
            <a:ext cx="3384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pt-BR" sz="1200" dirty="0" smtClean="0">
                <a:solidFill>
                  <a:srgbClr val="FFC000"/>
                </a:solidFill>
              </a:rPr>
              <a:t>A área sob a </a:t>
            </a:r>
            <a:r>
              <a:rPr lang="pt-BR" sz="1200" dirty="0" err="1" smtClean="0">
                <a:solidFill>
                  <a:srgbClr val="FFC000"/>
                </a:solidFill>
              </a:rPr>
              <a:t>pdf</a:t>
            </a:r>
            <a:r>
              <a:rPr lang="pt-BR" sz="1200" dirty="0" smtClean="0">
                <a:solidFill>
                  <a:srgbClr val="FFC000"/>
                </a:solidFill>
              </a:rPr>
              <a:t> é uma probabilidade.</a:t>
            </a:r>
            <a:endParaRPr lang="pt-BR" sz="1200" dirty="0">
              <a:solidFill>
                <a:srgbClr val="FFC000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868144" y="2276872"/>
            <a:ext cx="3096344" cy="1567063"/>
            <a:chOff x="5868144" y="2276872"/>
            <a:chExt cx="2808312" cy="1567063"/>
          </a:xfrm>
        </p:grpSpPr>
        <p:grpSp>
          <p:nvGrpSpPr>
            <p:cNvPr id="14" name="Grupo 13"/>
            <p:cNvGrpSpPr/>
            <p:nvPr/>
          </p:nvGrpSpPr>
          <p:grpSpPr>
            <a:xfrm>
              <a:off x="5868144" y="2276872"/>
              <a:ext cx="2808312" cy="1567063"/>
              <a:chOff x="5868144" y="2835823"/>
              <a:chExt cx="2263676" cy="1008112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868144" y="2835823"/>
                <a:ext cx="2263676" cy="1008112"/>
                <a:chOff x="2976563" y="2514600"/>
                <a:chExt cx="3190875" cy="1828800"/>
              </a:xfrm>
            </p:grpSpPr>
            <p:pic>
              <p:nvPicPr>
                <p:cNvPr id="97458" name="Picture 178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6563" y="2514600"/>
                  <a:ext cx="3190875" cy="1828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" name="Retângulo 10"/>
                <p:cNvSpPr/>
                <p:nvPr/>
              </p:nvSpPr>
              <p:spPr>
                <a:xfrm>
                  <a:off x="5148064" y="2636912"/>
                  <a:ext cx="1019374" cy="12241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2976563" y="3823498"/>
                  <a:ext cx="331043" cy="2964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17"/>
              <p:cNvSpPr/>
              <p:nvPr/>
            </p:nvSpPr>
            <p:spPr>
              <a:xfrm>
                <a:off x="7289522" y="2835823"/>
                <a:ext cx="811078" cy="851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pt-BR" sz="1200" b="1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Distribuição Uniforme</a:t>
                </a:r>
              </a:p>
              <a:p>
                <a:pPr algn="ctr">
                  <a:lnSpc>
                    <a:spcPts val="1200"/>
                  </a:lnSpc>
                </a:pPr>
                <a:endParaRPr lang="pt-BR" sz="105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algn="ctr">
                  <a:lnSpc>
                    <a:spcPts val="1200"/>
                  </a:lnSpc>
                </a:pPr>
                <a:r>
                  <a:rPr lang="pt-BR" sz="105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X assume valores entre </a:t>
                </a:r>
                <a:br>
                  <a:rPr lang="pt-BR" sz="105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</a:br>
                <a:r>
                  <a:rPr lang="pt-BR" sz="105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0 e 2 com probabilidade 1/2</a:t>
                </a:r>
                <a:endParaRPr lang="pt-BR" sz="105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aphicFrame>
          <p:nvGraphicFramePr>
            <p:cNvPr id="15" name="Objeto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617094"/>
                </p:ext>
              </p:extLst>
            </p:nvPr>
          </p:nvGraphicFramePr>
          <p:xfrm>
            <a:off x="6603496" y="2433521"/>
            <a:ext cx="519223" cy="271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39" name="Equação" r:id="rId15" imgW="406080" imgH="215640" progId="Equation.3">
                    <p:embed/>
                  </p:oleObj>
                </mc:Choice>
                <mc:Fallback>
                  <p:oleObj name="Equação" r:id="rId15" imgW="406080" imgH="215640" progId="Equation.3">
                    <p:embed/>
                    <p:pic>
                      <p:nvPicPr>
                        <p:cNvPr id="0" name="Objeto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3496" y="2433521"/>
                          <a:ext cx="519223" cy="2718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to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9935806"/>
                </p:ext>
              </p:extLst>
            </p:nvPr>
          </p:nvGraphicFramePr>
          <p:xfrm>
            <a:off x="8442523" y="3480687"/>
            <a:ext cx="161925" cy="17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40" name="Equação" r:id="rId17" imgW="126720" imgH="139680" progId="Equation.3">
                    <p:embed/>
                  </p:oleObj>
                </mc:Choice>
                <mc:Fallback>
                  <p:oleObj name="Equação" r:id="rId17" imgW="126720" imgH="139680" progId="Equation.3">
                    <p:embed/>
                    <p:pic>
                      <p:nvPicPr>
                        <p:cNvPr id="0" name="Objeto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2523" y="3480687"/>
                          <a:ext cx="161925" cy="17621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35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Funções de Variável Aleatória</a:t>
            </a:r>
          </a:p>
          <a:p>
            <a:pPr marL="457200" lvl="1" indent="0">
              <a:buNone/>
            </a:pP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 Distribuição Uniforme (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fdp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13</a:t>
            </a:fld>
            <a:endParaRPr lang="pt-BR" altLang="pt-BR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575130"/>
            <a:ext cx="3048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57" y="4077072"/>
            <a:ext cx="35242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o 3"/>
          <p:cNvGrpSpPr/>
          <p:nvPr/>
        </p:nvGrpSpPr>
        <p:grpSpPr>
          <a:xfrm>
            <a:off x="1038225" y="4077072"/>
            <a:ext cx="3533775" cy="1885950"/>
            <a:chOff x="4860032" y="4077072"/>
            <a:chExt cx="3533775" cy="1885950"/>
          </a:xfrm>
        </p:grpSpPr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77072"/>
              <a:ext cx="3533775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Conector em curva 10"/>
            <p:cNvCxnSpPr/>
            <p:nvPr/>
          </p:nvCxnSpPr>
          <p:spPr>
            <a:xfrm rot="10800000" flipV="1">
              <a:off x="6770936" y="5092055"/>
              <a:ext cx="537368" cy="305944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7380312" y="4934297"/>
              <a:ext cx="720080" cy="366911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r>
                <a:rPr lang="pt-BR" sz="1200" b="1" i="1" dirty="0" smtClean="0">
                  <a:solidFill>
                    <a:srgbClr val="000000"/>
                  </a:solidFill>
                </a:rPr>
                <a:t>Área = 1</a:t>
              </a:r>
            </a:p>
          </p:txBody>
        </p:sp>
      </p:grp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32" y="2575130"/>
            <a:ext cx="39909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8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Binomial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uma sequência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experimentos de lançamento de moeda na qual a probabilidade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sair cara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1800" b="1" i="1" dirty="0"/>
              <a:t>p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 seja </a:t>
            </a:r>
            <a:r>
              <a:rPr lang="pt-BR" sz="1800" b="1" i="1" dirty="0" err="1"/>
              <a:t>X</a:t>
            </a:r>
            <a:r>
              <a:rPr lang="pt-BR" sz="1800" b="1" i="1" baseline="-25000" dirty="0" err="1"/>
              <a:t>n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Bernoulli representando a saída do </a:t>
            </a:r>
            <a:r>
              <a:rPr lang="pt-BR" sz="18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-ésimo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lançamento.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Como um lançamento não influencia o seguinte, o conjunto de resultados é chamado de tentativas independentes de Bernoulli</a:t>
            </a:r>
          </a:p>
          <a:p>
            <a:pPr lvl="1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</a:t>
            </a:r>
            <a:r>
              <a:rPr lang="pt-BR" sz="1600" b="1" i="1" dirty="0" smtClean="0"/>
              <a:t>Y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 número de caras que ocorrem em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lançamentos de moeda: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ocorrência de </a:t>
            </a:r>
            <a:r>
              <a:rPr lang="pt-BR" sz="1600" b="1" i="1" dirty="0" smtClean="0"/>
              <a:t>y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caras seguidas de </a:t>
            </a:r>
            <a:r>
              <a:rPr lang="pt-BR" sz="1600" b="1" i="1" dirty="0" smtClean="0"/>
              <a:t>N-y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coroas: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0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05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ocorrência de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caras em qualquer ordem em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lançamentos: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14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54397"/>
              </p:ext>
            </p:extLst>
          </p:nvPr>
        </p:nvGraphicFramePr>
        <p:xfrm>
          <a:off x="7710239" y="3692004"/>
          <a:ext cx="1038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1" name="Equação" r:id="rId4" imgW="660240" imgH="431640" progId="Equation.3">
                  <p:embed/>
                </p:oleObj>
              </mc:Choice>
              <mc:Fallback>
                <p:oleObj name="Equação" r:id="rId4" imgW="660240" imgH="43164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239" y="3692004"/>
                        <a:ext cx="1038225" cy="673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45249"/>
              </p:ext>
            </p:extLst>
          </p:nvPr>
        </p:nvGraphicFramePr>
        <p:xfrm>
          <a:off x="1331640" y="4725144"/>
          <a:ext cx="65087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2" name="Equação" r:id="rId6" imgW="4140000" imgH="457200" progId="Equation.3">
                  <p:embed/>
                </p:oleObj>
              </mc:Choice>
              <mc:Fallback>
                <p:oleObj name="Equação" r:id="rId6" imgW="4140000" imgH="45720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6508750" cy="712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87083"/>
              </p:ext>
            </p:extLst>
          </p:nvPr>
        </p:nvGraphicFramePr>
        <p:xfrm>
          <a:off x="1930400" y="5811838"/>
          <a:ext cx="53101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3" name="Equação" r:id="rId8" imgW="3377880" imgH="457200" progId="Equation.3">
                  <p:embed/>
                </p:oleObj>
              </mc:Choice>
              <mc:Fallback>
                <p:oleObj name="Equação" r:id="rId8" imgW="3377880" imgH="45720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811838"/>
                        <a:ext cx="5310188" cy="712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251521" y="4221087"/>
            <a:ext cx="3384375" cy="2376263"/>
            <a:chOff x="251521" y="4221087"/>
            <a:chExt cx="3384375" cy="2376263"/>
          </a:xfrm>
        </p:grpSpPr>
        <p:sp>
          <p:nvSpPr>
            <p:cNvPr id="9" name="Elipse 8"/>
            <p:cNvSpPr/>
            <p:nvPr/>
          </p:nvSpPr>
          <p:spPr>
            <a:xfrm>
              <a:off x="2915816" y="5805265"/>
              <a:ext cx="720080" cy="72008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11"/>
            <p:cNvCxnSpPr>
              <a:endCxn id="9" idx="0"/>
            </p:cNvCxnSpPr>
            <p:nvPr/>
          </p:nvCxnSpPr>
          <p:spPr>
            <a:xfrm>
              <a:off x="683568" y="5373216"/>
              <a:ext cx="2592288" cy="432049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 rot="16200000">
              <a:off x="-736556" y="5209164"/>
              <a:ext cx="23762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pt-BR" sz="1200" b="1" dirty="0" smtClean="0">
                  <a:solidFill>
                    <a:srgbClr val="FFC000"/>
                  </a:solidFill>
                </a:rPr>
                <a:t>Número de arranjos</a:t>
              </a:r>
              <a:r>
                <a:rPr lang="pt-BR" sz="1200" dirty="0" smtClean="0">
                  <a:solidFill>
                    <a:srgbClr val="FFC000"/>
                  </a:solidFill>
                </a:rPr>
                <a:t> possíveis com </a:t>
              </a:r>
              <a:r>
                <a:rPr lang="pt-BR" sz="1200" b="1" i="1" dirty="0" smtClean="0">
                  <a:solidFill>
                    <a:srgbClr val="FFC000"/>
                  </a:solidFill>
                </a:rPr>
                <a:t>y</a:t>
              </a:r>
              <a:r>
                <a:rPr lang="pt-BR" sz="1200" dirty="0" smtClean="0">
                  <a:solidFill>
                    <a:srgbClr val="FFC000"/>
                  </a:solidFill>
                </a:rPr>
                <a:t> caras em </a:t>
              </a:r>
              <a:r>
                <a:rPr lang="pt-BR" sz="1200" b="1" i="1" dirty="0" smtClean="0">
                  <a:solidFill>
                    <a:srgbClr val="FFC000"/>
                  </a:solidFill>
                </a:rPr>
                <a:t>N</a:t>
              </a:r>
              <a:r>
                <a:rPr lang="pt-BR" sz="1200" dirty="0" smtClean="0">
                  <a:solidFill>
                    <a:srgbClr val="FFC000"/>
                  </a:solidFill>
                </a:rPr>
                <a:t> lançamentos</a:t>
              </a:r>
              <a:endParaRPr lang="pt-BR" sz="1200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5328592" y="1178168"/>
            <a:ext cx="370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A distribuição binomial possui este nome porque</a:t>
            </a:r>
            <a:br>
              <a:rPr lang="pt-BR" sz="1200" dirty="0"/>
            </a:br>
            <a:r>
              <a:rPr lang="pt-BR" sz="1200" dirty="0"/>
              <a:t>os valores de </a:t>
            </a:r>
            <a:r>
              <a:rPr lang="pt-BR" sz="1200" b="1" dirty="0"/>
              <a:t>P</a:t>
            </a:r>
            <a:r>
              <a:rPr lang="pt-BR" sz="1200" dirty="0"/>
              <a:t>[</a:t>
            </a:r>
            <a:r>
              <a:rPr lang="pt-BR" sz="1200" i="1" dirty="0"/>
              <a:t>Y = y</a:t>
            </a:r>
            <a:r>
              <a:rPr lang="pt-BR" sz="1200" dirty="0"/>
              <a:t>] são termos sucessivos na expansão da expressão </a:t>
            </a:r>
            <a:r>
              <a:rPr lang="pt-BR" sz="1200" dirty="0" smtClean="0"/>
              <a:t>binomial: [</a:t>
            </a:r>
            <a:r>
              <a:rPr lang="pt-BR" sz="1200" i="1" dirty="0" smtClean="0"/>
              <a:t>p</a:t>
            </a:r>
            <a:r>
              <a:rPr lang="pt-BR" sz="1200" dirty="0" smtClean="0"/>
              <a:t> + (1-</a:t>
            </a:r>
            <a:r>
              <a:rPr lang="pt-BR" sz="1200" i="1" dirty="0" smtClean="0"/>
              <a:t>p</a:t>
            </a:r>
            <a:r>
              <a:rPr lang="pt-BR" sz="1200" dirty="0" smtClean="0"/>
              <a:t>)]</a:t>
            </a:r>
            <a:r>
              <a:rPr lang="pt-BR" sz="1200" i="1" baseline="30000" dirty="0" smtClean="0"/>
              <a:t>N</a:t>
            </a:r>
            <a:endParaRPr lang="pt-BR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9821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Binomial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000" dirty="0" smtClean="0"/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A função de probabilidade de massa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binomial, P[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</a:t>
            </a:r>
            <a:r>
              <a:rPr lang="pt-BR" sz="1600" b="1" i="1" dirty="0" smtClean="0"/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=20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</a:t>
            </a:r>
            <a:r>
              <a:rPr lang="pt-BR" sz="1600" b="1" i="1" dirty="0" smtClean="0"/>
              <a:t>p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=1/2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15</a:t>
            </a:fld>
            <a:endParaRPr lang="pt-BR" altLang="pt-BR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74" y="2132856"/>
            <a:ext cx="530353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Binomial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de Densidade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Distribuição de Probabilidade: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Pode-se mostrar que: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16</a:t>
            </a:fld>
            <a:endParaRPr lang="pt-BR" altLang="pt-BR"/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5" y="2420888"/>
            <a:ext cx="325026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17035"/>
            <a:ext cx="1440160" cy="30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247148" cy="317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98507"/>
            <a:ext cx="424714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86" y="4508410"/>
            <a:ext cx="3134866" cy="14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9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Binomial</a:t>
            </a:r>
          </a:p>
          <a:p>
            <a:pPr lvl="1" algn="just"/>
            <a:endParaRPr lang="pt-BR" sz="1800" dirty="0" smtClean="0">
              <a:solidFill>
                <a:srgbClr val="FFC000"/>
              </a:solidFill>
            </a:endParaRPr>
          </a:p>
          <a:p>
            <a:pPr lvl="1" algn="just"/>
            <a:r>
              <a:rPr lang="pt-BR" sz="1800" dirty="0" smtClean="0">
                <a:solidFill>
                  <a:srgbClr val="FFC000"/>
                </a:solidFill>
              </a:rPr>
              <a:t>Exercício </a:t>
            </a:r>
            <a:r>
              <a:rPr lang="pt-BR" sz="1800" dirty="0">
                <a:solidFill>
                  <a:srgbClr val="FFC000"/>
                </a:solidFill>
              </a:rPr>
              <a:t>1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Um pacote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dados com 200 bits é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transmitido em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canal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comunicação no qual a probabilidade de erro de cada bit é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10</a:t>
            </a:r>
            <a:r>
              <a:rPr lang="pt-BR" sz="1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–3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Qual é 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pacote ser recebido sem erro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rgbClr val="FFC000"/>
                </a:solidFill>
              </a:rPr>
              <a:t>Solução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Admitindo que a quantidade de erros tem uma distribuição binomial sobre a sequência de 200 bits,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representa o número de erros com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0,001 e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200. Então a probabilidade de não haver erros será: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17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51749"/>
              </p:ext>
            </p:extLst>
          </p:nvPr>
        </p:nvGraphicFramePr>
        <p:xfrm>
          <a:off x="2627784" y="4806032"/>
          <a:ext cx="42306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4" name="Equação" r:id="rId4" imgW="2692080" imgH="457200" progId="Equation.3">
                  <p:embed/>
                </p:oleObj>
              </mc:Choice>
              <mc:Fallback>
                <p:oleObj name="Equação" r:id="rId4" imgW="2692080" imgH="4572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06032"/>
                        <a:ext cx="4230687" cy="711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Binomial</a:t>
            </a:r>
          </a:p>
          <a:p>
            <a:pPr lvl="1" algn="just"/>
            <a:endParaRPr lang="pt-BR" sz="1800" dirty="0" smtClean="0">
              <a:solidFill>
                <a:srgbClr val="FFC000"/>
              </a:solidFill>
            </a:endParaRPr>
          </a:p>
          <a:p>
            <a:pPr lvl="1" algn="just"/>
            <a:r>
              <a:rPr lang="pt-BR" sz="1800" dirty="0" smtClean="0">
                <a:solidFill>
                  <a:srgbClr val="FFC000"/>
                </a:solidFill>
              </a:rPr>
              <a:t>Exercício </a:t>
            </a:r>
            <a:r>
              <a:rPr lang="pt-BR" sz="1800" dirty="0">
                <a:solidFill>
                  <a:srgbClr val="FFC000"/>
                </a:solidFill>
              </a:rPr>
              <a:t>2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Suponha que 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pacote de dados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exercício anterior inclua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 código de correção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 que corrige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até três erros localizados em qualquer posição do pacote. Qual é a probabilidade de um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dado pacote de dados ser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recebido com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erro?</a:t>
            </a:r>
          </a:p>
          <a:p>
            <a:pPr lvl="1" algn="just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 algn="just"/>
            <a:r>
              <a:rPr lang="pt-BR" sz="1800" dirty="0" smtClean="0">
                <a:solidFill>
                  <a:srgbClr val="FFC000"/>
                </a:solidFill>
              </a:rPr>
              <a:t>Solução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 A probabilidade de um erro no pacote de dados é igual a probabilidade de mais de 3 bits errados. Isto é equivalente a um menos a probabilidade de 0, 1, 2 ou 3 erros: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18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58865"/>
              </p:ext>
            </p:extLst>
          </p:nvPr>
        </p:nvGraphicFramePr>
        <p:xfrm>
          <a:off x="899592" y="4365104"/>
          <a:ext cx="8017967" cy="196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0" name="Equação" r:id="rId4" imgW="5651280" imgH="1396800" progId="Equation.3">
                  <p:embed/>
                </p:oleObj>
              </mc:Choice>
              <mc:Fallback>
                <p:oleObj name="Equação" r:id="rId4" imgW="5651280" imgH="139680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8017967" cy="196329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0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Condicional</a:t>
            </a:r>
          </a:p>
          <a:p>
            <a:pPr lvl="1" algn="just"/>
            <a:r>
              <a:rPr lang="pt-BR" sz="1800" dirty="0" smtClean="0"/>
              <a:t>Variáveis aleatórias </a:t>
            </a:r>
            <a:r>
              <a:rPr lang="pt-BR" sz="1800" i="1" dirty="0"/>
              <a:t>X </a:t>
            </a:r>
            <a:r>
              <a:rPr lang="pt-BR" sz="1800" dirty="0"/>
              <a:t>e </a:t>
            </a:r>
            <a:r>
              <a:rPr lang="pt-BR" sz="1800" i="1" dirty="0" smtClean="0"/>
              <a:t>Y</a:t>
            </a:r>
            <a:r>
              <a:rPr lang="pt-BR" sz="1800" dirty="0" smtClean="0"/>
              <a:t> não independentes</a:t>
            </a:r>
          </a:p>
          <a:p>
            <a:pPr lvl="1" algn="just"/>
            <a:r>
              <a:rPr lang="pt-BR" sz="1800" dirty="0" smtClean="0"/>
              <a:t>A probabilidade </a:t>
            </a:r>
            <a:r>
              <a:rPr lang="pt-BR" sz="1800" b="1" dirty="0" smtClean="0"/>
              <a:t>P</a:t>
            </a:r>
            <a:r>
              <a:rPr lang="pt-BR" sz="1800" dirty="0" smtClean="0"/>
              <a:t>[</a:t>
            </a:r>
            <a:r>
              <a:rPr lang="pt-BR" sz="1800" i="1" dirty="0" smtClean="0"/>
              <a:t>Y</a:t>
            </a:r>
            <a:r>
              <a:rPr lang="pt-BR" sz="1800" dirty="0" smtClean="0"/>
              <a:t>|</a:t>
            </a:r>
            <a:r>
              <a:rPr lang="pt-BR" sz="1800" i="1" dirty="0" smtClean="0"/>
              <a:t>X</a:t>
            </a:r>
            <a:r>
              <a:rPr lang="pt-BR" sz="1800" dirty="0" smtClean="0"/>
              <a:t>] é chamada de </a:t>
            </a:r>
            <a:r>
              <a:rPr lang="pt-BR" sz="1800" i="1" dirty="0" smtClean="0"/>
              <a:t>probabilidade condicional de Y dado X, </a:t>
            </a:r>
            <a:r>
              <a:rPr lang="pt-BR" sz="1800" dirty="0" smtClean="0"/>
              <a:t>ou seja, é a função </a:t>
            </a:r>
            <a:r>
              <a:rPr lang="pt-BR" sz="1800" dirty="0"/>
              <a:t>de probabilidade de massa de </a:t>
            </a:r>
            <a:r>
              <a:rPr lang="pt-BR" sz="1800" i="1" dirty="0"/>
              <a:t>Y </a:t>
            </a:r>
            <a:r>
              <a:rPr lang="pt-BR" sz="1800" dirty="0"/>
              <a:t>dado que </a:t>
            </a:r>
            <a:r>
              <a:rPr lang="pt-BR" sz="1800" i="1" dirty="0"/>
              <a:t>X </a:t>
            </a:r>
            <a:r>
              <a:rPr lang="pt-BR" sz="1800" dirty="0"/>
              <a:t>tenha </a:t>
            </a:r>
            <a:r>
              <a:rPr lang="pt-BR" sz="1800" dirty="0" smtClean="0"/>
              <a:t>ocorrido</a:t>
            </a:r>
          </a:p>
          <a:p>
            <a:pPr marL="457200" lvl="1" indent="0">
              <a:buNone/>
            </a:pPr>
            <a:r>
              <a:rPr lang="pt-BR" sz="1800" dirty="0" smtClean="0"/>
              <a:t> </a:t>
            </a:r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Variáveis aleatórias estatisticamente independentes:</a:t>
            </a:r>
          </a:p>
          <a:p>
            <a:pPr lvl="1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812800" lvl="1" indent="0" algn="just">
              <a:buNone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conhecimento da saída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uma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não nos diz nada sobre a probabilidade da saída da outra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Regra de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Bayes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 algn="just">
              <a:buNone/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19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74057"/>
              </p:ext>
            </p:extLst>
          </p:nvPr>
        </p:nvGraphicFramePr>
        <p:xfrm>
          <a:off x="1925265" y="2848545"/>
          <a:ext cx="66071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4" name="Equação" r:id="rId4" imgW="4203360" imgH="419040" progId="Equation.3">
                  <p:embed/>
                </p:oleObj>
              </mc:Choice>
              <mc:Fallback>
                <p:oleObj name="Equação" r:id="rId4" imgW="4203360" imgH="419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265" y="2848545"/>
                        <a:ext cx="6607175" cy="652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46958"/>
              </p:ext>
            </p:extLst>
          </p:nvPr>
        </p:nvGraphicFramePr>
        <p:xfrm>
          <a:off x="3575050" y="4221163"/>
          <a:ext cx="20161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5" name="Equação" r:id="rId6" imgW="1282680" imgH="203040" progId="Equation.3">
                  <p:embed/>
                </p:oleObj>
              </mc:Choice>
              <mc:Fallback>
                <p:oleObj name="Equação" r:id="rId6" imgW="1282680" imgH="203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221163"/>
                        <a:ext cx="2016125" cy="315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86858"/>
              </p:ext>
            </p:extLst>
          </p:nvPr>
        </p:nvGraphicFramePr>
        <p:xfrm>
          <a:off x="3347864" y="5517232"/>
          <a:ext cx="24145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6" name="Equação" r:id="rId8" imgW="1536480" imgH="419040" progId="Equation.3">
                  <p:embed/>
                </p:oleObj>
              </mc:Choice>
              <mc:Fallback>
                <p:oleObj name="Equação" r:id="rId8" imgW="1536480" imgH="419040" progId="Equation.3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517232"/>
                        <a:ext cx="2414587" cy="652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5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Agenda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828800" y="1340768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1. </a:t>
            </a:r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Probabilidade e </a:t>
            </a:r>
            <a:r>
              <a:rPr lang="pt-BR" altLang="pt-BR" sz="2400" b="1" dirty="0" err="1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Var.s</a:t>
            </a:r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Aleatórias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828800" y="2069931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2. </a:t>
            </a:r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Esperança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1828800" y="2799094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3. </a:t>
            </a:r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hlinkClick r:id="rId2" action="ppaction://hlinksldjump"/>
              </a:rPr>
              <a:t>Transformação de </a:t>
            </a:r>
            <a:r>
              <a:rPr lang="pt-BR" altLang="pt-BR" sz="2400" b="1" dirty="0" err="1" smtClean="0">
                <a:solidFill>
                  <a:schemeClr val="bg1">
                    <a:lumMod val="20000"/>
                    <a:lumOff val="80000"/>
                  </a:schemeClr>
                </a:solidFill>
                <a:hlinkClick r:id="rId2" action="ppaction://hlinksldjump"/>
              </a:rPr>
              <a:t>V.A.'s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1828800" y="3528257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4. </a:t>
            </a:r>
            <a:r>
              <a:rPr lang="pt-BR" altLang="pt-BR" sz="2400" b="1" dirty="0" err="1" smtClean="0">
                <a:solidFill>
                  <a:schemeClr val="bg1">
                    <a:lumMod val="20000"/>
                    <a:lumOff val="80000"/>
                  </a:schemeClr>
                </a:solidFill>
                <a:hlinkClick r:id="rId3" action="ppaction://hlinksldjump"/>
              </a:rPr>
              <a:t>V.A.s</a:t>
            </a:r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hlinkClick r:id="rId3" action="ppaction://hlinksldjump"/>
              </a:rPr>
              <a:t> Gaussianas e TLC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1826096" y="4257420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5. </a:t>
            </a:r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  <a:hlinkClick r:id="rId4" action="ppaction://hlinksldjump"/>
              </a:rPr>
              <a:t>Processos Aleatórios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1835696" y="4986583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6. Espectro de Sinais Aleatórios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835696" y="5715744"/>
            <a:ext cx="5410200" cy="457200"/>
          </a:xfrm>
          <a:prstGeom prst="roundRect">
            <a:avLst>
              <a:gd name="adj" fmla="val 49106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pt-BR" altLang="pt-BR" sz="24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7. Processos Gaussianos e Ruídos</a:t>
            </a:r>
            <a:endParaRPr lang="pt-BR" altLang="pt-BR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rgbClr val="FFC000"/>
                </a:solidFill>
              </a:rPr>
              <a:t>Exemplo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Canal binário simétrico, discreto e sem memória</a:t>
            </a:r>
          </a:p>
          <a:p>
            <a:pPr lvl="1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Discreto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projetado para lidar com mensagens discretas</a:t>
            </a:r>
          </a:p>
          <a:p>
            <a:pPr lvl="1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Sem memória a saída do canal em qualquer tempo depende somente da entrada no canal naquele tempo</a:t>
            </a:r>
          </a:p>
          <a:p>
            <a:pPr lvl="1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Simétrico  a probabilidade de receber o símbolo 1 quando 0 é enviado é a mesma de receber 0 quando 1 é enviado</a:t>
            </a:r>
          </a:p>
          <a:p>
            <a:pPr lvl="1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 natureza probabilística deste canal precisa de dois conjuntos de probabilidades: a priori e a posteriori</a:t>
            </a:r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priori: probabilidades de enviar os símbolos 0 e 1:</a:t>
            </a:r>
          </a:p>
          <a:p>
            <a:pPr lvl="1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X representa o símbolo transmitido e é uma </a:t>
            </a:r>
            <a:r>
              <a:rPr lang="pt-B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Bernoulli</a:t>
            </a:r>
          </a:p>
          <a:p>
            <a:pPr lvl="1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Condicional de erro é: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P[Y =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0|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 =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1]  = P[Y = 1| X = 0] = p  (canal simétrico)</a:t>
            </a:r>
            <a:b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onde Y é a </a:t>
            </a:r>
            <a:r>
              <a:rPr lang="pt-B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que representa o símbolo recebido</a:t>
            </a:r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posteriori: determinação da probabilidade de recepção sem erro</a:t>
            </a:r>
          </a:p>
          <a:p>
            <a:pPr lvl="1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200" dirty="0"/>
              <a:t>Como os eventos </a:t>
            </a:r>
            <a:r>
              <a:rPr lang="pt-BR" sz="1200" i="1" dirty="0"/>
              <a:t>Y </a:t>
            </a:r>
            <a:r>
              <a:rPr lang="pt-BR" sz="1200" dirty="0"/>
              <a:t>= 0 e </a:t>
            </a:r>
            <a:r>
              <a:rPr lang="pt-BR" sz="1200" i="1" dirty="0"/>
              <a:t>Y </a:t>
            </a:r>
            <a:r>
              <a:rPr lang="pt-BR" sz="1200" dirty="0"/>
              <a:t>= 1 são mutuamente </a:t>
            </a:r>
            <a:r>
              <a:rPr lang="pt-BR" sz="1200" dirty="0" smtClean="0"/>
              <a:t>exclusivos:</a:t>
            </a:r>
          </a:p>
          <a:p>
            <a:pPr lvl="1"/>
            <a:endParaRPr lang="pt-BR" sz="1200" dirty="0"/>
          </a:p>
          <a:p>
            <a:pPr lvl="1"/>
            <a:r>
              <a:rPr lang="pt-BR" sz="1200" dirty="0" smtClean="0"/>
              <a:t>Logo:</a:t>
            </a:r>
          </a:p>
          <a:p>
            <a:pPr lvl="1"/>
            <a:endParaRPr lang="pt-BR" sz="1200" dirty="0"/>
          </a:p>
          <a:p>
            <a:pPr lvl="1"/>
            <a:r>
              <a:rPr lang="pt-BR" sz="1200" dirty="0" smtClean="0"/>
              <a:t>E da mesma forma:</a:t>
            </a:r>
            <a:br>
              <a:rPr lang="pt-BR" sz="1200" dirty="0" smtClean="0"/>
            </a:b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20</a:t>
            </a:fld>
            <a:endParaRPr lang="pt-BR" alt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318561"/>
              </p:ext>
            </p:extLst>
          </p:nvPr>
        </p:nvGraphicFramePr>
        <p:xfrm>
          <a:off x="6740971" y="2636912"/>
          <a:ext cx="2079501" cy="68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8" name="Equação" r:id="rId4" imgW="1460160" imgH="482400" progId="Equation.3">
                  <p:embed/>
                </p:oleObj>
              </mc:Choice>
              <mc:Fallback>
                <p:oleObj name="Equação" r:id="rId4" imgW="1460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971" y="2636912"/>
                        <a:ext cx="2079501" cy="680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28989"/>
              </p:ext>
            </p:extLst>
          </p:nvPr>
        </p:nvGraphicFramePr>
        <p:xfrm>
          <a:off x="2987824" y="4293096"/>
          <a:ext cx="34321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59" name="Equação" r:id="rId6" imgW="2184120" imgH="203040" progId="Equation.3">
                  <p:embed/>
                </p:oleObj>
              </mc:Choice>
              <mc:Fallback>
                <p:oleObj name="Equação" r:id="rId6" imgW="218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93096"/>
                        <a:ext cx="3432175" cy="315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56466"/>
              </p:ext>
            </p:extLst>
          </p:nvPr>
        </p:nvGraphicFramePr>
        <p:xfrm>
          <a:off x="5492750" y="4768850"/>
          <a:ext cx="35115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0" name="Equação" r:id="rId8" imgW="2234880" imgH="203040" progId="Equation.3">
                  <p:embed/>
                </p:oleObj>
              </mc:Choice>
              <mc:Fallback>
                <p:oleObj name="Equação" r:id="rId8" imgW="2234880" imgH="20304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768850"/>
                        <a:ext cx="3511550" cy="315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796"/>
              </p:ext>
            </p:extLst>
          </p:nvPr>
        </p:nvGraphicFramePr>
        <p:xfrm>
          <a:off x="2770435" y="5200650"/>
          <a:ext cx="2233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1" name="Equação" r:id="rId10" imgW="1422360" imgH="203040" progId="Equation.3">
                  <p:embed/>
                </p:oleObj>
              </mc:Choice>
              <mc:Fallback>
                <p:oleObj name="Equação" r:id="rId10" imgW="1422360" imgH="2030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435" y="5200650"/>
                        <a:ext cx="2233613" cy="315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56795"/>
              </p:ext>
            </p:extLst>
          </p:nvPr>
        </p:nvGraphicFramePr>
        <p:xfrm>
          <a:off x="2809875" y="5634038"/>
          <a:ext cx="21526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2" name="Equação" r:id="rId12" imgW="1371600" imgH="203040" progId="Equation.3">
                  <p:embed/>
                </p:oleObj>
              </mc:Choice>
              <mc:Fallback>
                <p:oleObj name="Equação" r:id="rId12" imgW="1371600" imgH="20304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634038"/>
                        <a:ext cx="2152650" cy="315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8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29200"/>
            <a:ext cx="1804424" cy="104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508104" y="6237312"/>
            <a:ext cx="2835650" cy="5760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Diagrama de transição de probabilidade</a:t>
            </a:r>
          </a:p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do Canal Binário Simétrico</a:t>
            </a:r>
          </a:p>
        </p:txBody>
      </p:sp>
    </p:spTree>
    <p:extLst>
      <p:ext uri="{BB962C8B-B14F-4D97-AF65-F5344CB8AC3E}">
        <p14:creationId xmlns:p14="http://schemas.microsoft.com/office/powerpoint/2010/main" val="33705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Canal binário simétrico, discreto e sem memória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receber o símbolo: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Aplicando a Regra de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Bayes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21</a:t>
            </a:fld>
            <a:endParaRPr lang="pt-BR" alt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81866"/>
              </p:ext>
            </p:extLst>
          </p:nvPr>
        </p:nvGraphicFramePr>
        <p:xfrm>
          <a:off x="1329010" y="1903859"/>
          <a:ext cx="64833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9" name="Equação" r:id="rId4" imgW="4127400" imgH="888840" progId="Equation.3">
                  <p:embed/>
                </p:oleObj>
              </mc:Choice>
              <mc:Fallback>
                <p:oleObj name="Equação" r:id="rId4" imgW="4127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010" y="1903859"/>
                        <a:ext cx="6483350" cy="1381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35861"/>
              </p:ext>
            </p:extLst>
          </p:nvPr>
        </p:nvGraphicFramePr>
        <p:xfrm>
          <a:off x="4067944" y="3501008"/>
          <a:ext cx="3744416" cy="1194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0" name="Equação" r:id="rId6" imgW="2679480" imgH="863280" progId="Equation.3">
                  <p:embed/>
                </p:oleObj>
              </mc:Choice>
              <mc:Fallback>
                <p:oleObj name="Equação" r:id="rId6" imgW="26794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01008"/>
                        <a:ext cx="3744416" cy="119493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187624" y="4149080"/>
            <a:ext cx="2835650" cy="5760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Probabilidade do símbolo 0 ter sido enviado quando o símbolo 0 foi recebido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83055"/>
              </p:ext>
            </p:extLst>
          </p:nvPr>
        </p:nvGraphicFramePr>
        <p:xfrm>
          <a:off x="4067944" y="4969916"/>
          <a:ext cx="3744416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31" name="Equação" r:id="rId8" imgW="2552400" imgH="863280" progId="Equation.3">
                  <p:embed/>
                </p:oleObj>
              </mc:Choice>
              <mc:Fallback>
                <p:oleObj name="Equação" r:id="rId8" imgW="2552400" imgH="86328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969916"/>
                        <a:ext cx="3744416" cy="1195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187624" y="4869060"/>
            <a:ext cx="2835650" cy="5760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Probabilidade do símbolo 1 ter sido enviado quando o símbolo 1 foi recebido</a:t>
            </a:r>
          </a:p>
        </p:txBody>
      </p:sp>
      <p:sp>
        <p:nvSpPr>
          <p:cNvPr id="13" name="Meio-quadro 12"/>
          <p:cNvSpPr/>
          <p:nvPr/>
        </p:nvSpPr>
        <p:spPr>
          <a:xfrm rot="18755115">
            <a:off x="753020" y="4437112"/>
            <a:ext cx="648072" cy="57606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-1510563" y="4401978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As duas probabilidades condicionais se referem </a:t>
            </a:r>
            <a:r>
              <a:rPr lang="pt-BR" sz="1200" dirty="0" smtClean="0"/>
              <a:t>a eventos </a:t>
            </a:r>
            <a:r>
              <a:rPr lang="pt-BR" sz="1200" dirty="0"/>
              <a:t>que são observados “após o fato”, pois isso </a:t>
            </a:r>
            <a:r>
              <a:rPr lang="pt-BR" sz="1200" dirty="0" smtClean="0"/>
              <a:t>o nome </a:t>
            </a:r>
            <a:r>
              <a:rPr lang="pt-BR" sz="1200" dirty="0"/>
              <a:t>de probabilidades “a posteriori</a:t>
            </a:r>
            <a:r>
              <a:rPr lang="pt-BR" sz="1200" dirty="0" smtClean="0"/>
              <a:t>”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484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b="1" dirty="0">
                <a:solidFill>
                  <a:srgbClr val="FFC000"/>
                </a:solidFill>
              </a:rPr>
              <a:t>2. Esperança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44596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função de distribuição de probabilidade possui muitos detalhes, e em algumas situações medidas estatísticas mais simples, como média e variância, podem ser suficientes para descrever a variável aleatória</a:t>
            </a:r>
          </a:p>
          <a:p>
            <a:pPr>
              <a:spcAft>
                <a:spcPts val="1200"/>
              </a:spcAft>
            </a:pPr>
            <a:r>
              <a:rPr lang="pt-BR" sz="1800" b="1" dirty="0" smtClean="0">
                <a:solidFill>
                  <a:srgbClr val="FFFF00"/>
                </a:solidFill>
              </a:rPr>
              <a:t>Média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uma medida estatística, ou esperança de primeira ordem, representada por E[g(x)] onde g(.) é uma função da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X</a:t>
            </a: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FFC000"/>
                </a:solidFill>
              </a:rPr>
              <a:t>Média de uma variável aleatória </a:t>
            </a:r>
            <a:r>
              <a:rPr lang="pt-BR" sz="1800" dirty="0" smtClean="0">
                <a:solidFill>
                  <a:srgbClr val="FFC000"/>
                </a:solidFill>
              </a:rPr>
              <a:t>discreta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a média ponderada de todas as saídas possíveis:</a:t>
            </a:r>
          </a:p>
          <a:p>
            <a:pPr>
              <a:spcAft>
                <a:spcPts val="1200"/>
              </a:spcAft>
            </a:pP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FFC000"/>
                </a:solidFill>
              </a:rPr>
              <a:t>Média de uma variável aleatória </a:t>
            </a:r>
            <a:r>
              <a:rPr lang="pt-BR" sz="1800" dirty="0" smtClean="0">
                <a:solidFill>
                  <a:srgbClr val="FFC000"/>
                </a:solidFill>
              </a:rPr>
              <a:t>contínua </a:t>
            </a:r>
            <a:r>
              <a:rPr lang="pt-BR" sz="1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com fdp 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8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):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geral, o valor médio de uma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é estimado a partir de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observações da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{x</a:t>
            </a:r>
            <a:r>
              <a:rPr lang="pt-BR" sz="1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x</a:t>
            </a:r>
            <a:r>
              <a:rPr lang="pt-BR" sz="1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x</a:t>
            </a:r>
            <a:r>
              <a:rPr lang="pt-BR" sz="1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...,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}: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22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02192"/>
              </p:ext>
            </p:extLst>
          </p:nvPr>
        </p:nvGraphicFramePr>
        <p:xfrm>
          <a:off x="3264520" y="3429000"/>
          <a:ext cx="2387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4" name="Equação" r:id="rId4" imgW="1676160" imgH="342720" progId="Equation.3">
                  <p:embed/>
                </p:oleObj>
              </mc:Choice>
              <mc:Fallback>
                <p:oleObj name="Equação" r:id="rId4" imgW="1676160" imgH="34272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520" y="3429000"/>
                        <a:ext cx="2387600" cy="484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89374"/>
              </p:ext>
            </p:extLst>
          </p:nvPr>
        </p:nvGraphicFramePr>
        <p:xfrm>
          <a:off x="3294063" y="4610100"/>
          <a:ext cx="23510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5" name="Equação" r:id="rId6" imgW="1650960" imgH="330120" progId="Equation.3">
                  <p:embed/>
                </p:oleObj>
              </mc:Choice>
              <mc:Fallback>
                <p:oleObj name="Equação" r:id="rId6" imgW="1650960" imgH="33012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610100"/>
                        <a:ext cx="2351087" cy="465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11443"/>
              </p:ext>
            </p:extLst>
          </p:nvPr>
        </p:nvGraphicFramePr>
        <p:xfrm>
          <a:off x="3870325" y="5700713"/>
          <a:ext cx="12493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6" name="Equação" r:id="rId8" imgW="876240" imgH="431640" progId="Equation.3">
                  <p:embed/>
                </p:oleObj>
              </mc:Choice>
              <mc:Fallback>
                <p:oleObj name="Equação" r:id="rId8" imgW="876240" imgH="4316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5700713"/>
                        <a:ext cx="1249363" cy="608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912814" y="5805264"/>
            <a:ext cx="2835650" cy="5760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just"/>
            <a:r>
              <a:rPr lang="pt-BR" sz="1200" dirty="0" smtClean="0">
                <a:solidFill>
                  <a:schemeClr val="tx2"/>
                </a:solidFill>
              </a:rPr>
              <a:t>Se consideramos </a:t>
            </a:r>
            <a:r>
              <a:rPr lang="pt-BR" sz="1200" b="1" i="1" dirty="0">
                <a:solidFill>
                  <a:schemeClr val="tx2"/>
                </a:solidFill>
              </a:rPr>
              <a:t>X</a:t>
            </a:r>
            <a:r>
              <a:rPr lang="pt-BR" sz="1200" dirty="0">
                <a:solidFill>
                  <a:schemeClr val="tx2"/>
                </a:solidFill>
              </a:rPr>
              <a:t> como </a:t>
            </a:r>
            <a:r>
              <a:rPr lang="pt-BR" sz="1200" dirty="0" smtClean="0">
                <a:solidFill>
                  <a:schemeClr val="tx2"/>
                </a:solidFill>
              </a:rPr>
              <a:t>uma </a:t>
            </a:r>
            <a:r>
              <a:rPr lang="pt-BR" sz="1200" dirty="0" err="1" smtClean="0">
                <a:solidFill>
                  <a:schemeClr val="tx2"/>
                </a:solidFill>
              </a:rPr>
              <a:t>v.a</a:t>
            </a:r>
            <a:r>
              <a:rPr lang="pt-BR" sz="1200" dirty="0" smtClean="0">
                <a:solidFill>
                  <a:schemeClr val="tx2"/>
                </a:solidFill>
              </a:rPr>
              <a:t>. que representa as </a:t>
            </a:r>
            <a:r>
              <a:rPr lang="pt-BR" sz="1200" dirty="0">
                <a:solidFill>
                  <a:schemeClr val="tx2"/>
                </a:solidFill>
              </a:rPr>
              <a:t>observações da tensão de um sinal aleatório, então o </a:t>
            </a:r>
            <a:r>
              <a:rPr lang="pt-BR" sz="1200" b="1" dirty="0">
                <a:solidFill>
                  <a:schemeClr val="tx2"/>
                </a:solidFill>
              </a:rPr>
              <a:t>valor médio</a:t>
            </a:r>
            <a:r>
              <a:rPr lang="pt-BR" sz="1200" dirty="0">
                <a:solidFill>
                  <a:schemeClr val="tx2"/>
                </a:solidFill>
              </a:rPr>
              <a:t> de </a:t>
            </a:r>
            <a:r>
              <a:rPr lang="pt-BR" sz="1200" b="1" i="1" dirty="0">
                <a:solidFill>
                  <a:schemeClr val="tx2"/>
                </a:solidFill>
              </a:rPr>
              <a:t>X</a:t>
            </a:r>
            <a:r>
              <a:rPr lang="pt-BR" sz="1200" dirty="0">
                <a:solidFill>
                  <a:schemeClr val="tx2"/>
                </a:solidFill>
              </a:rPr>
              <a:t> representa a tensão média ou nível CC do sinal.</a:t>
            </a:r>
            <a:endParaRPr lang="pt-BR" sz="1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2. Esperança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44596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1800" b="1" dirty="0">
                <a:solidFill>
                  <a:srgbClr val="FFFF00"/>
                </a:solidFill>
              </a:rPr>
              <a:t>Variância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é uma estimativa do espalhamento da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distribuição de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ao redor da média e é dada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pela esperança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 distância quadrática de cada saída para o valor médio da distribuição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800" dirty="0">
                <a:solidFill>
                  <a:srgbClr val="FFC000"/>
                </a:solidFill>
              </a:rPr>
              <a:t>Variância de uma variável aleatória </a:t>
            </a:r>
            <a:r>
              <a:rPr lang="pt-BR" sz="1800" dirty="0" smtClean="0">
                <a:solidFill>
                  <a:srgbClr val="FFC000"/>
                </a:solidFill>
              </a:rPr>
              <a:t>contínua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com fdp 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8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):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geral, a variância de uma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é estimada a partir de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observações da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{x</a:t>
            </a:r>
            <a:r>
              <a:rPr lang="pt-BR" sz="1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x</a:t>
            </a:r>
            <a:r>
              <a:rPr lang="pt-BR" sz="1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x</a:t>
            </a:r>
            <a:r>
              <a:rPr lang="pt-BR" sz="18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..., </a:t>
            </a:r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8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}: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23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10524"/>
              </p:ext>
            </p:extLst>
          </p:nvPr>
        </p:nvGraphicFramePr>
        <p:xfrm>
          <a:off x="2106613" y="2132856"/>
          <a:ext cx="4702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5" name="Equação" r:id="rId4" imgW="3301920" imgH="342720" progId="Equation.3">
                  <p:embed/>
                </p:oleObj>
              </mc:Choice>
              <mc:Fallback>
                <p:oleObj name="Equação" r:id="rId4" imgW="3301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132856"/>
                        <a:ext cx="4702175" cy="484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88733"/>
              </p:ext>
            </p:extLst>
          </p:nvPr>
        </p:nvGraphicFramePr>
        <p:xfrm>
          <a:off x="3276600" y="3212976"/>
          <a:ext cx="2387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6" name="Equação" r:id="rId6" imgW="1676160" imgH="330120" progId="Equation.3">
                  <p:embed/>
                </p:oleObj>
              </mc:Choice>
              <mc:Fallback>
                <p:oleObj name="Equação" r:id="rId6" imgW="1676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12976"/>
                        <a:ext cx="2387600" cy="465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4995"/>
              </p:ext>
            </p:extLst>
          </p:nvPr>
        </p:nvGraphicFramePr>
        <p:xfrm>
          <a:off x="3275856" y="4365104"/>
          <a:ext cx="22272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7" name="Equação" r:id="rId8" imgW="1562040" imgH="431640" progId="Equation.3">
                  <p:embed/>
                </p:oleObj>
              </mc:Choice>
              <mc:Fallback>
                <p:oleObj name="Equação" r:id="rId8" imgW="1562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365104"/>
                        <a:ext cx="2227263" cy="608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912814" y="4365104"/>
            <a:ext cx="2835650" cy="2088232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just"/>
            <a:r>
              <a:rPr lang="pt-BR" sz="1200" dirty="0" smtClean="0">
                <a:solidFill>
                  <a:schemeClr val="tx2"/>
                </a:solidFill>
              </a:rPr>
              <a:t>Se consideramos </a:t>
            </a:r>
            <a:r>
              <a:rPr lang="pt-BR" sz="1200" b="1" i="1" dirty="0">
                <a:solidFill>
                  <a:schemeClr val="tx2"/>
                </a:solidFill>
              </a:rPr>
              <a:t>X</a:t>
            </a:r>
            <a:r>
              <a:rPr lang="pt-BR" sz="1200" dirty="0">
                <a:solidFill>
                  <a:schemeClr val="tx2"/>
                </a:solidFill>
              </a:rPr>
              <a:t> como </a:t>
            </a:r>
            <a:r>
              <a:rPr lang="pt-BR" sz="1200" dirty="0" smtClean="0">
                <a:solidFill>
                  <a:schemeClr val="tx2"/>
                </a:solidFill>
              </a:rPr>
              <a:t>uma </a:t>
            </a:r>
            <a:r>
              <a:rPr lang="pt-BR" sz="1200" dirty="0" err="1" smtClean="0">
                <a:solidFill>
                  <a:schemeClr val="tx2"/>
                </a:solidFill>
              </a:rPr>
              <a:t>v.a</a:t>
            </a:r>
            <a:r>
              <a:rPr lang="pt-BR" sz="1200" dirty="0" smtClean="0">
                <a:solidFill>
                  <a:schemeClr val="tx2"/>
                </a:solidFill>
              </a:rPr>
              <a:t>. que representa as </a:t>
            </a:r>
            <a:r>
              <a:rPr lang="pt-BR" sz="1200" dirty="0">
                <a:solidFill>
                  <a:schemeClr val="tx2"/>
                </a:solidFill>
              </a:rPr>
              <a:t>observações da tensão de um sinal aleatório, então o </a:t>
            </a:r>
            <a:r>
              <a:rPr lang="pt-BR" sz="1200" b="1" dirty="0" smtClean="0">
                <a:solidFill>
                  <a:schemeClr val="tx2"/>
                </a:solidFill>
              </a:rPr>
              <a:t>variância </a:t>
            </a:r>
            <a:r>
              <a:rPr lang="pt-BR" sz="1200" dirty="0" smtClean="0">
                <a:solidFill>
                  <a:schemeClr val="tx2"/>
                </a:solidFill>
              </a:rPr>
              <a:t>de </a:t>
            </a:r>
            <a:r>
              <a:rPr lang="pt-BR" sz="1200" b="1" i="1" dirty="0">
                <a:solidFill>
                  <a:schemeClr val="tx2"/>
                </a:solidFill>
              </a:rPr>
              <a:t>X</a:t>
            </a:r>
            <a:r>
              <a:rPr lang="pt-BR" sz="1200" dirty="0">
                <a:solidFill>
                  <a:schemeClr val="tx2"/>
                </a:solidFill>
              </a:rPr>
              <a:t> representa a </a:t>
            </a:r>
            <a:r>
              <a:rPr lang="pt-BR" sz="1200" dirty="0" smtClean="0">
                <a:solidFill>
                  <a:schemeClr val="tx2"/>
                </a:solidFill>
              </a:rPr>
              <a:t>potência CA do </a:t>
            </a:r>
            <a:r>
              <a:rPr lang="pt-BR" sz="1200" dirty="0">
                <a:solidFill>
                  <a:schemeClr val="tx2"/>
                </a:solidFill>
              </a:rPr>
              <a:t>sinal</a:t>
            </a:r>
            <a:r>
              <a:rPr lang="pt-BR" sz="1200" dirty="0" smtClean="0">
                <a:solidFill>
                  <a:schemeClr val="tx2"/>
                </a:solidFill>
              </a:rPr>
              <a:t>. </a:t>
            </a:r>
          </a:p>
          <a:p>
            <a:pPr algn="just"/>
            <a:endParaRPr lang="pt-BR" sz="1200" dirty="0" smtClean="0">
              <a:solidFill>
                <a:schemeClr val="tx2"/>
              </a:solidFill>
            </a:endParaRPr>
          </a:p>
          <a:p>
            <a:pPr algn="just"/>
            <a:r>
              <a:rPr lang="pt-BR" sz="1200" dirty="0" smtClean="0">
                <a:solidFill>
                  <a:schemeClr val="tx2"/>
                </a:solidFill>
              </a:rPr>
              <a:t>O segundo momento </a:t>
            </a:r>
            <a:r>
              <a:rPr lang="pt-BR" sz="1200" dirty="0">
                <a:solidFill>
                  <a:schemeClr val="tx2"/>
                </a:solidFill>
              </a:rPr>
              <a:t>de </a:t>
            </a:r>
            <a:r>
              <a:rPr lang="pt-BR" sz="1200" b="1" i="1" dirty="0">
                <a:solidFill>
                  <a:schemeClr val="tx2"/>
                </a:solidFill>
              </a:rPr>
              <a:t>X</a:t>
            </a:r>
            <a:r>
              <a:rPr lang="pt-BR" sz="1200" dirty="0">
                <a:solidFill>
                  <a:schemeClr val="tx2"/>
                </a:solidFill>
              </a:rPr>
              <a:t>, </a:t>
            </a:r>
            <a:r>
              <a:rPr lang="pt-BR" sz="1200" b="1" i="1" dirty="0">
                <a:solidFill>
                  <a:schemeClr val="tx2"/>
                </a:solidFill>
              </a:rPr>
              <a:t>E</a:t>
            </a:r>
            <a:r>
              <a:rPr lang="pt-BR" sz="1200" dirty="0">
                <a:solidFill>
                  <a:schemeClr val="tx2"/>
                </a:solidFill>
              </a:rPr>
              <a:t>[</a:t>
            </a:r>
            <a:r>
              <a:rPr lang="pt-BR" sz="1200" b="1" i="1" dirty="0">
                <a:solidFill>
                  <a:schemeClr val="tx2"/>
                </a:solidFill>
              </a:rPr>
              <a:t>X</a:t>
            </a:r>
            <a:r>
              <a:rPr lang="pt-BR" sz="1200" baseline="30000" dirty="0">
                <a:solidFill>
                  <a:schemeClr val="tx2"/>
                </a:solidFill>
              </a:rPr>
              <a:t>2</a:t>
            </a:r>
            <a:r>
              <a:rPr lang="pt-BR" sz="1200" dirty="0">
                <a:solidFill>
                  <a:schemeClr val="tx2"/>
                </a:solidFill>
              </a:rPr>
              <a:t>], também é chamado </a:t>
            </a:r>
            <a:r>
              <a:rPr lang="pt-BR" sz="1200" b="1" dirty="0">
                <a:solidFill>
                  <a:schemeClr val="tx2"/>
                </a:solidFill>
              </a:rPr>
              <a:t>valor médio quadrático </a:t>
            </a:r>
            <a:r>
              <a:rPr lang="pt-BR" sz="1200" dirty="0">
                <a:solidFill>
                  <a:schemeClr val="tx2"/>
                </a:solidFill>
              </a:rPr>
              <a:t>do sinal aleatório </a:t>
            </a:r>
            <a:r>
              <a:rPr lang="pt-BR" sz="1200" dirty="0" smtClean="0">
                <a:solidFill>
                  <a:schemeClr val="tx2"/>
                </a:solidFill>
              </a:rPr>
              <a:t>e representa </a:t>
            </a:r>
            <a:r>
              <a:rPr lang="pt-BR" sz="1200" dirty="0">
                <a:solidFill>
                  <a:schemeClr val="tx2"/>
                </a:solidFill>
              </a:rPr>
              <a:t>fisicamente a potência total do sinal.</a:t>
            </a:r>
            <a:endParaRPr lang="pt-BR" sz="1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2. Esperança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C000"/>
                </a:solidFill>
              </a:rPr>
              <a:t>Exemplo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Média e Variância de uma </a:t>
            </a:r>
            <a:r>
              <a:rPr lang="pt-BR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Bernoulli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uma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de Bernoulli com parâmetro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então o valor esperado de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(a média) é:</a:t>
            </a:r>
          </a:p>
          <a:p>
            <a:pPr marL="0" indent="0">
              <a:buNone/>
            </a:pP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</a:t>
            </a:r>
          </a:p>
          <a:p>
            <a:pPr marL="0" indent="0">
              <a:buNone/>
            </a:pP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variância de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(a potência) é: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24</a:t>
            </a:fld>
            <a:endParaRPr lang="pt-BR" alt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45531"/>
              </p:ext>
            </p:extLst>
          </p:nvPr>
        </p:nvGraphicFramePr>
        <p:xfrm>
          <a:off x="2411760" y="2676971"/>
          <a:ext cx="42116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1" name="Equação" r:id="rId4" imgW="2958840" imgH="431640" progId="Equation.3">
                  <p:embed/>
                </p:oleObj>
              </mc:Choice>
              <mc:Fallback>
                <p:oleObj name="Equação" r:id="rId4" imgW="295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676971"/>
                        <a:ext cx="4211637" cy="608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5508104" y="6237312"/>
            <a:ext cx="2835650" cy="5760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Diagrama de transição de probabilidade</a:t>
            </a:r>
          </a:p>
          <a:p>
            <a:pPr algn="r"/>
            <a:r>
              <a:rPr lang="pt-BR" sz="1200" dirty="0" smtClean="0">
                <a:solidFill>
                  <a:schemeClr val="tx2"/>
                </a:solidFill>
              </a:rPr>
              <a:t>do Canal Binário Simétrico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3911"/>
              </p:ext>
            </p:extLst>
          </p:nvPr>
        </p:nvGraphicFramePr>
        <p:xfrm>
          <a:off x="3203848" y="4535264"/>
          <a:ext cx="27479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2" name="Equação" r:id="rId6" imgW="1930320" imgH="901440" progId="Equation.3">
                  <p:embed/>
                </p:oleObj>
              </mc:Choice>
              <mc:Fallback>
                <p:oleObj name="Equação" r:id="rId6" imgW="1930320" imgH="901440" progId="Equation.3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535264"/>
                        <a:ext cx="2747963" cy="1270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2. Esperança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44596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1800" b="1" dirty="0" smtClean="0">
                <a:solidFill>
                  <a:srgbClr val="FFFF00"/>
                </a:solidFill>
              </a:rPr>
              <a:t>Covariância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é uma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medida estatística entre duas variáveis aleatórias e é dada pelo valor esperado do produto das distâncias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cada saída para o valor médio da distribuição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8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 v.a.'s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forem independentes: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25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411326"/>
              </p:ext>
            </p:extLst>
          </p:nvPr>
        </p:nvGraphicFramePr>
        <p:xfrm>
          <a:off x="2974975" y="2222500"/>
          <a:ext cx="2965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9" name="Equação" r:id="rId4" imgW="2082600" imgH="215640" progId="Equation.3">
                  <p:embed/>
                </p:oleObj>
              </mc:Choice>
              <mc:Fallback>
                <p:oleObj name="Equação" r:id="rId4" imgW="2082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2222500"/>
                        <a:ext cx="2965450" cy="30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50233"/>
              </p:ext>
            </p:extLst>
          </p:nvPr>
        </p:nvGraphicFramePr>
        <p:xfrm>
          <a:off x="2978150" y="3429000"/>
          <a:ext cx="2984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0" name="Equação" r:id="rId6" imgW="2095200" imgH="330120" progId="Equation.3">
                  <p:embed/>
                </p:oleObj>
              </mc:Choice>
              <mc:Fallback>
                <p:oleObj name="Equação" r:id="rId6" imgW="2095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429000"/>
                        <a:ext cx="2984500" cy="465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15138"/>
              </p:ext>
            </p:extLst>
          </p:nvPr>
        </p:nvGraphicFramePr>
        <p:xfrm>
          <a:off x="3249613" y="2836863"/>
          <a:ext cx="2441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1" name="Equação" r:id="rId8" imgW="1714320" imgH="215640" progId="Equation.3">
                  <p:embed/>
                </p:oleObj>
              </mc:Choice>
              <mc:Fallback>
                <p:oleObj name="Equação" r:id="rId8" imgW="1714320" imgH="21564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2836863"/>
                        <a:ext cx="2441575" cy="30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9958"/>
              </p:ext>
            </p:extLst>
          </p:nvPr>
        </p:nvGraphicFramePr>
        <p:xfrm>
          <a:off x="2309813" y="4730973"/>
          <a:ext cx="43418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2" name="Equação" r:id="rId10" imgW="3047760" imgH="660240" progId="Equation.3">
                  <p:embed/>
                </p:oleObj>
              </mc:Choice>
              <mc:Fallback>
                <p:oleObj name="Equação" r:id="rId10" imgW="3047760" imgH="6602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730973"/>
                        <a:ext cx="4341812" cy="930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04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b="1" dirty="0">
                <a:solidFill>
                  <a:srgbClr val="FFC000"/>
                </a:solidFill>
              </a:rPr>
              <a:t>3. Transformação de </a:t>
            </a:r>
            <a:r>
              <a:rPr lang="pt-BR" altLang="pt-BR" sz="3200" b="1" dirty="0" err="1">
                <a:solidFill>
                  <a:srgbClr val="FFC000"/>
                </a:solidFill>
              </a:rPr>
              <a:t>V.A.'s</a:t>
            </a:r>
            <a:endParaRPr lang="pt-BR" altLang="pt-BR" sz="3200" b="1" dirty="0">
              <a:solidFill>
                <a:srgbClr val="FFC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48307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Suponha que a variável aleatória </a:t>
            </a:r>
            <a:r>
              <a:rPr lang="pt-BR" sz="20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 função distribuição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20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é transformada para </a:t>
            </a:r>
            <a:r>
              <a:rPr lang="pt-BR" sz="20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20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+ b. Qual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seria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função de distribuição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acumulada de </a:t>
            </a:r>
            <a:r>
              <a:rPr lang="pt-BR" sz="20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Transformação um-para-um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geral, se Y = g(X), é uma transformação de um-para-um da variável aleatória X para a variável aleatória Y, então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 funções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distribuição e de densidade de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são dadas por: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Transformação um-para-muitos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(análise para cada caso)</a:t>
            </a: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26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30755"/>
              </p:ext>
            </p:extLst>
          </p:nvPr>
        </p:nvGraphicFramePr>
        <p:xfrm>
          <a:off x="4427984" y="2420888"/>
          <a:ext cx="17192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9" name="Equação" r:id="rId4" imgW="1206360" imgH="431640" progId="Equation.3">
                  <p:embed/>
                </p:oleObj>
              </mc:Choice>
              <mc:Fallback>
                <p:oleObj name="Equação" r:id="rId4" imgW="1206360" imgH="4316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420888"/>
                        <a:ext cx="1719263" cy="608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54095"/>
              </p:ext>
            </p:extLst>
          </p:nvPr>
        </p:nvGraphicFramePr>
        <p:xfrm>
          <a:off x="2195736" y="4005064"/>
          <a:ext cx="60626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Equação" r:id="rId6" imgW="4254480" imgH="736560" progId="Equation.3">
                  <p:embed/>
                </p:oleObj>
              </mc:Choice>
              <mc:Fallback>
                <p:oleObj name="Equação" r:id="rId6" imgW="4254480" imgH="73656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05064"/>
                        <a:ext cx="6062662" cy="1038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dirty="0">
                <a:solidFill>
                  <a:srgbClr val="FFC000"/>
                </a:solidFill>
              </a:rPr>
              <a:t>4. </a:t>
            </a:r>
            <a:r>
              <a:rPr lang="pt-BR" altLang="pt-BR" sz="3200" b="1" dirty="0" err="1">
                <a:solidFill>
                  <a:srgbClr val="FFC000"/>
                </a:solidFill>
              </a:rPr>
              <a:t>V.A.'s</a:t>
            </a:r>
            <a:r>
              <a:rPr lang="pt-BR" altLang="pt-BR" sz="3200" b="1" dirty="0">
                <a:solidFill>
                  <a:srgbClr val="FFC000"/>
                </a:solidFill>
              </a:rPr>
              <a:t> Gaussianas e TLC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37396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a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mais comumente encontrada em sistemas de comunicação</a:t>
            </a: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uma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contínua com média </a:t>
            </a:r>
            <a:r>
              <a:rPr lang="el-G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20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 variância (</a:t>
            </a:r>
            <a:r>
              <a:rPr lang="el-G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20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pt-BR" sz="20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 fdp:</a:t>
            </a: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Propriedades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simétrica em relação à média </a:t>
            </a:r>
            <a:r>
              <a:rPr lang="el-G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6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completamente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caracterizada por sua média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sua variância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mais uma constante é outra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 a média ajustada pela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constante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multiplicada por uma constante é outra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 qual tanto a média quanto a variância são afetadas pela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constante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soma de </a:t>
            </a:r>
            <a:r>
              <a:rPr lang="pt-BR" sz="1600">
                <a:solidFill>
                  <a:schemeClr val="tx2">
                    <a:lumMod val="40000"/>
                    <a:lumOff val="60000"/>
                  </a:schemeClr>
                </a:solidFill>
              </a:rPr>
              <a:t>duas </a:t>
            </a: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v.a.'s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Gaussianas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também é 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soma ponderada de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variáveis aleatórias Gaussianas é 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600">
                <a:solidFill>
                  <a:schemeClr val="tx2">
                    <a:lumMod val="40000"/>
                    <a:lumOff val="60000"/>
                  </a:schemeClr>
                </a:solidFill>
              </a:rPr>
              <a:t>duas </a:t>
            </a: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v.a.'s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Gaussianas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possuem covariância nula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(são não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correlacionadas),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então elas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também são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independentes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27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60483"/>
              </p:ext>
            </p:extLst>
          </p:nvPr>
        </p:nvGraphicFramePr>
        <p:xfrm>
          <a:off x="2483768" y="1940942"/>
          <a:ext cx="4539827" cy="9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2" name="Equação" r:id="rId4" imgW="2489040" imgH="545760" progId="Equation.3">
                  <p:embed/>
                </p:oleObj>
              </mc:Choice>
              <mc:Fallback>
                <p:oleObj name="Equação" r:id="rId4" imgW="24890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40942"/>
                        <a:ext cx="4539827" cy="98400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3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4</a:t>
            </a:r>
            <a:r>
              <a:rPr lang="pt-BR" altLang="pt-BR" sz="3200" smtClean="0"/>
              <a:t>. V.A.'s </a:t>
            </a:r>
            <a:r>
              <a:rPr lang="pt-BR" altLang="pt-BR" sz="3200" dirty="0" smtClean="0"/>
              <a:t>Gaussianas e TLC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373960"/>
          </a:xfrm>
        </p:spPr>
        <p:txBody>
          <a:bodyPr>
            <a:normAutofit/>
          </a:bodyPr>
          <a:lstStyle/>
          <a:p>
            <a:r>
              <a:rPr lang="pt-BR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com fdp normalizada (média nula e variância unitária):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28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41234"/>
              </p:ext>
            </p:extLst>
          </p:nvPr>
        </p:nvGraphicFramePr>
        <p:xfrm>
          <a:off x="1403648" y="2302371"/>
          <a:ext cx="29305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Equação" r:id="rId4" imgW="2057400" imgH="469800" progId="Equation.3">
                  <p:embed/>
                </p:oleObj>
              </mc:Choice>
              <mc:Fallback>
                <p:oleObj name="Equação" r:id="rId4" imgW="2057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02371"/>
                        <a:ext cx="2930525" cy="6619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42331"/>
            <a:ext cx="30670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360" y="3429000"/>
            <a:ext cx="436972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03648" y="1963341"/>
            <a:ext cx="914400" cy="241523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pt-BR" sz="1200" b="1" i="1" dirty="0" smtClean="0">
                <a:solidFill>
                  <a:schemeClr val="tx2"/>
                </a:solidFill>
              </a:rPr>
              <a:t>fdp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16016" y="1675309"/>
            <a:ext cx="1800200" cy="26702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pt-BR" sz="1200" b="1" i="1" dirty="0" smtClean="0">
                <a:solidFill>
                  <a:schemeClr val="tx2"/>
                </a:solidFill>
              </a:rPr>
              <a:t>função de distribuição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t="4631" r="7184" b="2585"/>
          <a:stretch/>
        </p:blipFill>
        <p:spPr>
          <a:xfrm>
            <a:off x="126498" y="3140968"/>
            <a:ext cx="422201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4</a:t>
            </a:r>
            <a:r>
              <a:rPr lang="pt-BR" altLang="pt-BR" sz="3200" smtClean="0"/>
              <a:t>. V.A.'s </a:t>
            </a:r>
            <a:r>
              <a:rPr lang="pt-BR" altLang="pt-BR" sz="3200" dirty="0" smtClean="0"/>
              <a:t>Gaussianas e TLC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37396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Não existe solução analítica para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integral da função de distribuição de probabilidade Gaussiana,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mas, devido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ao frequente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aparecimento de integrais deste tipo, </a:t>
            </a:r>
            <a:r>
              <a:rPr lang="pt-BR" sz="1800" dirty="0">
                <a:solidFill>
                  <a:srgbClr val="FFC000"/>
                </a:solidFill>
              </a:rPr>
              <a:t>várias funções relacionadas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foram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definidas e tabuladas</a:t>
            </a: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relacionada mais utilizada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contexto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comunicações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a </a:t>
            </a:r>
            <a:r>
              <a:rPr lang="pt-BR" sz="1800" dirty="0" smtClean="0">
                <a:solidFill>
                  <a:srgbClr val="FFFF00"/>
                </a:solidFill>
              </a:rPr>
              <a:t>função Q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29</a:t>
            </a:fld>
            <a:endParaRPr lang="pt-BR" altLang="pt-BR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01" y="2769551"/>
            <a:ext cx="30765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69551"/>
            <a:ext cx="3528392" cy="380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755576" y="4365104"/>
            <a:ext cx="3960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A </a:t>
            </a:r>
            <a:r>
              <a:rPr lang="pt-BR" sz="1600" i="1" dirty="0" smtClean="0"/>
              <a:t>função </a:t>
            </a:r>
            <a:r>
              <a:rPr lang="pt-BR" sz="1600" i="1" dirty="0"/>
              <a:t>Q é o complemento da função </a:t>
            </a:r>
            <a:r>
              <a:rPr lang="pt-BR" sz="1600" i="1" dirty="0" smtClean="0"/>
              <a:t>de distribuição </a:t>
            </a:r>
            <a:r>
              <a:rPr lang="pt-BR" sz="1600" i="1" dirty="0"/>
              <a:t>Gaussiana normalizada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smtClean="0"/>
              <a:t>Para v.a.'s </a:t>
            </a:r>
            <a:r>
              <a:rPr lang="pt-BR" sz="1600" dirty="0" smtClean="0"/>
              <a:t>Gaussianas</a:t>
            </a:r>
            <a:r>
              <a:rPr lang="pt-BR" sz="1600" dirty="0"/>
              <a:t>, a </a:t>
            </a:r>
            <a:r>
              <a:rPr lang="pt-BR" sz="1600" b="1" dirty="0">
                <a:solidFill>
                  <a:srgbClr val="FFC000"/>
                </a:solidFill>
              </a:rPr>
              <a:t>média</a:t>
            </a:r>
            <a:r>
              <a:rPr lang="pt-BR" sz="1600" dirty="0"/>
              <a:t> e a </a:t>
            </a:r>
            <a:r>
              <a:rPr lang="pt-BR" sz="1600" b="1" dirty="0">
                <a:solidFill>
                  <a:srgbClr val="FFC000"/>
                </a:solidFill>
              </a:rPr>
              <a:t>variância</a:t>
            </a:r>
            <a:r>
              <a:rPr lang="pt-BR" sz="1600" dirty="0"/>
              <a:t> caracterizam</a:t>
            </a:r>
            <a:r>
              <a:rPr lang="pt-BR" sz="1600" dirty="0" smtClean="0"/>
              <a:t> </a:t>
            </a:r>
            <a:r>
              <a:rPr lang="pt-BR" sz="1600" b="1" dirty="0">
                <a:solidFill>
                  <a:srgbClr val="FFC000"/>
                </a:solidFill>
              </a:rPr>
              <a:t>completamente</a:t>
            </a:r>
            <a:r>
              <a:rPr lang="pt-BR" sz="1600" dirty="0">
                <a:solidFill>
                  <a:srgbClr val="FFC000"/>
                </a:solidFill>
              </a:rPr>
              <a:t> </a:t>
            </a:r>
            <a:r>
              <a:rPr lang="pt-BR" sz="1600" dirty="0"/>
              <a:t>a função de </a:t>
            </a:r>
            <a:r>
              <a:rPr lang="pt-BR" sz="1600" dirty="0" smtClean="0"/>
              <a:t>distribuição de probabilidade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971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/>
              <a:t>Objetivos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Analisar a informação e o ruído com </a:t>
            </a:r>
            <a:r>
              <a:rPr lang="pt-BR" sz="2400" dirty="0" smtClean="0">
                <a:solidFill>
                  <a:srgbClr val="FFC000"/>
                </a:solidFill>
              </a:rPr>
              <a:t>ferramentas estatísticas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para conhecer as técnicas de detecção</a:t>
            </a:r>
          </a:p>
          <a:p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rgbClr val="FFC000"/>
                </a:solidFill>
              </a:rPr>
              <a:t>Modelar eventos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sinais aleatórios via experimentos</a:t>
            </a:r>
          </a:p>
          <a:p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rgbClr val="FFC000"/>
                </a:solidFill>
              </a:rPr>
              <a:t>Usar variáveis </a:t>
            </a:r>
            <a:r>
              <a:rPr lang="pt-BR" sz="2400" smtClean="0">
                <a:solidFill>
                  <a:srgbClr val="FFC000"/>
                </a:solidFill>
              </a:rPr>
              <a:t>aleatórias </a:t>
            </a:r>
            <a:r>
              <a:rPr lang="pt-BR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(v.a.'s)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representar</a:t>
            </a:r>
            <a:r>
              <a:rPr lang="pt-BR" sz="24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 saída de experimentos</a:t>
            </a:r>
          </a:p>
          <a:p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rgbClr val="FFC000"/>
                </a:solidFill>
              </a:rPr>
              <a:t>Estudar processos aleatórios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como conjunto </a:t>
            </a:r>
            <a:r>
              <a:rPr lang="pt-BR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v.a.'s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indexado pela variável tempo</a:t>
            </a: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Analisar ruídos e sinais de faixa estreita em termos de suas </a:t>
            </a:r>
            <a:r>
              <a:rPr lang="pt-BR" sz="2400" dirty="0" smtClean="0">
                <a:solidFill>
                  <a:srgbClr val="FFC000"/>
                </a:solidFill>
              </a:rPr>
              <a:t>componentes em fase e em quadratura</a:t>
            </a:r>
            <a:endParaRPr lang="pt-BR" sz="1800" dirty="0" smtClean="0">
              <a:solidFill>
                <a:srgbClr val="FFC000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6" name="Retângulo 5"/>
          <p:cNvSpPr/>
          <p:nvPr/>
        </p:nvSpPr>
        <p:spPr>
          <a:xfrm rot="16200000">
            <a:off x="-2534955" y="3660992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ts val="1200"/>
              </a:lnSpc>
            </a:pPr>
            <a:r>
              <a:rPr lang="pt-BR" sz="12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 	Propriedades </a:t>
            </a:r>
            <a:r>
              <a:rPr lang="pt-BR" sz="1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estatísticas de eventos aleatórios podem ser obtidas da expectativa de várias funções </a:t>
            </a:r>
            <a:r>
              <a:rPr lang="pt-BR" sz="1200">
                <a:solidFill>
                  <a:schemeClr val="bg1">
                    <a:lumMod val="60000"/>
                    <a:lumOff val="40000"/>
                  </a:schemeClr>
                </a:solidFill>
              </a:rPr>
              <a:t>das </a:t>
            </a:r>
            <a:r>
              <a:rPr lang="pt-BR" sz="120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v.a.'s</a:t>
            </a:r>
            <a:endParaRPr lang="pt-BR" sz="1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4</a:t>
            </a:r>
            <a:r>
              <a:rPr lang="pt-BR" altLang="pt-BR" sz="3200" smtClean="0"/>
              <a:t>. V.A.'s </a:t>
            </a:r>
            <a:r>
              <a:rPr lang="pt-BR" altLang="pt-BR" sz="3200" dirty="0" smtClean="0"/>
              <a:t>Gaussianas e TLC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37396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Média e Variância da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30</a:t>
            </a:fld>
            <a:endParaRPr lang="pt-BR" altLang="pt-BR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/>
          <a:stretch/>
        </p:blipFill>
        <p:spPr bwMode="auto">
          <a:xfrm>
            <a:off x="971600" y="1844824"/>
            <a:ext cx="745470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4788024" y="2204864"/>
            <a:ext cx="110942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Variância Menor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88024" y="4356393"/>
            <a:ext cx="110942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Variância Maior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174544" y="2204864"/>
            <a:ext cx="110942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Média Menor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174544" y="4356393"/>
            <a:ext cx="110942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Média Maior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4</a:t>
            </a:r>
            <a:r>
              <a:rPr lang="pt-BR" altLang="pt-BR" sz="3200" smtClean="0"/>
              <a:t>. V.A.'s </a:t>
            </a:r>
            <a:r>
              <a:rPr lang="pt-BR" altLang="pt-BR" sz="3200" dirty="0" smtClean="0"/>
              <a:t>Gaussianas e TLC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373960"/>
          </a:xfrm>
        </p:spPr>
        <p:txBody>
          <a:bodyPr>
            <a:normAutofit/>
          </a:bodyPr>
          <a:lstStyle/>
          <a:p>
            <a:pPr marL="1258888" indent="-1258888">
              <a:buNone/>
            </a:pPr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	Probabilidade de erro de bit na transmissão em banda base usando Modulação em Amplitude de Pulso (PAM)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dado binário é representado pelos níveis de tensão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para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 e –A para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0. 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Suponha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 um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1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transmitido 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recebido na presença de ruído Gaussiano com média zero e variância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Queremos determinar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probabilidade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bit ser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detectado de forma errada.</a:t>
            </a:r>
          </a:p>
          <a:p>
            <a:pPr marL="0" indent="0">
              <a:buNone/>
            </a:pPr>
            <a:endParaRPr lang="pt-BR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dado recebido pode ser representado pela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definida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por: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onde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é 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 média nula e variância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que modela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ruído. 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Das propriedades </a:t>
            </a:r>
            <a:r>
              <a:rPr lang="pt-BR" sz="160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v.a.'s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Gaussianas temos que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também é 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mas com média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variância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pt-BR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probabilidade 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ocorrer um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erro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probabilidade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possuir valor menor do que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zero.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31</a:t>
            </a:fld>
            <a:endParaRPr lang="pt-BR" altLang="pt-BR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99817"/>
            <a:ext cx="11049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9273"/>
            <a:ext cx="41052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127848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548573" y="5919936"/>
            <a:ext cx="4043495" cy="533400"/>
            <a:chOff x="1896137" y="5661248"/>
            <a:chExt cx="4043495" cy="533400"/>
          </a:xfrm>
        </p:grpSpPr>
        <p:pic>
          <p:nvPicPr>
            <p:cNvPr id="11571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137" y="5661248"/>
              <a:ext cx="32385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71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282" y="5661248"/>
              <a:ext cx="8953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upo 5"/>
          <p:cNvGrpSpPr/>
          <p:nvPr/>
        </p:nvGrpSpPr>
        <p:grpSpPr>
          <a:xfrm>
            <a:off x="6040122" y="4123581"/>
            <a:ext cx="3038128" cy="2473771"/>
            <a:chOff x="6093997" y="4098082"/>
            <a:chExt cx="3038128" cy="2473771"/>
          </a:xfrm>
        </p:grpSpPr>
        <p:pic>
          <p:nvPicPr>
            <p:cNvPr id="11571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043" y="4314969"/>
              <a:ext cx="2933949" cy="225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6093997" y="4098082"/>
              <a:ext cx="3038128" cy="241523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noAutofit/>
            </a:bodyPr>
            <a:lstStyle/>
            <a:p>
              <a:pPr algn="ctr"/>
              <a:r>
                <a:rPr lang="pt-BR" sz="1200" b="1" i="1" dirty="0" smtClean="0">
                  <a:solidFill>
                    <a:schemeClr val="tx2"/>
                  </a:solidFill>
                </a:rPr>
                <a:t>fdp Gaussiana do sinal PAM ruidoso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5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4</a:t>
            </a:r>
            <a:r>
              <a:rPr lang="pt-BR" altLang="pt-BR" sz="3200" smtClean="0"/>
              <a:t>. V.A.'s </a:t>
            </a:r>
            <a:r>
              <a:rPr lang="pt-BR" altLang="pt-BR" sz="3200" dirty="0" smtClean="0"/>
              <a:t>Gaussianas e TLC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37396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Teorema do Limite Central*</a:t>
            </a: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Seja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X</a:t>
            </a:r>
            <a:r>
              <a:rPr lang="pt-BR" sz="16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...., </a:t>
            </a:r>
            <a:r>
              <a:rPr lang="pt-BR" sz="16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 conjunto </a:t>
            </a: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v.a.'s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 seguintes propriedades:</a:t>
            </a:r>
          </a:p>
          <a:p>
            <a:pPr marL="800100" lvl="1" indent="-342900">
              <a:buAutoNum type="arabicPeriod"/>
            </a:pP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 v.a.'s </a:t>
            </a:r>
            <a:r>
              <a:rPr lang="pt-BR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1,2,3,...,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são estatisticamente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independentes.</a:t>
            </a:r>
          </a:p>
          <a:p>
            <a:pPr marL="800100" lvl="1" indent="-342900"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Todos </a:t>
            </a: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 v.a.'s </a:t>
            </a:r>
            <a:r>
              <a:rPr lang="pt-BR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possuem a mesma função densidade 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probabilidade.</a:t>
            </a:r>
          </a:p>
          <a:p>
            <a:pPr marL="800100" lvl="1" indent="-342900"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Tanto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média quanto a variância existem para cada </a:t>
            </a:r>
            <a:r>
              <a:rPr lang="pt-BR" sz="16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pt-BR" sz="1600" dirty="0" smtClean="0">
                <a:solidFill>
                  <a:srgbClr val="FFC000"/>
                </a:solidFill>
              </a:rPr>
              <a:t>Não </a:t>
            </a:r>
            <a:r>
              <a:rPr lang="pt-BR" sz="1600" dirty="0">
                <a:solidFill>
                  <a:srgbClr val="FFC000"/>
                </a:solidFill>
              </a:rPr>
              <a:t>assumimos que a função de densidade de </a:t>
            </a:r>
            <a:r>
              <a:rPr lang="pt-BR" sz="1600" i="1" dirty="0" err="1">
                <a:solidFill>
                  <a:srgbClr val="FFC000"/>
                </a:solidFill>
              </a:rPr>
              <a:t>X</a:t>
            </a:r>
            <a:r>
              <a:rPr lang="pt-BR" sz="1600" i="1" baseline="-25000" dirty="0" err="1">
                <a:solidFill>
                  <a:srgbClr val="FFC000"/>
                </a:solidFill>
              </a:rPr>
              <a:t>k</a:t>
            </a:r>
            <a:r>
              <a:rPr lang="pt-BR" sz="1600" dirty="0">
                <a:solidFill>
                  <a:srgbClr val="FFC000"/>
                </a:solidFill>
              </a:rPr>
              <a:t> é Gaussiana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 uma nova variável aleatória definida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por:</a:t>
            </a:r>
          </a:p>
          <a:p>
            <a:pPr marL="457200" lvl="1" indent="0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Então, pelo Teorema do Limite Central, 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normalizada 		         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aproxima-se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 média zero 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variância unitária quando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número </a:t>
            </a:r>
            <a:r>
              <a:rPr lang="pt-BR" sz="160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v.a.'s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X</a:t>
            </a:r>
            <a:r>
              <a:rPr lang="pt-BR" sz="16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...., </a:t>
            </a:r>
            <a:r>
              <a:rPr lang="pt-BR" sz="16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i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aumenta sem limite.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32</a:t>
            </a:fld>
            <a:endParaRPr lang="pt-BR" altLang="pt-BR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3127168"/>
            <a:ext cx="1104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77" y="3813958"/>
            <a:ext cx="1400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5013176"/>
            <a:ext cx="2886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115616" y="5786680"/>
            <a:ext cx="691276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i="1" dirty="0" smtClean="0">
                <a:solidFill>
                  <a:srgbClr val="0000FF"/>
                </a:solidFill>
              </a:rPr>
              <a:t>A distribuição </a:t>
            </a:r>
            <a:r>
              <a:rPr lang="pt-BR" sz="1400" i="1" dirty="0">
                <a:solidFill>
                  <a:srgbClr val="0000FF"/>
                </a:solidFill>
              </a:rPr>
              <a:t>normalizada da soma de variáveis aleatórias </a:t>
            </a:r>
            <a:r>
              <a:rPr lang="pt-BR" sz="1400" i="1" dirty="0" smtClean="0">
                <a:solidFill>
                  <a:srgbClr val="0000FF"/>
                </a:solidFill>
              </a:rPr>
              <a:t>independentes, </a:t>
            </a:r>
            <a:r>
              <a:rPr lang="pt-BR" sz="1400" i="1" dirty="0">
                <a:solidFill>
                  <a:srgbClr val="0000FF"/>
                </a:solidFill>
              </a:rPr>
              <a:t>distribuídas </a:t>
            </a:r>
            <a:r>
              <a:rPr lang="pt-BR" sz="1400" i="1" dirty="0" smtClean="0">
                <a:solidFill>
                  <a:srgbClr val="0000FF"/>
                </a:solidFill>
              </a:rPr>
              <a:t>identicamente, aproxima-se </a:t>
            </a:r>
            <a:r>
              <a:rPr lang="pt-BR" sz="1400" i="1" dirty="0">
                <a:solidFill>
                  <a:srgbClr val="0000FF"/>
                </a:solidFill>
              </a:rPr>
              <a:t>de uma distribuição Gaussiana quando o número de variáveis </a:t>
            </a:r>
            <a:r>
              <a:rPr lang="pt-BR" sz="1400" i="1" dirty="0" smtClean="0">
                <a:solidFill>
                  <a:srgbClr val="0000FF"/>
                </a:solidFill>
              </a:rPr>
              <a:t>aleatórias aumenta</a:t>
            </a:r>
            <a:r>
              <a:rPr lang="pt-BR" sz="1400" i="1" dirty="0">
                <a:solidFill>
                  <a:srgbClr val="0000FF"/>
                </a:solidFill>
              </a:rPr>
              <a:t>, independente das distribuições individuais</a:t>
            </a:r>
            <a:r>
              <a:rPr lang="pt-BR" sz="1400" dirty="0">
                <a:solidFill>
                  <a:srgbClr val="0000FF"/>
                </a:solidFill>
              </a:rPr>
              <a:t>. </a:t>
            </a:r>
          </a:p>
        </p:txBody>
      </p:sp>
      <p:sp>
        <p:nvSpPr>
          <p:cNvPr id="9" name="Seta em curva para a esquerda 8"/>
          <p:cNvSpPr/>
          <p:nvPr/>
        </p:nvSpPr>
        <p:spPr>
          <a:xfrm>
            <a:off x="8172400" y="3284984"/>
            <a:ext cx="720080" cy="30243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6200000">
            <a:off x="-2354790" y="3803061"/>
            <a:ext cx="51485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05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 Quando </a:t>
            </a:r>
            <a:r>
              <a:rPr lang="pt-BR" sz="105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pt-BR" sz="105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é finito, a aproximação Gaussiana é mais precisa na porção central da função de densidade (por isso limite central) e menos precisa nas “caudas” da </a:t>
            </a:r>
            <a:r>
              <a:rPr lang="pt-BR" sz="105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fdp.</a:t>
            </a:r>
            <a:endParaRPr lang="pt-BR" sz="105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dirty="0">
                <a:solidFill>
                  <a:srgbClr val="FFC000"/>
                </a:solidFill>
              </a:rPr>
              <a:t>5. Processos Aleatórios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537396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Processo Aleatório também é conhecido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por Processo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Estocástico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Pode ser definido como um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espaço de amostras em que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cada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elemento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está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associado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uma função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tempo (um sinal)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variável aleatória tem como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resultado de um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experimento um número real, enquanto um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processo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aleatório tem uma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forma de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onda, ou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seja,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função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tempo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conjunto das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possíveis saídas do experimento recebe o nome de espaço de amostra, espaço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amostral ou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processo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aleatório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Propriedades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São funções do tempo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São aleatórios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sentido de não ser possível predizer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exatamente qual será a forma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onda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ser observada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futuro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65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Processos Aleatórios</a:t>
            </a:r>
            <a:endParaRPr lang="pt-BR" alt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34</a:t>
            </a:fld>
            <a:endParaRPr lang="pt-BR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Seja um </a:t>
            </a:r>
            <a:r>
              <a:rPr lang="pt-BR" sz="1600" dirty="0"/>
              <a:t>experimento aleatório especificado pela saída </a:t>
            </a:r>
            <a:r>
              <a:rPr lang="pt-BR" sz="1600" b="1" i="1" dirty="0"/>
              <a:t>s</a:t>
            </a:r>
            <a:r>
              <a:rPr lang="pt-BR" sz="1600" dirty="0"/>
              <a:t> de um espaço </a:t>
            </a:r>
            <a:r>
              <a:rPr lang="pt-BR" sz="1600" dirty="0" smtClean="0"/>
              <a:t>amostral </a:t>
            </a:r>
            <a:r>
              <a:rPr lang="pt-BR" sz="1600" b="1" i="1" dirty="0" smtClean="0"/>
              <a:t>S</a:t>
            </a:r>
            <a:r>
              <a:rPr lang="pt-BR" sz="1600" dirty="0" smtClean="0"/>
              <a:t> </a:t>
            </a:r>
            <a:r>
              <a:rPr lang="pt-BR" sz="1600" dirty="0"/>
              <a:t>e as probabilidades destes eventos. Suponha que </a:t>
            </a:r>
            <a:r>
              <a:rPr lang="pt-BR" sz="1600" dirty="0" smtClean="0"/>
              <a:t>a </a:t>
            </a:r>
            <a:r>
              <a:rPr lang="pt-BR" sz="1600" dirty="0"/>
              <a:t>cada ponto de amostra </a:t>
            </a:r>
            <a:r>
              <a:rPr lang="pt-BR" sz="1600" b="1" i="1" dirty="0" smtClean="0"/>
              <a:t>s </a:t>
            </a:r>
            <a:r>
              <a:rPr lang="pt-BR" sz="1600" dirty="0" smtClean="0"/>
              <a:t>esteja associada uma </a:t>
            </a:r>
            <a:r>
              <a:rPr lang="pt-BR" sz="1600" dirty="0"/>
              <a:t>função do </a:t>
            </a:r>
            <a:r>
              <a:rPr lang="pt-BR" sz="1600" dirty="0" smtClean="0"/>
              <a:t>tempo:</a:t>
            </a:r>
            <a:br>
              <a:rPr lang="pt-BR" sz="1600" dirty="0" smtClean="0"/>
            </a:br>
            <a:r>
              <a:rPr lang="pt-BR" sz="900" dirty="0" smtClean="0"/>
              <a:t/>
            </a:r>
            <a:br>
              <a:rPr lang="pt-BR" sz="900" dirty="0" smtClean="0"/>
            </a:br>
            <a:r>
              <a:rPr lang="pt-BR" sz="1600" dirty="0" smtClean="0"/>
              <a:t>Com uma notação mais simples:		         ou simplesmente</a:t>
            </a:r>
            <a:endParaRPr lang="pt-BR" sz="16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34558"/>
            <a:ext cx="221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10805"/>
            <a:ext cx="1447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5255" y="2348880"/>
            <a:ext cx="6120623" cy="427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95536" y="3413899"/>
            <a:ext cx="2430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 figura mostra um conjunto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 funções de amostra {</a:t>
            </a:r>
            <a:r>
              <a:rPr lang="pt-BR" sz="1400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b="1" i="1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): </a:t>
            </a:r>
            <a:r>
              <a:rPr lang="pt-BR" sz="1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pt-BR" sz="1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1,2,...}. </a:t>
            </a:r>
            <a:b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 partir desta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figura, 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vê-se que num </a:t>
            </a:r>
            <a:r>
              <a:rPr lang="pt-BR" sz="1400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400" b="1" i="1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fixo dentro da janela de observação, o conjunto 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 números </a:t>
            </a:r>
          </a:p>
          <a:p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pt-BR" sz="1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pode ser representado por uma variável aleatória</a:t>
            </a:r>
            <a:endParaRPr lang="pt-BR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15802" y="4988668"/>
            <a:ext cx="3028660" cy="568413"/>
            <a:chOff x="515802" y="4941168"/>
            <a:chExt cx="3028660" cy="568413"/>
          </a:xfrm>
        </p:grpSpPr>
        <p:pic>
          <p:nvPicPr>
            <p:cNvPr id="12186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187" y="5204781"/>
              <a:ext cx="2962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86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02" y="4941168"/>
              <a:ext cx="2533650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Elipse 8"/>
          <p:cNvSpPr/>
          <p:nvPr/>
        </p:nvSpPr>
        <p:spPr>
          <a:xfrm>
            <a:off x="7271464" y="38167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276488" y="480279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7277328" y="608911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39" y="2079336"/>
            <a:ext cx="3905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7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Processos Aleatórios</a:t>
            </a:r>
            <a:endParaRPr lang="pt-BR" altLang="pt-BR" sz="3200" dirty="0"/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2" y="1125538"/>
            <a:ext cx="762044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75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Processos Aleatórios</a:t>
            </a:r>
            <a:endParaRPr lang="pt-BR" alt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36</a:t>
            </a:fld>
            <a:endParaRPr lang="pt-BR" alt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Tipos</a:t>
            </a:r>
          </a:p>
          <a:p>
            <a:pPr lvl="1"/>
            <a:r>
              <a:rPr lang="pt-BR" sz="20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Estacionário</a:t>
            </a:r>
          </a:p>
          <a:p>
            <a:pPr lvl="2"/>
            <a:r>
              <a:rPr lang="pt-BR" sz="1600" dirty="0" smtClean="0"/>
              <a:t>É o processo aleatório que ao ser dividido </a:t>
            </a:r>
            <a:r>
              <a:rPr lang="pt-BR" sz="1600" dirty="0"/>
              <a:t>em vários intervalos de </a:t>
            </a:r>
            <a:r>
              <a:rPr lang="pt-BR" sz="1600" dirty="0" smtClean="0"/>
              <a:t>tempo (sessões </a:t>
            </a:r>
            <a:r>
              <a:rPr lang="pt-BR" sz="1600" dirty="0"/>
              <a:t>do </a:t>
            </a:r>
            <a:r>
              <a:rPr lang="pt-BR" sz="1600" dirty="0" smtClean="0"/>
              <a:t>processo) exibe, essencialmente, </a:t>
            </a:r>
            <a:r>
              <a:rPr lang="pt-BR" sz="1600" dirty="0"/>
              <a:t>as mesmas propriedades </a:t>
            </a:r>
            <a:r>
              <a:rPr lang="pt-BR" sz="1600" dirty="0" smtClean="0"/>
              <a:t>estatísticas para todos os intervalos</a:t>
            </a:r>
          </a:p>
          <a:p>
            <a:pPr lvl="2"/>
            <a:endParaRPr lang="pt-BR" sz="1600" dirty="0"/>
          </a:p>
          <a:p>
            <a:pPr lvl="2"/>
            <a:r>
              <a:rPr lang="pt-BR" sz="1600" dirty="0"/>
              <a:t>Caso contrário, ele </a:t>
            </a:r>
            <a:r>
              <a:rPr lang="pt-BR" sz="1600" dirty="0" smtClean="0"/>
              <a:t>é dito ser </a:t>
            </a:r>
            <a:r>
              <a:rPr lang="pt-BR" sz="16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não estacionário</a:t>
            </a:r>
          </a:p>
          <a:p>
            <a:pPr lvl="2"/>
            <a:r>
              <a:rPr lang="pt-BR" sz="1600" dirty="0"/>
              <a:t>Matematicamente: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Seja </a:t>
            </a:r>
            <a:r>
              <a:rPr lang="pt-BR" sz="1600" i="1" dirty="0" smtClean="0"/>
              <a:t>F</a:t>
            </a:r>
            <a:r>
              <a:rPr lang="pt-BR" sz="1600" i="1" baseline="-25000" dirty="0" smtClean="0"/>
              <a:t>X(t1</a:t>
            </a:r>
            <a:r>
              <a:rPr lang="pt-BR" sz="1600" i="1" baseline="-25000" dirty="0"/>
              <a:t>)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/>
              <a:t>) a função distribuição de probabilidade associada com observações </a:t>
            </a:r>
            <a:r>
              <a:rPr lang="pt-BR" sz="1600" dirty="0" smtClean="0"/>
              <a:t>de funções amostra </a:t>
            </a:r>
            <a:r>
              <a:rPr lang="pt-BR" sz="1600" dirty="0"/>
              <a:t>diferentes do processo aleatório no tempo </a:t>
            </a:r>
            <a:r>
              <a:rPr lang="pt-BR" sz="1600" i="1" dirty="0"/>
              <a:t>t</a:t>
            </a:r>
            <a:r>
              <a:rPr lang="pt-BR" sz="1600" i="1" baseline="-25000" dirty="0"/>
              <a:t>1</a:t>
            </a:r>
            <a:r>
              <a:rPr lang="pt-BR" sz="1600" dirty="0"/>
              <a:t>. Suponha que o </a:t>
            </a:r>
            <a:r>
              <a:rPr lang="pt-BR" sz="1600" dirty="0" smtClean="0"/>
              <a:t>mesmo processo </a:t>
            </a:r>
            <a:r>
              <a:rPr lang="pt-BR" sz="1600" dirty="0"/>
              <a:t>aleatório é observado no tempo </a:t>
            </a:r>
            <a:r>
              <a:rPr lang="pt-BR" sz="1600" i="1" dirty="0"/>
              <a:t>t</a:t>
            </a:r>
            <a:r>
              <a:rPr lang="pt-BR" sz="1600" i="1" baseline="-25000" dirty="0"/>
              <a:t>1</a:t>
            </a:r>
            <a:r>
              <a:rPr lang="pt-BR" sz="1600" dirty="0"/>
              <a:t> + </a:t>
            </a:r>
            <a:r>
              <a:rPr lang="pt-BR" sz="1600" i="1" dirty="0"/>
              <a:t>τ</a:t>
            </a:r>
            <a:r>
              <a:rPr lang="pt-BR" sz="1600" dirty="0"/>
              <a:t>, e que a função de distribuição correspondente é </a:t>
            </a:r>
            <a:r>
              <a:rPr lang="pt-BR" sz="1600" i="1" dirty="0" smtClean="0"/>
              <a:t>F</a:t>
            </a:r>
            <a:r>
              <a:rPr lang="pt-BR" sz="1600" i="1" baseline="-25000" dirty="0" smtClean="0"/>
              <a:t>X(t1 </a:t>
            </a:r>
            <a:r>
              <a:rPr lang="pt-BR" sz="1600" i="1" baseline="-25000" dirty="0"/>
              <a:t>+ τ</a:t>
            </a:r>
            <a:r>
              <a:rPr lang="pt-BR" sz="1600" baseline="-25000" dirty="0"/>
              <a:t>)</a:t>
            </a:r>
            <a:r>
              <a:rPr lang="pt-BR" sz="1600" dirty="0"/>
              <a:t>(</a:t>
            </a:r>
            <a:r>
              <a:rPr lang="pt-BR" sz="1600" i="1" dirty="0"/>
              <a:t>x</a:t>
            </a:r>
            <a:r>
              <a:rPr lang="pt-BR" sz="1600" dirty="0" smtClean="0"/>
              <a:t>). Se: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para todo </a:t>
            </a:r>
            <a:r>
              <a:rPr lang="pt-BR" sz="1600" i="1" dirty="0"/>
              <a:t>t</a:t>
            </a:r>
            <a:r>
              <a:rPr lang="pt-BR" sz="1600" i="1" baseline="-25000" dirty="0"/>
              <a:t>1</a:t>
            </a:r>
            <a:r>
              <a:rPr lang="pt-BR" sz="1600" dirty="0"/>
              <a:t> e todo </a:t>
            </a:r>
            <a:r>
              <a:rPr lang="pt-BR" sz="1600" i="1" dirty="0"/>
              <a:t>τ</a:t>
            </a:r>
            <a:r>
              <a:rPr lang="pt-BR" sz="1600" dirty="0"/>
              <a:t>, </a:t>
            </a:r>
            <a:r>
              <a:rPr lang="pt-BR" sz="1600" dirty="0" smtClean="0"/>
              <a:t>então dizemos </a:t>
            </a:r>
            <a:r>
              <a:rPr lang="pt-BR" sz="1600" dirty="0"/>
              <a:t>que o processo é </a:t>
            </a:r>
            <a:r>
              <a:rPr lang="pt-BR" sz="1600" b="1" dirty="0">
                <a:solidFill>
                  <a:srgbClr val="FFFF00"/>
                </a:solidFill>
              </a:rPr>
              <a:t>estacionário de primeira </a:t>
            </a:r>
            <a:r>
              <a:rPr lang="pt-BR" sz="1600" b="1" dirty="0" smtClean="0">
                <a:solidFill>
                  <a:srgbClr val="FFFF00"/>
                </a:solidFill>
              </a:rPr>
              <a:t>ordem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anose="05000000000000000000" pitchFamily="2" charset="2"/>
              </a:rPr>
              <a:t> função de distribuição independente do tempo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anose="05000000000000000000" pitchFamily="2" charset="2"/>
              </a:rPr>
              <a:t> média e variância também independem do tempo</a:t>
            </a:r>
            <a:endParaRPr lang="pt-BR" sz="1600" dirty="0" smtClean="0"/>
          </a:p>
          <a:p>
            <a:pPr lvl="2"/>
            <a:endParaRPr lang="pt-BR" sz="1600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552" y="4958308"/>
            <a:ext cx="2133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Processos Aleatórios</a:t>
            </a:r>
            <a:endParaRPr lang="pt-BR" alt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37</a:t>
            </a:fld>
            <a:endParaRPr lang="pt-BR" alt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328592"/>
          </a:xfrm>
        </p:spPr>
        <p:txBody>
          <a:bodyPr/>
          <a:lstStyle/>
          <a:p>
            <a:r>
              <a:rPr lang="pt-BR" sz="2400" dirty="0" smtClean="0"/>
              <a:t>Tipos</a:t>
            </a:r>
          </a:p>
          <a:p>
            <a:pPr lvl="1"/>
            <a:r>
              <a:rPr lang="pt-BR" sz="2000" dirty="0" smtClean="0"/>
              <a:t>Estacionário</a:t>
            </a:r>
          </a:p>
          <a:p>
            <a:pPr lvl="2"/>
            <a:r>
              <a:rPr lang="pt-BR" sz="1600" dirty="0" smtClean="0"/>
              <a:t>Considere a </a:t>
            </a:r>
            <a:r>
              <a:rPr lang="pt-BR" sz="1600" dirty="0"/>
              <a:t>amostragem do processo aleatório </a:t>
            </a:r>
            <a:r>
              <a:rPr lang="pt-BR" sz="1600" b="1" i="1" dirty="0" smtClean="0"/>
              <a:t>X</a:t>
            </a:r>
            <a:r>
              <a:rPr lang="pt-BR" sz="1600" dirty="0" smtClean="0"/>
              <a:t>(</a:t>
            </a:r>
            <a:r>
              <a:rPr lang="pt-BR" sz="1600" b="1" i="1" dirty="0" smtClean="0"/>
              <a:t>t</a:t>
            </a:r>
            <a:r>
              <a:rPr lang="pt-BR" sz="1600" dirty="0" smtClean="0"/>
              <a:t>) </a:t>
            </a:r>
            <a:r>
              <a:rPr lang="pt-BR" sz="1600" dirty="0"/>
              <a:t>em dois </a:t>
            </a:r>
            <a:r>
              <a:rPr lang="pt-BR" sz="1600" dirty="0" smtClean="0"/>
              <a:t>pontos, nos tempos </a:t>
            </a:r>
            <a:r>
              <a:rPr lang="pt-BR" sz="1600" b="1" i="1" dirty="0"/>
              <a:t>t</a:t>
            </a:r>
            <a:r>
              <a:rPr lang="pt-BR" sz="1600" b="1" baseline="-25000" dirty="0"/>
              <a:t>1</a:t>
            </a:r>
            <a:r>
              <a:rPr lang="pt-BR" sz="1600" dirty="0"/>
              <a:t> e </a:t>
            </a:r>
            <a:r>
              <a:rPr lang="pt-BR" sz="1600" b="1" i="1" dirty="0"/>
              <a:t>t</a:t>
            </a:r>
            <a:r>
              <a:rPr lang="pt-BR" sz="1600" b="1" baseline="-25000" dirty="0"/>
              <a:t>2</a:t>
            </a:r>
            <a:r>
              <a:rPr lang="pt-BR" sz="1600" dirty="0"/>
              <a:t>, com a </a:t>
            </a:r>
            <a:r>
              <a:rPr lang="pt-BR" sz="1600" dirty="0" smtClean="0"/>
              <a:t>função </a:t>
            </a:r>
            <a:r>
              <a:rPr lang="pt-BR" sz="1600" dirty="0"/>
              <a:t>de distribuição comum </a:t>
            </a:r>
            <a:r>
              <a:rPr lang="pt-BR" sz="1600" b="1" dirty="0" smtClean="0"/>
              <a:t>F</a:t>
            </a:r>
            <a:r>
              <a:rPr lang="pt-BR" sz="1600" b="1" baseline="-25000" dirty="0" smtClean="0"/>
              <a:t>X(t1</a:t>
            </a:r>
            <a:r>
              <a:rPr lang="pt-BR" sz="1600" b="1" baseline="-25000" dirty="0"/>
              <a:t>),</a:t>
            </a:r>
            <a:r>
              <a:rPr lang="pt-BR" sz="1600" b="1" baseline="-25000" dirty="0" smtClean="0"/>
              <a:t>X(t2</a:t>
            </a:r>
            <a:r>
              <a:rPr lang="pt-BR" sz="1600" b="1" baseline="-25000" dirty="0"/>
              <a:t>)</a:t>
            </a:r>
            <a:r>
              <a:rPr lang="pt-BR" sz="1600" b="1" dirty="0"/>
              <a:t>(</a:t>
            </a:r>
            <a:r>
              <a:rPr lang="pt-BR" sz="1600" b="1" dirty="0" smtClean="0"/>
              <a:t>x</a:t>
            </a:r>
            <a:r>
              <a:rPr lang="pt-BR" sz="1600" b="1" baseline="-25000" dirty="0" smtClean="0"/>
              <a:t>1</a:t>
            </a:r>
            <a:r>
              <a:rPr lang="pt-BR" sz="1600" b="1" dirty="0" smtClean="0"/>
              <a:t>,x</a:t>
            </a:r>
            <a:r>
              <a:rPr lang="pt-BR" sz="1600" b="1" baseline="-25000" dirty="0" smtClean="0"/>
              <a:t>2</a:t>
            </a:r>
            <a:r>
              <a:rPr lang="pt-BR" sz="1600" b="1" dirty="0"/>
              <a:t>)</a:t>
            </a:r>
            <a:r>
              <a:rPr lang="pt-BR" sz="1600" dirty="0"/>
              <a:t>. </a:t>
            </a:r>
            <a:r>
              <a:rPr lang="pt-BR" sz="1600" dirty="0" smtClean="0"/>
              <a:t>Suponha um </a:t>
            </a:r>
            <a:r>
              <a:rPr lang="pt-BR" sz="1600" dirty="0"/>
              <a:t>segundo conjunto de observações feitas </a:t>
            </a:r>
            <a:r>
              <a:rPr lang="pt-BR" sz="1600" dirty="0" smtClean="0"/>
              <a:t>nos tempos </a:t>
            </a:r>
            <a:r>
              <a:rPr lang="pt-BR" sz="1600" b="1" i="1" dirty="0" smtClean="0"/>
              <a:t>t</a:t>
            </a:r>
            <a:r>
              <a:rPr lang="pt-BR" sz="1600" i="1" baseline="-25000" dirty="0" smtClean="0"/>
              <a:t>1</a:t>
            </a:r>
            <a:r>
              <a:rPr lang="pt-BR" sz="1600" dirty="0" smtClean="0"/>
              <a:t>+</a:t>
            </a:r>
            <a:r>
              <a:rPr lang="pt-BR" sz="1600" b="1" i="1" dirty="0" smtClean="0"/>
              <a:t>τ</a:t>
            </a:r>
            <a:r>
              <a:rPr lang="pt-BR" sz="1600" dirty="0" smtClean="0"/>
              <a:t>  e </a:t>
            </a:r>
            <a:r>
              <a:rPr lang="pt-BR" sz="1600" b="1" i="1" dirty="0" smtClean="0"/>
              <a:t>t</a:t>
            </a:r>
            <a:r>
              <a:rPr lang="pt-BR" sz="1600" i="1" baseline="-25000" dirty="0" smtClean="0"/>
              <a:t>2</a:t>
            </a:r>
            <a:r>
              <a:rPr lang="pt-BR" sz="1600" dirty="0" smtClean="0"/>
              <a:t>+</a:t>
            </a:r>
            <a:r>
              <a:rPr lang="pt-BR" sz="1600" b="1" i="1" dirty="0" smtClean="0"/>
              <a:t>τ</a:t>
            </a:r>
            <a:r>
              <a:rPr lang="pt-BR" sz="1600" dirty="0" smtClean="0"/>
              <a:t> </a:t>
            </a:r>
            <a:r>
              <a:rPr lang="pt-BR" sz="1600" dirty="0"/>
              <a:t>e que a </a:t>
            </a:r>
            <a:r>
              <a:rPr lang="pt-BR" sz="1600" dirty="0" smtClean="0"/>
              <a:t>correspondente função </a:t>
            </a:r>
            <a:r>
              <a:rPr lang="pt-BR" sz="1600" dirty="0"/>
              <a:t>de distribuição comum </a:t>
            </a:r>
            <a:r>
              <a:rPr lang="pt-BR" sz="1600" dirty="0" smtClean="0"/>
              <a:t>seja </a:t>
            </a:r>
            <a:r>
              <a:rPr lang="pt-BR" sz="1600" b="1" dirty="0" smtClean="0"/>
              <a:t>F</a:t>
            </a:r>
            <a:r>
              <a:rPr lang="pt-BR" sz="1600" b="1" baseline="-25000" dirty="0" smtClean="0"/>
              <a:t>X(t1+τ</a:t>
            </a:r>
            <a:r>
              <a:rPr lang="pt-BR" sz="1600" b="1" baseline="-25000" dirty="0"/>
              <a:t>),</a:t>
            </a:r>
            <a:r>
              <a:rPr lang="pt-BR" sz="1600" b="1" baseline="-25000" dirty="0" smtClean="0"/>
              <a:t>X(t2+τ</a:t>
            </a:r>
            <a:r>
              <a:rPr lang="pt-BR" sz="1600" b="1" baseline="-25000" dirty="0"/>
              <a:t>)</a:t>
            </a:r>
            <a:r>
              <a:rPr lang="pt-BR" sz="1600" b="1" dirty="0"/>
              <a:t>(</a:t>
            </a:r>
            <a:r>
              <a:rPr lang="pt-BR" sz="1600" b="1" dirty="0" smtClean="0"/>
              <a:t>x</a:t>
            </a:r>
            <a:r>
              <a:rPr lang="pt-BR" sz="1600" b="1" baseline="-25000" dirty="0" smtClean="0"/>
              <a:t>1</a:t>
            </a:r>
            <a:r>
              <a:rPr lang="pt-BR" sz="1600" b="1" dirty="0" smtClean="0"/>
              <a:t>,x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)</a:t>
            </a:r>
            <a:r>
              <a:rPr lang="pt-BR" sz="1600" dirty="0" smtClean="0"/>
              <a:t>. Se </a:t>
            </a:r>
            <a:r>
              <a:rPr lang="pt-BR" sz="1600" dirty="0"/>
              <a:t>para todo </a:t>
            </a:r>
            <a:r>
              <a:rPr lang="pt-BR" sz="1600" b="1" i="1" dirty="0"/>
              <a:t>t</a:t>
            </a:r>
            <a:r>
              <a:rPr lang="pt-BR" sz="1600" b="1" i="1" baseline="-25000" dirty="0"/>
              <a:t>1</a:t>
            </a:r>
            <a:r>
              <a:rPr lang="pt-BR" sz="1600" b="1" i="1" dirty="0"/>
              <a:t>, t</a:t>
            </a:r>
            <a:r>
              <a:rPr lang="pt-BR" sz="1600" b="1" i="1" baseline="-25000" dirty="0"/>
              <a:t>2</a:t>
            </a:r>
            <a:r>
              <a:rPr lang="pt-BR" sz="1600" dirty="0"/>
              <a:t> e </a:t>
            </a:r>
            <a:r>
              <a:rPr lang="pt-BR" sz="1600" b="1" i="1" dirty="0"/>
              <a:t>τ</a:t>
            </a:r>
            <a:r>
              <a:rPr lang="pt-BR" sz="1600" dirty="0"/>
              <a:t> observamos que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então dizemos </a:t>
            </a:r>
            <a:r>
              <a:rPr lang="pt-BR" sz="1600" dirty="0"/>
              <a:t>que o processo é </a:t>
            </a:r>
            <a:r>
              <a:rPr lang="pt-BR" sz="1600" b="1" dirty="0">
                <a:solidFill>
                  <a:srgbClr val="FFFF00"/>
                </a:solidFill>
              </a:rPr>
              <a:t>estacionário de segunda </a:t>
            </a:r>
            <a:r>
              <a:rPr lang="pt-BR" sz="1600" b="1" dirty="0" smtClean="0">
                <a:solidFill>
                  <a:srgbClr val="FFFF00"/>
                </a:solidFill>
              </a:rPr>
              <a:t>ordem</a:t>
            </a:r>
            <a:r>
              <a:rPr lang="pt-BR" sz="1600" dirty="0" smtClean="0"/>
              <a:t>, o que leva à independência do tempo absoluto </a:t>
            </a:r>
            <a:r>
              <a:rPr lang="pt-BR" sz="1600" b="1" i="1" dirty="0" smtClean="0"/>
              <a:t>τ </a:t>
            </a:r>
            <a:r>
              <a:rPr lang="pt-BR" sz="1600" dirty="0" smtClean="0"/>
              <a:t>nas medidas </a:t>
            </a:r>
            <a:r>
              <a:rPr lang="pt-BR" sz="16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covariância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correlação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Estritamente Estacionário</a:t>
            </a:r>
            <a:endParaRPr lang="pt-BR" sz="2000" dirty="0"/>
          </a:p>
          <a:p>
            <a:pPr lvl="2"/>
            <a:r>
              <a:rPr lang="pt-BR" sz="1600" dirty="0" smtClean="0"/>
              <a:t>Ocorre quando a </a:t>
            </a:r>
            <a:r>
              <a:rPr lang="pt-BR" sz="1600" dirty="0">
                <a:solidFill>
                  <a:srgbClr val="FFC000"/>
                </a:solidFill>
              </a:rPr>
              <a:t>distribuição comum </a:t>
            </a:r>
            <a:r>
              <a:rPr lang="pt-BR" sz="1600" dirty="0"/>
              <a:t>de qualquer conjunto de </a:t>
            </a:r>
            <a:r>
              <a:rPr lang="pt-BR" sz="1600" dirty="0" smtClean="0"/>
              <a:t>variáveis aleatórias </a:t>
            </a:r>
            <a:r>
              <a:rPr lang="pt-BR" sz="1600" dirty="0"/>
              <a:t>obtidas pela observação do processo aleatório </a:t>
            </a:r>
            <a:r>
              <a:rPr lang="pt-BR" sz="1600" b="1" i="1" dirty="0"/>
              <a:t>X</a:t>
            </a:r>
            <a:r>
              <a:rPr lang="pt-BR" sz="1600" dirty="0"/>
              <a:t>(</a:t>
            </a:r>
            <a:r>
              <a:rPr lang="pt-BR" sz="1600" b="1" i="1" dirty="0"/>
              <a:t>t</a:t>
            </a:r>
            <a:r>
              <a:rPr lang="pt-BR" sz="1600" dirty="0"/>
              <a:t>) for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>
                <a:solidFill>
                  <a:srgbClr val="FFC000"/>
                </a:solidFill>
              </a:rPr>
              <a:t>invariante </a:t>
            </a:r>
            <a:r>
              <a:rPr lang="pt-BR" sz="1600" dirty="0">
                <a:solidFill>
                  <a:srgbClr val="FFC000"/>
                </a:solidFill>
              </a:rPr>
              <a:t>com respeito </a:t>
            </a:r>
            <a:r>
              <a:rPr lang="pt-BR" sz="1600" dirty="0" smtClean="0">
                <a:solidFill>
                  <a:srgbClr val="FFC000"/>
                </a:solidFill>
              </a:rPr>
              <a:t>a localização </a:t>
            </a:r>
            <a:r>
              <a:rPr lang="pt-BR" sz="1600" dirty="0">
                <a:solidFill>
                  <a:srgbClr val="FFC000"/>
                </a:solidFill>
              </a:rPr>
              <a:t>da origem </a:t>
            </a:r>
            <a:r>
              <a:rPr lang="pt-BR" sz="1600" b="1" i="1" dirty="0">
                <a:solidFill>
                  <a:srgbClr val="FFC000"/>
                </a:solidFill>
              </a:rPr>
              <a:t>t</a:t>
            </a:r>
            <a:r>
              <a:rPr lang="pt-BR" sz="1600" dirty="0">
                <a:solidFill>
                  <a:srgbClr val="FFC000"/>
                </a:solidFill>
              </a:rPr>
              <a:t> = 0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48" y="3292599"/>
            <a:ext cx="4250432" cy="37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6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</a:t>
            </a:r>
            <a:r>
              <a:rPr lang="pt-BR" altLang="pt-BR" sz="3200" dirty="0"/>
              <a:t>Processos </a:t>
            </a:r>
            <a:r>
              <a:rPr lang="pt-BR" altLang="pt-BR" sz="3200" dirty="0" smtClean="0"/>
              <a:t>Aleatórios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Correlação entre Processos Aleatórios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Amostras do processo,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tempos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diferentes,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podem ser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correlacionadas</a:t>
            </a:r>
          </a:p>
          <a:p>
            <a:pPr marL="985838" lvl="2" indent="-177800"/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se X(t</a:t>
            </a:r>
            <a:r>
              <a:rPr lang="pt-BR" sz="1200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for grande, então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podemos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esperar que X(t</a:t>
            </a:r>
            <a:r>
              <a:rPr lang="pt-BR" sz="1200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+ τ) seja grande, se τ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 pequeno</a:t>
            </a:r>
          </a:p>
          <a:p>
            <a:pPr marL="407988" lvl="1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585788" lvl="1" indent="-177800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Autocorrelação:</a:t>
            </a:r>
          </a:p>
          <a:p>
            <a:pPr marL="585788" lvl="1" indent="-177800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585788" lvl="1" indent="-177800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sinais </a:t>
            </a:r>
            <a:r>
              <a:rPr lang="pt-BR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estacionários de segunda ordem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ou mais:</a:t>
            </a:r>
          </a:p>
          <a:p>
            <a:pPr marL="585788" lvl="1" indent="-177800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585788" lvl="1" indent="-177800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covariância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quantifica a correlação entre amostras do processo:</a:t>
            </a:r>
          </a:p>
          <a:p>
            <a:pPr marL="407988" lvl="1" indent="0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07988" lvl="1" indent="0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07988" lvl="1" indent="0">
              <a:buNone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07988" lvl="1" indent="0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585788" lvl="1" indent="-177800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várias situações o processo não precisará atender 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todos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os requisitos de estacionaridade de segunda ordem,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será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suficiente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que: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85838" lvl="2" indent="-177800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média do processo aleatório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constante e independente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tempo: E[X(t)] = </a:t>
            </a:r>
            <a:r>
              <a:rPr lang="pt-B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200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p/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todo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</a:p>
          <a:p>
            <a:pPr marL="985838" lvl="2" indent="-177800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autocorrelação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processo dependa só da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diferença de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tempos:  E[X(t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X*(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t–τ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)] = R</a:t>
            </a:r>
            <a:r>
              <a:rPr lang="pt-BR" sz="1200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(τ), para todo t e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τ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38</a:t>
            </a:fld>
            <a:endParaRPr lang="pt-BR" alt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77562"/>
              </p:ext>
            </p:extLst>
          </p:nvPr>
        </p:nvGraphicFramePr>
        <p:xfrm>
          <a:off x="2754313" y="2357438"/>
          <a:ext cx="5459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8" name="Equação" r:id="rId4" imgW="3835080" imgH="215640" progId="Equation.3">
                  <p:embed/>
                </p:oleObj>
              </mc:Choice>
              <mc:Fallback>
                <p:oleObj name="Equação" r:id="rId4" imgW="383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357438"/>
                        <a:ext cx="5459412" cy="30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08256"/>
              </p:ext>
            </p:extLst>
          </p:nvPr>
        </p:nvGraphicFramePr>
        <p:xfrm>
          <a:off x="6012160" y="2961945"/>
          <a:ext cx="31464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39" name="Equação" r:id="rId6" imgW="2209680" imgH="228600" progId="Equation.3">
                  <p:embed/>
                </p:oleObj>
              </mc:Choice>
              <mc:Fallback>
                <p:oleObj name="Equação" r:id="rId6" imgW="2209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961945"/>
                        <a:ext cx="3146425" cy="322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57055"/>
              </p:ext>
            </p:extLst>
          </p:nvPr>
        </p:nvGraphicFramePr>
        <p:xfrm>
          <a:off x="2483768" y="3932280"/>
          <a:ext cx="42322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0" name="Equação" r:id="rId8" imgW="2971800" imgH="723600" progId="Equation.3">
                  <p:embed/>
                </p:oleObj>
              </mc:Choice>
              <mc:Fallback>
                <p:oleObj name="Equação" r:id="rId8" imgW="29718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932280"/>
                        <a:ext cx="4232275" cy="10207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angulado 10"/>
          <p:cNvCxnSpPr/>
          <p:nvPr/>
        </p:nvCxnSpPr>
        <p:spPr>
          <a:xfrm>
            <a:off x="4067944" y="3247825"/>
            <a:ext cx="576064" cy="144016"/>
          </a:xfrm>
          <a:prstGeom prst="bentConnector3">
            <a:avLst/>
          </a:prstGeom>
          <a:ln w="190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34730"/>
              </p:ext>
            </p:extLst>
          </p:nvPr>
        </p:nvGraphicFramePr>
        <p:xfrm>
          <a:off x="4693270" y="3248583"/>
          <a:ext cx="958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1" name="Equação" r:id="rId10" imgW="672840" imgH="241200" progId="Equation.3">
                  <p:embed/>
                </p:oleObj>
              </mc:Choice>
              <mc:Fallback>
                <p:oleObj name="Equação" r:id="rId10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270" y="3248583"/>
                        <a:ext cx="958850" cy="339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 16"/>
          <p:cNvSpPr/>
          <p:nvPr/>
        </p:nvSpPr>
        <p:spPr>
          <a:xfrm>
            <a:off x="1619672" y="6021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Estacionário em Sentido Amplo</a:t>
            </a: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ou fracamente estacionário</a:t>
            </a:r>
            <a:endParaRPr lang="pt-B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</a:t>
            </a:r>
            <a:r>
              <a:rPr lang="pt-BR" altLang="pt-BR" sz="3200" dirty="0"/>
              <a:t>Processos </a:t>
            </a:r>
            <a:r>
              <a:rPr lang="pt-BR" altLang="pt-BR" sz="3200" dirty="0" smtClean="0"/>
              <a:t>Aleatórios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Propriedades da função Autocorrelação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processos aleatórios reais e estacionários em sentido amplo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Potência média do processo: 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Simetria Par:</a:t>
            </a:r>
          </a:p>
          <a:p>
            <a:pPr marL="800100" lvl="1" indent="-342900">
              <a:buFont typeface="+mj-lt"/>
              <a:buAutoNum type="arabicPeriod"/>
            </a:pP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pt-BR" sz="105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Valor máximo na origem: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39</a:t>
            </a:fld>
            <a:endParaRPr lang="pt-BR" alt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18776"/>
              </p:ext>
            </p:extLst>
          </p:nvPr>
        </p:nvGraphicFramePr>
        <p:xfrm>
          <a:off x="4068062" y="2136403"/>
          <a:ext cx="34337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8" name="Equação" r:id="rId4" imgW="2412720" imgH="457200" progId="Equation.3">
                  <p:embed/>
                </p:oleObj>
              </mc:Choice>
              <mc:Fallback>
                <p:oleObj name="Equação" r:id="rId4" imgW="241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2" y="2136403"/>
                        <a:ext cx="3433762" cy="644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047920"/>
              </p:ext>
            </p:extLst>
          </p:nvPr>
        </p:nvGraphicFramePr>
        <p:xfrm>
          <a:off x="4068062" y="2889920"/>
          <a:ext cx="31289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9" name="Equação" r:id="rId6" imgW="2197080" imgH="457200" progId="Equation.3">
                  <p:embed/>
                </p:oleObj>
              </mc:Choice>
              <mc:Fallback>
                <p:oleObj name="Equação" r:id="rId6" imgW="219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2" y="2889920"/>
                        <a:ext cx="3128963" cy="646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55181"/>
              </p:ext>
            </p:extLst>
          </p:nvPr>
        </p:nvGraphicFramePr>
        <p:xfrm>
          <a:off x="4068062" y="3645024"/>
          <a:ext cx="44624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0" name="Equação" r:id="rId8" imgW="3136680" imgH="774360" progId="Equation.3">
                  <p:embed/>
                </p:oleObj>
              </mc:Choice>
              <mc:Fallback>
                <p:oleObj name="Equação" r:id="rId8" imgW="3136680" imgH="77436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2" y="3645024"/>
                        <a:ext cx="4462463" cy="1092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89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62" y="4820369"/>
            <a:ext cx="5076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67544" y="5067761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Tempo de </a:t>
            </a:r>
            <a:r>
              <a:rPr lang="pt-BR" sz="1400" dirty="0" err="1" smtClean="0"/>
              <a:t>Decorrelação</a:t>
            </a:r>
            <a:r>
              <a:rPr lang="pt-BR" sz="1400" dirty="0" smtClean="0"/>
              <a:t> τ</a:t>
            </a:r>
            <a:r>
              <a:rPr lang="pt-BR" sz="1400" baseline="-25000" dirty="0" smtClean="0"/>
              <a:t>0</a:t>
            </a:r>
            <a:r>
              <a:rPr lang="pt-BR" sz="1400" dirty="0" smtClean="0"/>
              <a:t> de um processo </a:t>
            </a:r>
            <a:r>
              <a:rPr lang="pt-BR" sz="1400" dirty="0"/>
              <a:t>estacionário </a:t>
            </a:r>
            <a:r>
              <a:rPr lang="pt-BR" sz="1400" i="1" dirty="0"/>
              <a:t>X</a:t>
            </a:r>
            <a:r>
              <a:rPr lang="pt-BR" sz="1400" dirty="0"/>
              <a:t>(</a:t>
            </a:r>
            <a:r>
              <a:rPr lang="pt-BR" sz="1400" i="1" dirty="0"/>
              <a:t>t</a:t>
            </a:r>
            <a:r>
              <a:rPr lang="pt-BR" sz="1400" dirty="0"/>
              <a:t>) de média </a:t>
            </a:r>
            <a:r>
              <a:rPr lang="pt-BR" sz="1400" dirty="0" smtClean="0"/>
              <a:t>zero: é o </a:t>
            </a:r>
            <a:r>
              <a:rPr lang="pt-BR" sz="1400" dirty="0"/>
              <a:t>tempo para que a amplitude da função </a:t>
            </a:r>
            <a:r>
              <a:rPr lang="pt-BR" sz="1400" dirty="0" smtClean="0"/>
              <a:t>de autocorrelação </a:t>
            </a:r>
            <a:r>
              <a:rPr lang="pt-BR" sz="1400" i="1" dirty="0"/>
              <a:t>R</a:t>
            </a:r>
            <a:r>
              <a:rPr lang="pt-BR" sz="1400" i="1" baseline="-25000" dirty="0"/>
              <a:t>X</a:t>
            </a:r>
            <a:r>
              <a:rPr lang="pt-BR" sz="1400" dirty="0"/>
              <a:t>(</a:t>
            </a:r>
            <a:r>
              <a:rPr lang="pt-BR" sz="1400" i="1" dirty="0"/>
              <a:t>τ</a:t>
            </a:r>
            <a:r>
              <a:rPr lang="pt-BR" sz="1400" dirty="0"/>
              <a:t>) </a:t>
            </a:r>
            <a:r>
              <a:rPr lang="pt-BR" sz="1400" dirty="0" smtClean="0"/>
              <a:t>diminua para </a:t>
            </a:r>
            <a:r>
              <a:rPr lang="pt-BR" sz="1400" dirty="0"/>
              <a:t>1% de seu valor máximo em </a:t>
            </a:r>
            <a:r>
              <a:rPr lang="pt-BR" sz="1400" i="1" dirty="0"/>
              <a:t>R</a:t>
            </a:r>
            <a:r>
              <a:rPr lang="pt-BR" sz="1400" i="1" baseline="-25000" dirty="0"/>
              <a:t>X</a:t>
            </a:r>
            <a:r>
              <a:rPr lang="pt-BR" sz="1400" dirty="0"/>
              <a:t>(</a:t>
            </a:r>
            <a:r>
              <a:rPr lang="pt-BR" sz="1400" i="1" dirty="0"/>
              <a:t>0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449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 smtClean="0">
                <a:solidFill>
                  <a:srgbClr val="FFC000"/>
                </a:solidFill>
              </a:rPr>
              <a:t>Introdução</a:t>
            </a:r>
            <a:endParaRPr lang="pt-BR" altLang="pt-BR" b="1" dirty="0">
              <a:solidFill>
                <a:srgbClr val="FFC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473348" cy="4830763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rgbClr val="FFC000"/>
                </a:solidFill>
              </a:rPr>
              <a:t>Aleatoriedade</a:t>
            </a:r>
            <a:r>
              <a:rPr lang="pt-BR" sz="2400" dirty="0" smtClean="0"/>
              <a:t>, ou Imprevisibilidade, é uma </a:t>
            </a:r>
            <a:br>
              <a:rPr lang="pt-BR" sz="2400" dirty="0" smtClean="0"/>
            </a:br>
            <a:r>
              <a:rPr lang="pt-BR" sz="2400" dirty="0" smtClean="0"/>
              <a:t>propriedade fundamental da </a:t>
            </a:r>
            <a:r>
              <a:rPr lang="pt-BR" sz="2400" dirty="0" smtClean="0">
                <a:solidFill>
                  <a:srgbClr val="FFC000"/>
                </a:solidFill>
              </a:rPr>
              <a:t>informação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000" dirty="0" smtClean="0"/>
              <a:t>Se a informação for previsível então ela não precisa ser transmitida </a:t>
            </a:r>
          </a:p>
          <a:p>
            <a:pPr lvl="1"/>
            <a:endParaRPr lang="pt-BR" sz="2000" dirty="0" smtClean="0"/>
          </a:p>
          <a:p>
            <a:r>
              <a:rPr lang="pt-BR" sz="2400" dirty="0"/>
              <a:t>O </a:t>
            </a:r>
            <a:r>
              <a:rPr lang="pt-BR" sz="2400" dirty="0">
                <a:solidFill>
                  <a:srgbClr val="FFC000"/>
                </a:solidFill>
              </a:rPr>
              <a:t>ruído</a:t>
            </a:r>
            <a:r>
              <a:rPr lang="pt-BR" sz="2400" i="1" dirty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é um </a:t>
            </a:r>
            <a:r>
              <a:rPr lang="pt-BR" sz="2400" dirty="0"/>
              <a:t>sinal </a:t>
            </a:r>
            <a:r>
              <a:rPr lang="pt-BR" sz="2400" dirty="0" smtClean="0"/>
              <a:t>aleatório </a:t>
            </a:r>
            <a:r>
              <a:rPr lang="pt-BR" sz="2400" dirty="0" smtClean="0">
                <a:solidFill>
                  <a:srgbClr val="FFC000"/>
                </a:solidFill>
              </a:rPr>
              <a:t>indesejado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e que interfere ou distorce </a:t>
            </a:r>
            <a:r>
              <a:rPr lang="pt-BR" sz="2400" dirty="0"/>
              <a:t>o sinal </a:t>
            </a:r>
            <a:r>
              <a:rPr lang="pt-BR" sz="2400" dirty="0" smtClean="0"/>
              <a:t>transmitido</a:t>
            </a:r>
            <a:endParaRPr lang="pt-BR" sz="2400" dirty="0"/>
          </a:p>
          <a:p>
            <a:pPr lvl="1"/>
            <a:endParaRPr lang="pt-BR" sz="1800" dirty="0" smtClean="0"/>
          </a:p>
          <a:p>
            <a:pPr lvl="1"/>
            <a:r>
              <a:rPr lang="pt-BR" sz="1800" dirty="0" smtClean="0"/>
              <a:t>O ruído </a:t>
            </a:r>
            <a:r>
              <a:rPr lang="pt-BR" sz="2000" dirty="0"/>
              <a:t>limita a faixa e/ou a qualidade na qual os sinais </a:t>
            </a:r>
            <a:r>
              <a:rPr lang="pt-BR" sz="2000" dirty="0" smtClean="0"/>
              <a:t>com informações </a:t>
            </a:r>
            <a:r>
              <a:rPr lang="pt-BR" sz="2000" dirty="0"/>
              <a:t>podem ser transportados em um </a:t>
            </a:r>
            <a:r>
              <a:rPr lang="pt-BR" sz="2000" dirty="0" smtClean="0"/>
              <a:t>canal</a:t>
            </a:r>
            <a:endParaRPr lang="pt-BR" sz="1800" dirty="0" smtClean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</a:t>
            </a:r>
            <a:r>
              <a:rPr lang="pt-BR" altLang="pt-BR" sz="3200" dirty="0"/>
              <a:t>Processos </a:t>
            </a:r>
            <a:r>
              <a:rPr lang="pt-BR" altLang="pt-BR" sz="3200" dirty="0" smtClean="0"/>
              <a:t>Aleatórios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</a:t>
            </a:r>
          </a:p>
          <a:p>
            <a:pPr lvl="1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Determine a autocorrelação de um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processo aleatório X(t)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definido por 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qual a amplitude A e a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frequência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 são conhecidas, mas </a:t>
            </a:r>
            <a:r>
              <a:rPr lang="pt-BR" sz="14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θ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é uniformemente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distribuída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intervalo de 0 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2π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Como </a:t>
            </a:r>
            <a:r>
              <a:rPr lang="el-G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θ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distribuído uniformemente de 0 a 2</a:t>
            </a:r>
            <a:r>
              <a:rPr lang="el-G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π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Logo: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40</a:t>
            </a:fld>
            <a:endParaRPr lang="pt-BR" alt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73449"/>
              </p:ext>
            </p:extLst>
          </p:nvPr>
        </p:nvGraphicFramePr>
        <p:xfrm>
          <a:off x="6876256" y="1556792"/>
          <a:ext cx="2006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9" name="Equação" r:id="rId4" imgW="1409400" imgH="203040" progId="Equation.3">
                  <p:embed/>
                </p:oleObj>
              </mc:Choice>
              <mc:Fallback>
                <p:oleObj name="Equação" r:id="rId4" imgW="1409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556792"/>
                        <a:ext cx="2006600" cy="2873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94443"/>
              </p:ext>
            </p:extLst>
          </p:nvPr>
        </p:nvGraphicFramePr>
        <p:xfrm>
          <a:off x="2843213" y="2422525"/>
          <a:ext cx="4937125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0" name="Equação" r:id="rId6" imgW="3466800" imgH="1117440" progId="Equation.3">
                  <p:embed/>
                </p:oleObj>
              </mc:Choice>
              <mc:Fallback>
                <p:oleObj name="Equação" r:id="rId6" imgW="346680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2525"/>
                        <a:ext cx="4937125" cy="15795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45013"/>
              </p:ext>
            </p:extLst>
          </p:nvPr>
        </p:nvGraphicFramePr>
        <p:xfrm>
          <a:off x="2843213" y="4437063"/>
          <a:ext cx="504507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1" name="Equação" r:id="rId8" imgW="3543120" imgH="812520" progId="Equation.3">
                  <p:embed/>
                </p:oleObj>
              </mc:Choice>
              <mc:Fallback>
                <p:oleObj name="Equação" r:id="rId8" imgW="3543120" imgH="81252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37063"/>
                        <a:ext cx="5045075" cy="1147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71265"/>
              </p:ext>
            </p:extLst>
          </p:nvPr>
        </p:nvGraphicFramePr>
        <p:xfrm>
          <a:off x="2843213" y="5656263"/>
          <a:ext cx="23145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2" name="Equação" r:id="rId10" imgW="1625400" imgH="419040" progId="Equation.3">
                  <p:embed/>
                </p:oleObj>
              </mc:Choice>
              <mc:Fallback>
                <p:oleObj name="Equação" r:id="rId10" imgW="1625400" imgH="4190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656263"/>
                        <a:ext cx="2314575" cy="592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/>
          <p:cNvSpPr/>
          <p:nvPr/>
        </p:nvSpPr>
        <p:spPr>
          <a:xfrm>
            <a:off x="5904656" y="5662989"/>
            <a:ext cx="27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 autocorrelação </a:t>
            </a:r>
            <a:r>
              <a:rPr lang="pt-BR" sz="1200" dirty="0" smtClean="0"/>
              <a:t>depende </a:t>
            </a:r>
            <a:r>
              <a:rPr lang="pt-BR" sz="1200" dirty="0"/>
              <a:t>apenas da diferença de tempo τ </a:t>
            </a:r>
            <a:r>
              <a:rPr lang="pt-BR" sz="1200" dirty="0" smtClean="0"/>
              <a:t> e </a:t>
            </a:r>
            <a:r>
              <a:rPr lang="pt-BR" sz="1200" dirty="0"/>
              <a:t>o </a:t>
            </a:r>
            <a:r>
              <a:rPr lang="pt-BR" sz="1200" dirty="0" smtClean="0"/>
              <a:t>processo é estacionário </a:t>
            </a:r>
            <a:r>
              <a:rPr lang="pt-BR" sz="1200" dirty="0"/>
              <a:t>em sentido </a:t>
            </a:r>
            <a:r>
              <a:rPr lang="pt-BR" sz="1200" dirty="0" smtClean="0"/>
              <a:t>amplo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79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</a:t>
            </a:r>
            <a:r>
              <a:rPr lang="pt-BR" altLang="pt-BR" sz="3200" dirty="0"/>
              <a:t>Processos </a:t>
            </a:r>
            <a:r>
              <a:rPr lang="pt-BR" altLang="pt-BR" sz="3200" dirty="0" smtClean="0"/>
              <a:t>Aleatórios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Exercício</a:t>
            </a:r>
          </a:p>
          <a:p>
            <a:pPr lvl="1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Determine a autocorrelação de um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processo aleatório X(t)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definido por 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qual a amplitude A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uniformemente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distribuída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intervalo de 0 a 1. O processo é estacionário em sentido amplo?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41</a:t>
            </a:fld>
            <a:endParaRPr lang="pt-BR" alt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41041"/>
              </p:ext>
            </p:extLst>
          </p:nvPr>
        </p:nvGraphicFramePr>
        <p:xfrm>
          <a:off x="6948264" y="1556792"/>
          <a:ext cx="16811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9" name="Equação" r:id="rId4" imgW="1180800" imgH="203040" progId="Equation.3">
                  <p:embed/>
                </p:oleObj>
              </mc:Choice>
              <mc:Fallback>
                <p:oleObj name="Equação" r:id="rId4" imgW="1180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556792"/>
                        <a:ext cx="1681162" cy="2873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/>
          <p:cNvSpPr/>
          <p:nvPr/>
        </p:nvSpPr>
        <p:spPr>
          <a:xfrm>
            <a:off x="2843808" y="5085184"/>
            <a:ext cx="4680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Como a </a:t>
            </a:r>
            <a:r>
              <a:rPr lang="pt-BR" sz="1200" dirty="0"/>
              <a:t>autocorrelação </a:t>
            </a:r>
            <a:r>
              <a:rPr lang="pt-BR" sz="1200" dirty="0" smtClean="0"/>
              <a:t>depende da </a:t>
            </a:r>
            <a:r>
              <a:rPr lang="pt-BR" sz="1200" dirty="0"/>
              <a:t>diferença de tempo </a:t>
            </a:r>
            <a:r>
              <a:rPr lang="pt-BR" sz="1200" b="1" i="1" dirty="0" smtClean="0"/>
              <a:t>t</a:t>
            </a:r>
            <a:r>
              <a:rPr lang="pt-BR" sz="1200" dirty="0" smtClean="0"/>
              <a:t>  e do intervalo </a:t>
            </a:r>
            <a:r>
              <a:rPr lang="pt-BR" sz="1200" b="1" i="1" dirty="0"/>
              <a:t>τ</a:t>
            </a:r>
            <a:r>
              <a:rPr lang="pt-BR" sz="1200" dirty="0" smtClean="0"/>
              <a:t>, então o processo não é estacionário </a:t>
            </a:r>
            <a:r>
              <a:rPr lang="pt-BR" sz="1200" dirty="0"/>
              <a:t>em sentido </a:t>
            </a:r>
            <a:r>
              <a:rPr lang="pt-BR" sz="1200" dirty="0" smtClean="0"/>
              <a:t>amplo</a:t>
            </a:r>
            <a:endParaRPr lang="pt-BR" sz="12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5205"/>
              </p:ext>
            </p:extLst>
          </p:nvPr>
        </p:nvGraphicFramePr>
        <p:xfrm>
          <a:off x="2916238" y="2492375"/>
          <a:ext cx="4538662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0" name="Equação" r:id="rId6" imgW="3187440" imgH="1701720" progId="Equation.3">
                  <p:embed/>
                </p:oleObj>
              </mc:Choice>
              <mc:Fallback>
                <p:oleObj name="Equação" r:id="rId6" imgW="3187440" imgH="170172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92375"/>
                        <a:ext cx="4538662" cy="24050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7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5. </a:t>
            </a:r>
            <a:r>
              <a:rPr lang="pt-BR" altLang="pt-BR" sz="3200" dirty="0"/>
              <a:t>Processos </a:t>
            </a:r>
            <a:r>
              <a:rPr lang="pt-BR" altLang="pt-BR" sz="3200" dirty="0" smtClean="0"/>
              <a:t>Aleatórios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Processo Ergódico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o processo para o qual as </a:t>
            </a:r>
            <a:r>
              <a:rPr lang="pt-BR" sz="1600" dirty="0" smtClean="0">
                <a:solidFill>
                  <a:srgbClr val="FFC000"/>
                </a:solidFill>
              </a:rPr>
              <a:t>médias temporais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das funções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podem ser utilizadas para aproximar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às </a:t>
            </a:r>
            <a:r>
              <a:rPr lang="pt-BR" sz="1600" dirty="0" smtClean="0">
                <a:solidFill>
                  <a:srgbClr val="FFC000"/>
                </a:solidFill>
              </a:rPr>
              <a:t>esperanças (médias estatísticas)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espaço amostral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correspondente, se as estatísticas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processo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não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mudarem com 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tempo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maioria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das </a:t>
            </a:r>
            <a:r>
              <a:rPr lang="pt-BR" sz="1600" dirty="0">
                <a:solidFill>
                  <a:srgbClr val="FFC000"/>
                </a:solidFill>
              </a:rPr>
              <a:t>aplicações </a:t>
            </a:r>
            <a:r>
              <a:rPr lang="pt-BR" sz="1600" dirty="0" smtClean="0">
                <a:solidFill>
                  <a:srgbClr val="FFC000"/>
                </a:solidFill>
              </a:rPr>
              <a:t>físicas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processos estacionários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sentido amplo são </a:t>
            </a:r>
            <a:r>
              <a:rPr lang="pt-BR" sz="1600" dirty="0" smtClean="0">
                <a:solidFill>
                  <a:srgbClr val="FFC000"/>
                </a:solidFill>
              </a:rPr>
              <a:t>ergódicos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médias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temporais 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esperanças são intercambiáveis</a:t>
            </a:r>
          </a:p>
          <a:p>
            <a:pPr marL="457200" lvl="1" indent="0">
              <a:buNone/>
            </a:pPr>
            <a:endParaRPr lang="pt-BR" sz="5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processo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aleatório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com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realizações equiprováveis {</a:t>
            </a:r>
            <a:r>
              <a:rPr lang="pt-BR" sz="16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pt-BR" sz="1600" b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1,2,..,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N},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 primeiro e segundo momentos no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tempo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16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6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dados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pelas médias da família:</a:t>
            </a:r>
            <a:b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pt-BR" b="1" i="1" baseline="-25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rgbClr val="FFC000"/>
                </a:solidFill>
              </a:rPr>
              <a:t>Média e Autocorrelação temporais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uma função amostra contínua de um processo aleatório de valor real: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processos ergódicos: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42</a:t>
            </a:fld>
            <a:endParaRPr lang="pt-BR" altLang="pt-BR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52816"/>
              </p:ext>
            </p:extLst>
          </p:nvPr>
        </p:nvGraphicFramePr>
        <p:xfrm>
          <a:off x="1331640" y="3808263"/>
          <a:ext cx="20621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3" name="Equação" r:id="rId4" imgW="1447560" imgH="444240" progId="Equation.3">
                  <p:embed/>
                </p:oleObj>
              </mc:Choice>
              <mc:Fallback>
                <p:oleObj name="Equação" r:id="rId4" imgW="144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808263"/>
                        <a:ext cx="2062162" cy="62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71843"/>
              </p:ext>
            </p:extLst>
          </p:nvPr>
        </p:nvGraphicFramePr>
        <p:xfrm>
          <a:off x="3779912" y="3808462"/>
          <a:ext cx="2168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4" name="Equação" r:id="rId6" imgW="1523880" imgH="444240" progId="Equation.3">
                  <p:embed/>
                </p:oleObj>
              </mc:Choice>
              <mc:Fallback>
                <p:oleObj name="Equação" r:id="rId6" imgW="1523880" imgH="4442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808462"/>
                        <a:ext cx="2168525" cy="628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24603"/>
              </p:ext>
            </p:extLst>
          </p:nvPr>
        </p:nvGraphicFramePr>
        <p:xfrm>
          <a:off x="2195736" y="5106416"/>
          <a:ext cx="2079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5" name="Equação" r:id="rId8" imgW="1460160" imgH="393480" progId="Equation.3">
                  <p:embed/>
                </p:oleObj>
              </mc:Choice>
              <mc:Fallback>
                <p:oleObj name="Equação" r:id="rId8" imgW="1460160" imgH="39348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06416"/>
                        <a:ext cx="2079625" cy="55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88551"/>
              </p:ext>
            </p:extLst>
          </p:nvPr>
        </p:nvGraphicFramePr>
        <p:xfrm>
          <a:off x="4810950" y="5085184"/>
          <a:ext cx="28749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6" name="Equação" r:id="rId10" imgW="2019240" imgH="393480" progId="Equation.3">
                  <p:embed/>
                </p:oleObj>
              </mc:Choice>
              <mc:Fallback>
                <p:oleObj name="Equação" r:id="rId10" imgW="2019240" imgH="39348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950" y="5085184"/>
                        <a:ext cx="2874963" cy="55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14"/>
          <p:cNvSpPr/>
          <p:nvPr/>
        </p:nvSpPr>
        <p:spPr>
          <a:xfrm>
            <a:off x="6048672" y="3668774"/>
            <a:ext cx="3095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Se o processo é estacionário em sentido amplo, então o valor médio e o segundo momento calculados por estas duas equações não dependem do tempo </a:t>
            </a:r>
            <a:r>
              <a:rPr lang="pt-BR" sz="1200" b="1" i="1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200" b="1" i="1" baseline="-250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k</a:t>
            </a:r>
            <a:endParaRPr lang="pt-BR" sz="1200" b="1" i="1" baseline="-250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81403"/>
              </p:ext>
            </p:extLst>
          </p:nvPr>
        </p:nvGraphicFramePr>
        <p:xfrm>
          <a:off x="3851920" y="5805264"/>
          <a:ext cx="4521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7" name="Equação" r:id="rId12" imgW="3174840" imgH="393480" progId="Equation.3">
                  <p:embed/>
                </p:oleObj>
              </mc:Choice>
              <mc:Fallback>
                <p:oleObj name="Equação" r:id="rId12" imgW="3174840" imgH="393480" progId="Equation.3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5805264"/>
                        <a:ext cx="4521200" cy="55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7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dirty="0">
                <a:solidFill>
                  <a:srgbClr val="FFC000"/>
                </a:solidFill>
              </a:rPr>
              <a:t>6. Espectro de Sinais Aleatórios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43</a:t>
            </a:fld>
            <a:endParaRPr lang="pt-BR" alt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328592"/>
          </a:xfrm>
        </p:spPr>
        <p:txBody>
          <a:bodyPr/>
          <a:lstStyle/>
          <a:p>
            <a:r>
              <a:rPr lang="pt-BR" sz="1600" dirty="0" smtClean="0"/>
              <a:t>Função amostra </a:t>
            </a:r>
            <a:r>
              <a:rPr lang="pt-BR" sz="1600" b="1" i="1" dirty="0" err="1"/>
              <a:t>x</a:t>
            </a:r>
            <a:r>
              <a:rPr lang="pt-BR" sz="1600" b="1" i="1" baseline="-25000" dirty="0" err="1"/>
              <a:t>T</a:t>
            </a:r>
            <a:r>
              <a:rPr lang="pt-BR" sz="1600" dirty="0"/>
              <a:t>(</a:t>
            </a:r>
            <a:r>
              <a:rPr lang="pt-BR" sz="1600" b="1" i="1" dirty="0"/>
              <a:t>t</a:t>
            </a:r>
            <a:r>
              <a:rPr lang="pt-BR" sz="1600" dirty="0" smtClean="0"/>
              <a:t>) de um processo aleatório </a:t>
            </a:r>
            <a:r>
              <a:rPr lang="pt-BR" sz="1600" b="1" i="1" dirty="0" smtClean="0"/>
              <a:t>X</a:t>
            </a:r>
            <a:r>
              <a:rPr lang="pt-BR" sz="1600" dirty="0" smtClean="0"/>
              <a:t>(</a:t>
            </a:r>
            <a:r>
              <a:rPr lang="pt-BR" sz="1600" b="1" i="1" dirty="0" smtClean="0"/>
              <a:t>t</a:t>
            </a:r>
            <a:r>
              <a:rPr lang="pt-BR" sz="1600" dirty="0" smtClean="0"/>
              <a:t>) no </a:t>
            </a:r>
            <a:r>
              <a:rPr lang="pt-BR" sz="1600" dirty="0"/>
              <a:t>intervalo –</a:t>
            </a:r>
            <a:r>
              <a:rPr lang="pt-BR" sz="1600" i="1" dirty="0"/>
              <a:t>T </a:t>
            </a:r>
            <a:r>
              <a:rPr lang="pt-BR" sz="1600" dirty="0"/>
              <a:t>&lt; </a:t>
            </a:r>
            <a:r>
              <a:rPr lang="pt-BR" sz="1600" i="1" dirty="0"/>
              <a:t>t </a:t>
            </a:r>
            <a:r>
              <a:rPr lang="pt-BR" sz="1600" dirty="0"/>
              <a:t>&lt; </a:t>
            </a:r>
            <a:r>
              <a:rPr lang="pt-BR" sz="1600" i="1" dirty="0" smtClean="0"/>
              <a:t>T</a:t>
            </a: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2000" dirty="0"/>
          </a:p>
          <a:p>
            <a:r>
              <a:rPr lang="pt-BR" sz="1600" dirty="0" smtClean="0"/>
              <a:t>Transformada de </a:t>
            </a:r>
            <a:r>
              <a:rPr lang="pt-BR" sz="1600" dirty="0"/>
              <a:t>Fourier da função amostra </a:t>
            </a:r>
            <a:r>
              <a:rPr lang="pt-BR" sz="1600" i="1" dirty="0" err="1"/>
              <a:t>x</a:t>
            </a:r>
            <a:r>
              <a:rPr lang="pt-BR" sz="1600" i="1" baseline="-25000" dirty="0" err="1"/>
              <a:t>T</a:t>
            </a:r>
            <a:r>
              <a:rPr lang="pt-BR" sz="1600" dirty="0"/>
              <a:t>(</a:t>
            </a:r>
            <a:r>
              <a:rPr lang="pt-BR" sz="1600" i="1" dirty="0"/>
              <a:t>t</a:t>
            </a:r>
            <a:r>
              <a:rPr lang="pt-BR" sz="1600" dirty="0" smtClean="0"/>
              <a:t>):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A transformada </a:t>
            </a:r>
            <a:r>
              <a:rPr lang="pt-BR" sz="1600" dirty="0"/>
              <a:t>de Fourier </a:t>
            </a:r>
            <a:r>
              <a:rPr lang="pt-BR" sz="1600" dirty="0" smtClean="0"/>
              <a:t>converte </a:t>
            </a:r>
            <a:r>
              <a:rPr lang="pt-BR" sz="1600" dirty="0"/>
              <a:t>a família </a:t>
            </a:r>
            <a:r>
              <a:rPr lang="pt-BR" sz="1600" dirty="0" smtClean="0"/>
              <a:t>de </a:t>
            </a:r>
            <a:r>
              <a:rPr lang="pt-BR" sz="1600" dirty="0" err="1" smtClean="0"/>
              <a:t>v.a.'s</a:t>
            </a:r>
            <a:r>
              <a:rPr lang="pt-BR" sz="1600" dirty="0" smtClean="0"/>
              <a:t> </a:t>
            </a:r>
            <a:r>
              <a:rPr lang="pt-BR" sz="1600" b="1" i="1" dirty="0" smtClean="0"/>
              <a:t>X</a:t>
            </a:r>
            <a:r>
              <a:rPr lang="pt-BR" sz="1600" b="1" dirty="0" smtClean="0"/>
              <a:t>(</a:t>
            </a:r>
            <a:r>
              <a:rPr lang="pt-BR" sz="1600" b="1" i="1" dirty="0" smtClean="0"/>
              <a:t>t</a:t>
            </a:r>
            <a:r>
              <a:rPr lang="pt-BR" sz="1600" b="1" dirty="0"/>
              <a:t>)</a:t>
            </a:r>
            <a:r>
              <a:rPr lang="pt-BR" sz="1600" dirty="0"/>
              <a:t> indexadas pelo parâmetro </a:t>
            </a:r>
            <a:r>
              <a:rPr lang="pt-BR" sz="1600" b="1" i="1" dirty="0"/>
              <a:t>t</a:t>
            </a:r>
            <a:r>
              <a:rPr lang="pt-BR" sz="1600" dirty="0"/>
              <a:t> para uma nova família de </a:t>
            </a:r>
            <a:r>
              <a:rPr lang="pt-BR" sz="1600" dirty="0" err="1" smtClean="0"/>
              <a:t>v.a.'s</a:t>
            </a:r>
            <a:r>
              <a:rPr lang="pt-BR" sz="1600" dirty="0" smtClean="0"/>
              <a:t> </a:t>
            </a:r>
            <a:r>
              <a:rPr lang="el-GR" sz="1600" b="1" i="1" dirty="0" smtClean="0"/>
              <a:t>Ξ</a:t>
            </a:r>
            <a:r>
              <a:rPr lang="pt-BR" sz="1600" b="1" i="1" baseline="-25000" dirty="0" smtClean="0"/>
              <a:t>T</a:t>
            </a:r>
            <a:r>
              <a:rPr lang="pt-BR" sz="1600" b="1" dirty="0" smtClean="0"/>
              <a:t>(</a:t>
            </a:r>
            <a:r>
              <a:rPr lang="pt-BR" sz="1600" b="1" i="1" dirty="0" smtClean="0"/>
              <a:t>f</a:t>
            </a:r>
            <a:r>
              <a:rPr lang="pt-BR" sz="1600" b="1" dirty="0"/>
              <a:t>)</a:t>
            </a:r>
            <a:r>
              <a:rPr lang="pt-BR" sz="1600" dirty="0"/>
              <a:t> indexadas pelo parâmetro </a:t>
            </a:r>
            <a:r>
              <a:rPr lang="pt-BR" sz="1600" b="1" i="1" dirty="0" smtClean="0"/>
              <a:t>f</a:t>
            </a:r>
          </a:p>
          <a:p>
            <a:r>
              <a:rPr lang="pt-BR" sz="1600" dirty="0" smtClean="0"/>
              <a:t>Densidade espectral </a:t>
            </a:r>
            <a:r>
              <a:rPr lang="pt-BR" sz="1600" dirty="0"/>
              <a:t>de </a:t>
            </a:r>
            <a:r>
              <a:rPr lang="pt-BR" sz="1600" dirty="0" smtClean="0"/>
              <a:t>potência (PSD) </a:t>
            </a:r>
            <a:r>
              <a:rPr lang="pt-BR" sz="1600" dirty="0"/>
              <a:t>correspondente do processo aleatório </a:t>
            </a:r>
            <a:r>
              <a:rPr lang="pt-BR" sz="1600" b="1" i="1" dirty="0"/>
              <a:t>X</a:t>
            </a:r>
            <a:r>
              <a:rPr lang="pt-BR" sz="1600" dirty="0"/>
              <a:t>(</a:t>
            </a:r>
            <a:r>
              <a:rPr lang="pt-BR" sz="1600" b="1" i="1" dirty="0"/>
              <a:t>t</a:t>
            </a:r>
            <a:r>
              <a:rPr lang="pt-BR" sz="1600" dirty="0" smtClean="0"/>
              <a:t>):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b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Revisão</a:t>
            </a:r>
            <a:r>
              <a:rPr lang="pt-BR" sz="1600" dirty="0" smtClean="0"/>
              <a:t>: </a:t>
            </a:r>
            <a:r>
              <a:rPr lang="pt-BR" sz="1600" dirty="0" err="1" smtClean="0"/>
              <a:t>transf</a:t>
            </a:r>
            <a:r>
              <a:rPr lang="pt-BR" sz="1600" dirty="0" smtClean="0"/>
              <a:t>. discreta de Fourier aproxima numericamente à </a:t>
            </a:r>
            <a:r>
              <a:rPr lang="pt-BR" sz="1600" dirty="0" err="1" smtClean="0"/>
              <a:t>transf</a:t>
            </a:r>
            <a:r>
              <a:rPr lang="pt-BR" sz="1600" dirty="0" smtClean="0"/>
              <a:t>. de Fourier.</a:t>
            </a:r>
            <a:br>
              <a:rPr lang="pt-BR" sz="1600" dirty="0" smtClean="0"/>
            </a:br>
            <a:r>
              <a:rPr lang="pt-BR" sz="1600" dirty="0" smtClean="0"/>
              <a:t>Se { </a:t>
            </a:r>
            <a:r>
              <a:rPr lang="pt-BR" sz="1600" b="1" i="1" dirty="0" err="1" smtClean="0"/>
              <a:t>x</a:t>
            </a:r>
            <a:r>
              <a:rPr lang="pt-BR" sz="1600" b="1" i="1" baseline="-25000" dirty="0" err="1" smtClean="0"/>
              <a:t>n</a:t>
            </a:r>
            <a:r>
              <a:rPr lang="pt-BR" sz="1600" i="1" dirty="0" smtClean="0"/>
              <a:t>: </a:t>
            </a:r>
            <a:r>
              <a:rPr lang="pt-BR" sz="1600" b="1" i="1" dirty="0"/>
              <a:t>n</a:t>
            </a:r>
            <a:r>
              <a:rPr lang="pt-BR" sz="1600" i="1" dirty="0"/>
              <a:t> = </a:t>
            </a:r>
            <a:r>
              <a:rPr lang="pt-BR" sz="1600" dirty="0"/>
              <a:t>0, 1, ..., </a:t>
            </a:r>
            <a:r>
              <a:rPr lang="pt-BR" sz="1600" i="1" dirty="0"/>
              <a:t>N </a:t>
            </a:r>
            <a:r>
              <a:rPr lang="pt-BR" sz="1600" dirty="0"/>
              <a:t>– </a:t>
            </a:r>
            <a:r>
              <a:rPr lang="pt-BR" sz="1600" dirty="0" smtClean="0"/>
              <a:t>1 } são amostras </a:t>
            </a:r>
            <a:r>
              <a:rPr lang="pt-BR" sz="1600" dirty="0"/>
              <a:t>uniformemente espaçadas de uma função </a:t>
            </a:r>
            <a:r>
              <a:rPr lang="pt-BR" sz="1600" b="1" i="1" dirty="0"/>
              <a:t>x</a:t>
            </a:r>
            <a:r>
              <a:rPr lang="pt-BR" sz="1600" b="1" dirty="0"/>
              <a:t>(</a:t>
            </a:r>
            <a:r>
              <a:rPr lang="pt-BR" sz="1600" b="1" i="1" dirty="0"/>
              <a:t>t</a:t>
            </a:r>
            <a:r>
              <a:rPr lang="pt-BR" sz="1600" b="1" dirty="0"/>
              <a:t>)</a:t>
            </a:r>
            <a:r>
              <a:rPr lang="pt-BR" sz="1600" dirty="0"/>
              <a:t> para </a:t>
            </a:r>
            <a:r>
              <a:rPr lang="pt-BR" sz="1600" b="1" i="1" dirty="0"/>
              <a:t>t</a:t>
            </a:r>
            <a:r>
              <a:rPr lang="pt-BR" sz="1600" i="1" dirty="0"/>
              <a:t> </a:t>
            </a:r>
            <a:r>
              <a:rPr lang="pt-BR" sz="1600" dirty="0"/>
              <a:t>= </a:t>
            </a:r>
            <a:r>
              <a:rPr lang="pt-BR" sz="1600" b="1" i="1" dirty="0" err="1" smtClean="0"/>
              <a:t>n.T</a:t>
            </a:r>
            <a:r>
              <a:rPr lang="pt-BR" sz="1600" b="1" i="1" baseline="-25000" dirty="0" err="1" smtClean="0"/>
              <a:t>s</a:t>
            </a:r>
            <a:r>
              <a:rPr lang="pt-BR" sz="1600" dirty="0"/>
              <a:t>, então a </a:t>
            </a:r>
            <a:r>
              <a:rPr lang="pt-BR" sz="1600" dirty="0" smtClean="0"/>
              <a:t>transformada discreta </a:t>
            </a:r>
            <a:r>
              <a:rPr lang="pt-BR" sz="1600" dirty="0"/>
              <a:t>de Fourier é definida por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>		 onde: 		              são </a:t>
            </a:r>
            <a:r>
              <a:rPr lang="pt-BR" sz="1600" dirty="0"/>
              <a:t>amostras </a:t>
            </a:r>
            <a:r>
              <a:rPr lang="pt-BR" sz="1600" dirty="0" smtClean="0"/>
              <a:t>frequenciais em </a:t>
            </a:r>
            <a:r>
              <a:rPr lang="pt-BR" sz="1600" b="1" i="1" dirty="0"/>
              <a:t>f = </a:t>
            </a:r>
            <a:r>
              <a:rPr lang="pt-BR" sz="1600" b="1" i="1" dirty="0" smtClean="0"/>
              <a:t>k/</a:t>
            </a:r>
            <a:r>
              <a:rPr lang="pt-BR" sz="1600" dirty="0" smtClean="0"/>
              <a:t>(</a:t>
            </a:r>
            <a:r>
              <a:rPr lang="pt-BR" sz="1600" b="1" i="1" dirty="0" err="1" smtClean="0"/>
              <a:t>N.T</a:t>
            </a:r>
            <a:r>
              <a:rPr lang="pt-BR" sz="1600" b="1" i="1" baseline="-25000" dirty="0" err="1" smtClean="0"/>
              <a:t>s</a:t>
            </a:r>
            <a:r>
              <a:rPr lang="pt-BR" sz="1600" dirty="0" smtClean="0"/>
              <a:t>)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dirty="0" smtClean="0"/>
          </a:p>
          <a:p>
            <a:endParaRPr lang="pt-BR" sz="16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395788" cy="128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47975"/>
            <a:ext cx="2943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437112"/>
            <a:ext cx="2476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958408" y="4437112"/>
            <a:ext cx="3006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 média no espaço amostral deve ser 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calculada antes </a:t>
            </a:r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do limite ser 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determinado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05264"/>
            <a:ext cx="1476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57" y="5913655"/>
            <a:ext cx="1914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48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6</a:t>
            </a:r>
            <a:r>
              <a:rPr lang="pt-BR" altLang="pt-BR" sz="3200" dirty="0" smtClean="0"/>
              <a:t>. Espectro de Sinais Aleatórios</a:t>
            </a:r>
            <a:endParaRPr lang="pt-BR" alt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44</a:t>
            </a:fld>
            <a:endParaRPr lang="pt-BR" alt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328592"/>
          </a:xfrm>
        </p:spPr>
        <p:txBody>
          <a:bodyPr/>
          <a:lstStyle/>
          <a:p>
            <a:r>
              <a:rPr lang="pt-BR" sz="2400" dirty="0" smtClean="0"/>
              <a:t>PSD de um Processo Aleatório</a:t>
            </a:r>
          </a:p>
          <a:p>
            <a:pPr lvl="1"/>
            <a:endParaRPr lang="pt-BR" sz="1050" dirty="0" smtClean="0"/>
          </a:p>
          <a:p>
            <a:pPr lvl="1"/>
            <a:r>
              <a:rPr lang="pt-BR" sz="2000" dirty="0" smtClean="0"/>
              <a:t>Passos para se fazer uma estimativa da PSD:</a:t>
            </a:r>
          </a:p>
          <a:p>
            <a:pPr marL="800100" lvl="1" indent="-342900">
              <a:buFont typeface="+mj-lt"/>
              <a:buAutoNum type="arabicPeriod"/>
            </a:pPr>
            <a:endParaRPr lang="pt-BR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sz="1700" dirty="0" smtClean="0"/>
              <a:t>Particionar uma </a:t>
            </a:r>
            <a:r>
              <a:rPr lang="pt-BR" sz="1700" dirty="0"/>
              <a:t>função </a:t>
            </a:r>
            <a:r>
              <a:rPr lang="pt-BR" sz="1700" dirty="0" smtClean="0"/>
              <a:t>amostra do processo aleatório, </a:t>
            </a:r>
            <a:r>
              <a:rPr lang="pt-BR" sz="1700" b="1" i="1" dirty="0"/>
              <a:t>x</a:t>
            </a:r>
            <a:r>
              <a:rPr lang="pt-BR" sz="1700" b="1" dirty="0"/>
              <a:t>(</a:t>
            </a:r>
            <a:r>
              <a:rPr lang="pt-BR" sz="1700" b="1" i="1" dirty="0"/>
              <a:t>t</a:t>
            </a:r>
            <a:r>
              <a:rPr lang="pt-BR" sz="1700" b="1" dirty="0" smtClean="0"/>
              <a:t>)</a:t>
            </a:r>
            <a:r>
              <a:rPr lang="pt-BR" sz="1700" dirty="0" smtClean="0"/>
              <a:t>, em </a:t>
            </a:r>
            <a:r>
              <a:rPr lang="pt-BR" sz="1700" b="1" i="1" dirty="0"/>
              <a:t>M</a:t>
            </a:r>
            <a:r>
              <a:rPr lang="pt-BR" sz="1700" dirty="0"/>
              <a:t> seções de tamanho </a:t>
            </a:r>
            <a:r>
              <a:rPr lang="pt-BR" sz="1700" b="1" i="1" dirty="0" err="1" smtClean="0"/>
              <a:t>N.T</a:t>
            </a:r>
            <a:r>
              <a:rPr lang="pt-BR" sz="1700" b="1" i="1" baseline="-25000" dirty="0" err="1" smtClean="0"/>
              <a:t>s</a:t>
            </a:r>
            <a:r>
              <a:rPr lang="pt-BR" sz="1700" dirty="0" smtClean="0"/>
              <a:t> </a:t>
            </a:r>
            <a:r>
              <a:rPr lang="pt-BR" sz="1700" dirty="0"/>
              <a:t>e amostrá-las </a:t>
            </a:r>
            <a:r>
              <a:rPr lang="pt-BR" sz="1700" dirty="0" smtClean="0"/>
              <a:t>em intervalos </a:t>
            </a:r>
            <a:r>
              <a:rPr lang="pt-BR" sz="1700" i="1" dirty="0" err="1" smtClean="0"/>
              <a:t>T</a:t>
            </a:r>
            <a:r>
              <a:rPr lang="pt-BR" sz="1700" baseline="-25000" dirty="0" err="1" smtClean="0"/>
              <a:t>s</a:t>
            </a:r>
            <a:endParaRPr lang="pt-BR" sz="1700" dirty="0"/>
          </a:p>
          <a:p>
            <a:pPr marL="800100" lvl="1" indent="-342900">
              <a:buFont typeface="+mj-lt"/>
              <a:buAutoNum type="arabicPeriod"/>
            </a:pPr>
            <a:r>
              <a:rPr lang="pt-BR" sz="1700" dirty="0" smtClean="0"/>
              <a:t>Calcular a DFT </a:t>
            </a:r>
            <a:r>
              <a:rPr lang="pt-BR" sz="1700" dirty="0"/>
              <a:t>em cada seção de tamanho </a:t>
            </a:r>
            <a:r>
              <a:rPr lang="pt-BR" sz="1700" b="1" i="1" dirty="0" err="1" smtClean="0"/>
              <a:t>N.T</a:t>
            </a:r>
            <a:r>
              <a:rPr lang="pt-BR" sz="1700" b="1" i="1" baseline="-25000" dirty="0" err="1" smtClean="0"/>
              <a:t>s</a:t>
            </a:r>
            <a:r>
              <a:rPr lang="pt-BR" sz="1700" dirty="0"/>
              <a:t>. </a:t>
            </a:r>
            <a:r>
              <a:rPr lang="pt-BR" sz="1700" dirty="0" smtClean="0"/>
              <a:t>Seja </a:t>
            </a:r>
            <a:r>
              <a:rPr lang="pt-BR" sz="1700" dirty="0" smtClean="0">
                <a:latin typeface="Times New Roman" panose="02020603050405020304" pitchFamily="18" charset="0"/>
              </a:rPr>
              <a:t>{ ξ</a:t>
            </a:r>
            <a:r>
              <a:rPr lang="pt-BR" sz="1700" baseline="-25000" dirty="0" smtClean="0">
                <a:latin typeface="Times New Roman" panose="02020603050405020304" pitchFamily="18" charset="0"/>
              </a:rPr>
              <a:t> </a:t>
            </a:r>
            <a:r>
              <a:rPr lang="pt-BR" sz="1700" i="1" baseline="-25000" dirty="0" smtClean="0">
                <a:latin typeface="Times New Roman" panose="02020603050405020304" pitchFamily="18" charset="0"/>
              </a:rPr>
              <a:t>k</a:t>
            </a:r>
            <a:r>
              <a:rPr lang="pt-BR" sz="1700" baseline="-25000" dirty="0" smtClean="0">
                <a:latin typeface="Times New Roman" panose="02020603050405020304" pitchFamily="18" charset="0"/>
              </a:rPr>
              <a:t> + </a:t>
            </a:r>
            <a:r>
              <a:rPr lang="pt-BR" sz="1700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pt-BR" sz="1700" baseline="-25000" dirty="0" err="1" smtClean="0">
                <a:latin typeface="Times New Roman" panose="02020603050405020304" pitchFamily="18" charset="0"/>
              </a:rPr>
              <a:t>.</a:t>
            </a:r>
            <a:r>
              <a:rPr lang="pt-BR" sz="1700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pt-BR" sz="1700" dirty="0" smtClean="0">
                <a:latin typeface="Times New Roman" panose="02020603050405020304" pitchFamily="18" charset="0"/>
              </a:rPr>
              <a:t> }</a:t>
            </a:r>
            <a:r>
              <a:rPr lang="pt-BR" sz="1700" dirty="0" smtClean="0"/>
              <a:t>, para </a:t>
            </a:r>
            <a:br>
              <a:rPr lang="pt-BR" sz="1700" dirty="0" smtClean="0"/>
            </a:br>
            <a:r>
              <a:rPr lang="pt-BR" sz="1700" i="1" dirty="0" smtClean="0">
                <a:latin typeface="Times New Roman" panose="02020603050405020304" pitchFamily="18" charset="0"/>
              </a:rPr>
              <a:t>m</a:t>
            </a:r>
            <a:r>
              <a:rPr lang="pt-BR" sz="1700" dirty="0" smtClean="0">
                <a:latin typeface="Times New Roman" panose="02020603050405020304" pitchFamily="18" charset="0"/>
              </a:rPr>
              <a:t> = 0, ..., </a:t>
            </a:r>
            <a:r>
              <a:rPr lang="pt-BR" sz="1700" i="1" dirty="0" smtClean="0">
                <a:latin typeface="Times New Roman" panose="02020603050405020304" pitchFamily="18" charset="0"/>
              </a:rPr>
              <a:t>M</a:t>
            </a:r>
            <a:r>
              <a:rPr lang="pt-BR" sz="1700" dirty="0" smtClean="0">
                <a:latin typeface="Times New Roman" panose="02020603050405020304" pitchFamily="18" charset="0"/>
              </a:rPr>
              <a:t>–1</a:t>
            </a:r>
            <a:r>
              <a:rPr lang="pt-BR" sz="1700" dirty="0"/>
              <a:t>, a representação de </a:t>
            </a:r>
            <a:r>
              <a:rPr lang="pt-BR" sz="1700" i="1" dirty="0"/>
              <a:t>M</a:t>
            </a:r>
            <a:r>
              <a:rPr lang="pt-BR" sz="1700" dirty="0"/>
              <a:t> saídas da </a:t>
            </a:r>
            <a:r>
              <a:rPr lang="pt-BR" sz="1700" dirty="0" smtClean="0"/>
              <a:t>DFT, </a:t>
            </a:r>
            <a:br>
              <a:rPr lang="pt-BR" sz="1700" dirty="0" smtClean="0"/>
            </a:br>
            <a:r>
              <a:rPr lang="pt-BR" sz="1700" dirty="0" smtClean="0"/>
              <a:t>um </a:t>
            </a:r>
            <a:r>
              <a:rPr lang="pt-BR" sz="1700" dirty="0"/>
              <a:t>conjunto para cada </a:t>
            </a:r>
            <a:r>
              <a:rPr lang="pt-BR" sz="1700" dirty="0" smtClean="0"/>
              <a:t>seção</a:t>
            </a:r>
            <a:endParaRPr lang="pt-BR" sz="1700" dirty="0"/>
          </a:p>
          <a:p>
            <a:pPr marL="800100" lvl="1" indent="-342900">
              <a:buFont typeface="+mj-lt"/>
              <a:buAutoNum type="arabicPeriod"/>
            </a:pPr>
            <a:r>
              <a:rPr lang="pt-BR" sz="1700" dirty="0" smtClean="0"/>
              <a:t>Calcular </a:t>
            </a:r>
            <a:r>
              <a:rPr lang="pt-BR" sz="1700" dirty="0"/>
              <a:t>a média do quadrado da amplitude de cada </a:t>
            </a:r>
            <a:r>
              <a:rPr lang="pt-BR" sz="1700" dirty="0" smtClean="0"/>
              <a:t>DFT gera a </a:t>
            </a:r>
            <a:r>
              <a:rPr lang="pt-BR" sz="1700" dirty="0"/>
              <a:t>estimativa </a:t>
            </a:r>
            <a:r>
              <a:rPr lang="pt-BR" sz="1700" dirty="0" smtClean="0"/>
              <a:t>da PSD do processo aleatório </a:t>
            </a:r>
            <a:r>
              <a:rPr lang="pt-BR" sz="1700" dirty="0" err="1" smtClean="0"/>
              <a:t>ergódico</a:t>
            </a:r>
            <a:r>
              <a:rPr lang="pt-BR" sz="1700" dirty="0" smtClean="0"/>
              <a:t>: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68" y="4509120"/>
            <a:ext cx="26289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2123728" y="5373216"/>
            <a:ext cx="5069954" cy="628651"/>
            <a:chOff x="2987824" y="4600550"/>
            <a:chExt cx="5069954" cy="628651"/>
          </a:xfrm>
        </p:grpSpPr>
        <p:pic>
          <p:nvPicPr>
            <p:cNvPr id="12800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600551"/>
              <a:ext cx="962025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0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600550"/>
              <a:ext cx="41338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62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6</a:t>
            </a:r>
            <a:r>
              <a:rPr lang="pt-BR" altLang="pt-BR" sz="3200" dirty="0" smtClean="0"/>
              <a:t>. Espectro de Sinais Aleatórios</a:t>
            </a:r>
            <a:endParaRPr lang="pt-BR" alt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45</a:t>
            </a:fld>
            <a:endParaRPr lang="pt-BR" alt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363272" cy="5328592"/>
          </a:xfrm>
        </p:spPr>
        <p:txBody>
          <a:bodyPr/>
          <a:lstStyle/>
          <a:p>
            <a:r>
              <a:rPr lang="pt-BR" sz="2000" dirty="0" smtClean="0"/>
              <a:t>Propriedades da Densidade Espectral de Potência (PSD)</a:t>
            </a:r>
          </a:p>
          <a:p>
            <a:pPr lvl="1"/>
            <a:r>
              <a:rPr lang="pt-BR" sz="1800" dirty="0" smtClean="0"/>
              <a:t>Par da Transformada de Fourier</a:t>
            </a:r>
            <a:r>
              <a:rPr lang="pt-BR" sz="1600" dirty="0" smtClean="0"/>
              <a:t>: PSD  </a:t>
            </a:r>
            <a:r>
              <a:rPr lang="pt-BR" sz="1600" dirty="0" smtClean="0">
                <a:sym typeface="Wingdings" panose="05000000000000000000" pitchFamily="2" charset="2"/>
              </a:rPr>
              <a:t> Autocorrelação temporal</a:t>
            </a:r>
          </a:p>
          <a:p>
            <a:pPr lvl="1"/>
            <a:endParaRPr lang="pt-BR" sz="1600" dirty="0">
              <a:sym typeface="Wingdings" panose="05000000000000000000" pitchFamily="2" charset="2"/>
            </a:endParaRPr>
          </a:p>
          <a:p>
            <a:pPr lvl="1"/>
            <a:endParaRPr lang="pt-BR" sz="1600" dirty="0" smtClean="0">
              <a:sym typeface="Wingdings" panose="05000000000000000000" pitchFamily="2" charset="2"/>
            </a:endParaRPr>
          </a:p>
          <a:p>
            <a:pPr lvl="1"/>
            <a:endParaRPr lang="pt-BR" sz="1600" dirty="0">
              <a:sym typeface="Wingdings" panose="05000000000000000000" pitchFamily="2" charset="2"/>
            </a:endParaRPr>
          </a:p>
          <a:p>
            <a:pPr lvl="1"/>
            <a:endParaRPr lang="pt-BR" sz="1600" dirty="0" smtClean="0">
              <a:sym typeface="Wingdings" panose="05000000000000000000" pitchFamily="2" charset="2"/>
            </a:endParaRPr>
          </a:p>
          <a:p>
            <a:pPr lvl="1"/>
            <a:r>
              <a:rPr lang="pt-BR" sz="1800" dirty="0" smtClean="0"/>
              <a:t>Para um </a:t>
            </a:r>
            <a:r>
              <a:rPr lang="pt-BR" sz="1800" dirty="0"/>
              <a:t>processo estacionário em sentido </a:t>
            </a:r>
            <a:r>
              <a:rPr lang="pt-BR" sz="1800" dirty="0" smtClean="0"/>
              <a:t>amplo:</a:t>
            </a:r>
          </a:p>
          <a:p>
            <a:pPr lvl="1"/>
            <a:endParaRPr lang="pt-BR" sz="1600" dirty="0" smtClean="0"/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pt-BR" sz="1600" dirty="0" smtClean="0"/>
              <a:t>Valor médio quadrático: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endParaRPr lang="pt-BR" sz="700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pt-BR" sz="1600" dirty="0" smtClean="0"/>
              <a:t>Não negatividade: 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pt-BR" sz="1600" dirty="0" smtClean="0"/>
              <a:t>Simetria par: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pt-BR" sz="1600" dirty="0" smtClean="0"/>
              <a:t>PSD de um processo aleatório filtrado por filtro linear com resp. em frequência </a:t>
            </a:r>
            <a:r>
              <a:rPr lang="pt-BR" sz="1600" b="1" i="1" dirty="0" smtClean="0"/>
              <a:t>H</a:t>
            </a:r>
            <a:r>
              <a:rPr lang="pt-BR" sz="1600" dirty="0" smtClean="0"/>
              <a:t>(</a:t>
            </a:r>
            <a:r>
              <a:rPr lang="pt-BR" sz="1600" b="1" i="1" dirty="0" smtClean="0"/>
              <a:t>f</a:t>
            </a:r>
            <a:r>
              <a:rPr lang="pt-BR" sz="1600" dirty="0" smtClean="0"/>
              <a:t>):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952625" y="1938169"/>
            <a:ext cx="5245100" cy="914767"/>
            <a:chOff x="2024633" y="1844675"/>
            <a:chExt cx="5245100" cy="914767"/>
          </a:xfrm>
        </p:grpSpPr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778747"/>
                </p:ext>
              </p:extLst>
            </p:nvPr>
          </p:nvGraphicFramePr>
          <p:xfrm>
            <a:off x="2024633" y="1844675"/>
            <a:ext cx="524510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73" name="Equação" r:id="rId4" imgW="3682800" imgH="355320" progId="Equation.3">
                    <p:embed/>
                  </p:oleObj>
                </mc:Choice>
                <mc:Fallback>
                  <p:oleObj name="Equação" r:id="rId4" imgW="3682800" imgH="355320" progId="Equation.3">
                    <p:embed/>
                    <p:pic>
                      <p:nvPicPr>
                        <p:cNvPr id="0" name="Objeto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633" y="1844675"/>
                          <a:ext cx="5245100" cy="5032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tângulo 7"/>
            <p:cNvSpPr/>
            <p:nvPr/>
          </p:nvSpPr>
          <p:spPr>
            <a:xfrm>
              <a:off x="3035784" y="2420888"/>
              <a:ext cx="32221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/>
                <a:t>relações de </a:t>
              </a:r>
              <a:r>
                <a:rPr lang="pt-BR" sz="1600" dirty="0" err="1" smtClean="0"/>
                <a:t>Wiener-Khintchine</a:t>
              </a:r>
              <a:endParaRPr lang="pt-BR" sz="1600" dirty="0"/>
            </a:p>
          </p:txBody>
        </p:sp>
      </p:grp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08" y="3573016"/>
            <a:ext cx="2362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08" y="4286622"/>
            <a:ext cx="2257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08" y="4766295"/>
            <a:ext cx="1552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48" y="5476850"/>
            <a:ext cx="1876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6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6</a:t>
            </a:r>
            <a:r>
              <a:rPr lang="pt-BR" altLang="pt-BR" sz="3200" dirty="0" smtClean="0"/>
              <a:t>. Espectro de Sinais Aleatórios</a:t>
            </a:r>
            <a:endParaRPr lang="pt-BR" alt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46</a:t>
            </a:fld>
            <a:endParaRPr lang="pt-BR" alt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328592"/>
          </a:xfrm>
        </p:spPr>
        <p:txBody>
          <a:bodyPr/>
          <a:lstStyle/>
          <a:p>
            <a:r>
              <a:rPr lang="pt-BR" sz="2000" dirty="0" smtClean="0"/>
              <a:t>Exemplo:  </a:t>
            </a:r>
            <a:r>
              <a:rPr lang="pt-BR" sz="1800" dirty="0" smtClean="0"/>
              <a:t>PSD da filtragem de uma senóide aleatória </a:t>
            </a:r>
            <a:r>
              <a:rPr lang="pt-BR" sz="1800" i="1" dirty="0" smtClean="0"/>
              <a:t>X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), ou seja,</a:t>
            </a:r>
            <a:br>
              <a:rPr lang="pt-BR" sz="1800" dirty="0" smtClean="0"/>
            </a:br>
            <a:r>
              <a:rPr lang="pt-BR" sz="1800" dirty="0" smtClean="0"/>
              <a:t>	          a autocorrelação da </a:t>
            </a:r>
            <a:r>
              <a:rPr lang="pt-BR" sz="1800" i="1" dirty="0" smtClean="0"/>
              <a:t>Y</a:t>
            </a:r>
            <a:r>
              <a:rPr lang="pt-BR" sz="1800" dirty="0" smtClean="0"/>
              <a:t>(</a:t>
            </a:r>
            <a:r>
              <a:rPr lang="pt-BR" sz="1800" i="1" dirty="0" smtClean="0"/>
              <a:t>t</a:t>
            </a:r>
            <a:r>
              <a:rPr lang="pt-BR" sz="1800" dirty="0" smtClean="0"/>
              <a:t>)</a:t>
            </a:r>
            <a:endParaRPr lang="pt-BR" sz="1400" dirty="0" smtClean="0"/>
          </a:p>
          <a:p>
            <a:pPr lvl="1"/>
            <a:r>
              <a:rPr lang="pt-BR" sz="1600" dirty="0" smtClean="0"/>
              <a:t>Seja um processa aleatório </a:t>
            </a:r>
            <a:r>
              <a:rPr lang="pt-BR" sz="1600" b="1" i="1" dirty="0" smtClean="0"/>
              <a:t>X</a:t>
            </a:r>
            <a:r>
              <a:rPr lang="pt-BR" sz="1600" dirty="0" smtClean="0"/>
              <a:t>(</a:t>
            </a:r>
            <a:r>
              <a:rPr lang="pt-BR" sz="1600" b="1" i="1" dirty="0" smtClean="0"/>
              <a:t>t</a:t>
            </a:r>
            <a:r>
              <a:rPr lang="pt-BR" sz="1600" dirty="0" smtClean="0"/>
              <a:t>) com função autocorrelação: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processado por um filtro linear causal com resposta ao impulso </a:t>
            </a:r>
            <a:r>
              <a:rPr lang="pt-BR" sz="1600" b="1" i="1" dirty="0" smtClean="0"/>
              <a:t>h</a:t>
            </a:r>
            <a:r>
              <a:rPr lang="pt-BR" sz="1600" dirty="0" smtClean="0"/>
              <a:t>(</a:t>
            </a:r>
            <a:r>
              <a:rPr lang="pt-BR" sz="1600" b="1" i="1" dirty="0" smtClean="0"/>
              <a:t>t</a:t>
            </a:r>
            <a:r>
              <a:rPr lang="pt-BR" sz="1600" dirty="0" smtClean="0"/>
              <a:t>):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Se o filtro tiver resposta em frequência do tipo passa baixa: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                                                           e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27061"/>
              </p:ext>
            </p:extLst>
          </p:nvPr>
        </p:nvGraphicFramePr>
        <p:xfrm>
          <a:off x="6938268" y="1628800"/>
          <a:ext cx="19542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1" name="Equação" r:id="rId4" imgW="1371600" imgH="419040" progId="Equation.3">
                  <p:embed/>
                </p:oleObj>
              </mc:Choice>
              <mc:Fallback>
                <p:oleObj name="Equação" r:id="rId4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268" y="1628800"/>
                        <a:ext cx="1954212" cy="593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2014"/>
              </p:ext>
            </p:extLst>
          </p:nvPr>
        </p:nvGraphicFramePr>
        <p:xfrm>
          <a:off x="3810942" y="2602235"/>
          <a:ext cx="2027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2" name="Equação" r:id="rId6" imgW="1422360" imgH="330120" progId="Equation.3">
                  <p:embed/>
                </p:oleObj>
              </mc:Choice>
              <mc:Fallback>
                <p:oleObj name="Equação" r:id="rId6" imgW="1422360" imgH="33012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942" y="2602235"/>
                        <a:ext cx="2027238" cy="4667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95308"/>
              </p:ext>
            </p:extLst>
          </p:nvPr>
        </p:nvGraphicFramePr>
        <p:xfrm>
          <a:off x="6937697" y="3124894"/>
          <a:ext cx="18827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3" name="Equação" r:id="rId8" imgW="1320480" imgH="419040" progId="Equation.3">
                  <p:embed/>
                </p:oleObj>
              </mc:Choice>
              <mc:Fallback>
                <p:oleObj name="Equação" r:id="rId8" imgW="1320480" imgH="4190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697" y="3124894"/>
                        <a:ext cx="1882775" cy="592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21470"/>
              </p:ext>
            </p:extLst>
          </p:nvPr>
        </p:nvGraphicFramePr>
        <p:xfrm>
          <a:off x="2411760" y="3645024"/>
          <a:ext cx="2027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4" name="Equação" r:id="rId10" imgW="1422360" imgH="279360" progId="Equation.3">
                  <p:embed/>
                </p:oleObj>
              </mc:Choice>
              <mc:Fallback>
                <p:oleObj name="Equação" r:id="rId10" imgW="1422360" imgH="27936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45024"/>
                        <a:ext cx="2027237" cy="393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92033"/>
              </p:ext>
            </p:extLst>
          </p:nvPr>
        </p:nvGraphicFramePr>
        <p:xfrm>
          <a:off x="2843808" y="4770438"/>
          <a:ext cx="39258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5" name="Equação" r:id="rId12" imgW="2755800" imgH="558720" progId="Equation.3">
                  <p:embed/>
                </p:oleObj>
              </mc:Choice>
              <mc:Fallback>
                <p:oleObj name="Equação" r:id="rId12" imgW="2755800" imgH="55872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70438"/>
                        <a:ext cx="3925887" cy="787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67856"/>
              </p:ext>
            </p:extLst>
          </p:nvPr>
        </p:nvGraphicFramePr>
        <p:xfrm>
          <a:off x="3114675" y="5754688"/>
          <a:ext cx="34210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6" name="Equação" r:id="rId14" imgW="2400120" imgH="457200" progId="Equation.3">
                  <p:embed/>
                </p:oleObj>
              </mc:Choice>
              <mc:Fallback>
                <p:oleObj name="Equação" r:id="rId14" imgW="2400120" imgH="457200" progId="Equation.3">
                  <p:embed/>
                  <p:pic>
                    <p:nvPicPr>
                      <p:cNvPr id="0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754688"/>
                        <a:ext cx="3421063" cy="644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tângulo 20"/>
          <p:cNvSpPr/>
          <p:nvPr/>
        </p:nvSpPr>
        <p:spPr>
          <a:xfrm>
            <a:off x="6876256" y="5085184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antecipando a propriedade de deslocamento da função delta de Dirac: </a:t>
            </a:r>
            <a:r>
              <a:rPr lang="el-G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δ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(f – </a:t>
            </a:r>
            <a:r>
              <a:rPr lang="pt-BR" sz="1200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200" baseline="-25000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)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Seta em curva para a direita 19"/>
          <p:cNvSpPr/>
          <p:nvPr/>
        </p:nvSpPr>
        <p:spPr>
          <a:xfrm>
            <a:off x="2195736" y="5085184"/>
            <a:ext cx="576064" cy="1080120"/>
          </a:xfrm>
          <a:prstGeom prst="curvedRightArrow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151620" y="5230941"/>
            <a:ext cx="1116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Transf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. Inversa de Fourier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087996" y="2708920"/>
            <a:ext cx="11161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Convolução: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99592" y="3645024"/>
            <a:ext cx="1440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Propriedade 4: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80508"/>
              </p:ext>
            </p:extLst>
          </p:nvPr>
        </p:nvGraphicFramePr>
        <p:xfrm>
          <a:off x="5004048" y="3615916"/>
          <a:ext cx="179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7" name="Equação" r:id="rId16" imgW="1257120" imgH="304560" progId="Equation.3">
                  <p:embed/>
                </p:oleObj>
              </mc:Choice>
              <mc:Fallback>
                <p:oleObj name="Equação" r:id="rId16" imgW="12571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615916"/>
                        <a:ext cx="1790700" cy="4302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8521"/>
              </p:ext>
            </p:extLst>
          </p:nvPr>
        </p:nvGraphicFramePr>
        <p:xfrm>
          <a:off x="2951832" y="4097511"/>
          <a:ext cx="3708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8" name="Equação" r:id="rId18" imgW="2603160" imgH="393480" progId="Equation.3">
                  <p:embed/>
                </p:oleObj>
              </mc:Choice>
              <mc:Fallback>
                <p:oleObj name="Equação" r:id="rId18" imgW="2603160" imgH="393480" progId="Equation.3">
                  <p:embed/>
                  <p:pic>
                    <p:nvPicPr>
                      <p:cNvPr id="0" name="Obje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32" y="4097511"/>
                        <a:ext cx="3708400" cy="55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21"/>
          <p:cNvSpPr/>
          <p:nvPr/>
        </p:nvSpPr>
        <p:spPr>
          <a:xfrm>
            <a:off x="1151620" y="4077072"/>
            <a:ext cx="90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Par da </a:t>
            </a:r>
            <a:r>
              <a:rPr lang="pt-BR" sz="1200" dirty="0" err="1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Transf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. de Fourier: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b="1" dirty="0">
                <a:solidFill>
                  <a:srgbClr val="FFC000"/>
                </a:solidFill>
              </a:rPr>
              <a:t>7. Processos Gaussianos e Ruídos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37396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Alterações no sinal recebido por um canal</a:t>
            </a:r>
          </a:p>
          <a:p>
            <a:pPr lvl="1"/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Fatores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independentes</a:t>
            </a:r>
          </a:p>
          <a:p>
            <a:pPr lvl="2"/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Efeito repetitivo e determinístico 	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	</a:t>
            </a:r>
            <a:r>
              <a:rPr lang="pt-BR" sz="1800" b="1" dirty="0">
                <a:solidFill>
                  <a:srgbClr val="FFC000"/>
                </a:solidFill>
              </a:rPr>
              <a:t>distorção</a:t>
            </a:r>
          </a:p>
          <a:p>
            <a:pPr lvl="2"/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Efeito aleatório 			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	</a:t>
            </a:r>
            <a:r>
              <a:rPr lang="pt-BR" sz="1800" b="1" dirty="0">
                <a:solidFill>
                  <a:srgbClr val="FFC000"/>
                </a:solidFill>
              </a:rPr>
              <a:t>ruídos</a:t>
            </a:r>
          </a:p>
          <a:p>
            <a:endParaRPr lang="pt-BR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 de bit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transmissor enviar um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sinal correspondente 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bit, 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receptor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medir 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tensão no lado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certo do limiar </a:t>
            </a:r>
            <a:r>
              <a:rPr lang="pt-BR" sz="1800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800" i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então o bit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será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recebido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corretamente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Caso contrário, o resultado é um </a:t>
            </a:r>
            <a:r>
              <a:rPr lang="pt-BR" sz="1800" dirty="0">
                <a:solidFill>
                  <a:srgbClr val="FFC000"/>
                </a:solidFill>
              </a:rPr>
              <a:t>erro de </a:t>
            </a:r>
            <a:r>
              <a:rPr lang="pt-BR" sz="1800" dirty="0" smtClean="0">
                <a:solidFill>
                  <a:srgbClr val="FFC000"/>
                </a:solidFill>
              </a:rPr>
              <a:t>bit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Erro de Bit ou Taxa de Erro de Bit (</a:t>
            </a:r>
            <a:r>
              <a:rPr lang="pt-BR" sz="1800" dirty="0">
                <a:solidFill>
                  <a:srgbClr val="FFC000"/>
                </a:solidFill>
              </a:rPr>
              <a:t>BER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Relação Sinal-Ruído (</a:t>
            </a:r>
            <a:r>
              <a:rPr lang="pt-BR" sz="1800" dirty="0">
                <a:solidFill>
                  <a:srgbClr val="FFC000"/>
                </a:solidFill>
              </a:rPr>
              <a:t>SNR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): potência do sinal / potência do ruído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65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70661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Branco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Idealizado para análise de Sistemas de Comunicação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800" dirty="0" smtClean="0">
                <a:solidFill>
                  <a:srgbClr val="FFC000"/>
                </a:solidFill>
              </a:rPr>
              <a:t>densidade espectral de potência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independe da frequência</a:t>
            </a:r>
          </a:p>
          <a:p>
            <a:pPr marL="628650" lvl="1" indent="-273050"/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é um processo aleatório que representa o ruído branco </a:t>
            </a:r>
          </a:p>
          <a:p>
            <a:pPr marL="628650" lvl="1" indent="-273050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28650" lvl="1" indent="-273050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800" dirty="0" smtClean="0">
                <a:solidFill>
                  <a:srgbClr val="FFC000"/>
                </a:solidFill>
              </a:rPr>
              <a:t>autocorrelação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r>
              <a:rPr lang="pt-BR" sz="18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τ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é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zero para </a:t>
            </a:r>
            <a:r>
              <a:rPr lang="pt-BR" sz="1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τ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≠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Quaisquer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duas amostras diferentes 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branco não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são correlacionadas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não importa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quão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perto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temporalmente elas estejam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Teoricamente o ruído branco tem </a:t>
            </a:r>
            <a:r>
              <a:rPr lang="pt-BR" sz="1800" dirty="0" smtClean="0">
                <a:solidFill>
                  <a:srgbClr val="FFC000"/>
                </a:solidFill>
              </a:rPr>
              <a:t>pot. infinita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Uso análogo ao da função delta de Dirac: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são observados apenas após terem passados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por um sistema de largura de banda finita   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se a largura de banda do processo ruído na</a:t>
            </a:r>
            <a:b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</a:b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entrada de um SLIT for muito maior que a largura de banda do sistema, então o processo pode ser modelado por ruído branco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48</a:t>
            </a:fld>
            <a:endParaRPr lang="pt-BR" altLang="pt-BR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27698"/>
            <a:ext cx="1133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98" y="2708920"/>
            <a:ext cx="269309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2680209"/>
            <a:ext cx="149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6035599" y="4509120"/>
            <a:ext cx="2693097" cy="1248849"/>
            <a:chOff x="6035599" y="4365105"/>
            <a:chExt cx="2693097" cy="1248849"/>
          </a:xfrm>
        </p:grpSpPr>
        <p:pic>
          <p:nvPicPr>
            <p:cNvPr id="13107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5599" y="4365105"/>
              <a:ext cx="2693097" cy="124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3423066"/>
                </p:ext>
              </p:extLst>
            </p:nvPr>
          </p:nvGraphicFramePr>
          <p:xfrm>
            <a:off x="7428570" y="4547468"/>
            <a:ext cx="546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8" name="Equação" r:id="rId8" imgW="545760" imgH="393480" progId="Equation.3">
                    <p:embed/>
                  </p:oleObj>
                </mc:Choice>
                <mc:Fallback>
                  <p:oleObj name="Equação" r:id="rId8" imgW="54576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28570" y="4547468"/>
                          <a:ext cx="546100" cy="3937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47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70661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Branco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Ruído branco filtrado por passa baixa ideal	</a:t>
            </a:r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49</a:t>
            </a:fld>
            <a:endParaRPr lang="pt-BR" altLang="pt-BR"/>
          </a:p>
        </p:txBody>
      </p:sp>
      <p:grpSp>
        <p:nvGrpSpPr>
          <p:cNvPr id="10" name="Grupo 9"/>
          <p:cNvGrpSpPr/>
          <p:nvPr/>
        </p:nvGrpSpPr>
        <p:grpSpPr>
          <a:xfrm>
            <a:off x="3461202" y="3212976"/>
            <a:ext cx="2478950" cy="1303586"/>
            <a:chOff x="3461202" y="3277542"/>
            <a:chExt cx="2478950" cy="1303586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202" y="3277542"/>
              <a:ext cx="2478950" cy="130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" name="Objeto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759184"/>
                </p:ext>
              </p:extLst>
            </p:nvPr>
          </p:nvGraphicFramePr>
          <p:xfrm>
            <a:off x="4211960" y="3284984"/>
            <a:ext cx="435992" cy="348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4" name="Equação" r:id="rId5" imgW="507960" imgH="406080" progId="Equation.3">
                    <p:embed/>
                  </p:oleObj>
                </mc:Choice>
                <mc:Fallback>
                  <p:oleObj name="Equação" r:id="rId5" imgW="507960" imgH="4060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1960" y="3284984"/>
                          <a:ext cx="435992" cy="34879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tângulo 8"/>
            <p:cNvSpPr/>
            <p:nvPr/>
          </p:nvSpPr>
          <p:spPr>
            <a:xfrm>
              <a:off x="4675299" y="3285024"/>
              <a:ext cx="396044" cy="34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3252418" y="2335633"/>
            <a:ext cx="2873080" cy="792088"/>
            <a:chOff x="3252418" y="2335633"/>
            <a:chExt cx="2873080" cy="792088"/>
          </a:xfrm>
        </p:grpSpPr>
        <p:sp>
          <p:nvSpPr>
            <p:cNvPr id="8" name="Retângulo 7"/>
            <p:cNvSpPr/>
            <p:nvPr/>
          </p:nvSpPr>
          <p:spPr>
            <a:xfrm>
              <a:off x="3995936" y="2335633"/>
              <a:ext cx="136815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FPBI</a:t>
              </a:r>
              <a:endParaRPr lang="pt-BR" dirty="0"/>
            </a:p>
          </p:txBody>
        </p:sp>
        <p:cxnSp>
          <p:nvCxnSpPr>
            <p:cNvPr id="12" name="Conector de seta reta 11"/>
            <p:cNvCxnSpPr>
              <a:stCxn id="19" idx="3"/>
            </p:cNvCxnSpPr>
            <p:nvPr/>
          </p:nvCxnSpPr>
          <p:spPr>
            <a:xfrm>
              <a:off x="3252418" y="2731678"/>
              <a:ext cx="74351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endCxn id="132098" idx="1"/>
            </p:cNvCxnSpPr>
            <p:nvPr/>
          </p:nvCxnSpPr>
          <p:spPr>
            <a:xfrm>
              <a:off x="5364088" y="2731677"/>
              <a:ext cx="76141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008063" y="4581128"/>
            <a:ext cx="7596385" cy="1973160"/>
            <a:chOff x="359991" y="4581128"/>
            <a:chExt cx="7596385" cy="1973160"/>
          </a:xfrm>
        </p:grpSpPr>
        <p:graphicFrame>
          <p:nvGraphicFramePr>
            <p:cNvPr id="28" name="Objeto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721772"/>
                </p:ext>
              </p:extLst>
            </p:nvPr>
          </p:nvGraphicFramePr>
          <p:xfrm>
            <a:off x="359991" y="4838700"/>
            <a:ext cx="3509962" cy="147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85" name="Equação" r:id="rId7" imgW="2476440" imgH="1041120" progId="Equation.3">
                    <p:embed/>
                  </p:oleObj>
                </mc:Choice>
                <mc:Fallback>
                  <p:oleObj name="Equação" r:id="rId7" imgW="2476440" imgH="10411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9991" y="4838700"/>
                          <a:ext cx="3509962" cy="147955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2101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4581128"/>
              <a:ext cx="3744416" cy="197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tângulo 24"/>
          <p:cNvSpPr/>
          <p:nvPr/>
        </p:nvSpPr>
        <p:spPr>
          <a:xfrm>
            <a:off x="4427984" y="980728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Ruído branco </a:t>
            </a:r>
            <a:r>
              <a:rPr lang="pt-BR" sz="1400" dirty="0"/>
              <a:t>filtrado possui potência média </a:t>
            </a:r>
            <a:r>
              <a:rPr lang="pt-BR" sz="1400" dirty="0" smtClean="0"/>
              <a:t>finita, e</a:t>
            </a:r>
            <a:r>
              <a:rPr lang="pt-BR" sz="1400" dirty="0"/>
              <a:t> </a:t>
            </a:r>
            <a:r>
              <a:rPr lang="pt-BR" sz="1400" dirty="0" smtClean="0"/>
              <a:t>sua potência </a:t>
            </a:r>
            <a:r>
              <a:rPr lang="pt-BR" sz="1400" dirty="0"/>
              <a:t>média é proporcional à largura de </a:t>
            </a:r>
            <a:r>
              <a:rPr lang="pt-BR" sz="1400" dirty="0" smtClean="0"/>
              <a:t>faixa</a:t>
            </a:r>
            <a:endParaRPr lang="pt-BR" sz="14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6125498" y="2079884"/>
            <a:ext cx="2478950" cy="2429236"/>
            <a:chOff x="6125498" y="2079884"/>
            <a:chExt cx="2478950" cy="2429236"/>
          </a:xfrm>
        </p:grpSpPr>
        <p:grpSp>
          <p:nvGrpSpPr>
            <p:cNvPr id="23" name="Grupo 22"/>
            <p:cNvGrpSpPr/>
            <p:nvPr/>
          </p:nvGrpSpPr>
          <p:grpSpPr>
            <a:xfrm>
              <a:off x="6125498" y="2079884"/>
              <a:ext cx="2478950" cy="2429236"/>
              <a:chOff x="6125498" y="2079884"/>
              <a:chExt cx="2478950" cy="2429236"/>
            </a:xfrm>
          </p:grpSpPr>
          <p:pic>
            <p:nvPicPr>
              <p:cNvPr id="132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498" y="2079884"/>
                <a:ext cx="2478950" cy="1303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099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3651870"/>
                <a:ext cx="2171700" cy="857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6" name="Retângulo 35"/>
            <p:cNvSpPr/>
            <p:nvPr/>
          </p:nvSpPr>
          <p:spPr>
            <a:xfrm>
              <a:off x="6273767" y="3342095"/>
              <a:ext cx="22586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/>
                <a:t>Ruído Branco Filtrado</a:t>
              </a:r>
              <a:endParaRPr lang="pt-BR" sz="16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971600" y="2060848"/>
            <a:ext cx="2280818" cy="2186264"/>
            <a:chOff x="971600" y="2060848"/>
            <a:chExt cx="2280818" cy="2186264"/>
          </a:xfrm>
        </p:grpSpPr>
        <p:grpSp>
          <p:nvGrpSpPr>
            <p:cNvPr id="21" name="Grupo 20"/>
            <p:cNvGrpSpPr/>
            <p:nvPr/>
          </p:nvGrpSpPr>
          <p:grpSpPr>
            <a:xfrm>
              <a:off x="971600" y="2060848"/>
              <a:ext cx="2280818" cy="2186264"/>
              <a:chOff x="971600" y="2060848"/>
              <a:chExt cx="2280818" cy="2186264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2060848"/>
                <a:ext cx="2280818" cy="1341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742287"/>
                <a:ext cx="1133475" cy="50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Retângulo 36"/>
            <p:cNvSpPr/>
            <p:nvPr/>
          </p:nvSpPr>
          <p:spPr>
            <a:xfrm>
              <a:off x="1331640" y="3357750"/>
              <a:ext cx="14894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/>
                <a:t>Ruído Branco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792162"/>
          </a:xfrm>
        </p:spPr>
        <p:txBody>
          <a:bodyPr/>
          <a:lstStyle/>
          <a:p>
            <a:r>
              <a:rPr lang="pt-BR" altLang="pt-BR" sz="3200" b="1" dirty="0" smtClean="0">
                <a:solidFill>
                  <a:srgbClr val="FFC000"/>
                </a:solidFill>
              </a:rPr>
              <a:t>1. Probabilidade e </a:t>
            </a:r>
            <a:r>
              <a:rPr lang="pt-BR" altLang="pt-BR" sz="3200" b="1" dirty="0" err="1" smtClean="0">
                <a:solidFill>
                  <a:srgbClr val="FFC000"/>
                </a:solidFill>
              </a:rPr>
              <a:t>V.A.'s</a:t>
            </a:r>
            <a:endParaRPr lang="pt-BR" altLang="pt-BR" sz="3200" b="1" dirty="0">
              <a:solidFill>
                <a:srgbClr val="FFC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301952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Experimento Aleatório 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–  sempre que repetido pode ter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modificada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sua saída em relação aos valores prévios, devido a um fenômeno aleatório (imprevisível)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rgbClr val="FFC000"/>
                </a:solidFill>
              </a:rPr>
              <a:t>Exper. Aleatório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observação do resultado do lançamento de uma moeda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rgbClr val="FFC000"/>
                </a:solidFill>
              </a:rPr>
              <a:t>Saídas possíveis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resultados):  cara  ou  coroa</a:t>
            </a:r>
          </a:p>
          <a:p>
            <a:pPr lvl="1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Propriedades de um Experimento Aleatório</a:t>
            </a:r>
          </a:p>
          <a:p>
            <a:pPr lvl="1"/>
            <a:endParaRPr lang="pt-BR" sz="105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qualquer repetição do experimento o resultado é imprevisível</a:t>
            </a:r>
          </a:p>
          <a:p>
            <a:pPr lvl="1"/>
            <a:endParaRPr lang="pt-BR" sz="11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uma grande quantidade de repetições a saída exibe uma regularidade estatística (padrão médio definido)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82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70661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Faixa Estreita</a:t>
            </a:r>
            <a:endParaRPr lang="pt-BR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Filtro de faixa estreita é usado para selecionar o sinal modulado recebido</a:t>
            </a: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largura de banda desse filtro é larga o suficiente para passar apenas o sinal modulado recebido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28650" lvl="1" indent="-27305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 processo aleatório do ruído que aparece na saída do filtro é chamado de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Ruído de Faixa Estreita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, geralmente, centrado nas frequências ±</a:t>
            </a:r>
            <a:r>
              <a:rPr lang="pt-BR" sz="18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pt-BR" sz="18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</a:t>
            </a:r>
            <a:endParaRPr lang="pt-BR" sz="1800" b="1" i="1" baseline="-250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628650" lvl="1" indent="-273050"/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Pode ser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representado por componentes em fase e em quadratura,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da mesma forma que os sinais de faixa estreita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50</a:t>
            </a:fld>
            <a:endParaRPr lang="pt-BR" altLang="pt-BR"/>
          </a:p>
        </p:txBody>
      </p:sp>
      <p:grpSp>
        <p:nvGrpSpPr>
          <p:cNvPr id="11" name="Grupo 10"/>
          <p:cNvGrpSpPr/>
          <p:nvPr/>
        </p:nvGrpSpPr>
        <p:grpSpPr>
          <a:xfrm>
            <a:off x="912490" y="4713312"/>
            <a:ext cx="4019550" cy="1524000"/>
            <a:chOff x="1187624" y="3921224"/>
            <a:chExt cx="4019550" cy="1524000"/>
          </a:xfrm>
        </p:grpSpPr>
        <p:pic>
          <p:nvPicPr>
            <p:cNvPr id="133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921224"/>
              <a:ext cx="401955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Conector reto 5"/>
            <p:cNvCxnSpPr/>
            <p:nvPr/>
          </p:nvCxnSpPr>
          <p:spPr>
            <a:xfrm>
              <a:off x="1979712" y="4306951"/>
              <a:ext cx="230425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to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7700202"/>
                </p:ext>
              </p:extLst>
            </p:nvPr>
          </p:nvGraphicFramePr>
          <p:xfrm>
            <a:off x="2793702" y="4365104"/>
            <a:ext cx="338138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9" name="Equação" r:id="rId5" imgW="393480" imgH="228600" progId="Equation.3">
                    <p:embed/>
                  </p:oleObj>
                </mc:Choice>
                <mc:Fallback>
                  <p:oleObj name="Equação" r:id="rId5" imgW="3934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93702" y="4365104"/>
                          <a:ext cx="338138" cy="19685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88" y="3922737"/>
            <a:ext cx="3810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7380312" y="3994745"/>
            <a:ext cx="1512168" cy="586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C00000"/>
                </a:solidFill>
              </a:rPr>
              <a:t>Função amostra do ruído de faixa estreita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37242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lipse 13"/>
          <p:cNvSpPr/>
          <p:nvPr/>
        </p:nvSpPr>
        <p:spPr>
          <a:xfrm>
            <a:off x="1864724" y="3922737"/>
            <a:ext cx="504056" cy="419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48338" y="3933056"/>
            <a:ext cx="540000" cy="419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'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70661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Faixa Estreita, </a:t>
            </a:r>
            <a:r>
              <a:rPr lang="pt-BR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pt-BR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28650" lvl="1" indent="-273050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Propriedades</a:t>
            </a:r>
          </a:p>
          <a:p>
            <a:pPr marL="1098550" lvl="2" indent="-342900">
              <a:buFont typeface="+mj-lt"/>
              <a:buAutoNum type="arabicPeriod"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As componentes em fase e em quadratura possuem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média nula</a:t>
            </a:r>
          </a:p>
          <a:p>
            <a:pPr marL="1098550" lvl="2" indent="-342900">
              <a:buFont typeface="+mj-lt"/>
              <a:buAutoNum type="arabicPeriod"/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1098550" lvl="2" indent="-342900">
              <a:buFont typeface="+mj-lt"/>
              <a:buAutoNum type="arabicPeriod"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Se o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ruído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for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gaussiano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então as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componentes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também serão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gaussianas</a:t>
            </a:r>
          </a:p>
          <a:p>
            <a:pPr marL="1098550" lvl="2" indent="-342900">
              <a:buFont typeface="+mj-lt"/>
              <a:buAutoNum type="arabicPeriod"/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1098550" lvl="2" indent="-342900">
              <a:buFont typeface="+mj-lt"/>
              <a:buAutoNum type="arabicPeriod"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Se o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ruído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for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estacionário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então as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componentes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também serão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estacionárias</a:t>
            </a:r>
          </a:p>
          <a:p>
            <a:pPr marL="1098550" lvl="2" indent="-342900">
              <a:buFont typeface="+mj-lt"/>
              <a:buAutoNum type="arabicPeriod"/>
            </a:pP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1098550" lvl="2" indent="-342900">
              <a:buFont typeface="+mj-lt"/>
              <a:buAutoNum type="arabicPeriod"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Tanto a componente em fase quanto a componente em quadratura possuem a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mesma densidade espectral de potência 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1098550" lvl="2" indent="-342900">
              <a:buFont typeface="+mj-lt"/>
              <a:buAutoNum type="arabicPeriod"/>
            </a:pP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1098550" lvl="2" indent="-342900">
              <a:buFont typeface="+mj-lt"/>
              <a:buAutoNum type="arabicPeriod"/>
            </a:pPr>
            <a:endParaRPr lang="pt-BR" sz="28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1098550" lvl="2" indent="-342900">
              <a:buFont typeface="+mj-lt"/>
              <a:buAutoNum type="arabicPeriod"/>
            </a:pP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 componente em fase e a componente em quadratura possuem a </a:t>
            </a:r>
            <a:r>
              <a:rPr lang="pt-BR" sz="1800" dirty="0" smtClean="0">
                <a:solidFill>
                  <a:srgbClr val="FFC000"/>
                </a:solidFill>
                <a:sym typeface="Wingdings" panose="05000000000000000000" pitchFamily="2" charset="2"/>
              </a:rPr>
              <a:t>mesma variância</a:t>
            </a:r>
            <a:endParaRPr lang="pt-BR" dirty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51</a:t>
            </a:fld>
            <a:endParaRPr lang="pt-BR" altLang="pt-BR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1" y="5195664"/>
            <a:ext cx="5324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70661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Faixa Estreita, </a:t>
            </a:r>
            <a:r>
              <a:rPr lang="pt-BR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pt-BR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98500" lvl="1" indent="-342900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Exemplo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Ruído branco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idealmente filtrado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por filtro passa faixa: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52</a:t>
            </a:fld>
            <a:endParaRPr lang="pt-BR" altLang="pt-BR"/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84461"/>
            <a:ext cx="2335535" cy="6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65201"/>
            <a:ext cx="5029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99362"/>
            <a:ext cx="3592240" cy="14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12615"/>
            <a:ext cx="2030909" cy="181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34" y="4279552"/>
            <a:ext cx="3070610" cy="224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05" y="5419359"/>
            <a:ext cx="3343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56" y="3599681"/>
            <a:ext cx="2971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12615"/>
            <a:ext cx="2660526" cy="59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6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706616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Branco Filtrado</a:t>
            </a:r>
            <a:endParaRPr lang="pt-BR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698500" lvl="1" indent="-342900"/>
            <a:r>
              <a:rPr lang="pt-BR" sz="1800" dirty="0" smtClean="0"/>
              <a:t>Do exemplo anterior: quando a fonte de ruído branco, de média nula e densidade espectral de potência </a:t>
            </a:r>
            <a:r>
              <a:rPr lang="pt-BR" sz="1800" b="1" i="1" dirty="0" smtClean="0"/>
              <a:t>N</a:t>
            </a:r>
            <a:r>
              <a:rPr lang="pt-BR" sz="1800" b="1" i="1" baseline="-25000" dirty="0" smtClean="0"/>
              <a:t>0</a:t>
            </a:r>
            <a:r>
              <a:rPr lang="pt-BR" sz="1800" dirty="0" smtClean="0"/>
              <a:t>/2 é conectada na entrada de um filtro passa-baixa ideal com largura de faixa </a:t>
            </a:r>
            <a:r>
              <a:rPr lang="pt-BR" sz="1800" b="1" i="1" dirty="0" smtClean="0"/>
              <a:t>B</a:t>
            </a:r>
            <a:r>
              <a:rPr lang="pt-BR" sz="1800" i="1" dirty="0" smtClean="0"/>
              <a:t> </a:t>
            </a:r>
            <a:r>
              <a:rPr lang="pt-BR" sz="1800" dirty="0" smtClean="0"/>
              <a:t>e ganho de faixa passante unitário, a potência média de saída (</a:t>
            </a:r>
            <a:r>
              <a:rPr lang="pt-BR" sz="1800" b="1" i="1" dirty="0" smtClean="0"/>
              <a:t>R</a:t>
            </a:r>
            <a:r>
              <a:rPr lang="pt-BR" sz="1800" b="1" i="1" baseline="-25000" dirty="0" smtClean="0"/>
              <a:t>N</a:t>
            </a:r>
            <a:r>
              <a:rPr lang="pt-BR" sz="1800" dirty="0" smtClean="0"/>
              <a:t>(0)) é </a:t>
            </a:r>
            <a:r>
              <a:rPr lang="pt-BR" sz="1800" b="1" i="1" dirty="0" smtClean="0">
                <a:solidFill>
                  <a:srgbClr val="FFC000"/>
                </a:solidFill>
              </a:rPr>
              <a:t>N</a:t>
            </a:r>
            <a:r>
              <a:rPr lang="pt-BR" sz="1800" b="1" baseline="-25000" dirty="0" smtClean="0">
                <a:solidFill>
                  <a:srgbClr val="FFC000"/>
                </a:solidFill>
              </a:rPr>
              <a:t>0</a:t>
            </a:r>
            <a:r>
              <a:rPr lang="pt-BR" sz="1800" b="1" i="1" dirty="0" smtClean="0">
                <a:solidFill>
                  <a:srgbClr val="FFC000"/>
                </a:solidFill>
              </a:rPr>
              <a:t>B</a:t>
            </a:r>
            <a:endParaRPr lang="pt-BR" sz="1800" b="1" dirty="0" smtClean="0">
              <a:solidFill>
                <a:srgbClr val="FFC000"/>
              </a:solidFill>
            </a:endParaRPr>
          </a:p>
          <a:p>
            <a:pPr marL="698500" lvl="1" indent="-342900"/>
            <a:endParaRPr lang="pt-BR" sz="1800" dirty="0" smtClean="0"/>
          </a:p>
          <a:p>
            <a:pPr marL="698500" lvl="1" indent="-342900"/>
            <a:r>
              <a:rPr lang="pt-BR" sz="1800" dirty="0" smtClean="0"/>
              <a:t>Possui </a:t>
            </a:r>
            <a:r>
              <a:rPr lang="pt-BR" sz="1800" b="1" dirty="0" smtClean="0">
                <a:solidFill>
                  <a:srgbClr val="FFC000"/>
                </a:solidFill>
              </a:rPr>
              <a:t>potência média finita</a:t>
            </a:r>
            <a:r>
              <a:rPr lang="pt-BR" sz="1800" dirty="0" smtClean="0"/>
              <a:t> e </a:t>
            </a:r>
            <a:r>
              <a:rPr lang="pt-BR" sz="1800" b="1" dirty="0">
                <a:solidFill>
                  <a:srgbClr val="FFC000"/>
                </a:solidFill>
              </a:rPr>
              <a:t>proporcional à largura de banda </a:t>
            </a:r>
          </a:p>
          <a:p>
            <a:pPr marL="698500" lvl="1" indent="-342900"/>
            <a:endParaRPr lang="pt-BR" sz="1800" dirty="0" smtClean="0"/>
          </a:p>
          <a:p>
            <a:pPr marL="698500" lvl="1" indent="-342900"/>
            <a:r>
              <a:rPr lang="pt-BR" sz="1800" dirty="0" smtClean="0"/>
              <a:t>Pode-se generalizar esse resultado para todos tipos de filtro passa baixa, a partir da definição da Largura de Banda Equivalente ao Ruído</a:t>
            </a:r>
          </a:p>
          <a:p>
            <a:pPr marL="698500" lvl="1" indent="-342900"/>
            <a:endParaRPr lang="pt-BR" sz="1800" dirty="0"/>
          </a:p>
          <a:p>
            <a:pPr marL="698500" lvl="1" indent="-342900"/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628650" lvl="1" indent="-273050"/>
            <a:endParaRPr lang="pt-BR" sz="1800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71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37396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Largura de Banda Equivalente ao Ruído</a:t>
            </a:r>
          </a:p>
          <a:p>
            <a:pPr lvl="1"/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Suponha uma fonte de ruído branco, </a:t>
            </a:r>
            <a:r>
              <a:rPr lang="el-G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=0, com espectro 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= 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4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/2 conectada a um filtro passa faixa arbitrário com resposta em frequência 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). A potência média do ruído de saída: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54</a:t>
            </a:fld>
            <a:endParaRPr lang="pt-BR" altLang="pt-BR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8" y="2429794"/>
            <a:ext cx="2343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283431" y="4941168"/>
            <a:ext cx="3384376" cy="1440160"/>
            <a:chOff x="1115616" y="4941168"/>
            <a:chExt cx="3384376" cy="1440160"/>
          </a:xfrm>
        </p:grpSpPr>
        <p:sp>
          <p:nvSpPr>
            <p:cNvPr id="6" name="Retângulo 5"/>
            <p:cNvSpPr/>
            <p:nvPr/>
          </p:nvSpPr>
          <p:spPr>
            <a:xfrm>
              <a:off x="1115616" y="4941168"/>
              <a:ext cx="3384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C000"/>
                  </a:solidFill>
                </a:rPr>
                <a:t>Largura de banda equivalente ao ruído para um filtro </a:t>
              </a:r>
              <a:r>
                <a:rPr lang="pt-BR" sz="1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passa baixa </a:t>
              </a:r>
              <a:endParaRPr lang="pt-BR" sz="14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619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5476453"/>
              <a:ext cx="2085975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upo 9"/>
          <p:cNvGrpSpPr/>
          <p:nvPr/>
        </p:nvGrpSpPr>
        <p:grpSpPr>
          <a:xfrm>
            <a:off x="5220072" y="4941168"/>
            <a:ext cx="3384376" cy="1800200"/>
            <a:chOff x="-1260648" y="4941168"/>
            <a:chExt cx="3384376" cy="1800200"/>
          </a:xfrm>
        </p:grpSpPr>
        <p:sp>
          <p:nvSpPr>
            <p:cNvPr id="15" name="Retângulo 14"/>
            <p:cNvSpPr/>
            <p:nvPr/>
          </p:nvSpPr>
          <p:spPr>
            <a:xfrm>
              <a:off x="-1260648" y="4941168"/>
              <a:ext cx="33843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 smtClean="0">
                  <a:solidFill>
                    <a:srgbClr val="FFC000"/>
                  </a:solidFill>
                </a:rPr>
                <a:t>Largura de banda equivalente ao ruído para um filtro </a:t>
              </a:r>
              <a:r>
                <a:rPr lang="pt-BR" sz="1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passa </a:t>
              </a:r>
              <a:r>
                <a:rPr lang="pt-BR" sz="1400" b="1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f</a:t>
              </a:r>
              <a:r>
                <a:rPr lang="pt-BR" sz="1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aixa </a:t>
              </a:r>
              <a:endParaRPr lang="pt-BR" sz="14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619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1827" y="5445224"/>
              <a:ext cx="1895475" cy="9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20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1435" y="6407993"/>
              <a:ext cx="17430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tângulo 8"/>
          <p:cNvSpPr/>
          <p:nvPr/>
        </p:nvSpPr>
        <p:spPr>
          <a:xfrm>
            <a:off x="3433208" y="5571237"/>
            <a:ext cx="2074896" cy="95410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O efeito do ruído no sistema é reduzido estreitando-se a largura de faixa do sistema</a:t>
            </a:r>
            <a:endParaRPr lang="pt-BR" sz="1400" dirty="0">
              <a:solidFill>
                <a:srgbClr val="0000FF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5292080" y="2406044"/>
            <a:ext cx="3238500" cy="2338325"/>
            <a:chOff x="5292080" y="2406044"/>
            <a:chExt cx="3238500" cy="2338325"/>
          </a:xfrm>
        </p:grpSpPr>
        <p:grpSp>
          <p:nvGrpSpPr>
            <p:cNvPr id="12" name="Grupo 11"/>
            <p:cNvGrpSpPr/>
            <p:nvPr/>
          </p:nvGrpSpPr>
          <p:grpSpPr>
            <a:xfrm>
              <a:off x="5292080" y="2406044"/>
              <a:ext cx="3238500" cy="2338325"/>
              <a:chOff x="4932040" y="2406044"/>
              <a:chExt cx="3238500" cy="2338325"/>
            </a:xfrm>
          </p:grpSpPr>
          <p:pic>
            <p:nvPicPr>
              <p:cNvPr id="136195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2429794"/>
                <a:ext cx="3238500" cy="2314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196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8742" y="2636912"/>
                <a:ext cx="1771650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Elipse 7"/>
              <p:cNvSpPr/>
              <p:nvPr/>
            </p:nvSpPr>
            <p:spPr>
              <a:xfrm>
                <a:off x="4932040" y="2406044"/>
                <a:ext cx="1008112" cy="36428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24"/>
            <p:cNvSpPr/>
            <p:nvPr/>
          </p:nvSpPr>
          <p:spPr>
            <a:xfrm>
              <a:off x="7491147" y="3028556"/>
              <a:ext cx="9997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rgbClr val="FF0000"/>
                  </a:solidFill>
                </a:rPr>
                <a:t>Área do retângulo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Chave esquerda 12"/>
            <p:cNvSpPr/>
            <p:nvPr/>
          </p:nvSpPr>
          <p:spPr>
            <a:xfrm rot="16200000">
              <a:off x="7885416" y="2568048"/>
              <a:ext cx="141919" cy="864096"/>
            </a:xfrm>
            <a:prstGeom prst="leftBrac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tângulo 2"/>
          <p:cNvSpPr/>
          <p:nvPr/>
        </p:nvSpPr>
        <p:spPr>
          <a:xfrm>
            <a:off x="467544" y="2924944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resposta em 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amplitude |</a:t>
            </a:r>
            <a:r>
              <a:rPr lang="pt-BR" sz="1200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200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)| 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é uma função par </a:t>
            </a:r>
            <a:r>
              <a:rPr lang="pt-BR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 </a:t>
            </a:r>
            <a:r>
              <a:rPr lang="pt-BR" sz="12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frequência</a:t>
            </a:r>
            <a:endParaRPr lang="pt-BR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04056" y="4273932"/>
            <a:ext cx="4139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Determinamos a </a:t>
            </a:r>
            <a:r>
              <a:rPr lang="pt-BR" sz="1400" dirty="0"/>
              <a:t>largura de faixa </a:t>
            </a:r>
            <a:r>
              <a:rPr lang="pt-BR" sz="1400" b="1" i="1" dirty="0"/>
              <a:t>B</a:t>
            </a:r>
            <a:r>
              <a:rPr lang="pt-BR" sz="1400" b="1" i="1" baseline="-25000" dirty="0"/>
              <a:t>N</a:t>
            </a:r>
            <a:r>
              <a:rPr lang="pt-BR" sz="1400" i="1" dirty="0"/>
              <a:t> </a:t>
            </a:r>
            <a:r>
              <a:rPr lang="pt-BR" sz="1400" dirty="0"/>
              <a:t>do </a:t>
            </a:r>
            <a:r>
              <a:rPr lang="pt-BR" sz="1400" dirty="0" smtClean="0"/>
              <a:t>filtro ideal </a:t>
            </a:r>
            <a:r>
              <a:rPr lang="pt-BR" sz="1400" dirty="0"/>
              <a:t>que produz a mesma potência do filtro </a:t>
            </a:r>
            <a:r>
              <a:rPr lang="pt-BR" sz="1400" dirty="0" smtClean="0"/>
              <a:t>arbitrário:</a:t>
            </a:r>
            <a:endParaRPr lang="pt-BR" sz="1400" dirty="0"/>
          </a:p>
        </p:txBody>
      </p:sp>
      <p:sp>
        <p:nvSpPr>
          <p:cNvPr id="26" name="Retângulo 25"/>
          <p:cNvSpPr/>
          <p:nvPr/>
        </p:nvSpPr>
        <p:spPr>
          <a:xfrm>
            <a:off x="7596336" y="3975447"/>
            <a:ext cx="9997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Filtro arbitrário</a:t>
            </a:r>
            <a:endParaRPr lang="pt-BR" sz="11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Conector de seta reta 17"/>
          <p:cNvCxnSpPr>
            <a:stCxn id="26" idx="1"/>
          </p:cNvCxnSpPr>
          <p:nvPr/>
        </p:nvCxnSpPr>
        <p:spPr>
          <a:xfrm flipH="1">
            <a:off x="7164288" y="4190891"/>
            <a:ext cx="432048" cy="8304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6036668" y="2720795"/>
            <a:ext cx="499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FPBI</a:t>
            </a:r>
            <a:endParaRPr lang="pt-BR" sz="11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6334100" y="2911733"/>
            <a:ext cx="182116" cy="22923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37396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Largura de Banda Equivalente ao Ruído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/>
              <a:t>Determinar a </a:t>
            </a:r>
            <a:r>
              <a:rPr lang="pt-BR" sz="1600" dirty="0"/>
              <a:t>largura de </a:t>
            </a:r>
            <a:r>
              <a:rPr lang="pt-BR" sz="1600" dirty="0" smtClean="0"/>
              <a:t>banda equivalente </a:t>
            </a:r>
            <a:r>
              <a:rPr lang="pt-BR" sz="1600" dirty="0"/>
              <a:t>ao ruído </a:t>
            </a:r>
            <a:r>
              <a:rPr lang="pt-BR" sz="1600" dirty="0" smtClean="0"/>
              <a:t>para</a:t>
            </a:r>
            <a:r>
              <a:rPr lang="pt-BR" sz="1600" dirty="0"/>
              <a:t> </a:t>
            </a:r>
            <a:r>
              <a:rPr lang="pt-BR" sz="1600" dirty="0" smtClean="0"/>
              <a:t>um filtro passa baixa RC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55</a:t>
            </a:fld>
            <a:endParaRPr lang="pt-BR" altLang="pt-BR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2267321"/>
            <a:ext cx="1927274" cy="55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1289695" y="3160762"/>
            <a:ext cx="2562225" cy="2860526"/>
            <a:chOff x="3290888" y="3376786"/>
            <a:chExt cx="2562225" cy="2860526"/>
          </a:xfrm>
        </p:grpSpPr>
        <p:pic>
          <p:nvPicPr>
            <p:cNvPr id="137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88" y="3376786"/>
              <a:ext cx="2562225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2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89" y="4618062"/>
              <a:ext cx="2562224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tângulo 15"/>
          <p:cNvSpPr/>
          <p:nvPr/>
        </p:nvSpPr>
        <p:spPr>
          <a:xfrm>
            <a:off x="4104456" y="494407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Devido ao baixo amortecimento do filtro de </a:t>
            </a:r>
            <a:r>
              <a:rPr lang="pt-BR" sz="1600" dirty="0" err="1"/>
              <a:t>pólo</a:t>
            </a:r>
            <a:r>
              <a:rPr lang="pt-BR" sz="1600" dirty="0"/>
              <a:t> único, a largura de </a:t>
            </a:r>
            <a:r>
              <a:rPr lang="pt-BR" sz="1600" dirty="0" smtClean="0"/>
              <a:t>banda equivalente ao </a:t>
            </a:r>
            <a:r>
              <a:rPr lang="pt-BR" sz="1600" dirty="0"/>
              <a:t>ruído é um </a:t>
            </a:r>
            <a:r>
              <a:rPr lang="pt-BR" sz="1600" dirty="0" smtClean="0"/>
              <a:t>pouco maior </a:t>
            </a:r>
            <a:r>
              <a:rPr lang="pt-BR" sz="1600" dirty="0"/>
              <a:t>do que sua largura de faixa de </a:t>
            </a:r>
            <a:r>
              <a:rPr lang="pt-BR" sz="1600" dirty="0" smtClean="0"/>
              <a:t>3dB:   </a:t>
            </a:r>
            <a:r>
              <a:rPr lang="pt-BR" sz="1600" i="1" dirty="0" smtClean="0"/>
              <a:t>B</a:t>
            </a:r>
            <a:r>
              <a:rPr lang="pt-BR" sz="1600" baseline="-25000" dirty="0" smtClean="0"/>
              <a:t>3dB</a:t>
            </a:r>
            <a:r>
              <a:rPr lang="pt-BR" sz="1600" dirty="0" smtClean="0"/>
              <a:t> </a:t>
            </a:r>
            <a:r>
              <a:rPr lang="pt-BR" sz="1600" dirty="0"/>
              <a:t>= 1/(2π</a:t>
            </a:r>
            <a:r>
              <a:rPr lang="pt-BR" sz="1600" i="1" dirty="0"/>
              <a:t>RC</a:t>
            </a:r>
            <a:r>
              <a:rPr lang="pt-BR" sz="1600" dirty="0" smtClean="0"/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293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373960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Modelo Simples e Eficiente</a:t>
            </a:r>
            <a:r>
              <a:rPr lang="pt-BR" sz="28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</a:t>
            </a:r>
            <a:endParaRPr lang="pt-BR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 Aditivo, Branco e Gaussiano - AWGN</a:t>
            </a:r>
          </a:p>
          <a:p>
            <a:pPr lvl="2"/>
            <a:endParaRPr lang="pt-BR" sz="9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Cada amostra recebida é a soma de duas componentes</a:t>
            </a:r>
          </a:p>
          <a:p>
            <a:pPr marL="1436688" lvl="3" indent="-273050">
              <a:buFont typeface="+mj-lt"/>
              <a:buAutoNum type="arabicPeriod"/>
            </a:pP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436688" lvl="3" indent="-273050">
              <a:buFont typeface="+mj-lt"/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determinística do sinal transmitido e recebido sem ruído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     </a:t>
            </a:r>
            <a:r>
              <a:rPr lang="pt-BR" sz="1600" b="1" i="1" dirty="0" smtClean="0">
                <a:solidFill>
                  <a:srgbClr val="FFC000"/>
                </a:solidFill>
              </a:rPr>
              <a:t>y</a:t>
            </a:r>
            <a:r>
              <a:rPr lang="pt-BR" sz="1600" b="1" baseline="-25000" dirty="0" smtClean="0">
                <a:solidFill>
                  <a:srgbClr val="FFC000"/>
                </a:solidFill>
              </a:rPr>
              <a:t>0</a:t>
            </a:r>
            <a:r>
              <a:rPr lang="pt-BR" sz="1600" b="1" dirty="0" smtClean="0">
                <a:solidFill>
                  <a:srgbClr val="FFC000"/>
                </a:solidFill>
              </a:rPr>
              <a:t>[</a:t>
            </a:r>
            <a:r>
              <a:rPr lang="pt-BR" sz="1600" b="1" i="1" dirty="0" smtClean="0">
                <a:solidFill>
                  <a:srgbClr val="FFC000"/>
                </a:solidFill>
              </a:rPr>
              <a:t>k</a:t>
            </a:r>
            <a:r>
              <a:rPr lang="pt-BR" sz="1600" b="1" dirty="0" smtClean="0">
                <a:solidFill>
                  <a:srgbClr val="FFC000"/>
                </a:solidFill>
              </a:rPr>
              <a:t>]</a:t>
            </a:r>
            <a:endParaRPr lang="pt-BR" sz="1400" b="1" dirty="0" smtClean="0">
              <a:solidFill>
                <a:srgbClr val="FFC000"/>
              </a:solidFill>
            </a:endParaRPr>
          </a:p>
          <a:p>
            <a:pPr marL="1436688" lvl="3" indent="-273050">
              <a:buFont typeface="+mj-lt"/>
              <a:buAutoNum type="arabicPeriod"/>
            </a:pP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436688" lvl="3" indent="-273050">
              <a:buFont typeface="+mj-lt"/>
              <a:buAutoNum type="arabicPeriod"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 gaussiano de média nula e alguma variância,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independente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sinal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txdo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	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	     </a:t>
            </a:r>
            <a:r>
              <a:rPr lang="pt-BR" sz="1600" b="1" i="1" dirty="0" smtClean="0">
                <a:solidFill>
                  <a:srgbClr val="FFC000"/>
                </a:solidFill>
              </a:rPr>
              <a:t>w</a:t>
            </a:r>
            <a:r>
              <a:rPr lang="pt-BR" sz="1600" b="1" dirty="0" smtClean="0">
                <a:solidFill>
                  <a:srgbClr val="FFC000"/>
                </a:solidFill>
              </a:rPr>
              <a:t>[</a:t>
            </a:r>
            <a:r>
              <a:rPr lang="pt-BR" sz="1600" b="1" i="1" dirty="0" smtClean="0">
                <a:solidFill>
                  <a:srgbClr val="FFC000"/>
                </a:solidFill>
              </a:rPr>
              <a:t>k</a:t>
            </a:r>
            <a:r>
              <a:rPr lang="pt-BR" sz="1600" b="1" dirty="0" smtClean="0">
                <a:solidFill>
                  <a:srgbClr val="FFC000"/>
                </a:solidFill>
              </a:rPr>
              <a:t>]</a:t>
            </a:r>
            <a:endParaRPr lang="pt-BR" sz="1400" dirty="0" smtClean="0">
              <a:solidFill>
                <a:srgbClr val="FFC000"/>
              </a:solidFill>
            </a:endParaRPr>
          </a:p>
          <a:p>
            <a:pPr lvl="3"/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436688" lvl="3" indent="-273050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a variável gaussiana é independente de uma amostra para outra, 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então o ruído é branco (se espalha por todo o espectro de frequências)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56</a:t>
            </a:fld>
            <a:endParaRPr lang="pt-BR" altLang="pt-BR"/>
          </a:p>
        </p:txBody>
      </p:sp>
      <p:sp>
        <p:nvSpPr>
          <p:cNvPr id="3" name="Retângulo 2"/>
          <p:cNvSpPr/>
          <p:nvPr/>
        </p:nvSpPr>
        <p:spPr>
          <a:xfrm rot="16200000">
            <a:off x="-1086947" y="5030123"/>
            <a:ext cx="2401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* considera canal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sem distorção</a:t>
            </a:r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1259632" y="5281463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rgbClr val="FFC000"/>
                </a:solidFill>
              </a:rPr>
              <a:t>potência ou intensidade do ruído =  valor médio do quadrado da magnitude</a:t>
            </a:r>
          </a:p>
        </p:txBody>
      </p:sp>
    </p:spTree>
    <p:extLst>
      <p:ext uri="{BB962C8B-B14F-4D97-AF65-F5344CB8AC3E}">
        <p14:creationId xmlns:p14="http://schemas.microsoft.com/office/powerpoint/2010/main" val="22185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373960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 Aditivo, Branco e Gaussiano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Modelo simples, porém poderoso: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componente aleatória, w[k], é esboçada a partir de uma distribuição gaussiana (ruído é resultante de um grande número de diferentes e independentes fatores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Teorema do 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Limite Central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a soma de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v.a.'s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independentes pode ser bem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aproximada (sob condições bastante amenas) por 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com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melhor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aproximação à medida que mais variáveis ​​são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incluídas)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gaussiana é caracterizada pela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média µ, e pela variância </a:t>
            </a:r>
            <a:r>
              <a:rPr lang="el-G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el-GR" sz="1600" baseline="30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b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(no modelo AWGN a média é nula, logo pode ser descrito apenas pela variância)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desvio padrão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pode ser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visto como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uma medida da "amplitude"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esperada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ruído;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o seu quadrado (variância), como a potência esperada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o ruído não corromper a digitalização de uma amostra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detecção 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bit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a distância entre o valor da amostra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sem ruído 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limiar de digitalização deve ser suficientemente maior do que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amplitude esperada (desvio padrão) 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57</a:t>
            </a:fld>
            <a:endParaRPr lang="pt-BR" alt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068245"/>
              </p:ext>
            </p:extLst>
          </p:nvPr>
        </p:nvGraphicFramePr>
        <p:xfrm>
          <a:off x="4572000" y="1594570"/>
          <a:ext cx="16827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Equação" r:id="rId4" imgW="1180800" imgH="228600" progId="Equation.3">
                  <p:embed/>
                </p:oleObj>
              </mc:Choice>
              <mc:Fallback>
                <p:oleObj name="Equação" r:id="rId4" imgW="1180800" imgH="22860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94570"/>
                        <a:ext cx="1682750" cy="3222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0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Estimativa dos parâmetros do AWGN:  </a:t>
            </a:r>
            <a:r>
              <a:rPr lang="pt-BR" sz="2400" i="1" dirty="0" smtClean="0"/>
              <a:t>µ</a:t>
            </a:r>
            <a:r>
              <a:rPr lang="pt-BR" sz="2400" dirty="0" smtClean="0"/>
              <a:t> </a:t>
            </a:r>
            <a:r>
              <a:rPr lang="pt-BR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</a:t>
            </a:r>
            <a:r>
              <a:rPr lang="el-GR" sz="2400" i="1" dirty="0" smtClean="0"/>
              <a:t>σ</a:t>
            </a:r>
            <a:r>
              <a:rPr lang="el-GR" sz="2400" baseline="30000" dirty="0" smtClean="0"/>
              <a:t>2</a:t>
            </a: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transmitirmos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uma sequência de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bits "0" (manter a tensão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600" b="1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no transmissor)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observarmos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 amostras recebidas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para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0,1,...,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podemos processar 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amostras para obter as estatísticas do processo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ruído AWGN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Supondo inexistência de distorção no canal e processo com estatísticas constantes (proc. estacionário), as amostras do ruído,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=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–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6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podem ser usadas para estimar a média </a:t>
            </a:r>
            <a:r>
              <a:rPr lang="el-G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do ruído pela média do conjunto: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lei dos grandes números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estatística,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garante que,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tendendo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∞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a média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das amostras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converge para </a:t>
            </a:r>
            <a:r>
              <a:rPr lang="el-G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a qual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assumimos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ser 0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0, a quantidade que é mais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indicativa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 potência do ruído é a variância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b="1" baseline="30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que pode ser estimada pela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variância das amostras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600" b="1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dada por: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novamente,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600" b="1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tende a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b="1" baseline="30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quando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tende a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∞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58</a:t>
            </a:fld>
            <a:endParaRPr lang="pt-BR" alt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90767"/>
              </p:ext>
            </p:extLst>
          </p:nvPr>
        </p:nvGraphicFramePr>
        <p:xfrm>
          <a:off x="4097834" y="3469060"/>
          <a:ext cx="13382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6" name="Equação" r:id="rId4" imgW="939600" imgH="431640" progId="Equation.3">
                  <p:embed/>
                </p:oleObj>
              </mc:Choice>
              <mc:Fallback>
                <p:oleObj name="Equação" r:id="rId4" imgW="939600" imgH="431640" progId="Equation.3">
                  <p:embed/>
                  <p:pic>
                    <p:nvPicPr>
                      <p:cNvPr id="0" name="Objeto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834" y="3469060"/>
                        <a:ext cx="1338262" cy="608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29340"/>
              </p:ext>
            </p:extLst>
          </p:nvPr>
        </p:nvGraphicFramePr>
        <p:xfrm>
          <a:off x="3860973" y="5589240"/>
          <a:ext cx="19351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7" name="Equação" r:id="rId6" imgW="1358640" imgH="431640" progId="Equation.3">
                  <p:embed/>
                </p:oleObj>
              </mc:Choice>
              <mc:Fallback>
                <p:oleObj name="Equação" r:id="rId6" imgW="1358640" imgH="4316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973" y="5589240"/>
                        <a:ext cx="1935163" cy="6080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2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5086730" cy="547260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Distribuição Gaussiana</a:t>
            </a: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Função Densidade de Probabilidade (fdp) Gaussiana</a:t>
            </a:r>
          </a:p>
          <a:p>
            <a:pPr lvl="1"/>
            <a:endParaRPr lang="pt-BR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Probabilidade:</a:t>
            </a:r>
          </a:p>
          <a:p>
            <a:pPr lvl="1"/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Usamos a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fdp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vez de um histograma discreto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porque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nosso modelo de ruído é inerentemente "analógico",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assumindo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qualquer valor real em (-∞, ∞). 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uma amostra de ruído que pode assumir qualquer valor num intervalo contínuo, a ferramenta matemática natural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no domínio contínuo, descrita por sua </a:t>
            </a:r>
            <a:r>
              <a:rPr lang="pt-BR" sz="1600" b="1" i="1" dirty="0" smtClean="0">
                <a:solidFill>
                  <a:srgbClr val="FFFF00"/>
                </a:solidFill>
              </a:rPr>
              <a:t>fdp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ou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pela integral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fdp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a chamada </a:t>
            </a:r>
            <a:r>
              <a:rPr lang="pt-BR" sz="1600" b="1" dirty="0" smtClean="0">
                <a:solidFill>
                  <a:srgbClr val="FFFF00"/>
                </a:solidFill>
              </a:rPr>
              <a:t>Função de Distribuição Cumulativa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CDF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el-G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59</a:t>
            </a:fld>
            <a:endParaRPr lang="pt-BR" alt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44212"/>
              </p:ext>
            </p:extLst>
          </p:nvPr>
        </p:nvGraphicFramePr>
        <p:xfrm>
          <a:off x="3275856" y="1916832"/>
          <a:ext cx="21701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5" name="Equação" r:id="rId4" imgW="1523880" imgH="495000" progId="Equation.3">
                  <p:embed/>
                </p:oleObj>
              </mc:Choice>
              <mc:Fallback>
                <p:oleObj name="Equação" r:id="rId4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16832"/>
                        <a:ext cx="2170112" cy="6985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21583"/>
              </p:ext>
            </p:extLst>
          </p:nvPr>
        </p:nvGraphicFramePr>
        <p:xfrm>
          <a:off x="1907704" y="3140968"/>
          <a:ext cx="28940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6" name="Equação" r:id="rId6" imgW="2031840" imgH="355320" progId="Equation.3">
                  <p:embed/>
                </p:oleObj>
              </mc:Choice>
              <mc:Fallback>
                <p:oleObj name="Equação" r:id="rId6" imgW="2031840" imgH="35532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0968"/>
                        <a:ext cx="2894013" cy="5016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68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30" y="1268760"/>
            <a:ext cx="3492566" cy="51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Regularidade Estatística</a:t>
            </a:r>
          </a:p>
          <a:p>
            <a:pPr lvl="1"/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Frequência Relativa:  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onde </a:t>
            </a:r>
            <a:r>
              <a:rPr lang="pt-BR" sz="18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número de ocorrências do evento </a:t>
            </a:r>
            <a:r>
              <a:rPr lang="pt-BR" sz="20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em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repetições</a:t>
            </a:r>
          </a:p>
          <a:p>
            <a:pPr lvl="1"/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regularidade estatística ocorre quando qualquer sequência de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tentativas tem frequência relativa convergente para um dado limite com </a:t>
            </a:r>
            <a:r>
              <a:rPr lang="pt-BR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muito grande</a:t>
            </a:r>
          </a:p>
          <a:p>
            <a:pPr lvl="1"/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Esse limite é definido como a probabilidade de ocorrência do evento </a:t>
            </a:r>
            <a:r>
              <a:rPr lang="pt-BR" sz="20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</a:t>
            </a:fld>
            <a:endParaRPr lang="pt-BR" alt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22436"/>
              </p:ext>
            </p:extLst>
          </p:nvPr>
        </p:nvGraphicFramePr>
        <p:xfrm>
          <a:off x="3902075" y="1810271"/>
          <a:ext cx="1127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4" name="Equação" r:id="rId4" imgW="647640" imgH="393480" progId="Equation.3">
                  <p:embed/>
                </p:oleObj>
              </mc:Choice>
              <mc:Fallback>
                <p:oleObj name="Equação" r:id="rId4" imgW="647640" imgH="39348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810271"/>
                        <a:ext cx="1127125" cy="682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89610"/>
              </p:ext>
            </p:extLst>
          </p:nvPr>
        </p:nvGraphicFramePr>
        <p:xfrm>
          <a:off x="3707904" y="5111973"/>
          <a:ext cx="1833622" cy="76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5" name="Equação" r:id="rId6" imgW="1028520" imgH="431640" progId="Equation.3">
                  <p:embed/>
                </p:oleObj>
              </mc:Choice>
              <mc:Fallback>
                <p:oleObj name="Equação" r:id="rId6" imgW="1028520" imgH="43164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11973"/>
                        <a:ext cx="1833622" cy="7652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7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72608"/>
          </a:xfrm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Geração de amostras aleatórias com uma dada distribuição de probabilidade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Pacote Python: </a:t>
            </a:r>
            <a:r>
              <a:rPr lang="pt-BR" sz="1600" b="1" dirty="0" err="1" smtClean="0">
                <a:solidFill>
                  <a:srgbClr val="FFFF00"/>
                </a:solidFill>
              </a:rPr>
              <a:t>numpy.random</a:t>
            </a:r>
            <a:endParaRPr lang="pt-BR" sz="1600" b="1" dirty="0">
              <a:solidFill>
                <a:srgbClr val="FFFF00"/>
              </a:solidFill>
            </a:endParaRPr>
          </a:p>
          <a:p>
            <a:pPr lvl="1"/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FF00"/>
                </a:solidFill>
              </a:rPr>
              <a:t>rand(d0, d1, ..., </a:t>
            </a:r>
            <a:r>
              <a:rPr lang="en-US" sz="1200" b="1" dirty="0" err="1">
                <a:solidFill>
                  <a:srgbClr val="FFFF00"/>
                </a:solidFill>
              </a:rPr>
              <a:t>dn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Random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values in a given shape.</a:t>
            </a:r>
          </a:p>
          <a:p>
            <a:pPr marL="457200" lvl="1" indent="0"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randn</a:t>
            </a:r>
            <a:r>
              <a:rPr lang="en-US" sz="1200" b="1" dirty="0">
                <a:solidFill>
                  <a:srgbClr val="FFFF00"/>
                </a:solidFill>
              </a:rPr>
              <a:t>(d0, d1, ..., </a:t>
            </a:r>
            <a:r>
              <a:rPr lang="en-US" sz="1200" b="1" dirty="0" err="1">
                <a:solidFill>
                  <a:srgbClr val="FFFF00"/>
                </a:solidFill>
              </a:rPr>
              <a:t>dn</a:t>
            </a:r>
            <a:r>
              <a:rPr lang="en-US" sz="1200" b="1" dirty="0">
                <a:solidFill>
                  <a:srgbClr val="FFFF00"/>
                </a:solidFill>
              </a:rPr>
              <a:t>)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sample (or samples) from the 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normal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distribution.</a:t>
            </a:r>
          </a:p>
          <a:p>
            <a:pPr marL="457200" lvl="1" indent="0"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randint</a:t>
            </a:r>
            <a:r>
              <a:rPr lang="en-US" sz="1200" b="1" dirty="0">
                <a:solidFill>
                  <a:srgbClr val="FFFF00"/>
                </a:solidFill>
              </a:rPr>
              <a:t>(low[, high, size, </a:t>
            </a:r>
            <a:r>
              <a:rPr lang="en-US" sz="1200" b="1" dirty="0" err="1">
                <a:solidFill>
                  <a:srgbClr val="FFFF00"/>
                </a:solidFill>
              </a:rPr>
              <a:t>dtype</a:t>
            </a:r>
            <a:r>
              <a:rPr lang="en-US" sz="1200" b="1" dirty="0">
                <a:solidFill>
                  <a:srgbClr val="FFFF00"/>
                </a:solidFill>
              </a:rPr>
              <a:t>])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random integers from low (inclusive) to high (exclusive).</a:t>
            </a:r>
          </a:p>
          <a:p>
            <a:pPr marL="457200" lvl="1" indent="0"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random_integers</a:t>
            </a:r>
            <a:r>
              <a:rPr lang="en-US" sz="1200" b="1" dirty="0">
                <a:solidFill>
                  <a:srgbClr val="FFFF00"/>
                </a:solidFill>
              </a:rPr>
              <a:t>(low[, high, size])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Random integers of type np.int between low and high, inclusive.</a:t>
            </a:r>
          </a:p>
          <a:p>
            <a:pPr marL="457200" lvl="1" indent="0"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random_sample</a:t>
            </a:r>
            <a:r>
              <a:rPr lang="en-US" sz="1200" b="1" dirty="0">
                <a:solidFill>
                  <a:srgbClr val="FFFF00"/>
                </a:solidFill>
              </a:rPr>
              <a:t>([size])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random floats in the half-open interval [0.0, 1.0).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FF00"/>
                </a:solidFill>
              </a:rPr>
              <a:t>random([size])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random floats in the half-open interval [0.0, 1.0).</a:t>
            </a:r>
          </a:p>
          <a:p>
            <a:pPr marL="457200" lvl="1" indent="0">
              <a:buNone/>
            </a:pPr>
            <a:r>
              <a:rPr lang="en-US" sz="1200" b="1" dirty="0" err="1">
                <a:solidFill>
                  <a:srgbClr val="FFFF00"/>
                </a:solidFill>
              </a:rPr>
              <a:t>ranf</a:t>
            </a:r>
            <a:r>
              <a:rPr lang="en-US" sz="1200" b="1" dirty="0">
                <a:solidFill>
                  <a:srgbClr val="FFFF00"/>
                </a:solidFill>
              </a:rPr>
              <a:t>([size])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random floats in the half-open interval [0.0, 1.0).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FF00"/>
                </a:solidFill>
              </a:rPr>
              <a:t>sample([size])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random floats in the half-open interval [0.0, 1.0).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FF00"/>
                </a:solidFill>
              </a:rPr>
              <a:t>choice(a[, size, replace, p])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Generates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random sample from a given 1-D array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FFFF00"/>
                </a:solidFill>
              </a:rPr>
              <a:t>bytes(length)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Return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random bytes.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2000" dirty="0" smtClean="0"/>
          </a:p>
          <a:p>
            <a:pPr lvl="1"/>
            <a:endParaRPr lang="el-G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36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688632"/>
          </a:xfrm>
        </p:spPr>
        <p:txBody>
          <a:bodyPr>
            <a:noAutofit/>
          </a:bodyPr>
          <a:lstStyle/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Distribuições de Probabilidade -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Pacote Python: </a:t>
            </a:r>
            <a:r>
              <a:rPr lang="pt-BR" sz="1600" b="1" dirty="0" err="1" smtClean="0">
                <a:solidFill>
                  <a:srgbClr val="FFFF00"/>
                </a:solidFill>
              </a:rPr>
              <a:t>numpy.random</a:t>
            </a:r>
            <a:endParaRPr lang="pt-BR" sz="1600" b="1" dirty="0">
              <a:solidFill>
                <a:srgbClr val="FFFF00"/>
              </a:solidFill>
            </a:endParaRP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smtClean="0">
                <a:solidFill>
                  <a:srgbClr val="FFFF00"/>
                </a:solidFill>
              </a:rPr>
              <a:t>beta(a</a:t>
            </a:r>
            <a:r>
              <a:rPr lang="pt-BR" sz="1000" dirty="0">
                <a:solidFill>
                  <a:srgbClr val="FFFF00"/>
                </a:solidFill>
              </a:rPr>
              <a:t>, b[,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Beta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binomial(n, p[,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binomial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chisquare</a:t>
            </a:r>
            <a:r>
              <a:rPr lang="pt-BR" sz="1000" dirty="0">
                <a:solidFill>
                  <a:srgbClr val="FFFF00"/>
                </a:solidFill>
              </a:rPr>
              <a:t>(</a:t>
            </a:r>
            <a:r>
              <a:rPr lang="pt-BR" sz="1000" dirty="0" err="1">
                <a:solidFill>
                  <a:srgbClr val="FFFF00"/>
                </a:solidFill>
              </a:rPr>
              <a:t>df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chi-</a:t>
            </a:r>
            <a:r>
              <a:rPr lang="pt-BR" sz="1000" dirty="0" err="1" smtClean="0">
                <a:solidFill>
                  <a:srgbClr val="FFFF00"/>
                </a:solidFill>
              </a:rPr>
              <a:t>square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dirichlet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(alpha[,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Dirichlet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exponential</a:t>
            </a:r>
            <a:r>
              <a:rPr lang="pt-BR" sz="1000" dirty="0">
                <a:solidFill>
                  <a:srgbClr val="FFFF00"/>
                </a:solidFill>
              </a:rPr>
              <a:t>([</a:t>
            </a:r>
            <a:r>
              <a:rPr lang="pt-BR" sz="1000" dirty="0" err="1">
                <a:solidFill>
                  <a:srgbClr val="FFFF00"/>
                </a:solidFill>
              </a:rPr>
              <a:t>scale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 </a:t>
            </a:r>
            <a:r>
              <a:rPr lang="pt-BR" sz="1000" dirty="0" err="1">
                <a:solidFill>
                  <a:srgbClr val="FFFF00"/>
                </a:solidFill>
              </a:rPr>
              <a:t>exponential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>
                <a:solidFill>
                  <a:srgbClr val="FFFF00"/>
                </a:solidFill>
              </a:rPr>
              <a:t>f(</a:t>
            </a:r>
            <a:r>
              <a:rPr lang="pt-BR" sz="1000" dirty="0" err="1">
                <a:solidFill>
                  <a:srgbClr val="FFFF00"/>
                </a:solidFill>
              </a:rPr>
              <a:t>dfnum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dfden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 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gamma</a:t>
            </a:r>
            <a:r>
              <a:rPr lang="pt-BR" sz="1000" dirty="0">
                <a:solidFill>
                  <a:srgbClr val="FFFF00"/>
                </a:solidFill>
              </a:rPr>
              <a:t>(</a:t>
            </a:r>
            <a:r>
              <a:rPr lang="pt-BR" sz="1000" dirty="0" err="1">
                <a:solidFill>
                  <a:srgbClr val="FFFF00"/>
                </a:solidFill>
              </a:rPr>
              <a:t>shape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scale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</a:t>
            </a:r>
            <a:r>
              <a:rPr lang="pt-BR" sz="1000" dirty="0" err="1" smtClean="0">
                <a:solidFill>
                  <a:srgbClr val="FFFF00"/>
                </a:solidFill>
              </a:rPr>
              <a:t>Gamma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geometric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(p[,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geometric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gumbel</a:t>
            </a:r>
            <a:r>
              <a:rPr lang="pt-BR" sz="1000" dirty="0">
                <a:solidFill>
                  <a:srgbClr val="FFFF00"/>
                </a:solidFill>
              </a:rPr>
              <a:t>([</a:t>
            </a:r>
            <a:r>
              <a:rPr lang="pt-BR" sz="1000" dirty="0" err="1">
                <a:solidFill>
                  <a:srgbClr val="FFFF00"/>
                </a:solidFill>
              </a:rPr>
              <a:t>loc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scale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</a:t>
            </a:r>
            <a:r>
              <a:rPr lang="pt-BR" sz="1000" dirty="0" err="1" smtClean="0">
                <a:solidFill>
                  <a:srgbClr val="FFFF00"/>
                </a:solidFill>
              </a:rPr>
              <a:t>Gumbel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hypergeometric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ngood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nbad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ns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Hypergeometric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laplace</a:t>
            </a:r>
            <a:r>
              <a:rPr lang="pt-BR" sz="1000" dirty="0">
                <a:solidFill>
                  <a:srgbClr val="FFFF00"/>
                </a:solidFill>
              </a:rPr>
              <a:t>([</a:t>
            </a:r>
            <a:r>
              <a:rPr lang="pt-BR" sz="1000" dirty="0" err="1">
                <a:solidFill>
                  <a:srgbClr val="FFFF00"/>
                </a:solidFill>
              </a:rPr>
              <a:t>loc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scale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da Laplace</a:t>
            </a:r>
            <a:r>
              <a:rPr lang="pt-BR" sz="1000" dirty="0">
                <a:solidFill>
                  <a:srgbClr val="FFFF00"/>
                </a:solidFill>
              </a:rPr>
              <a:t>*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with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location</a:t>
            </a:r>
            <a:r>
              <a:rPr lang="pt-BR" sz="1000" dirty="0">
                <a:solidFill>
                  <a:srgbClr val="FFFF00"/>
                </a:solidFill>
              </a:rPr>
              <a:t> (</a:t>
            </a:r>
            <a:r>
              <a:rPr lang="pt-BR" sz="1000" dirty="0" err="1">
                <a:solidFill>
                  <a:srgbClr val="FFFF00"/>
                </a:solidFill>
              </a:rPr>
              <a:t>mean</a:t>
            </a:r>
            <a:r>
              <a:rPr lang="pt-BR" sz="1000" dirty="0">
                <a:solidFill>
                  <a:srgbClr val="FFFF00"/>
                </a:solidFill>
              </a:rPr>
              <a:t>) </a:t>
            </a:r>
            <a:r>
              <a:rPr lang="pt-BR" sz="1000" dirty="0" err="1">
                <a:solidFill>
                  <a:srgbClr val="FFFF00"/>
                </a:solidFill>
              </a:rPr>
              <a:t>and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scale</a:t>
            </a:r>
            <a:r>
              <a:rPr lang="pt-BR" sz="1000" dirty="0">
                <a:solidFill>
                  <a:srgbClr val="FFFF00"/>
                </a:solidFill>
              </a:rPr>
              <a:t> (</a:t>
            </a:r>
            <a:r>
              <a:rPr lang="pt-BR" sz="1000" dirty="0" err="1">
                <a:solidFill>
                  <a:srgbClr val="FFFF00"/>
                </a:solidFill>
              </a:rPr>
              <a:t>decay</a:t>
            </a:r>
            <a:r>
              <a:rPr lang="pt-BR" sz="1000" dirty="0">
                <a:solidFill>
                  <a:srgbClr val="FFFF00"/>
                </a:solidFill>
              </a:rPr>
              <a:t>).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logistic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([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loc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scale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logistic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lognormal</a:t>
            </a:r>
            <a:r>
              <a:rPr lang="pt-BR" sz="1000" dirty="0">
                <a:solidFill>
                  <a:srgbClr val="FFFF00"/>
                </a:solidFill>
              </a:rPr>
              <a:t>([</a:t>
            </a:r>
            <a:r>
              <a:rPr lang="pt-BR" sz="1000" dirty="0" err="1">
                <a:solidFill>
                  <a:srgbClr val="FFFF00"/>
                </a:solidFill>
              </a:rPr>
              <a:t>mean</a:t>
            </a:r>
            <a:r>
              <a:rPr lang="pt-BR" sz="1000" dirty="0">
                <a:solidFill>
                  <a:srgbClr val="FFFF00"/>
                </a:solidFill>
              </a:rPr>
              <a:t>, sigma,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log-normal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logseries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(p[,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logarithmic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series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multinomial</a:t>
            </a:r>
            <a:r>
              <a:rPr lang="pt-BR" sz="1000" dirty="0">
                <a:solidFill>
                  <a:srgbClr val="FFFF00"/>
                </a:solidFill>
              </a:rPr>
              <a:t>(n, </a:t>
            </a:r>
            <a:r>
              <a:rPr lang="pt-BR" sz="1000" dirty="0" err="1">
                <a:solidFill>
                  <a:srgbClr val="FFFF00"/>
                </a:solidFill>
              </a:rPr>
              <a:t>pvals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</a:t>
            </a:r>
            <a:r>
              <a:rPr lang="pt-BR" sz="1000" dirty="0" err="1" smtClean="0">
                <a:solidFill>
                  <a:srgbClr val="FFFF00"/>
                </a:solidFill>
              </a:rPr>
              <a:t>multinomial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multivariate_normal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mean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cov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Draw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random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samples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from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multivariate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normal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negative_binomial</a:t>
            </a:r>
            <a:r>
              <a:rPr lang="pt-BR" sz="1000" dirty="0">
                <a:solidFill>
                  <a:srgbClr val="FFFF00"/>
                </a:solidFill>
              </a:rPr>
              <a:t>(n, p[,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negative </a:t>
            </a:r>
            <a:r>
              <a:rPr lang="pt-BR" sz="1000" dirty="0">
                <a:solidFill>
                  <a:srgbClr val="FFFF00"/>
                </a:solidFill>
              </a:rPr>
              <a:t>binomial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noncentral_chisquare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df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nonc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noncentral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chi-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square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 smtClean="0">
                <a:solidFill>
                  <a:srgbClr val="FFFF00"/>
                </a:solidFill>
              </a:rPr>
              <a:t>noncentral_f</a:t>
            </a:r>
            <a:r>
              <a:rPr lang="pt-BR" sz="1000" dirty="0" smtClean="0">
                <a:solidFill>
                  <a:srgbClr val="FFFF00"/>
                </a:solidFill>
              </a:rPr>
              <a:t>(</a:t>
            </a:r>
            <a:r>
              <a:rPr lang="pt-BR" sz="1000" dirty="0" err="1" smtClean="0">
                <a:solidFill>
                  <a:srgbClr val="FFFF00"/>
                </a:solidFill>
              </a:rPr>
              <a:t>dfnum,dfden,nonc</a:t>
            </a:r>
            <a:r>
              <a:rPr lang="pt-BR" sz="1000" dirty="0" smtClean="0">
                <a:solidFill>
                  <a:srgbClr val="FFFF00"/>
                </a:solidFill>
              </a:rPr>
              <a:t>[,</a:t>
            </a:r>
            <a:r>
              <a:rPr lang="pt-BR" sz="1000" dirty="0" err="1" smtClean="0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da </a:t>
            </a:r>
            <a:r>
              <a:rPr lang="pt-BR" sz="1000" dirty="0" err="1" smtClean="0">
                <a:solidFill>
                  <a:srgbClr val="FFFF00"/>
                </a:solidFill>
              </a:rPr>
              <a:t>noncentral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>
                <a:solidFill>
                  <a:srgbClr val="FFFF00"/>
                </a:solidFill>
              </a:rPr>
              <a:t>F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normal([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loc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scale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aleatórias de uma normal 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Gaussian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pareto</a:t>
            </a:r>
            <a:r>
              <a:rPr lang="pt-BR" sz="1000" dirty="0">
                <a:solidFill>
                  <a:srgbClr val="FFFF00"/>
                </a:solidFill>
              </a:rPr>
              <a:t>(a[,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Pareto </a:t>
            </a:r>
            <a:r>
              <a:rPr lang="pt-BR" sz="1000" dirty="0">
                <a:solidFill>
                  <a:srgbClr val="FFFF00"/>
                </a:solidFill>
              </a:rPr>
              <a:t>II </a:t>
            </a:r>
            <a:r>
              <a:rPr lang="pt-BR" sz="1000" dirty="0" err="1">
                <a:solidFill>
                  <a:srgbClr val="FFFF00"/>
                </a:solidFill>
              </a:rPr>
              <a:t>or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Lomax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with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specified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shape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poisson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([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lam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Poisson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power</a:t>
            </a:r>
            <a:r>
              <a:rPr lang="pt-BR" sz="1000" dirty="0">
                <a:solidFill>
                  <a:srgbClr val="FFFF00"/>
                </a:solidFill>
              </a:rPr>
              <a:t>(a[,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err="1">
                <a:solidFill>
                  <a:srgbClr val="FFFF00"/>
                </a:solidFill>
              </a:rPr>
              <a:t>Draws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samples</a:t>
            </a:r>
            <a:r>
              <a:rPr lang="pt-BR" sz="1000" dirty="0">
                <a:solidFill>
                  <a:srgbClr val="FFFF00"/>
                </a:solidFill>
              </a:rPr>
              <a:t> in [0, 1] </a:t>
            </a:r>
            <a:r>
              <a:rPr lang="pt-BR" sz="1000" dirty="0" err="1">
                <a:solidFill>
                  <a:srgbClr val="FFFF00"/>
                </a:solidFill>
              </a:rPr>
              <a:t>from</a:t>
            </a:r>
            <a:r>
              <a:rPr lang="pt-BR" sz="1000" dirty="0">
                <a:solidFill>
                  <a:srgbClr val="FFFF00"/>
                </a:solidFill>
              </a:rPr>
              <a:t> a </a:t>
            </a:r>
            <a:r>
              <a:rPr lang="pt-BR" sz="1000" dirty="0" err="1">
                <a:solidFill>
                  <a:srgbClr val="FFFF00"/>
                </a:solidFill>
              </a:rPr>
              <a:t>power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with</a:t>
            </a:r>
            <a:r>
              <a:rPr lang="pt-BR" sz="1000" dirty="0">
                <a:solidFill>
                  <a:srgbClr val="FFFF00"/>
                </a:solidFill>
              </a:rPr>
              <a:t> positive </a:t>
            </a:r>
            <a:r>
              <a:rPr lang="pt-BR" sz="1000" dirty="0" err="1">
                <a:solidFill>
                  <a:srgbClr val="FFFF00"/>
                </a:solidFill>
              </a:rPr>
              <a:t>exponent</a:t>
            </a:r>
            <a:r>
              <a:rPr lang="pt-BR" sz="1000" dirty="0">
                <a:solidFill>
                  <a:srgbClr val="FFFF00"/>
                </a:solidFill>
              </a:rPr>
              <a:t> a - 1.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rayleigh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([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scale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Rayleigh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standard_cauchy</a:t>
            </a:r>
            <a:r>
              <a:rPr lang="pt-BR" sz="1000" dirty="0">
                <a:solidFill>
                  <a:srgbClr val="FFFF00"/>
                </a:solidFill>
              </a:rPr>
              <a:t>([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standard </a:t>
            </a:r>
            <a:r>
              <a:rPr lang="pt-BR" sz="1000" dirty="0" err="1">
                <a:solidFill>
                  <a:srgbClr val="FFFF00"/>
                </a:solidFill>
              </a:rPr>
              <a:t>Cauchy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with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mode</a:t>
            </a:r>
            <a:r>
              <a:rPr lang="pt-BR" sz="1000" dirty="0">
                <a:solidFill>
                  <a:srgbClr val="FFFF00"/>
                </a:solidFill>
              </a:rPr>
              <a:t> = 0.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standard_exponential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([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da standard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exponential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standard_gamma</a:t>
            </a:r>
            <a:r>
              <a:rPr lang="pt-BR" sz="1000" dirty="0">
                <a:solidFill>
                  <a:srgbClr val="FFFF00"/>
                </a:solidFill>
              </a:rPr>
              <a:t>(</a:t>
            </a:r>
            <a:r>
              <a:rPr lang="pt-BR" sz="1000" dirty="0" err="1">
                <a:solidFill>
                  <a:srgbClr val="FFFF00"/>
                </a:solidFill>
              </a:rPr>
              <a:t>shape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standard </a:t>
            </a:r>
            <a:r>
              <a:rPr lang="pt-BR" sz="1000" dirty="0" err="1">
                <a:solidFill>
                  <a:srgbClr val="FFFF00"/>
                </a:solidFill>
              </a:rPr>
              <a:t>Gamma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standard_normal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([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standard 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Normal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(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mean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=0,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stdev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=1).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standard_t</a:t>
            </a:r>
            <a:r>
              <a:rPr lang="pt-BR" sz="1000" dirty="0">
                <a:solidFill>
                  <a:srgbClr val="FFFF00"/>
                </a:solidFill>
              </a:rPr>
              <a:t>(</a:t>
            </a:r>
            <a:r>
              <a:rPr lang="pt-BR" sz="1000" dirty="0" err="1">
                <a:solidFill>
                  <a:srgbClr val="FFFF00"/>
                </a:solidFill>
              </a:rPr>
              <a:t>df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standard </a:t>
            </a:r>
            <a:r>
              <a:rPr lang="pt-BR" sz="1000" dirty="0" err="1">
                <a:solidFill>
                  <a:srgbClr val="FFFF00"/>
                </a:solidFill>
              </a:rPr>
              <a:t>Student’s</a:t>
            </a:r>
            <a:r>
              <a:rPr lang="pt-BR" sz="1000" dirty="0">
                <a:solidFill>
                  <a:srgbClr val="FFFF00"/>
                </a:solidFill>
              </a:rPr>
              <a:t> t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with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df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degrees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of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freedom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triangular(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left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mode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right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da triangular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uniform</a:t>
            </a:r>
            <a:r>
              <a:rPr lang="pt-BR" sz="1000" dirty="0">
                <a:solidFill>
                  <a:srgbClr val="FFFF00"/>
                </a:solidFill>
              </a:rPr>
              <a:t>([</a:t>
            </a:r>
            <a:r>
              <a:rPr lang="pt-BR" sz="1000" dirty="0" err="1">
                <a:solidFill>
                  <a:srgbClr val="FFFF00"/>
                </a:solidFill>
              </a:rPr>
              <a:t>low</a:t>
            </a:r>
            <a:r>
              <a:rPr lang="pt-BR" sz="1000" dirty="0">
                <a:solidFill>
                  <a:srgbClr val="FFFF00"/>
                </a:solidFill>
              </a:rPr>
              <a:t>, high,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</a:t>
            </a:r>
            <a:r>
              <a:rPr lang="pt-BR" sz="1000" dirty="0" err="1" smtClean="0">
                <a:solidFill>
                  <a:srgbClr val="FFFF00"/>
                </a:solidFill>
              </a:rPr>
              <a:t>uniform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vonmises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(mu,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kappa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von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Mises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wald</a:t>
            </a:r>
            <a:r>
              <a:rPr lang="pt-BR" sz="1000" dirty="0">
                <a:solidFill>
                  <a:srgbClr val="FFFF00"/>
                </a:solidFill>
              </a:rPr>
              <a:t>(</a:t>
            </a:r>
            <a:r>
              <a:rPr lang="pt-BR" sz="1000" dirty="0" err="1">
                <a:solidFill>
                  <a:srgbClr val="FFFF00"/>
                </a:solidFill>
              </a:rPr>
              <a:t>mean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scale</a:t>
            </a:r>
            <a:r>
              <a:rPr lang="pt-BR" sz="1000" dirty="0">
                <a:solidFill>
                  <a:srgbClr val="FFFF00"/>
                </a:solidFill>
              </a:rPr>
              <a:t>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Wald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or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inverse</a:t>
            </a:r>
            <a:r>
              <a:rPr lang="pt-BR" sz="1000" dirty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Gaussian</a:t>
            </a:r>
            <a:r>
              <a:rPr lang="pt-BR" sz="1000" dirty="0">
                <a:solidFill>
                  <a:srgbClr val="FFFF00"/>
                </a:solidFill>
              </a:rPr>
              <a:t>,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weibull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(a[,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size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])	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Retorna amostras de uma </a:t>
            </a:r>
            <a:r>
              <a:rPr lang="pt-BR" sz="1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Weibull</a:t>
            </a:r>
            <a:r>
              <a:rPr lang="pt-BR" sz="1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distribution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  <a:tabLst>
                <a:tab pos="3133725" algn="l"/>
              </a:tabLst>
            </a:pPr>
            <a:r>
              <a:rPr lang="pt-BR" sz="1000" dirty="0" err="1">
                <a:solidFill>
                  <a:srgbClr val="FFFF00"/>
                </a:solidFill>
              </a:rPr>
              <a:t>zipf</a:t>
            </a:r>
            <a:r>
              <a:rPr lang="pt-BR" sz="1000" dirty="0">
                <a:solidFill>
                  <a:srgbClr val="FFFF00"/>
                </a:solidFill>
              </a:rPr>
              <a:t>(a[, </a:t>
            </a:r>
            <a:r>
              <a:rPr lang="pt-BR" sz="1000" dirty="0" err="1">
                <a:solidFill>
                  <a:srgbClr val="FFFF00"/>
                </a:solidFill>
              </a:rPr>
              <a:t>size</a:t>
            </a:r>
            <a:r>
              <a:rPr lang="pt-BR" sz="1000" dirty="0">
                <a:solidFill>
                  <a:srgbClr val="FFFF00"/>
                </a:solidFill>
              </a:rPr>
              <a:t>])</a:t>
            </a:r>
            <a:r>
              <a:rPr lang="pt-BR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000" dirty="0" smtClean="0">
                <a:solidFill>
                  <a:srgbClr val="FFFF00"/>
                </a:solidFill>
              </a:rPr>
              <a:t>Retorna amostras de uma </a:t>
            </a:r>
            <a:r>
              <a:rPr lang="pt-BR" sz="1000" dirty="0" err="1" smtClean="0">
                <a:solidFill>
                  <a:srgbClr val="FFFF00"/>
                </a:solidFill>
              </a:rPr>
              <a:t>Zipf</a:t>
            </a:r>
            <a:r>
              <a:rPr lang="pt-BR" sz="1000" dirty="0" smtClean="0">
                <a:solidFill>
                  <a:srgbClr val="FFFF00"/>
                </a:solidFill>
              </a:rPr>
              <a:t> </a:t>
            </a:r>
            <a:r>
              <a:rPr lang="pt-BR" sz="1000" dirty="0" err="1">
                <a:solidFill>
                  <a:srgbClr val="FFFF00"/>
                </a:solidFill>
              </a:rPr>
              <a:t>distribution</a:t>
            </a:r>
            <a:r>
              <a:rPr lang="pt-BR" sz="1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61</a:t>
            </a:fld>
            <a:endParaRPr lang="pt-BR" altLang="pt-BR"/>
          </a:p>
        </p:txBody>
      </p:sp>
      <p:sp>
        <p:nvSpPr>
          <p:cNvPr id="3" name="Retângulo 2"/>
          <p:cNvSpPr/>
          <p:nvPr/>
        </p:nvSpPr>
        <p:spPr>
          <a:xfrm rot="16200000">
            <a:off x="-601126" y="5758318"/>
            <a:ext cx="14638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>
                <a:solidFill>
                  <a:schemeClr val="tx2">
                    <a:lumMod val="75000"/>
                  </a:schemeClr>
                </a:solidFill>
              </a:rPr>
              <a:t>exponential</a:t>
            </a:r>
            <a:endParaRPr lang="pt-BR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Erros de Bits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sequência de bits longa e conhecida, pode ser transmitida e ter contado a fração de bits recebidos com erros, resultando em uma quantidade --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pela lei dos números grandes --  que se aproxima assintoticamente da taxa de bits errados (BER)</a:t>
            </a:r>
          </a:p>
          <a:p>
            <a:pPr lvl="1"/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000" dirty="0" smtClean="0">
                <a:solidFill>
                  <a:srgbClr val="FFC000"/>
                </a:solidFill>
              </a:rPr>
              <a:t>Canal                  R	      BER	  Proporção</a:t>
            </a:r>
          </a:p>
          <a:p>
            <a:pPr marL="914400" lvl="2" indent="0">
              <a:buNone/>
            </a:pPr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Fibra Ótica	10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Gbps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        10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-12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	1 bit em 1 trilhão</a:t>
            </a:r>
            <a:endParaRPr lang="pt-BR" sz="1600" baseline="30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14400" lvl="2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Wireless		50 Mbps	    10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-7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a 10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-3</a:t>
            </a:r>
            <a:r>
              <a:rPr lang="pt-BR" sz="16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1 em 10 milhões a 1 em 1 mil</a:t>
            </a:r>
          </a:p>
          <a:p>
            <a:pPr lvl="2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29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Erros de Bits</a:t>
            </a:r>
          </a:p>
          <a:p>
            <a:pPr lvl="2"/>
            <a:endParaRPr lang="pt-BR" sz="11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Esquema de Sinalização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Binária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Simples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Regra do limiar no receptor: o transmissor envia tensão 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para o bit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"0" e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&gt; </a:t>
            </a:r>
            <a:r>
              <a:rPr lang="pt-BR" sz="14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volts para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bit "1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 e que não há distorção de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canal</a:t>
            </a:r>
          </a:p>
          <a:p>
            <a:pPr lvl="3"/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 a amostra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tensão recebida for 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&lt; </a:t>
            </a:r>
            <a:r>
              <a:rPr lang="pt-BR" sz="14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 (</a:t>
            </a:r>
            <a:r>
              <a:rPr lang="pt-BR" sz="14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+ </a:t>
            </a:r>
            <a:r>
              <a:rPr lang="pt-BR" sz="14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/ 2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então o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bit recebido é classificado como "0"; caso contrário, ele é relatado como "1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</a:p>
          <a:p>
            <a:pPr lvl="3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a priori de transmissão de bit "0" ou "1" é 1/2 </a:t>
            </a:r>
          </a:p>
          <a:p>
            <a:pPr lvl="3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Neste caso o ruído depende da diferença </a:t>
            </a:r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|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 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4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|</a:t>
            </a:r>
          </a:p>
          <a:p>
            <a:pPr lvl="3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o transmissor for limitado à tensão </a:t>
            </a:r>
            <a:r>
              <a:rPr lang="pt-BR" sz="1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400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então </a:t>
            </a:r>
            <a:r>
              <a:rPr lang="pt-BR" sz="1400" b="1" dirty="0"/>
              <a:t>V</a:t>
            </a:r>
            <a:r>
              <a:rPr lang="pt-BR" sz="1400" b="1" baseline="-25000" dirty="0"/>
              <a:t>1</a:t>
            </a:r>
            <a:r>
              <a:rPr lang="pt-BR" sz="1400" b="1" dirty="0"/>
              <a:t> </a:t>
            </a:r>
            <a:r>
              <a:rPr lang="pt-BR" sz="1400" dirty="0"/>
              <a:t>= </a:t>
            </a:r>
            <a:r>
              <a:rPr lang="pt-BR" sz="1400" b="1" dirty="0" err="1"/>
              <a:t>V</a:t>
            </a:r>
            <a:r>
              <a:rPr lang="pt-BR" sz="1400" b="1" baseline="-25000" dirty="0" err="1"/>
              <a:t>p</a:t>
            </a:r>
            <a:r>
              <a:rPr lang="pt-BR" sz="1400" dirty="0"/>
              <a:t> &gt; </a:t>
            </a:r>
            <a:r>
              <a:rPr lang="pt-BR" sz="1400" dirty="0" smtClean="0"/>
              <a:t>0 e </a:t>
            </a:r>
            <a:r>
              <a:rPr lang="pt-BR" sz="1400" b="1" dirty="0" smtClean="0"/>
              <a:t>V</a:t>
            </a:r>
            <a:r>
              <a:rPr lang="pt-BR" sz="1400" b="1" baseline="-25000" dirty="0" smtClean="0"/>
              <a:t>0</a:t>
            </a:r>
            <a:r>
              <a:rPr lang="pt-BR" sz="1400" dirty="0" smtClean="0"/>
              <a:t> = </a:t>
            </a:r>
            <a:r>
              <a:rPr lang="pt-BR" sz="1400" b="1" dirty="0" smtClean="0"/>
              <a:t>-</a:t>
            </a:r>
            <a:r>
              <a:rPr lang="pt-BR" sz="1400" b="1" dirty="0" err="1" smtClean="0"/>
              <a:t>V</a:t>
            </a:r>
            <a:r>
              <a:rPr lang="pt-BR" sz="1400" b="1" baseline="-25000" dirty="0" err="1" smtClean="0"/>
              <a:t>p</a:t>
            </a:r>
            <a:r>
              <a:rPr lang="pt-BR" sz="1400" dirty="0" smtClean="0"/>
              <a:t>  </a:t>
            </a:r>
            <a:r>
              <a:rPr lang="pt-BR" sz="1400" dirty="0" smtClean="0">
                <a:sym typeface="Wingdings" panose="05000000000000000000" pitchFamily="2" charset="2"/>
              </a:rPr>
              <a:t>  </a:t>
            </a:r>
            <a:r>
              <a:rPr lang="pt-BR" sz="1400" b="1" dirty="0" smtClean="0">
                <a:sym typeface="Wingdings" panose="05000000000000000000" pitchFamily="2" charset="2"/>
              </a:rPr>
              <a:t>V</a:t>
            </a:r>
            <a:r>
              <a:rPr lang="pt-BR" sz="1400" b="1" baseline="-25000" dirty="0" smtClean="0">
                <a:sym typeface="Wingdings" panose="05000000000000000000" pitchFamily="2" charset="2"/>
              </a:rPr>
              <a:t>p</a:t>
            </a:r>
            <a:r>
              <a:rPr lang="pt-BR" sz="1400" b="1" baseline="30000" dirty="0" smtClean="0">
                <a:sym typeface="Wingdings" panose="05000000000000000000" pitchFamily="2" charset="2"/>
              </a:rPr>
              <a:t>2</a:t>
            </a:r>
            <a:r>
              <a:rPr lang="pt-BR" sz="1400" dirty="0" smtClean="0">
                <a:sym typeface="Wingdings" panose="05000000000000000000" pitchFamily="2" charset="2"/>
              </a:rPr>
              <a:t> é a potência de cada amostra no receptor no caso ideal. A soma da potência das amostras no tempo T de um intervalo de bit produz a energia por bit transmitido:  </a:t>
            </a:r>
            <a:br>
              <a:rPr lang="pt-BR" sz="1400" dirty="0" smtClean="0">
                <a:sym typeface="Wingdings" panose="05000000000000000000" pitchFamily="2" charset="2"/>
              </a:rPr>
            </a:br>
            <a:r>
              <a:rPr lang="pt-BR" sz="1400" dirty="0" smtClean="0">
                <a:sym typeface="Wingdings" panose="05000000000000000000" pitchFamily="2" charset="2"/>
              </a:rPr>
              <a:t>E</a:t>
            </a:r>
            <a:r>
              <a:rPr lang="pt-BR" sz="1400" baseline="-25000" dirty="0" smtClean="0">
                <a:sym typeface="Wingdings" panose="05000000000000000000" pitchFamily="2" charset="2"/>
              </a:rPr>
              <a:t>s</a:t>
            </a:r>
            <a:r>
              <a:rPr lang="pt-BR" sz="1400" dirty="0" smtClean="0">
                <a:sym typeface="Wingdings" panose="05000000000000000000" pitchFamily="2" charset="2"/>
              </a:rPr>
              <a:t> = T .</a:t>
            </a:r>
            <a:r>
              <a:rPr lang="pt-BR" sz="1400" dirty="0">
                <a:sym typeface="Wingdings" panose="05000000000000000000" pitchFamily="2" charset="2"/>
              </a:rPr>
              <a:t> V</a:t>
            </a:r>
            <a:r>
              <a:rPr lang="pt-BR" sz="1400" baseline="-25000" dirty="0">
                <a:sym typeface="Wingdings" panose="05000000000000000000" pitchFamily="2" charset="2"/>
              </a:rPr>
              <a:t>p</a:t>
            </a:r>
            <a:r>
              <a:rPr lang="pt-BR" sz="1400" baseline="30000" dirty="0">
                <a:sym typeface="Wingdings" panose="05000000000000000000" pitchFamily="2" charset="2"/>
              </a:rPr>
              <a:t>2</a:t>
            </a:r>
            <a:r>
              <a:rPr lang="pt-BR" sz="1400" dirty="0" smtClean="0">
                <a:sym typeface="Wingdings" panose="05000000000000000000" pitchFamily="2" charset="2"/>
              </a:rPr>
              <a:t>  Níveis de tensão das amostras: </a:t>
            </a:r>
            <a:endParaRPr lang="pt-BR" sz="1400" dirty="0">
              <a:sym typeface="Wingdings" panose="05000000000000000000" pitchFamily="2" charset="2"/>
            </a:endParaRPr>
          </a:p>
          <a:p>
            <a:pPr lvl="3"/>
            <a:endParaRPr lang="pt-BR" sz="1400" dirty="0" smtClean="0">
              <a:sym typeface="Wingdings" panose="05000000000000000000" pitchFamily="2" charset="2"/>
            </a:endParaRPr>
          </a:p>
          <a:p>
            <a:pPr lvl="3"/>
            <a:r>
              <a:rPr lang="pt-BR" sz="1400" dirty="0" smtClean="0">
                <a:sym typeface="Wingdings" panose="05000000000000000000" pitchFamily="2" charset="2"/>
              </a:rPr>
              <a:t>Probabilidade de um bit chegar errado: </a:t>
            </a: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63</a:t>
            </a:fld>
            <a:endParaRPr lang="pt-BR" altLang="pt-BR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52005"/>
              </p:ext>
            </p:extLst>
          </p:nvPr>
        </p:nvGraphicFramePr>
        <p:xfrm>
          <a:off x="5688632" y="4256713"/>
          <a:ext cx="1954709" cy="31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3" name="Equação" r:id="rId4" imgW="1625400" imgH="266400" progId="Equation.3">
                  <p:embed/>
                </p:oleObj>
              </mc:Choice>
              <mc:Fallback>
                <p:oleObj name="Equação" r:id="rId4" imgW="1625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632" y="4256713"/>
                        <a:ext cx="1954709" cy="317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93801"/>
              </p:ext>
            </p:extLst>
          </p:nvPr>
        </p:nvGraphicFramePr>
        <p:xfrm>
          <a:off x="5682724" y="4725144"/>
          <a:ext cx="3425780" cy="177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4" name="Equação" r:id="rId6" imgW="2958840" imgH="1549080" progId="Equation.3">
                  <p:embed/>
                </p:oleObj>
              </mc:Choice>
              <mc:Fallback>
                <p:oleObj name="Equação" r:id="rId6" imgW="295884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724" y="4725144"/>
                        <a:ext cx="3425780" cy="17767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74883"/>
              </p:ext>
            </p:extLst>
          </p:nvPr>
        </p:nvGraphicFramePr>
        <p:xfrm>
          <a:off x="179512" y="5085184"/>
          <a:ext cx="2304256" cy="149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55" name="Equação" r:id="rId8" imgW="2095200" imgH="1371600" progId="Equation.3">
                  <p:embed/>
                </p:oleObj>
              </mc:Choice>
              <mc:Fallback>
                <p:oleObj name="Equação" r:id="rId8" imgW="2095200" imgH="137160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85184"/>
                        <a:ext cx="2304256" cy="149444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smtClean="0"/>
              <a:t>7</a:t>
            </a:r>
            <a:r>
              <a:rPr lang="pt-BR" altLang="pt-BR" sz="3200" dirty="0"/>
              <a:t>. Processos Gaussianos e </a:t>
            </a:r>
            <a:r>
              <a:rPr lang="pt-BR" altLang="pt-BR" sz="3200" dirty="0" smtClean="0"/>
              <a:t>Ruídos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435280" cy="544596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Erros de Bits</a:t>
            </a:r>
          </a:p>
          <a:p>
            <a:pPr lvl="2"/>
            <a:r>
              <a:rPr lang="pt-BR" sz="1800" dirty="0">
                <a:sym typeface="Wingdings" panose="05000000000000000000" pitchFamily="2" charset="2"/>
              </a:rPr>
              <a:t>Relação Sinal-Ruído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Sinalização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Binária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Simples:</a:t>
            </a: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smtClean="0"/>
              <a:t>Mai/2016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Prof. Cláudio Fleury</a:t>
            </a:r>
            <a:endParaRPr lang="pt-BR" alt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64</a:t>
            </a:fld>
            <a:endParaRPr lang="pt-BR" altLang="pt-BR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43591"/>
              </p:ext>
            </p:extLst>
          </p:nvPr>
        </p:nvGraphicFramePr>
        <p:xfrm>
          <a:off x="7164288" y="1556792"/>
          <a:ext cx="145543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4" name="Equação" r:id="rId4" imgW="914400" imgH="228600" progId="Equation.3">
                  <p:embed/>
                </p:oleObj>
              </mc:Choice>
              <mc:Fallback>
                <p:oleObj name="Equação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556792"/>
                        <a:ext cx="1455437" cy="3600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18" y="1916832"/>
            <a:ext cx="61912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pt-BR" sz="1200" b="1" dirty="0" smtClean="0"/>
              <a:t>8.54 	</a:t>
            </a:r>
            <a:r>
              <a:rPr lang="pt-BR" sz="1200" dirty="0" smtClean="0"/>
              <a:t>Para este experimento </a:t>
            </a:r>
            <a:r>
              <a:rPr lang="pt-BR" sz="1200" dirty="0"/>
              <a:t>de lançamento de </a:t>
            </a:r>
            <a:r>
              <a:rPr lang="pt-BR" sz="1200" dirty="0" smtClean="0"/>
              <a:t>dados existe um </a:t>
            </a:r>
            <a:r>
              <a:rPr lang="pt-BR" sz="1200" dirty="0"/>
              <a:t>script </a:t>
            </a:r>
            <a:r>
              <a:rPr lang="pt-BR" sz="1200" i="1" dirty="0" smtClean="0"/>
              <a:t>Python</a:t>
            </a:r>
            <a:r>
              <a:rPr lang="pt-BR" sz="1200" dirty="0" smtClean="0"/>
              <a:t> no </a:t>
            </a:r>
            <a:r>
              <a:rPr lang="pt-BR" sz="1200" dirty="0"/>
              <a:t>Apêndice 7. </a:t>
            </a:r>
            <a:r>
              <a:rPr lang="pt-BR" sz="1200" dirty="0" smtClean="0"/>
              <a:t>O </a:t>
            </a:r>
            <a:r>
              <a:rPr lang="pt-BR" sz="1200" i="1" dirty="0" smtClean="0"/>
              <a:t>script</a:t>
            </a:r>
            <a:r>
              <a:rPr lang="pt-BR" sz="1200" dirty="0" smtClean="0"/>
              <a:t> simula </a:t>
            </a:r>
            <a:r>
              <a:rPr lang="pt-BR" sz="1200" dirty="0"/>
              <a:t>o lançamento de um dado </a:t>
            </a:r>
            <a:r>
              <a:rPr lang="pt-BR" sz="1200" dirty="0" smtClean="0"/>
              <a:t>polarizado, </a:t>
            </a:r>
            <a:r>
              <a:rPr lang="pt-BR" sz="1200" dirty="0"/>
              <a:t>1000 vezes. </a:t>
            </a:r>
            <a:r>
              <a:rPr lang="pt-BR" sz="1200" dirty="0" smtClean="0"/>
              <a:t>As etapas do </a:t>
            </a:r>
            <a:r>
              <a:rPr lang="pt-BR" sz="1200" i="1" dirty="0"/>
              <a:t>script</a:t>
            </a:r>
            <a:r>
              <a:rPr lang="pt-BR" sz="1200" dirty="0"/>
              <a:t> </a:t>
            </a:r>
            <a:r>
              <a:rPr lang="pt-BR" sz="1200" dirty="0" smtClean="0"/>
              <a:t>que </a:t>
            </a:r>
            <a:r>
              <a:rPr lang="pt-BR" sz="1200" dirty="0" err="1" smtClean="0"/>
              <a:t>vc</a:t>
            </a:r>
            <a:r>
              <a:rPr lang="pt-BR" sz="1200" dirty="0" smtClean="0"/>
              <a:t> deve criar são</a:t>
            </a:r>
            <a:r>
              <a:rPr lang="pt-BR" sz="1200" dirty="0"/>
              <a:t>:</a:t>
            </a:r>
            <a:br>
              <a:rPr lang="pt-BR" sz="1200" dirty="0"/>
            </a:br>
            <a:r>
              <a:rPr lang="pt-BR" sz="1200" dirty="0" smtClean="0"/>
              <a:t>	- Lance o dado </a:t>
            </a:r>
            <a:r>
              <a:rPr lang="pt-BR" sz="1200" b="1" i="1" dirty="0" smtClean="0"/>
              <a:t>N</a:t>
            </a:r>
            <a:r>
              <a:rPr lang="pt-BR" sz="1200" i="1" dirty="0" smtClean="0"/>
              <a:t> </a:t>
            </a:r>
            <a:r>
              <a:rPr lang="pt-BR" sz="1200" dirty="0" smtClean="0"/>
              <a:t>vezes e salve os resultados em </a:t>
            </a:r>
            <a:r>
              <a:rPr lang="pt-BR" sz="1200" b="1" i="1" dirty="0" smtClean="0"/>
              <a:t>X</a:t>
            </a:r>
            <a:r>
              <a:rPr lang="pt-BR" sz="1200" dirty="0" smtClean="0"/>
              <a:t>.</a:t>
            </a:r>
            <a:br>
              <a:rPr lang="pt-BR" sz="1200" dirty="0" smtClean="0"/>
            </a:br>
            <a:r>
              <a:rPr lang="pt-BR" sz="1200" dirty="0" smtClean="0"/>
              <a:t>	- Calcule o histograma de </a:t>
            </a:r>
            <a:r>
              <a:rPr lang="pt-BR" sz="1200" b="1" i="1" dirty="0" smtClean="0"/>
              <a:t>X</a:t>
            </a:r>
            <a:r>
              <a:rPr lang="pt-BR" sz="1200" i="1" dirty="0" smtClean="0"/>
              <a:t> </a:t>
            </a:r>
            <a:r>
              <a:rPr lang="pt-BR" sz="1200" dirty="0" smtClean="0"/>
              <a:t>para obter as probabilidades das diferentes faces.</a:t>
            </a:r>
            <a:br>
              <a:rPr lang="pt-BR" sz="1200" dirty="0" smtClean="0"/>
            </a:br>
            <a:r>
              <a:rPr lang="pt-BR" sz="1200" dirty="0" smtClean="0"/>
              <a:t>Repita </a:t>
            </a:r>
            <a:r>
              <a:rPr lang="pt-BR" sz="1200" dirty="0"/>
              <a:t>o experimento para </a:t>
            </a:r>
            <a:r>
              <a:rPr lang="pt-BR" sz="1200" b="1" i="1" dirty="0"/>
              <a:t>N </a:t>
            </a:r>
            <a:r>
              <a:rPr lang="pt-BR" sz="1200" dirty="0"/>
              <a:t>= 10, 100, 1000 e 10.000. Comente sobre a definição de </a:t>
            </a:r>
            <a:r>
              <a:rPr lang="pt-BR" sz="1200" dirty="0" smtClean="0"/>
              <a:t>frequência </a:t>
            </a:r>
            <a:r>
              <a:rPr lang="pt-BR" sz="1200" dirty="0"/>
              <a:t>relativa de probabilidade como função de </a:t>
            </a:r>
            <a:r>
              <a:rPr lang="pt-BR" sz="1200" b="1" i="1" dirty="0"/>
              <a:t>N</a:t>
            </a:r>
            <a:r>
              <a:rPr lang="pt-BR" sz="1200" dirty="0"/>
              <a:t>, o número de lançamentos</a:t>
            </a:r>
            <a:r>
              <a:rPr lang="pt-BR" sz="1200" dirty="0" smtClean="0"/>
              <a:t>.</a:t>
            </a:r>
          </a:p>
          <a:p>
            <a:pPr marL="0" indent="0"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8.55 </a:t>
            </a:r>
            <a:r>
              <a:rPr lang="pt-BR" sz="1200" b="1" dirty="0" smtClean="0"/>
              <a:t>	</a:t>
            </a:r>
            <a:r>
              <a:rPr lang="pt-BR" sz="1200" dirty="0" smtClean="0"/>
              <a:t>Para </a:t>
            </a:r>
            <a:r>
              <a:rPr lang="pt-BR" sz="1200" dirty="0"/>
              <a:t>demonstrar o teorema do limite central, calculamos 20.000 amostras de </a:t>
            </a:r>
            <a:r>
              <a:rPr lang="pt-BR" sz="1200" b="1" i="1" dirty="0"/>
              <a:t>Z</a:t>
            </a:r>
            <a:r>
              <a:rPr lang="pt-BR" sz="1200" i="1" dirty="0"/>
              <a:t> </a:t>
            </a:r>
            <a:r>
              <a:rPr lang="pt-BR" sz="1200" dirty="0"/>
              <a:t>para </a:t>
            </a:r>
            <a:r>
              <a:rPr lang="pt-BR" sz="1200" b="1" i="1" dirty="0"/>
              <a:t>N</a:t>
            </a:r>
            <a:r>
              <a:rPr lang="pt-BR" sz="1200" i="1" dirty="0"/>
              <a:t> </a:t>
            </a:r>
            <a:r>
              <a:rPr lang="pt-BR" sz="1200" dirty="0"/>
              <a:t>= 5 </a:t>
            </a:r>
            <a:r>
              <a:rPr lang="pt-BR" sz="1200" dirty="0" smtClean="0"/>
              <a:t>e estimamos </a:t>
            </a:r>
            <a:r>
              <a:rPr lang="pt-BR" sz="1200" dirty="0"/>
              <a:t>a função densidade de probabilidade correspondente formando um histograma </a:t>
            </a:r>
            <a:r>
              <a:rPr lang="pt-BR" sz="1200" dirty="0" smtClean="0"/>
              <a:t>dos resultados</a:t>
            </a:r>
            <a:r>
              <a:rPr lang="pt-BR" sz="1200" dirty="0"/>
              <a:t>. Um </a:t>
            </a:r>
            <a:r>
              <a:rPr lang="pt-BR" sz="1200" i="1" dirty="0"/>
              <a:t>script</a:t>
            </a:r>
            <a:r>
              <a:rPr lang="pt-BR" sz="1200" dirty="0"/>
              <a:t> </a:t>
            </a:r>
            <a:r>
              <a:rPr lang="pt-BR" sz="1200" dirty="0" smtClean="0"/>
              <a:t>para </a:t>
            </a:r>
            <a:r>
              <a:rPr lang="pt-BR" sz="1200" dirty="0"/>
              <a:t>a execução deste </a:t>
            </a:r>
            <a:r>
              <a:rPr lang="pt-BR" sz="1200" dirty="0" smtClean="0"/>
              <a:t>experimento está no </a:t>
            </a:r>
            <a:r>
              <a:rPr lang="pt-BR" sz="1200" dirty="0" smtClean="0"/>
              <a:t>Apêndice 7. </a:t>
            </a:r>
            <a:r>
              <a:rPr lang="pt-BR" sz="1200" dirty="0" smtClean="0"/>
              <a:t>Compare </a:t>
            </a:r>
            <a:r>
              <a:rPr lang="pt-BR" sz="1200" dirty="0"/>
              <a:t>este histograma (escalonado para área unitária) com a função densidade </a:t>
            </a:r>
            <a:r>
              <a:rPr lang="pt-BR" sz="1200" dirty="0" smtClean="0"/>
              <a:t>Gaussiana tendo </a:t>
            </a:r>
            <a:r>
              <a:rPr lang="pt-BR" sz="1200" dirty="0"/>
              <a:t>mesma média e variância.</a:t>
            </a:r>
            <a:br>
              <a:rPr lang="pt-BR" sz="1200" dirty="0"/>
            </a:br>
            <a:endParaRPr lang="pt-BR" sz="1200" dirty="0" smtClean="0"/>
          </a:p>
          <a:p>
            <a:pPr marL="0" indent="0"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pt-BR" sz="1200" b="1" dirty="0" smtClean="0"/>
              <a:t>8.56 	</a:t>
            </a:r>
            <a:r>
              <a:rPr lang="pt-BR" sz="1200" dirty="0" smtClean="0"/>
              <a:t>Altere o </a:t>
            </a:r>
            <a:r>
              <a:rPr lang="pt-BR" sz="1200" i="1" dirty="0"/>
              <a:t>script</a:t>
            </a:r>
            <a:r>
              <a:rPr lang="pt-BR" sz="1200" dirty="0"/>
              <a:t> </a:t>
            </a:r>
            <a:r>
              <a:rPr lang="pt-BR" sz="1200" dirty="0" smtClean="0"/>
              <a:t>do </a:t>
            </a:r>
            <a:r>
              <a:rPr lang="pt-BR" sz="1200" dirty="0"/>
              <a:t>Problema 8.55 para determinar a distribuição da soma de variáveis aleatórias de Bernoulli. Compare-o com a distribuição Gaussiana quando </a:t>
            </a:r>
            <a:r>
              <a:rPr lang="pt-BR" sz="1200" i="1" dirty="0"/>
              <a:t>N </a:t>
            </a:r>
            <a:r>
              <a:rPr lang="pt-BR" sz="1200" dirty="0"/>
              <a:t>se torna grande</a:t>
            </a:r>
            <a:r>
              <a:rPr lang="pt-BR" sz="1200" dirty="0" smtClean="0"/>
              <a:t>.</a:t>
            </a:r>
          </a:p>
          <a:p>
            <a:pPr marL="0" indent="0"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8.57 </a:t>
            </a:r>
            <a:r>
              <a:rPr lang="pt-BR" sz="1200" b="1" dirty="0" smtClean="0"/>
              <a:t>	</a:t>
            </a:r>
            <a:r>
              <a:rPr lang="pt-BR" sz="1200" dirty="0" smtClean="0"/>
              <a:t>Altere </a:t>
            </a:r>
            <a:r>
              <a:rPr lang="pt-BR" sz="1200" dirty="0"/>
              <a:t>o </a:t>
            </a:r>
            <a:r>
              <a:rPr lang="pt-BR" sz="1200" i="1" dirty="0"/>
              <a:t>script</a:t>
            </a:r>
            <a:r>
              <a:rPr lang="pt-BR" sz="1200" dirty="0"/>
              <a:t> </a:t>
            </a:r>
            <a:r>
              <a:rPr lang="pt-BR" sz="1200" dirty="0" smtClean="0"/>
              <a:t> do </a:t>
            </a:r>
            <a:r>
              <a:rPr lang="pt-BR" sz="1200" dirty="0"/>
              <a:t>Problema 8.55 de </a:t>
            </a:r>
            <a:r>
              <a:rPr lang="pt-BR" sz="1200" dirty="0" smtClean="0"/>
              <a:t>modo que </a:t>
            </a:r>
            <a:r>
              <a:rPr lang="pt-BR" sz="1200" dirty="0"/>
              <a:t>os valores médios não sejam </a:t>
            </a:r>
            <a:r>
              <a:rPr lang="pt-BR" sz="1200" dirty="0" smtClean="0"/>
              <a:t> idênticos</a:t>
            </a:r>
            <a:r>
              <a:rPr lang="pt-BR" sz="1200" dirty="0"/>
              <a:t>, </a:t>
            </a:r>
            <a:r>
              <a:rPr lang="pt-BR" sz="1200" dirty="0" smtClean="0"/>
              <a:t>mas que </a:t>
            </a:r>
            <a:r>
              <a:rPr lang="pt-BR" sz="1200" dirty="0"/>
              <a:t>também possuam uma distribuição aleatória, mas com a mesma média final. Calcule a distribuição da soma</a:t>
            </a:r>
            <a:r>
              <a:rPr lang="pt-BR" sz="1200" dirty="0" smtClean="0"/>
              <a:t>.</a:t>
            </a:r>
          </a:p>
          <a:p>
            <a:pPr marL="0" indent="0"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pt-BR" sz="1200" dirty="0"/>
              <a:t/>
            </a:r>
            <a:br>
              <a:rPr lang="pt-BR" sz="1200" dirty="0"/>
            </a:br>
            <a:r>
              <a:rPr lang="pt-BR" sz="1200" b="1" dirty="0"/>
              <a:t>8.58 </a:t>
            </a:r>
            <a:r>
              <a:rPr lang="pt-BR" sz="1200" b="1" dirty="0" smtClean="0"/>
              <a:t>	</a:t>
            </a:r>
            <a:r>
              <a:rPr lang="pt-BR" sz="1200" dirty="0" smtClean="0"/>
              <a:t>Neste </a:t>
            </a:r>
            <a:r>
              <a:rPr lang="pt-BR" sz="1200" dirty="0"/>
              <a:t>experimento de computador, </a:t>
            </a:r>
            <a:r>
              <a:rPr lang="pt-BR" sz="1200" dirty="0" smtClean="0"/>
              <a:t>simule </a:t>
            </a:r>
            <a:r>
              <a:rPr lang="pt-BR" sz="1200" dirty="0"/>
              <a:t>digitalmente um processo aleatório </a:t>
            </a:r>
            <a:r>
              <a:rPr lang="pt-BR" sz="1200" dirty="0" smtClean="0"/>
              <a:t>gaussiano. </a:t>
            </a:r>
            <a:r>
              <a:rPr lang="pt-BR" sz="1200" dirty="0"/>
              <a:t>Um </a:t>
            </a:r>
            <a:r>
              <a:rPr lang="pt-BR" sz="1200" i="1" dirty="0"/>
              <a:t>script</a:t>
            </a:r>
            <a:r>
              <a:rPr lang="pt-BR" sz="1200" dirty="0"/>
              <a:t> </a:t>
            </a:r>
            <a:r>
              <a:rPr lang="pt-BR" sz="1200" dirty="0" smtClean="0"/>
              <a:t>no </a:t>
            </a:r>
            <a:r>
              <a:rPr lang="pt-BR" sz="1200" dirty="0"/>
              <a:t>Apêndice 7 gera um processo </a:t>
            </a:r>
            <a:r>
              <a:rPr lang="pt-BR" sz="1200" dirty="0" smtClean="0"/>
              <a:t>gaussiano branco </a:t>
            </a:r>
            <a:r>
              <a:rPr lang="pt-BR" sz="1200" dirty="0"/>
              <a:t>em tempo </a:t>
            </a:r>
            <a:r>
              <a:rPr lang="pt-BR" sz="1200" dirty="0" smtClean="0"/>
              <a:t>discreto e </a:t>
            </a:r>
            <a:r>
              <a:rPr lang="pt-BR" sz="1200" dirty="0"/>
              <a:t>o filtra com um filtro da raiz de cosseno levantado em tempo discreto (como discutido </a:t>
            </a:r>
            <a:r>
              <a:rPr lang="pt-BR" sz="1200" dirty="0" smtClean="0"/>
              <a:t>no Capítulo </a:t>
            </a:r>
            <a:r>
              <a:rPr lang="pt-BR" sz="1200" dirty="0"/>
              <a:t>6). No </a:t>
            </a:r>
            <a:r>
              <a:rPr lang="pt-BR" sz="1200" i="1" dirty="0"/>
              <a:t>script</a:t>
            </a:r>
            <a:r>
              <a:rPr lang="pt-BR" sz="1200" dirty="0"/>
              <a:t>, executamos os seguintes passos:</a:t>
            </a:r>
            <a:br>
              <a:rPr lang="pt-BR" sz="1200" dirty="0"/>
            </a:br>
            <a:r>
              <a:rPr lang="pt-BR" sz="1200" dirty="0" smtClean="0"/>
              <a:t>	- Geramos </a:t>
            </a:r>
            <a:r>
              <a:rPr lang="pt-BR" sz="1200" dirty="0"/>
              <a:t>um processo </a:t>
            </a:r>
            <a:r>
              <a:rPr lang="pt-BR" sz="1200" dirty="0" smtClean="0"/>
              <a:t>gaussiano branco </a:t>
            </a:r>
            <a:r>
              <a:rPr lang="pt-BR" sz="1200" dirty="0"/>
              <a:t>em tempo discreto.</a:t>
            </a:r>
            <a:br>
              <a:rPr lang="pt-BR" sz="1200" dirty="0"/>
            </a:br>
            <a:r>
              <a:rPr lang="pt-BR" sz="1200" dirty="0" smtClean="0"/>
              <a:t>	- Filtramos esse proc. </a:t>
            </a:r>
            <a:r>
              <a:rPr lang="pt-BR" sz="1200" dirty="0" err="1" smtClean="0"/>
              <a:t>gaus</a:t>
            </a:r>
            <a:r>
              <a:rPr lang="pt-BR" sz="1200" dirty="0" smtClean="0"/>
              <a:t>. com </a:t>
            </a:r>
            <a:r>
              <a:rPr lang="pt-BR" sz="1200" dirty="0"/>
              <a:t>um filtro da raiz de cosseno levantado com 25</a:t>
            </a:r>
            <a:r>
              <a:rPr lang="pt-BR" sz="1200" dirty="0" smtClean="0"/>
              <a:t>% de </a:t>
            </a:r>
            <a:r>
              <a:rPr lang="pt-BR" sz="1200" dirty="0"/>
              <a:t>excesso de largura de </a:t>
            </a:r>
            <a:r>
              <a:rPr lang="pt-BR" sz="1200" dirty="0" smtClean="0"/>
              <a:t>faixa.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smtClean="0"/>
              <a:t>	- Calculamos </a:t>
            </a:r>
            <a:r>
              <a:rPr lang="pt-BR" sz="1200" dirty="0"/>
              <a:t>o espectro do processo resultante em tempo discreto.</a:t>
            </a:r>
            <a:br>
              <a:rPr lang="pt-BR" sz="1200" dirty="0"/>
            </a:br>
            <a:r>
              <a:rPr lang="pt-BR" sz="1200" dirty="0" smtClean="0"/>
              <a:t>	- </a:t>
            </a:r>
            <a:r>
              <a:rPr lang="pt-BR" sz="1200" dirty="0"/>
              <a:t>Calculamos a autocorrelação do processo resultante em tempo </a:t>
            </a:r>
            <a:r>
              <a:rPr lang="pt-BR" sz="1200" dirty="0" smtClean="0"/>
              <a:t>discreto.</a:t>
            </a:r>
            <a:endParaRPr lang="pt-BR" sz="1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Jul/2016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65</a:t>
            </a:fld>
            <a:endParaRPr lang="pt-BR" altLang="pt-BR"/>
          </a:p>
        </p:txBody>
      </p:sp>
      <p:sp>
        <p:nvSpPr>
          <p:cNvPr id="7" name="Retângulo 6"/>
          <p:cNvSpPr/>
          <p:nvPr/>
        </p:nvSpPr>
        <p:spPr>
          <a:xfrm>
            <a:off x="7063008" y="44624"/>
            <a:ext cx="2045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/>
              <a:t>Haykin</a:t>
            </a:r>
            <a:r>
              <a:rPr lang="pt-BR" sz="1400" dirty="0"/>
              <a:t> &amp; </a:t>
            </a:r>
            <a:r>
              <a:rPr lang="pt-BR" sz="1400" dirty="0" err="1"/>
              <a:t>Moher</a:t>
            </a:r>
            <a:r>
              <a:rPr lang="pt-BR" sz="1400" dirty="0"/>
              <a:t>, p. 373</a:t>
            </a:r>
          </a:p>
        </p:txBody>
      </p:sp>
    </p:spTree>
    <p:extLst>
      <p:ext uri="{BB962C8B-B14F-4D97-AF65-F5344CB8AC3E}">
        <p14:creationId xmlns:p14="http://schemas.microsoft.com/office/powerpoint/2010/main" val="32502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792162"/>
          </a:xfrm>
        </p:spPr>
        <p:txBody>
          <a:bodyPr/>
          <a:lstStyle/>
          <a:p>
            <a:r>
              <a:rPr lang="pt-BR" altLang="pt-BR" sz="3200" dirty="0">
                <a:solidFill>
                  <a:srgbClr val="FFC000"/>
                </a:solidFill>
              </a:rPr>
              <a:t> </a:t>
            </a:r>
            <a:r>
              <a:rPr lang="pt-BR" altLang="pt-BR" sz="2800" dirty="0" smtClean="0"/>
              <a:t>Apêndice 7</a:t>
            </a:r>
            <a:endParaRPr lang="pt-BR" altLang="pt-BR" sz="28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66</a:t>
            </a:fld>
            <a:endParaRPr lang="pt-BR" alt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02764" y="852423"/>
            <a:ext cx="7920880" cy="56886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05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-*- </a:t>
            </a:r>
            <a:r>
              <a:rPr lang="pt-BR" sz="105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pt-BR" sz="105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Problema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8.54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Haykin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Moher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- 26/07/16. """</a:t>
            </a:r>
          </a:p>
          <a:p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Distribuição de probabilidade com dado batizado</a:t>
            </a: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grid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zeros,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DadoViciado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(1,6)**3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gera uma distribuição não uniforme para as faces 1..6</a:t>
            </a: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Problema8_54():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zeros(N)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in range(0,N):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X[i]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DadoViciado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X,arange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(1,8),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=0.8)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('faces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u'frequência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grid('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== "__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Problema8_54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809244" y="476672"/>
            <a:ext cx="914400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pt-BR" sz="1400" b="1" i="1" dirty="0" smtClean="0">
                <a:solidFill>
                  <a:schemeClr val="tx2"/>
                </a:solidFill>
              </a:rPr>
              <a:t>Python</a:t>
            </a:r>
            <a:endParaRPr lang="pt-BR" sz="1400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1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792162"/>
          </a:xfrm>
        </p:spPr>
        <p:txBody>
          <a:bodyPr/>
          <a:lstStyle/>
          <a:p>
            <a:r>
              <a:rPr lang="pt-BR" altLang="pt-BR" sz="3200" dirty="0">
                <a:solidFill>
                  <a:srgbClr val="FFC000"/>
                </a:solidFill>
              </a:rPr>
              <a:t> </a:t>
            </a:r>
            <a:r>
              <a:rPr lang="pt-BR" altLang="pt-BR" sz="2800" dirty="0" smtClean="0"/>
              <a:t>Apêndice 7</a:t>
            </a:r>
            <a:endParaRPr lang="pt-BR" altLang="pt-BR" sz="28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67</a:t>
            </a:fld>
            <a:endParaRPr lang="pt-BR" alt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02764" y="852423"/>
            <a:ext cx="7920880" cy="56886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lang="pt-BR" sz="105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pt-BR" sz="105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Problema 8.55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Haykin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Moher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- 26/07/16. """</a:t>
            </a:r>
          </a:p>
          <a:p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de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cinco variáveis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aleatórias com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distribuições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uniformes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suptitle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grid,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endParaRPr lang="pt-BR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endParaRPr lang="pt-BR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endParaRPr lang="pt-BR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5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número de variáveis aleatórias a serem somadas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nSmps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20000 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número de amostras a serem geradas</a:t>
            </a:r>
          </a:p>
          <a:p>
            <a:endParaRPr lang="pt-BR" sz="105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#-----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 amostras de variáveis uniformes aleatórias -----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(-1,1,(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N,nSmps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variável aleatória em [–1, +1]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sum(Y)         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soma das N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var.s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aleatórias</a:t>
            </a: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#----- Calcula e traça o histograma -----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N1,bins =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(soma,40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histograma com 40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(divisões, pedaços, ...)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-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delta (largura dos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[1:],N1/d/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nSmps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normaliza o gráfico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N1/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nSmps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/Delta)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normaliza o gráfico</a:t>
            </a:r>
          </a:p>
          <a:p>
            <a:endParaRPr lang="pt-BR" sz="105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#-----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 a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teoria -----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(-8.,8.01,0.01)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N*(1./3.) 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variância de uma fdp uniforme é 1/3</a:t>
            </a:r>
          </a:p>
          <a:p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gaussiana =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(-x**2/(2*s2))/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*s2)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x,gaussiana,'r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-')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('$\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mathbf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{X}$'); 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('fdp'); grid('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suptitle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u'Soma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Variáveis Aleatórias',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u'Teorema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Limite Central',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=12)</a:t>
            </a:r>
          </a:p>
          <a:p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(('Simulada',</a:t>
            </a:r>
            <a:r>
              <a:rPr lang="pt-BR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u'Teórica</a:t>
            </a:r>
            <a:r>
              <a:rPr lang="pt-BR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09244" y="476672"/>
            <a:ext cx="914400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pt-BR" sz="1400" b="1" i="1" dirty="0" smtClean="0">
                <a:solidFill>
                  <a:schemeClr val="tx2"/>
                </a:solidFill>
              </a:rPr>
              <a:t>Python</a:t>
            </a:r>
            <a:endParaRPr lang="pt-BR" sz="1400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792162"/>
          </a:xfrm>
        </p:spPr>
        <p:txBody>
          <a:bodyPr/>
          <a:lstStyle/>
          <a:p>
            <a:r>
              <a:rPr lang="pt-BR" altLang="pt-BR" sz="3200" dirty="0">
                <a:solidFill>
                  <a:srgbClr val="FFC000"/>
                </a:solidFill>
              </a:rPr>
              <a:t> </a:t>
            </a:r>
            <a:r>
              <a:rPr lang="pt-BR" altLang="pt-BR" sz="2800" dirty="0" smtClean="0"/>
              <a:t>Apêndice 7</a:t>
            </a:r>
            <a:endParaRPr lang="pt-BR" altLang="pt-BR" sz="28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68</a:t>
            </a:fld>
            <a:endParaRPr lang="pt-BR" alt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584" y="836712"/>
            <a:ext cx="7920880" cy="56886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05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-*- </a:t>
            </a:r>
            <a:r>
              <a:rPr lang="pt-BR" sz="105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pt-BR" sz="1050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Problema 8.58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Haykin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Moher</a:t>
            </a:r>
            <a:endParaRPr lang="pt-BR" sz="105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Filtragem de um Proc. Aleatório Gaussiano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- 26/07/16. """</a:t>
            </a: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grid,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figure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normal;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scipy.signal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welch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lfilter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correlate</a:t>
            </a: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100000                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número de amostras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 = 0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.;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sigma = 1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 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média (centro da distribuição) e desvio-padrão (larg. da </a:t>
            </a:r>
            <a:r>
              <a:rPr lang="pt-BR" sz="105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normal(mu, sigma, N) 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 a sequência Gaussiana</a:t>
            </a:r>
          </a:p>
          <a:p>
            <a:endParaRPr lang="pt-BR" sz="105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Aproximação para o formato de pulso de um filtro de raiz de cosseno levantado 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 50% de amortecimento (frequência de corte em 1/8 da freq. de amostragem)</a:t>
            </a: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[ 0.0015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-0.0082, -0.0075, 0.0077, 0.0212,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0.0077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-0.0375, -0.0784, 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-0.0531,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0.0784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0.2894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0.4873, 0.5684,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0.4873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0.2894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0.0784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-0.0531, -0.0784, -0.0375,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0.0077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0.0212, 0.0077, -0.0075, -0.0082,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0.0015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lfilter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(b),1.,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filtra o processo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aleatório 'x' (modelagem de pulsos)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80.                  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freq. de amostragem (Hz)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f,psd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welch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nfft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noverlap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nperseg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=256,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hanning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figure(2);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f,psd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grid('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u'Frequência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(Hz)');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u'PSD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(W/Hz)')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u'Densidade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Espectral de Potência (PSD) de Y (filtrado)')</a:t>
            </a: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correlate(y[:25],y[:25],'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 a autocorrelação para 25 atrasos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(-12.,13.)</a:t>
            </a: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figure(3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(tau,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     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traça a autocorrelação normalizada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(r'$\tau$');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(r'$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R_y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(\tau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)$');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u'Função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Autocorrelação de Y'); grid('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809244" y="476672"/>
            <a:ext cx="914400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pt-BR" sz="1400" b="1" i="1" dirty="0" smtClean="0">
                <a:solidFill>
                  <a:schemeClr val="tx2"/>
                </a:solidFill>
              </a:rPr>
              <a:t>Python</a:t>
            </a:r>
            <a:endParaRPr lang="pt-BR" sz="1400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792162"/>
          </a:xfrm>
        </p:spPr>
        <p:txBody>
          <a:bodyPr/>
          <a:lstStyle/>
          <a:p>
            <a:r>
              <a:rPr lang="pt-BR" altLang="pt-BR" sz="3200" dirty="0">
                <a:solidFill>
                  <a:srgbClr val="FFC000"/>
                </a:solidFill>
              </a:rPr>
              <a:t> </a:t>
            </a:r>
            <a:r>
              <a:rPr lang="pt-BR" altLang="pt-BR" sz="2800" dirty="0" smtClean="0"/>
              <a:t>Apêndice 7</a:t>
            </a:r>
            <a:endParaRPr lang="pt-BR" altLang="pt-BR" sz="28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69</a:t>
            </a:fld>
            <a:endParaRPr lang="pt-BR" alt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02764" y="852423"/>
            <a:ext cx="7920880" cy="56886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PROBLEMA 8.54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%------------------------------------------------------------------------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Distribuição de probabilidade com dado batizado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%------------------------------------------------------------------------</a:t>
            </a: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Problem8_54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1000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i=1:N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X(i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LoadedDie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F,X]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(X,[1:6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Traça o histograma dos resultados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(X,F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LoadedDie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 uma distribuição não uniforme em 1..6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(6*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(1,1)^3) + 1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PROBLEMA 8.55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%----------------------------------------------------------------------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distribuição de probabilidade de cinco variáveis uniformes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%----------------------------------------------------------------------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5;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número de variáveis aleatórias a serem somadas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nSmps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20000;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número de amostras a serem geradas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 Gera amostras de variáveis uniformes aleatórias -----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2*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N,nSmps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variável aleatória em [–1, +1]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cSmps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sum(Y);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 Calcula e traça o histograma -----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[N1,X]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(cSmps,40);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histograma com 40 </a:t>
            </a:r>
            <a:r>
              <a:rPr lang="pt-BR" sz="105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(divisões, pedaços)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= X(2)- X(1);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N1/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nSmps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/Delta);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normaliza o gráfico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%----- compara com a teoria-----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[–5:0.01:5]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sigma2 = N*(1/3);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variância de uma uniforme é 1/3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Gauss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(-x.^2/2/sigma2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*sigma2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x,Gauss,’r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 </a:t>
            </a:r>
            <a:r>
              <a:rPr lang="pt-BR" sz="105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09244" y="476672"/>
            <a:ext cx="914400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pt-BR" sz="1400" b="1" i="1" dirty="0" err="1" smtClean="0">
                <a:solidFill>
                  <a:schemeClr val="tx2"/>
                </a:solidFill>
              </a:rPr>
              <a:t>Matlab</a:t>
            </a:r>
            <a:endParaRPr lang="pt-BR" sz="1400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7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Termos usuais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conveniente modelar o experimento e suas possíveis saídas num </a:t>
            </a:r>
            <a:r>
              <a:rPr lang="pt-BR" sz="1800" dirty="0" smtClean="0">
                <a:solidFill>
                  <a:srgbClr val="FFC000"/>
                </a:solidFill>
              </a:rPr>
              <a:t>espaço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 seus </a:t>
            </a:r>
            <a:r>
              <a:rPr lang="pt-BR" sz="1800" dirty="0" smtClean="0">
                <a:solidFill>
                  <a:srgbClr val="FFC000"/>
                </a:solidFill>
              </a:rPr>
              <a:t>pontos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cada possível valor da saída do experimento associa-se um ponto de amostra, </a:t>
            </a:r>
            <a:r>
              <a:rPr lang="pt-BR" sz="18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8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8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e ao conjunto de todos os pontos de amostra dá-se o nome de </a:t>
            </a:r>
            <a:r>
              <a:rPr lang="pt-BR" sz="1800" dirty="0">
                <a:solidFill>
                  <a:srgbClr val="FFC000"/>
                </a:solidFill>
              </a:rPr>
              <a:t>espaço amostral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</a:t>
            </a:r>
            <a:r>
              <a:rPr lang="pt-BR" sz="1800" dirty="0">
                <a:solidFill>
                  <a:srgbClr val="FFC000"/>
                </a:solidFill>
              </a:rPr>
              <a:t>evento</a:t>
            </a:r>
            <a:r>
              <a:rPr lang="pt-BR" sz="18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corresponde a um único </a:t>
            </a:r>
            <a:r>
              <a:rPr lang="pt-BR" sz="1800" dirty="0">
                <a:solidFill>
                  <a:srgbClr val="FFC000"/>
                </a:solidFill>
              </a:rPr>
              <a:t>ponto amostral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 a um </a:t>
            </a:r>
            <a:r>
              <a:rPr lang="pt-BR" sz="1800" dirty="0">
                <a:solidFill>
                  <a:srgbClr val="FFC000"/>
                </a:solidFill>
              </a:rPr>
              <a:t>conjunto de amostras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espaço amostral é chamado de </a:t>
            </a:r>
            <a:r>
              <a:rPr lang="pt-BR" sz="1800" dirty="0">
                <a:solidFill>
                  <a:srgbClr val="FFC000"/>
                </a:solidFill>
              </a:rPr>
              <a:t>evento certeza </a:t>
            </a:r>
            <a:endParaRPr lang="pt-BR" sz="1800" dirty="0" smtClean="0">
              <a:solidFill>
                <a:srgbClr val="FFC000"/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conjunto nulo de pontos amostrais é chamado de </a:t>
            </a:r>
            <a:r>
              <a:rPr lang="pt-BR" sz="1800" dirty="0">
                <a:solidFill>
                  <a:srgbClr val="FFC000"/>
                </a:solidFill>
              </a:rPr>
              <a:t>evento nulo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 </a:t>
            </a:r>
            <a:r>
              <a:rPr lang="pt-BR" sz="1800" dirty="0">
                <a:solidFill>
                  <a:srgbClr val="FFC000"/>
                </a:solidFill>
              </a:rPr>
              <a:t>impossível</a:t>
            </a: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ponto amostral é chamado de </a:t>
            </a:r>
            <a:r>
              <a:rPr lang="pt-BR" sz="1800" dirty="0">
                <a:solidFill>
                  <a:srgbClr val="FFC000"/>
                </a:solidFill>
              </a:rPr>
              <a:t>evento elementar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7</a:t>
            </a:fld>
            <a:endParaRPr lang="pt-BR" alt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059832" y="5322912"/>
            <a:ext cx="2160240" cy="84239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/>
            <a:r>
              <a:rPr lang="pt-BR" sz="1400" dirty="0" smtClean="0">
                <a:solidFill>
                  <a:schemeClr val="tx2"/>
                </a:solidFill>
              </a:rPr>
              <a:t>Espaço amostral</a:t>
            </a:r>
          </a:p>
          <a:p>
            <a:pPr algn="ctr"/>
            <a:r>
              <a:rPr lang="pt-BR" sz="1400" dirty="0" smtClean="0">
                <a:solidFill>
                  <a:schemeClr val="tx2"/>
                </a:solidFill>
              </a:rPr>
              <a:t>do experimento</a:t>
            </a:r>
          </a:p>
          <a:p>
            <a:pPr algn="ctr"/>
            <a:r>
              <a:rPr lang="pt-BR" sz="1400" dirty="0" smtClean="0">
                <a:solidFill>
                  <a:schemeClr val="tx2"/>
                </a:solidFill>
              </a:rPr>
              <a:t>"lançamento de um dado"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5344616" y="5039444"/>
            <a:ext cx="2971800" cy="1485900"/>
            <a:chOff x="4572000" y="4725144"/>
            <a:chExt cx="2971800" cy="1485900"/>
          </a:xfrm>
        </p:grpSpPr>
        <p:pic>
          <p:nvPicPr>
            <p:cNvPr id="921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725144"/>
              <a:ext cx="297180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7131111" y="4725144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 err="1">
                  <a:solidFill>
                    <a:srgbClr val="000000"/>
                  </a:solidFill>
                </a:rPr>
                <a:t>s</a:t>
              </a:r>
              <a:r>
                <a:rPr lang="pt-BR" b="1" i="1" baseline="-25000" dirty="0" err="1">
                  <a:solidFill>
                    <a:srgbClr val="000000"/>
                  </a:solidFill>
                </a:rPr>
                <a:t>k</a:t>
              </a:r>
              <a:endParaRPr lang="pt-BR" dirty="0">
                <a:solidFill>
                  <a:srgbClr val="000000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732240" y="5640081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>
                  <a:solidFill>
                    <a:srgbClr val="000000"/>
                  </a:solidFill>
                </a:rPr>
                <a:t>S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8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856984" cy="792162"/>
          </a:xfrm>
        </p:spPr>
        <p:txBody>
          <a:bodyPr/>
          <a:lstStyle/>
          <a:p>
            <a:r>
              <a:rPr lang="pt-BR" altLang="pt-BR" sz="3200" dirty="0">
                <a:solidFill>
                  <a:srgbClr val="FFC000"/>
                </a:solidFill>
              </a:rPr>
              <a:t> </a:t>
            </a:r>
            <a:r>
              <a:rPr lang="pt-BR" altLang="pt-BR" sz="2800" dirty="0" smtClean="0"/>
              <a:t>Apêndice 7</a:t>
            </a:r>
            <a:endParaRPr lang="pt-BR" altLang="pt-BR" sz="28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70</a:t>
            </a:fld>
            <a:endParaRPr lang="pt-BR" alt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55576" y="845175"/>
            <a:ext cx="7920880" cy="56886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PROBLEMA 8.58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100000;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número de amostras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(1,N);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 a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sequência Gaussiana</a:t>
            </a:r>
          </a:p>
          <a:p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 aproximação para o formato de pulso de um filtro de pulso de raiz de cosseno</a:t>
            </a:r>
          </a:p>
          <a:p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levantado com 50% de amortecimento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(frequência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corte em 1/8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frequência de amostragem)</a:t>
            </a:r>
            <a:endParaRPr lang="pt-BR" sz="10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rrc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[ 0,0015 –0,0082 –0,0075 0,0077 0,0212 0,0077...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–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0,0375 –0,0784 –0,0531 0,0784 0,2894 0,4873...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0,5684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0,4873 0,2894 0,0784 –0,0531 –0,0784...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–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0,0375 0,0077 0,0212 0,0077 –0,0075 –0,0082...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0,0015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(rrc,1,x);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filtra o processo aleatório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[P,F]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(z,256,0,Hanning(256),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calcula e </a:t>
            </a:r>
            <a:r>
              <a:rPr lang="pt-BR" sz="1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traça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espectro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(F,P(:,1));</a:t>
            </a:r>
          </a:p>
          <a:p>
            <a:endParaRPr lang="pt-BR" sz="105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figure(2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= 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xcorr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(z,25); </a:t>
            </a:r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%---- calcula a autocorrelação para 25 atrasos</a:t>
            </a:r>
          </a:p>
          <a:p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(Az/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(Az))); </a:t>
            </a:r>
            <a:r>
              <a:rPr lang="pt-BR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%---- traça a autocorrelação normalizada</a:t>
            </a:r>
          </a:p>
          <a:p>
            <a:r>
              <a:rPr lang="pt-BR" sz="10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endParaRPr lang="pt-BR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809244" y="476672"/>
            <a:ext cx="914400" cy="28803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 algn="r"/>
            <a:r>
              <a:rPr lang="pt-BR" sz="1400" b="1" i="1" dirty="0" err="1" smtClean="0">
                <a:solidFill>
                  <a:schemeClr val="tx2"/>
                </a:solidFill>
              </a:rPr>
              <a:t>Matlab</a:t>
            </a:r>
            <a:endParaRPr lang="pt-BR" sz="1400" b="1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6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Informação e ruído são sinais aleatórios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A imprevisibilidade é a propriedade chave de sistemas de comunicação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Os sinais aleatórios também possuem características estatísticas que podem ser medidas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A frequência </a:t>
            </a:r>
            <a:r>
              <a:rPr lang="pt-BR" sz="1600" dirty="0"/>
              <a:t>relativa de probabilidade </a:t>
            </a:r>
            <a:r>
              <a:rPr lang="pt-BR" sz="1600" dirty="0" smtClean="0"/>
              <a:t>é um meio </a:t>
            </a:r>
            <a:r>
              <a:rPr lang="pt-BR" sz="1600" dirty="0"/>
              <a:t>de </a:t>
            </a:r>
            <a:r>
              <a:rPr lang="pt-BR" sz="1600" dirty="0" smtClean="0"/>
              <a:t>se associar </a:t>
            </a:r>
            <a:r>
              <a:rPr lang="pt-BR" sz="1600" dirty="0"/>
              <a:t>a probabilidade à saída de um experimento </a:t>
            </a:r>
            <a:r>
              <a:rPr lang="pt-BR" sz="1600" dirty="0" smtClean="0"/>
              <a:t>aleatório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/>
              <a:t>Variáveis </a:t>
            </a:r>
            <a:r>
              <a:rPr lang="pt-BR" sz="1600" dirty="0" smtClean="0"/>
              <a:t>aleatórias fornecem </a:t>
            </a:r>
            <a:r>
              <a:rPr lang="pt-BR" sz="1600" dirty="0"/>
              <a:t>um método de unificar o tratamento de uma grande variedade de </a:t>
            </a:r>
            <a:r>
              <a:rPr lang="pt-BR" sz="1600" dirty="0" smtClean="0"/>
              <a:t>experimentos aleatórios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/>
              <a:t>Funções de distribuição de probabilidade e de densidade </a:t>
            </a:r>
            <a:r>
              <a:rPr lang="pt-BR" sz="1600" dirty="0" smtClean="0"/>
              <a:t>são formas de caracterização </a:t>
            </a:r>
            <a:r>
              <a:rPr lang="pt-BR" sz="1600" dirty="0"/>
              <a:t>de uma variável </a:t>
            </a:r>
            <a:r>
              <a:rPr lang="pt-BR" sz="1600" dirty="0" smtClean="0"/>
              <a:t>aleatória, </a:t>
            </a:r>
            <a:r>
              <a:rPr lang="pt-BR" sz="1600" dirty="0"/>
              <a:t>assim como </a:t>
            </a:r>
            <a:r>
              <a:rPr lang="pt-BR" sz="1600" dirty="0" smtClean="0"/>
              <a:t>esperanças (momentos estatísticos) e covariância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/>
              <a:t>Variáveis aleatórias </a:t>
            </a:r>
            <a:r>
              <a:rPr lang="pt-BR" sz="1600" dirty="0" smtClean="0"/>
              <a:t>Gaussianas: tipo </a:t>
            </a:r>
            <a:r>
              <a:rPr lang="pt-BR" sz="1600" dirty="0"/>
              <a:t>particular importante de variável aleatória no estudo de sistemas de </a:t>
            </a:r>
            <a:r>
              <a:rPr lang="pt-BR" sz="1600" dirty="0" smtClean="0"/>
              <a:t>comunicação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Processo aleatório </a:t>
            </a:r>
            <a:r>
              <a:rPr lang="pt-BR" sz="1600" dirty="0"/>
              <a:t>foi definido como uma família de variáveis </a:t>
            </a:r>
            <a:r>
              <a:rPr lang="pt-BR" sz="1600" dirty="0" smtClean="0"/>
              <a:t>aleatórias indexadas </a:t>
            </a:r>
            <a:r>
              <a:rPr lang="pt-BR" sz="1600" dirty="0"/>
              <a:t>pelo tempo como </a:t>
            </a:r>
            <a:r>
              <a:rPr lang="pt-BR" sz="1600" dirty="0" smtClean="0"/>
              <a:t>parâmetro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Processos aleatórios estacionários </a:t>
            </a:r>
            <a:r>
              <a:rPr lang="pt-BR" sz="1600" dirty="0"/>
              <a:t>em sentido amplo possuem várias das propriedades de sinais de </a:t>
            </a:r>
            <a:r>
              <a:rPr lang="pt-BR" sz="1600" dirty="0" smtClean="0"/>
              <a:t>potência determinísticos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>
                <a:sym typeface="Wingdings" panose="05000000000000000000" pitchFamily="2" charset="2"/>
              </a:rPr>
              <a:t>Fórmula de </a:t>
            </a:r>
            <a:r>
              <a:rPr lang="pt-BR" sz="1600" dirty="0" err="1" smtClean="0"/>
              <a:t>Weiner-Khintchine</a:t>
            </a:r>
            <a:r>
              <a:rPr lang="pt-BR" sz="1600" dirty="0" smtClean="0"/>
              <a:t>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/>
              <a:t>relaciona o espectro </a:t>
            </a:r>
            <a:r>
              <a:rPr lang="pt-BR" sz="1600" dirty="0"/>
              <a:t>de processos aleatórios com sua autocorrelação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71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43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Axiomas da Probabilidade</a:t>
            </a:r>
          </a:p>
          <a:p>
            <a:pPr lvl="1"/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sistema de probabilidade possui:</a:t>
            </a: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espaço amostral,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contendo eventos elementares (saídas do exper.)</a:t>
            </a: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classe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E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de eventos que são subconjuntos de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 média de probabilidade P[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associada a cada evento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 classe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E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a qual possui as seguintes propriedades:</a:t>
            </a:r>
          </a:p>
          <a:p>
            <a:pPr marL="1657350" lvl="3" indent="-285750">
              <a:buFont typeface="+mj-lt"/>
              <a:buAutoNum type="romanLcPeriod"/>
            </a:pP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341438" lvl="3" indent="-260350">
              <a:buFont typeface="+mj-lt"/>
              <a:buAutoNum type="romanLcPeriod"/>
            </a:pP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P[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= 1</a:t>
            </a:r>
          </a:p>
          <a:p>
            <a:pPr marL="1341438" lvl="3" indent="-260350">
              <a:buFont typeface="+mj-lt"/>
              <a:buAutoNum type="romanLcPeriod"/>
            </a:pP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341438" lvl="3" indent="-260350">
              <a:buFont typeface="+mj-lt"/>
              <a:buAutoNum type="romanLcPeriod"/>
            </a:pP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 ≤ P[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≤ 1</a:t>
            </a:r>
          </a:p>
          <a:p>
            <a:pPr marL="1341438" lvl="3" indent="-260350">
              <a:buFont typeface="+mj-lt"/>
              <a:buAutoNum type="romanLcPeriod"/>
            </a:pPr>
            <a:endParaRPr lang="pt-BR" sz="1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1341438" lvl="3" indent="-260350">
              <a:buFont typeface="+mj-lt"/>
              <a:buAutoNum type="romanLcPeriod"/>
            </a:pP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 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a união de dois eventos 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mutuamente exclusivos da classe </a:t>
            </a:r>
            <a:r>
              <a:rPr lang="pt-BR" sz="14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E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então:     P[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 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= P[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 + P[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]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8</a:t>
            </a:fld>
            <a:endParaRPr lang="pt-BR" altLang="pt-BR"/>
          </a:p>
        </p:txBody>
      </p:sp>
      <p:sp>
        <p:nvSpPr>
          <p:cNvPr id="7" name="Seta dobrada para cima 6"/>
          <p:cNvSpPr/>
          <p:nvPr/>
        </p:nvSpPr>
        <p:spPr>
          <a:xfrm rot="5400000">
            <a:off x="-412756" y="2509099"/>
            <a:ext cx="2768711" cy="1008112"/>
          </a:xfrm>
          <a:prstGeom prst="bentUpArrow">
            <a:avLst>
              <a:gd name="adj1" fmla="val 29515"/>
              <a:gd name="adj2" fmla="val 49738"/>
              <a:gd name="adj3" fmla="val 3874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15" y="3140968"/>
            <a:ext cx="3802221" cy="25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978314" y="5697631"/>
            <a:ext cx="4165686" cy="57606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pt-BR" sz="1400" b="1" i="1" dirty="0" err="1" smtClean="0">
                <a:solidFill>
                  <a:schemeClr val="tx2"/>
                </a:solidFill>
              </a:rPr>
              <a:t>s</a:t>
            </a:r>
            <a:r>
              <a:rPr lang="pt-BR" sz="1400" b="1" i="1" baseline="-25000" dirty="0" err="1" smtClean="0">
                <a:solidFill>
                  <a:schemeClr val="tx2"/>
                </a:solidFill>
              </a:rPr>
              <a:t>k</a:t>
            </a:r>
            <a:r>
              <a:rPr lang="pt-BR" sz="1400" dirty="0" smtClean="0">
                <a:solidFill>
                  <a:schemeClr val="tx2"/>
                </a:solidFill>
              </a:rPr>
              <a:t> corresponde a uma possível saída</a:t>
            </a:r>
          </a:p>
          <a:p>
            <a:r>
              <a:rPr lang="pt-BR" sz="1400" b="1" i="1" dirty="0" smtClean="0">
                <a:solidFill>
                  <a:schemeClr val="tx2"/>
                </a:solidFill>
              </a:rPr>
              <a:t>A</a:t>
            </a:r>
            <a:r>
              <a:rPr lang="pt-BR" sz="1400" dirty="0" smtClean="0">
                <a:solidFill>
                  <a:schemeClr val="tx2"/>
                </a:solidFill>
              </a:rPr>
              <a:t> é o evento de ocorrência da saída </a:t>
            </a:r>
            <a:r>
              <a:rPr lang="pt-BR" sz="1400" b="1" i="1" dirty="0" smtClean="0">
                <a:solidFill>
                  <a:schemeClr val="tx2"/>
                </a:solidFill>
              </a:rPr>
              <a:t>s</a:t>
            </a:r>
            <a:r>
              <a:rPr lang="pt-BR" sz="1400" b="1" i="1" baseline="-25000" dirty="0" smtClean="0">
                <a:solidFill>
                  <a:schemeClr val="tx2"/>
                </a:solidFill>
              </a:rPr>
              <a:t>1</a:t>
            </a:r>
          </a:p>
          <a:p>
            <a:r>
              <a:rPr lang="pt-BR" sz="1400" b="1" dirty="0" smtClean="0">
                <a:solidFill>
                  <a:schemeClr val="tx2"/>
                </a:solidFill>
              </a:rPr>
              <a:t>P[</a:t>
            </a:r>
            <a:r>
              <a:rPr lang="pt-BR" sz="1400" b="1" i="1" dirty="0" smtClean="0">
                <a:solidFill>
                  <a:schemeClr val="tx2"/>
                </a:solidFill>
              </a:rPr>
              <a:t>A</a:t>
            </a:r>
            <a:r>
              <a:rPr lang="pt-BR" sz="1400" b="1" dirty="0" smtClean="0">
                <a:solidFill>
                  <a:schemeClr val="tx2"/>
                </a:solidFill>
              </a:rPr>
              <a:t>] </a:t>
            </a:r>
            <a:r>
              <a:rPr lang="pt-BR" sz="1400" dirty="0" smtClean="0">
                <a:solidFill>
                  <a:schemeClr val="tx2"/>
                </a:solidFill>
              </a:rPr>
              <a:t>é a probabilidade de ocorrência do evento </a:t>
            </a:r>
            <a:r>
              <a:rPr lang="pt-BR" sz="1400" b="1" i="1" dirty="0" smtClean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16416" y="4293096"/>
            <a:ext cx="457200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r>
              <a:rPr lang="pt-BR" sz="1050" dirty="0" smtClean="0">
                <a:solidFill>
                  <a:srgbClr val="000000"/>
                </a:solidFill>
              </a:rPr>
              <a:t>P[</a:t>
            </a:r>
            <a:r>
              <a:rPr lang="pt-BR" sz="1050" i="1" dirty="0" smtClean="0">
                <a:solidFill>
                  <a:srgbClr val="000000"/>
                </a:solidFill>
              </a:rPr>
              <a:t>A</a:t>
            </a:r>
            <a:r>
              <a:rPr lang="pt-BR" sz="1050" dirty="0" smtClean="0">
                <a:solidFill>
                  <a:srgbClr val="000000"/>
                </a:solidFill>
              </a:rPr>
              <a:t>]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21865"/>
              </p:ext>
            </p:extLst>
          </p:nvPr>
        </p:nvGraphicFramePr>
        <p:xfrm>
          <a:off x="4508500" y="33591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3" name="Equação" r:id="rId5" imgW="126720" imgH="139680" progId="Equation.3">
                  <p:embed/>
                </p:oleObj>
              </mc:Choice>
              <mc:Fallback>
                <p:oleObj name="Equação" r:id="rId5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0" y="33591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9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1</a:t>
            </a:r>
            <a:r>
              <a:rPr lang="pt-BR" altLang="pt-BR" sz="3200" dirty="0" smtClean="0"/>
              <a:t>. Probabilidade </a:t>
            </a:r>
            <a:r>
              <a:rPr lang="pt-BR" altLang="pt-BR" sz="3200" smtClean="0"/>
              <a:t>e V.A.'s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40503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Variável Aleatória (</a:t>
            </a:r>
            <a:r>
              <a:rPr lang="pt-BR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.) do Experimento</a:t>
            </a:r>
          </a:p>
          <a:p>
            <a:pPr lvl="1"/>
            <a:endParaRPr lang="pt-BR" sz="10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Definição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pt-BR" sz="1800" dirty="0" smtClean="0"/>
              <a:t>é uma </a:t>
            </a:r>
            <a:r>
              <a:rPr lang="pt-BR" sz="1800" b="1" dirty="0">
                <a:solidFill>
                  <a:srgbClr val="FFFF00"/>
                </a:solidFill>
              </a:rPr>
              <a:t>função</a:t>
            </a:r>
            <a:r>
              <a:rPr lang="pt-BR" sz="1800" dirty="0"/>
              <a:t> cujo domínio é um espaço </a:t>
            </a:r>
            <a:r>
              <a:rPr lang="pt-BR" sz="1800" dirty="0" smtClean="0"/>
              <a:t>amostral </a:t>
            </a:r>
            <a:r>
              <a:rPr lang="pt-BR" sz="1800" dirty="0"/>
              <a:t>e 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cuja imagem é </a:t>
            </a:r>
            <a:r>
              <a:rPr lang="pt-BR" sz="1800" dirty="0"/>
              <a:t>um conjunto de números </a:t>
            </a:r>
            <a:r>
              <a:rPr lang="pt-BR" sz="1800" dirty="0" smtClean="0"/>
              <a:t>reais (-∞</a:t>
            </a:r>
            <a:r>
              <a:rPr lang="pt-BR" sz="1800" dirty="0"/>
              <a:t>, </a:t>
            </a:r>
            <a:r>
              <a:rPr lang="pt-BR" sz="1800" dirty="0" smtClean="0"/>
              <a:t>∞)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 que associa um número a uma saída de um experimento aleatório</a:t>
            </a:r>
          </a:p>
          <a:p>
            <a:pPr lvl="1"/>
            <a:endParaRPr lang="pt-BR" sz="1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saída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um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experimento é </a:t>
            </a:r>
            <a:r>
              <a:rPr lang="pt-BR" sz="1800" b="1" i="1" dirty="0"/>
              <a:t>s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representamos a variável aleatória como </a:t>
            </a:r>
            <a:r>
              <a:rPr lang="pt-BR" sz="1800" b="1" i="1" dirty="0"/>
              <a:t>X</a:t>
            </a:r>
            <a:r>
              <a:rPr lang="pt-BR" sz="1800" dirty="0"/>
              <a:t>(</a:t>
            </a:r>
            <a:r>
              <a:rPr lang="pt-BR" sz="1800" b="1" i="1" dirty="0"/>
              <a:t>s</a:t>
            </a:r>
            <a:r>
              <a:rPr lang="pt-BR" sz="1800" dirty="0"/>
              <a:t>)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ou somente </a:t>
            </a:r>
            <a:r>
              <a:rPr lang="pt-BR" sz="1800" b="1" i="1" dirty="0" smtClean="0"/>
              <a:t>X</a:t>
            </a:r>
            <a:endParaRPr lang="pt-BR" sz="1800" dirty="0"/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Note que </a:t>
            </a:r>
            <a:r>
              <a:rPr lang="pt-BR" sz="1800" b="1" i="1" dirty="0">
                <a:solidFill>
                  <a:srgbClr val="FFFF00"/>
                </a:solidFill>
              </a:rPr>
              <a:t>X</a:t>
            </a:r>
            <a:r>
              <a:rPr lang="pt-BR" sz="1800" dirty="0" smtClean="0">
                <a:solidFill>
                  <a:srgbClr val="FFFF00"/>
                </a:solidFill>
              </a:rPr>
              <a:t> </a:t>
            </a:r>
            <a:r>
              <a:rPr lang="pt-BR" sz="1800" dirty="0">
                <a:solidFill>
                  <a:srgbClr val="FFFF00"/>
                </a:solidFill>
              </a:rPr>
              <a:t>é uma </a:t>
            </a:r>
            <a:r>
              <a:rPr lang="pt-BR" sz="1800" b="1" dirty="0">
                <a:solidFill>
                  <a:srgbClr val="FFFF00"/>
                </a:solidFill>
              </a:rPr>
              <a:t>função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mesmo sendo, por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razões </a:t>
            </a:r>
            <a:b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históricas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chamada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variável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aleatória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Representamos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saída particular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 experimento aleatório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por </a:t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número real </a:t>
            </a:r>
            <a:r>
              <a:rPr lang="pt-BR" sz="1800" b="1" i="1" dirty="0"/>
              <a:t>x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seja,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800" b="1" i="1" dirty="0" smtClean="0"/>
              <a:t>X</a:t>
            </a:r>
            <a:r>
              <a:rPr lang="pt-BR" sz="1800" dirty="0" smtClean="0"/>
              <a:t>(</a:t>
            </a:r>
            <a:r>
              <a:rPr lang="pt-BR" sz="1800" b="1" i="1" dirty="0" err="1" smtClean="0"/>
              <a:t>s</a:t>
            </a:r>
            <a:r>
              <a:rPr lang="pt-BR" sz="1800" b="1" i="1" baseline="-25000" dirty="0" err="1" smtClean="0"/>
              <a:t>k</a:t>
            </a:r>
            <a:r>
              <a:rPr lang="pt-BR" sz="1800" dirty="0"/>
              <a:t>) = </a:t>
            </a:r>
            <a:r>
              <a:rPr lang="pt-BR" sz="1800" b="1" i="1" dirty="0" smtClean="0"/>
              <a:t>x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err="1" smtClean="0"/>
              <a:t>Jul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9</a:t>
            </a:fld>
            <a:endParaRPr lang="pt-BR" altLang="pt-BR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27" y="3180760"/>
            <a:ext cx="3841046" cy="32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0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presentation slides">
  <a:themeElements>
    <a:clrScheme name="GD_BusPres_01_TP01136794 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GD_BusPres_01_TP01136794 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 anchor="ctr" anchorCtr="0">
        <a:noAutofit/>
      </a:bodyPr>
      <a:lstStyle>
        <a:defPPr>
          <a:defRPr sz="1200" b="1" i="1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GD_BusPres_01_TP01136794 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20650</TotalTime>
  <Words>5713</Words>
  <Application>Microsoft Office PowerPoint</Application>
  <PresentationFormat>Apresentação na tela (4:3)</PresentationFormat>
  <Paragraphs>1127</Paragraphs>
  <Slides>71</Slides>
  <Notes>68</Notes>
  <HiddenSlides>2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3" baseType="lpstr">
      <vt:lpstr>Sample presentation slides</vt:lpstr>
      <vt:lpstr>Equação</vt:lpstr>
      <vt:lpstr>Ruídos e Sinais Aleatórios</vt:lpstr>
      <vt:lpstr>Agenda</vt:lpstr>
      <vt:lpstr> Objetivos</vt:lpstr>
      <vt:lpstr>Introdução</vt:lpstr>
      <vt:lpstr>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1. Probabilidade e V.A.'s</vt:lpstr>
      <vt:lpstr> 2. Esperança</vt:lpstr>
      <vt:lpstr> 2. Esperança</vt:lpstr>
      <vt:lpstr> 2. Esperança</vt:lpstr>
      <vt:lpstr> 2. Esperança</vt:lpstr>
      <vt:lpstr> 3. Transformação de V.A.'s</vt:lpstr>
      <vt:lpstr>4. V.A.'s Gaussianas e TLC</vt:lpstr>
      <vt:lpstr>4. V.A.'s Gaussianas e TLC</vt:lpstr>
      <vt:lpstr>4. V.A.'s Gaussianas e TLC</vt:lpstr>
      <vt:lpstr>4. V.A.'s Gaussianas e TLC</vt:lpstr>
      <vt:lpstr>4. V.A.'s Gaussianas e TLC</vt:lpstr>
      <vt:lpstr>4. V.A.'s Gaussianas e TLC</vt:lpstr>
      <vt:lpstr>5. Processos Aleatórios</vt:lpstr>
      <vt:lpstr>5. Processos Aleatórios</vt:lpstr>
      <vt:lpstr>5. Processos Aleatórios</vt:lpstr>
      <vt:lpstr>5. Processos Aleatórios</vt:lpstr>
      <vt:lpstr>5. Processos Aleatórios</vt:lpstr>
      <vt:lpstr>5. Processos Aleatórios</vt:lpstr>
      <vt:lpstr>5. Processos Aleatórios</vt:lpstr>
      <vt:lpstr>5. Processos Aleatórios</vt:lpstr>
      <vt:lpstr>5. Processos Aleatórios</vt:lpstr>
      <vt:lpstr>5. Processos Aleatórios</vt:lpstr>
      <vt:lpstr>6. Espectro de Sinais Aleatórios</vt:lpstr>
      <vt:lpstr>6. Espectro de Sinais Aleatórios</vt:lpstr>
      <vt:lpstr>6. Espectro de Sinais Aleatórios</vt:lpstr>
      <vt:lpstr>6. Espectro de Sinais Aleatórios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7. Processos Gaussianos e Ruídos</vt:lpstr>
      <vt:lpstr>Exercícios</vt:lpstr>
      <vt:lpstr> Apêndice 7</vt:lpstr>
      <vt:lpstr> Apêndice 7</vt:lpstr>
      <vt:lpstr> Apêndice 7</vt:lpstr>
      <vt:lpstr> Apêndice 7</vt:lpstr>
      <vt:lpstr> Apêndice 7</vt:lpstr>
      <vt:lpstr>Resumo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Transmissão em Banda Base</dc:title>
  <dc:creator>Windows User</dc:creator>
  <cp:lastModifiedBy>Windows User</cp:lastModifiedBy>
  <cp:revision>413</cp:revision>
  <cp:lastPrinted>2016-08-03T15:08:23Z</cp:lastPrinted>
  <dcterms:created xsi:type="dcterms:W3CDTF">2016-04-17T19:52:48Z</dcterms:created>
  <dcterms:modified xsi:type="dcterms:W3CDTF">2016-08-17T13:17:53Z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TC011367951046</vt:lpwstr>
  </property>
</Properties>
</file>