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8" r:id="rId2"/>
    <p:sldId id="260" r:id="rId3"/>
    <p:sldId id="262" r:id="rId4"/>
    <p:sldId id="261" r:id="rId5"/>
    <p:sldId id="367" r:id="rId6"/>
    <p:sldId id="279" r:id="rId7"/>
    <p:sldId id="318" r:id="rId8"/>
    <p:sldId id="368" r:id="rId9"/>
    <p:sldId id="369" r:id="rId10"/>
    <p:sldId id="320" r:id="rId11"/>
    <p:sldId id="370" r:id="rId12"/>
    <p:sldId id="371" r:id="rId13"/>
    <p:sldId id="377" r:id="rId14"/>
    <p:sldId id="372" r:id="rId15"/>
    <p:sldId id="373" r:id="rId16"/>
    <p:sldId id="374" r:id="rId17"/>
    <p:sldId id="376" r:id="rId18"/>
    <p:sldId id="375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282" r:id="rId27"/>
    <p:sldId id="345" r:id="rId2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8" autoAdjust="0"/>
    <p:restoredTop sz="92308" autoAdjust="0"/>
  </p:normalViewPr>
  <p:slideViewPr>
    <p:cSldViewPr>
      <p:cViewPr varScale="1">
        <p:scale>
          <a:sx n="80" d="100"/>
          <a:sy n="80" d="100"/>
        </p:scale>
        <p:origin x="-7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70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2F21E78-474C-495E-BB33-C670999D64BA}" type="datetimeFigureOut">
              <a:rPr lang="pt-BR" smtClean="0"/>
              <a:t>16/08/2016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4371350-05EC-4276-B6C8-36B3F02388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968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Estudo</a:t>
            </a:r>
            <a:r>
              <a:rPr lang="pt-BR" baseline="0" dirty="0" smtClean="0"/>
              <a:t> da interferência intersimbólica.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probabilidade de um erro de bit depende da razão da média do sinal μ quando 1 é transmitido pelo desvio padrão σ do ruído através da função não linear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Haykin</a:t>
            </a:r>
            <a:r>
              <a:rPr lang="pt-BR" dirty="0" smtClean="0"/>
              <a:t> &amp; Simon, p.413: 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Seguindo o desenvolvimento para a demodulação DSB-SC da Seção 9.4,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que em comunicações digitais, o objetivo é recuperar a informação, 0s e 1s, da forma mais confiável possível. Ao contrário de comunicações analógicas, não existe a necessidade da forma de onda transmitida ser recuperada com um mínimo de distorção.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526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526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526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Haykin</a:t>
            </a:r>
            <a:r>
              <a:rPr lang="pt-BR" dirty="0" smtClean="0"/>
              <a:t> &amp; Simon, p.418: 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 a modulação QPSK, utilizamos a mesma largura de faixa de transmissão da BPSK, mas transmitimos duas vezes mais bits com a mesma confiabilidade.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Haykin</a:t>
            </a:r>
            <a:r>
              <a:rPr lang="pt-BR" dirty="0" smtClean="0"/>
              <a:t> &amp; Simon</a:t>
            </a:r>
            <a:r>
              <a:rPr lang="pt-BR" smtClean="0"/>
              <a:t>, p.418: 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 a modulação QPSK, utilizamos a mesma largura de faixa de transmissão da BPSK, mas transmitimos duas vezes mais bits com a mesma confiabilidade.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pt-BR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RSRdig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difere da definição de RSR de referência analógica em três pontos:</a:t>
            </a:r>
            <a:b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definição 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analógica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era a 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razão de potências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definição 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digital 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a 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razão de energias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 unidade da densidade espectral de ruído é watts/Hz,  que é equivalente à energia. Consequentemente, a definição digital é adimensional, tal como na definição analógica.</a:t>
            </a:r>
          </a:p>
          <a:p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definição utiliza a densidade espectral de ruído de uma faixa, ou seja, ela assume que todo o ruído ocorre em frequências positivas. Esta consideração é uma simples questão de conveniência.</a:t>
            </a:r>
            <a:b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b="1" i="0" dirty="0" smtClean="0">
                <a:solidFill>
                  <a:srgbClr val="231F20"/>
                </a:solidFill>
                <a:effectLst/>
                <a:latin typeface="Sabon-Bold"/>
              </a:rPr>
              <a:t>3. </a:t>
            </a:r>
            <a:r>
              <a:rPr lang="pt-BR" sz="1200" i="0" dirty="0" smtClean="0">
                <a:solidFill>
                  <a:srgbClr val="231F20"/>
                </a:solidFill>
                <a:effectLst/>
                <a:latin typeface="Sabon-Roman"/>
              </a:rPr>
              <a:t>A RSR de referência é independente da taxa de transmissão. Como ela é uma razão de energias, ela foi essencialmente normalizada pela taxa de bits.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71350-05EC-4276-B6C8-36B3F023888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609600" y="2667000"/>
            <a:ext cx="7772400" cy="990600"/>
          </a:xfrm>
          <a:effectLst>
            <a:outerShdw dist="53882" dir="2700000" algn="ctr" rotWithShape="0">
              <a:srgbClr val="000000"/>
            </a:outerShdw>
          </a:effectLst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pt-BR" altLang="pt-BR" noProof="0" smtClean="0"/>
              <a:t>Clique para editar o título mestre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295400" y="3962400"/>
            <a:ext cx="6400800" cy="68580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pt-BR" altLang="pt-BR" noProof="0" smtClean="0"/>
              <a:t>Clique para editar o estilo do subtítulo mestre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pt-BR" altLang="pt-BR" dirty="0" err="1" smtClean="0"/>
              <a:t>Ago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9229AFA-30C0-4B02-9C2A-B133B48975C9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Mai/2016</a:t>
            </a:r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6F6C0D-60F4-49C1-801D-C01D83811B0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4361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Mai/2016</a:t>
            </a:r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F67624-3179-4C4B-A4ED-9033AC5B275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00365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pt-BR" smtClean="0"/>
              <a:t>Clique no ícone para adicionar tabela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Mai/2016</a:t>
            </a:r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1122030D-5B3B-4FEC-A39D-EC1AB7952D7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9083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162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568901"/>
            <a:ext cx="2133600" cy="244475"/>
          </a:xfrm>
        </p:spPr>
        <p:txBody>
          <a:bodyPr/>
          <a:lstStyle>
            <a:lvl1pPr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altLang="pt-BR" dirty="0" err="1" smtClean="0"/>
              <a:t>Ago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568901"/>
            <a:ext cx="2895600" cy="244475"/>
          </a:xfrm>
        </p:spPr>
        <p:txBody>
          <a:bodyPr/>
          <a:lstStyle>
            <a:lvl1pPr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568901"/>
            <a:ext cx="2133600" cy="244475"/>
          </a:xfrm>
        </p:spPr>
        <p:txBody>
          <a:bodyPr/>
          <a:lstStyle>
            <a:lvl1pPr>
              <a:defRPr sz="11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95D36C04-924B-4B13-B340-49B26E1D54E7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17138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Mai/2016</a:t>
            </a:r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66DED-5FA9-40EC-9CAD-836A8055FFC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59815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Mai/2016</a:t>
            </a:r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F0462E-8AF7-4149-BAAF-A05BF88B8D3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53934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Mai/2016</a:t>
            </a:r>
            <a:endParaRPr lang="pt-BR" alt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88A2F-23A6-40C8-ADC6-565928CA80B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75307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Mai/2016</a:t>
            </a:r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A88E62-7384-4C00-9B1E-6BE330B585D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1969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Mai/2016</a:t>
            </a:r>
            <a:endParaRPr lang="pt-BR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51767-13A0-4B16-991F-13589BA39A2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2471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Mai/2016</a:t>
            </a:r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4E143F-B60F-4444-9D00-BB9CE422B54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6970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Mai/2016</a:t>
            </a:r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88C1BB-373B-4955-9806-CE8DD2A056C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8441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ffectLst>
            <a:outerShdw dist="71842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texto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pt-BR" altLang="pt-BR" dirty="0" err="1" smtClean="0"/>
              <a:t>Ago</a:t>
            </a:r>
            <a:r>
              <a:rPr lang="pt-BR" altLang="pt-BR" dirty="0" smtClean="0"/>
              <a:t>/2016</a:t>
            </a:r>
            <a:endParaRPr lang="pt-BR" altLang="pt-B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Arial" charset="0"/>
              </a:defRPr>
            </a:lvl1pPr>
          </a:lstStyle>
          <a:p>
            <a:fld id="{43F562CA-C399-4CC0-B3D9-22A807BE07F3}" type="slidenum">
              <a:rPr lang="pt-BR" altLang="pt-BR"/>
              <a:pPr/>
              <a:t>‹nº›</a:t>
            </a:fld>
            <a:endParaRPr lang="pt-BR" altLang="pt-BR"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7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23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25.wmf"/><Relationship Id="rId4" Type="http://schemas.openxmlformats.org/officeDocument/2006/relationships/image" Target="../media/image26.png"/><Relationship Id="rId9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oleObject" Target="../embeddings/oleObject20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5.png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png"/><Relationship Id="rId11" Type="http://schemas.openxmlformats.org/officeDocument/2006/relationships/oleObject" Target="../embeddings/oleObject19.bin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3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6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7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2.png"/><Relationship Id="rId5" Type="http://schemas.openxmlformats.org/officeDocument/2006/relationships/image" Target="../media/image51.wmf"/><Relationship Id="rId10" Type="http://schemas.openxmlformats.org/officeDocument/2006/relationships/image" Target="../media/image56.png"/><Relationship Id="rId4" Type="http://schemas.openxmlformats.org/officeDocument/2006/relationships/oleObject" Target="../embeddings/oleObject21.bin"/><Relationship Id="rId9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11" Type="http://schemas.openxmlformats.org/officeDocument/2006/relationships/image" Target="../media/image10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80056" y="2636912"/>
            <a:ext cx="6150496" cy="990600"/>
          </a:xfrm>
        </p:spPr>
        <p:txBody>
          <a:bodyPr/>
          <a:lstStyle/>
          <a:p>
            <a:r>
              <a:rPr lang="pt-BR" altLang="pt-BR" sz="4000" b="0" dirty="0" smtClean="0"/>
              <a:t>Ruídos </a:t>
            </a:r>
            <a:r>
              <a:rPr lang="pt-BR" altLang="pt-BR" sz="4000" b="0" dirty="0"/>
              <a:t>em Comunicações Digitais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467944" y="4941168"/>
            <a:ext cx="4280520" cy="1872208"/>
          </a:xfrm>
        </p:spPr>
        <p:txBody>
          <a:bodyPr/>
          <a:lstStyle/>
          <a:p>
            <a:r>
              <a:rPr lang="pt-BR" altLang="pt-BR" sz="24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Prof. Cláudio A. Fleury</a:t>
            </a:r>
          </a:p>
          <a:p>
            <a:endParaRPr lang="pt-BR" altLang="pt-BR" sz="1800" dirty="0" smtClean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endParaRPr lang="pt-BR" altLang="pt-BR" sz="1800" dirty="0" smtClean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r>
              <a:rPr lang="pt-BR" altLang="pt-BR" sz="1800" dirty="0" smtClean="0">
                <a:solidFill>
                  <a:schemeClr val="bg1">
                    <a:lumMod val="40000"/>
                    <a:lumOff val="60000"/>
                  </a:schemeClr>
                </a:solidFill>
              </a:rPr>
              <a:t>Jun-2016</a:t>
            </a:r>
            <a:endParaRPr lang="pt-BR" altLang="pt-BR" sz="1800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black">
          <a:xfrm>
            <a:off x="35496" y="980728"/>
            <a:ext cx="5248672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altLang="pt-BR" kern="0" dirty="0" smtClean="0"/>
              <a:t>Sistemas de Comunicação</a:t>
            </a:r>
            <a:endParaRPr lang="pt-BR" altLang="pt-BR" kern="0" dirty="0"/>
          </a:p>
        </p:txBody>
      </p:sp>
      <p:pic>
        <p:nvPicPr>
          <p:cNvPr id="67588" name="Picture 4" descr="http://image.slidesharecdn.com/presentationdefcon-150808191255-lva1-app6892/95/def-con-23-spread-spectrum-satcom-hacking-attacking-the-globalstar-simplex-data-service-20-638.jpg?cb=143932879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06"/>
          <a:stretch/>
        </p:blipFill>
        <p:spPr bwMode="auto">
          <a:xfrm>
            <a:off x="5148064" y="75234"/>
            <a:ext cx="3862593" cy="229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ww.technologyuk.net/telecommunications/telecom_principles/images/impulse_nois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4068478"/>
            <a:ext cx="3528392" cy="27697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/>
              <a:t> </a:t>
            </a:r>
            <a:r>
              <a:rPr lang="pt-BR" altLang="pt-BR" sz="3200" dirty="0" smtClean="0"/>
              <a:t>2. Detecção de um Pulso com Ruído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229600" cy="4830763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Análise do termo de ruído:</a:t>
            </a:r>
            <a:endParaRPr lang="pt-BR" sz="20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Valor esperado (média) do</a:t>
            </a:r>
            <a:b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ruído branco gaussiano é nulo:</a:t>
            </a:r>
          </a:p>
          <a:p>
            <a:pPr lvl="1"/>
            <a:endParaRPr lang="pt-B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Variância:</a:t>
            </a:r>
          </a:p>
          <a:p>
            <a:pPr lvl="1"/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pt-B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 variância do ruído branco</a:t>
            </a:r>
            <a:b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gaussiano é concentrada:</a:t>
            </a:r>
          </a:p>
          <a:p>
            <a:pPr lvl="1"/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Usando a propriedade de</a:t>
            </a:r>
            <a:b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deslocamento do impulso e</a:t>
            </a:r>
            <a:b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considerando </a:t>
            </a:r>
            <a:r>
              <a:rPr lang="pt-B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filtro normalizado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: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Mai/2016</a:t>
            </a:r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10</a:t>
            </a:fld>
            <a:endParaRPr lang="pt-BR" altLang="pt-BR"/>
          </a:p>
        </p:txBody>
      </p:sp>
      <p:graphicFrame>
        <p:nvGraphicFramePr>
          <p:cNvPr id="13" name="Obje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635286"/>
              </p:ext>
            </p:extLst>
          </p:nvPr>
        </p:nvGraphicFramePr>
        <p:xfrm>
          <a:off x="1259632" y="5013176"/>
          <a:ext cx="12033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36" name="Equação" r:id="rId4" imgW="939600" imgH="330120" progId="Equation.3">
                  <p:embed/>
                </p:oleObj>
              </mc:Choice>
              <mc:Fallback>
                <p:oleObj name="Equação" r:id="rId4" imgW="939600" imgH="330120" progId="Equation.3">
                  <p:embed/>
                  <p:pic>
                    <p:nvPicPr>
                      <p:cNvPr id="0" name="Objeto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013176"/>
                        <a:ext cx="1203325" cy="42068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078840"/>
              </p:ext>
            </p:extLst>
          </p:nvPr>
        </p:nvGraphicFramePr>
        <p:xfrm>
          <a:off x="4287142" y="1124744"/>
          <a:ext cx="1757362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37" name="Equação" r:id="rId6" imgW="1371600" imgH="330120" progId="Equation.3">
                  <p:embed/>
                </p:oleObj>
              </mc:Choice>
              <mc:Fallback>
                <p:oleObj name="Equação" r:id="rId6" imgW="1371600" imgH="330120" progId="Equation.3">
                  <p:embed/>
                  <p:pic>
                    <p:nvPicPr>
                      <p:cNvPr id="0" name="Objeto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7142" y="1124744"/>
                        <a:ext cx="1757362" cy="4206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to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336292"/>
              </p:ext>
            </p:extLst>
          </p:nvPr>
        </p:nvGraphicFramePr>
        <p:xfrm>
          <a:off x="4287142" y="1626593"/>
          <a:ext cx="4605338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38" name="Equação" r:id="rId8" imgW="3593880" imgH="380880" progId="Equation.3">
                  <p:embed/>
                </p:oleObj>
              </mc:Choice>
              <mc:Fallback>
                <p:oleObj name="Equação" r:id="rId8" imgW="3593880" imgH="380880" progId="Equation.3">
                  <p:embed/>
                  <p:pic>
                    <p:nvPicPr>
                      <p:cNvPr id="0" name="Objeto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7142" y="1626593"/>
                        <a:ext cx="4605338" cy="4841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557372"/>
              </p:ext>
            </p:extLst>
          </p:nvPr>
        </p:nvGraphicFramePr>
        <p:xfrm>
          <a:off x="4271963" y="2192338"/>
          <a:ext cx="4167187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39" name="Equação" r:id="rId10" imgW="3251160" imgH="711000" progId="Equation.3">
                  <p:embed/>
                </p:oleObj>
              </mc:Choice>
              <mc:Fallback>
                <p:oleObj name="Equação" r:id="rId10" imgW="3251160" imgH="711000" progId="Equation.3">
                  <p:embed/>
                  <p:pic>
                    <p:nvPicPr>
                      <p:cNvPr id="0" name="Objeto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963" y="2192338"/>
                        <a:ext cx="4167187" cy="9032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to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194822"/>
              </p:ext>
            </p:extLst>
          </p:nvPr>
        </p:nvGraphicFramePr>
        <p:xfrm>
          <a:off x="4287142" y="3176389"/>
          <a:ext cx="20828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40" name="Equação" r:id="rId12" imgW="1625400" imgH="393480" progId="Equation.3">
                  <p:embed/>
                </p:oleObj>
              </mc:Choice>
              <mc:Fallback>
                <p:oleObj name="Equação" r:id="rId12" imgW="1625400" imgH="393480" progId="Equation.3">
                  <p:embed/>
                  <p:pic>
                    <p:nvPicPr>
                      <p:cNvPr id="0" name="Objeto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7142" y="3176389"/>
                        <a:ext cx="2082800" cy="5000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to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602129"/>
              </p:ext>
            </p:extLst>
          </p:nvPr>
        </p:nvGraphicFramePr>
        <p:xfrm>
          <a:off x="4287838" y="3770858"/>
          <a:ext cx="3402012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41" name="Equação" r:id="rId14" imgW="2654280" imgH="1206360" progId="Equation.3">
                  <p:embed/>
                </p:oleObj>
              </mc:Choice>
              <mc:Fallback>
                <p:oleObj name="Equação" r:id="rId14" imgW="2654280" imgH="1206360" progId="Equation.3">
                  <p:embed/>
                  <p:pic>
                    <p:nvPicPr>
                      <p:cNvPr id="0" name="Objeto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7838" y="3770858"/>
                        <a:ext cx="3402012" cy="15303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tângulo 18"/>
          <p:cNvSpPr/>
          <p:nvPr/>
        </p:nvSpPr>
        <p:spPr>
          <a:xfrm>
            <a:off x="1907704" y="5662989"/>
            <a:ext cx="6048672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solidFill>
                  <a:srgbClr val="FFFF00"/>
                </a:solidFill>
              </a:rPr>
              <a:t>A amostra do </a:t>
            </a:r>
            <a:r>
              <a:rPr lang="pt-BR" dirty="0">
                <a:solidFill>
                  <a:srgbClr val="FFFF00"/>
                </a:solidFill>
              </a:rPr>
              <a:t>ruído na saída </a:t>
            </a:r>
            <a:r>
              <a:rPr lang="pt-BR" dirty="0" smtClean="0">
                <a:solidFill>
                  <a:srgbClr val="FFFF00"/>
                </a:solidFill>
              </a:rPr>
              <a:t>do detector linear possui média nula, variância </a:t>
            </a:r>
            <a:r>
              <a:rPr lang="pt-BR" dirty="0">
                <a:solidFill>
                  <a:srgbClr val="FFFF00"/>
                </a:solidFill>
              </a:rPr>
              <a:t>de </a:t>
            </a:r>
            <a:r>
              <a:rPr lang="pt-BR" b="1" i="1" dirty="0" smtClean="0">
                <a:solidFill>
                  <a:srgbClr val="FFFF00"/>
                </a:solidFill>
              </a:rPr>
              <a:t>N</a:t>
            </a:r>
            <a:r>
              <a:rPr lang="pt-BR" b="1" baseline="-25000" dirty="0" smtClean="0">
                <a:solidFill>
                  <a:srgbClr val="FFFF00"/>
                </a:solidFill>
              </a:rPr>
              <a:t>0</a:t>
            </a:r>
            <a:r>
              <a:rPr lang="pt-BR" b="1" i="1" dirty="0" smtClean="0">
                <a:solidFill>
                  <a:srgbClr val="FFFF00"/>
                </a:solidFill>
              </a:rPr>
              <a:t>T</a:t>
            </a:r>
            <a:r>
              <a:rPr lang="pt-BR" dirty="0" smtClean="0">
                <a:solidFill>
                  <a:srgbClr val="FFFF00"/>
                </a:solidFill>
              </a:rPr>
              <a:t>/2  e  distribuição gaussiana*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 rot="16200000">
            <a:off x="-1677950" y="4464490"/>
            <a:ext cx="37160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* </a:t>
            </a:r>
            <a:r>
              <a:rPr lang="pt-BR" sz="11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11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um processo </a:t>
            </a:r>
            <a:r>
              <a:rPr lang="pt-BR" sz="11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gaussiano  </a:t>
            </a:r>
            <a:r>
              <a:rPr lang="pt-BR" sz="11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filtrado também é </a:t>
            </a:r>
            <a:r>
              <a:rPr lang="pt-BR" sz="11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gaussiano</a:t>
            </a:r>
            <a:endParaRPr lang="pt-BR" sz="11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1" name="Conector angulado 20"/>
          <p:cNvCxnSpPr/>
          <p:nvPr/>
        </p:nvCxnSpPr>
        <p:spPr>
          <a:xfrm rot="10800000" flipV="1">
            <a:off x="2627784" y="4869160"/>
            <a:ext cx="792088" cy="360040"/>
          </a:xfrm>
          <a:prstGeom prst="bentConnector3">
            <a:avLst/>
          </a:prstGeom>
          <a:ln w="19050">
            <a:solidFill>
              <a:schemeClr val="bg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6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/>
              <a:t> </a:t>
            </a:r>
            <a:r>
              <a:rPr lang="pt-BR" altLang="pt-BR" sz="3200" dirty="0" smtClean="0"/>
              <a:t>2. Detecção de um Pulso com Ruído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229600" cy="4830763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Análise do termo de sinal:</a:t>
            </a:r>
            <a:endParaRPr lang="pt-BR" sz="20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Desigualdade de Schwartz</a:t>
            </a:r>
            <a:b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para integrais:</a:t>
            </a:r>
          </a:p>
          <a:p>
            <a:pPr lvl="1"/>
            <a:endParaRPr lang="pt-B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457200" lvl="1" indent="0">
              <a:buNone/>
            </a:pP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  que é válida para igualdade se:		           para algum escalar 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</a:t>
            </a:r>
            <a:endParaRPr lang="pt-BR" sz="1600" b="1" i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pt-B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 equação anterior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implica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num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filtro de recepção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g(t) que seja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casado com a forma do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pulso transmitido s(t)</a:t>
            </a:r>
          </a:p>
          <a:p>
            <a:pPr lvl="1"/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pt-B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 saída do filtro:</a:t>
            </a: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No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caso geral,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em que a </a:t>
            </a:r>
            <a:b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temporização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do pulso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recebido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não é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conhecida*: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Mai/2016</a:t>
            </a:r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11</a:t>
            </a:fld>
            <a:endParaRPr lang="pt-BR" altLang="pt-BR"/>
          </a:p>
        </p:txBody>
      </p:sp>
      <p:graphicFrame>
        <p:nvGraphicFramePr>
          <p:cNvPr id="14" name="Objeto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654445"/>
              </p:ext>
            </p:extLst>
          </p:nvPr>
        </p:nvGraphicFramePr>
        <p:xfrm>
          <a:off x="4337050" y="1125538"/>
          <a:ext cx="165893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73" name="Equação" r:id="rId4" imgW="1295280" imgH="330120" progId="Equation.3">
                  <p:embed/>
                </p:oleObj>
              </mc:Choice>
              <mc:Fallback>
                <p:oleObj name="Equação" r:id="rId4" imgW="12952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050" y="1125538"/>
                        <a:ext cx="1658938" cy="4206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to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108827"/>
              </p:ext>
            </p:extLst>
          </p:nvPr>
        </p:nvGraphicFramePr>
        <p:xfrm>
          <a:off x="4337050" y="1611313"/>
          <a:ext cx="40687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74" name="Equação" r:id="rId6" imgW="3174840" imgH="406080" progId="Equation.3">
                  <p:embed/>
                </p:oleObj>
              </mc:Choice>
              <mc:Fallback>
                <p:oleObj name="Equação" r:id="rId6" imgW="31748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050" y="1611313"/>
                        <a:ext cx="4068763" cy="5175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tângulo 18"/>
          <p:cNvSpPr/>
          <p:nvPr/>
        </p:nvSpPr>
        <p:spPr>
          <a:xfrm>
            <a:off x="1907704" y="5662989"/>
            <a:ext cx="612068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solidFill>
                  <a:srgbClr val="FFFF00"/>
                </a:solidFill>
              </a:rPr>
              <a:t>Na </a:t>
            </a:r>
            <a:r>
              <a:rPr lang="pt-BR" dirty="0">
                <a:solidFill>
                  <a:srgbClr val="FFFF00"/>
                </a:solidFill>
              </a:rPr>
              <a:t>transmissão de um único pulso, </a:t>
            </a:r>
            <a:r>
              <a:rPr lang="pt-BR" dirty="0" smtClean="0">
                <a:solidFill>
                  <a:srgbClr val="FFFF00"/>
                </a:solidFill>
              </a:rPr>
              <a:t>o </a:t>
            </a:r>
            <a:r>
              <a:rPr lang="pt-BR" dirty="0">
                <a:solidFill>
                  <a:srgbClr val="FFFF00"/>
                </a:solidFill>
              </a:rPr>
              <a:t>sinal </a:t>
            </a:r>
            <a:r>
              <a:rPr lang="pt-BR" dirty="0" smtClean="0">
                <a:solidFill>
                  <a:srgbClr val="FFFF00"/>
                </a:solidFill>
              </a:rPr>
              <a:t>recebido por </a:t>
            </a:r>
            <a:r>
              <a:rPr lang="pt-BR" dirty="0">
                <a:solidFill>
                  <a:srgbClr val="FFFF00"/>
                </a:solidFill>
              </a:rPr>
              <a:t>um </a:t>
            </a:r>
            <a:r>
              <a:rPr lang="pt-BR" b="1" dirty="0">
                <a:solidFill>
                  <a:srgbClr val="FFFF00"/>
                </a:solidFill>
              </a:rPr>
              <a:t>filtro casado </a:t>
            </a:r>
            <a:r>
              <a:rPr lang="pt-BR" dirty="0" smtClean="0">
                <a:solidFill>
                  <a:srgbClr val="FFFF00"/>
                </a:solidFill>
              </a:rPr>
              <a:t>com o </a:t>
            </a:r>
            <a:r>
              <a:rPr lang="pt-BR" dirty="0">
                <a:solidFill>
                  <a:srgbClr val="FFFF00"/>
                </a:solidFill>
              </a:rPr>
              <a:t>sinal </a:t>
            </a:r>
            <a:r>
              <a:rPr lang="pt-BR" dirty="0" smtClean="0">
                <a:solidFill>
                  <a:srgbClr val="FFFF00"/>
                </a:solidFill>
              </a:rPr>
              <a:t>transmitido </a:t>
            </a:r>
            <a:r>
              <a:rPr lang="pt-BR" dirty="0">
                <a:solidFill>
                  <a:srgbClr val="FFFF00"/>
                </a:solidFill>
              </a:rPr>
              <a:t>maximiza a </a:t>
            </a:r>
            <a:r>
              <a:rPr lang="pt-BR" dirty="0" smtClean="0">
                <a:solidFill>
                  <a:srgbClr val="FFFF00"/>
                </a:solidFill>
              </a:rPr>
              <a:t>SNR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 rot="16200000">
            <a:off x="-2459414" y="3650358"/>
            <a:ext cx="52790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*  expressão  equivalente à correlação cruzada de dois sinais ergódicos s(t) e r(t);</a:t>
            </a:r>
            <a:r>
              <a:rPr lang="pt-BR" sz="11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/>
            </a:r>
            <a:br>
              <a:rPr lang="pt-BR" sz="1100" dirty="0">
                <a:solidFill>
                  <a:schemeClr val="bg1">
                    <a:lumMod val="60000"/>
                    <a:lumOff val="40000"/>
                  </a:schemeClr>
                </a:solidFill>
              </a:rPr>
            </a:br>
            <a:r>
              <a:rPr lang="pt-BR" sz="11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receptor </a:t>
            </a:r>
            <a:r>
              <a:rPr lang="pt-BR" sz="11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com </a:t>
            </a:r>
            <a:r>
              <a:rPr lang="pt-BR" sz="11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g(T – t) = </a:t>
            </a:r>
            <a:r>
              <a:rPr lang="pt-BR" sz="1100" dirty="0" err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c.s</a:t>
            </a:r>
            <a:r>
              <a:rPr lang="pt-BR" sz="11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(t</a:t>
            </a:r>
            <a:r>
              <a:rPr lang="pt-BR" sz="11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) também é </a:t>
            </a:r>
            <a:r>
              <a:rPr lang="pt-BR" sz="11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chamado de  </a:t>
            </a:r>
            <a:r>
              <a:rPr lang="pt-BR" sz="11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receptor de correlação</a:t>
            </a: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98475"/>
              </p:ext>
            </p:extLst>
          </p:nvPr>
        </p:nvGraphicFramePr>
        <p:xfrm>
          <a:off x="4337050" y="2386013"/>
          <a:ext cx="1268413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75" name="Equação" r:id="rId8" imgW="990360" imgH="203040" progId="Equation.3">
                  <p:embed/>
                </p:oleObj>
              </mc:Choice>
              <mc:Fallback>
                <p:oleObj name="Equação" r:id="rId8" imgW="990360" imgH="203040" progId="Equation.3">
                  <p:embed/>
                  <p:pic>
                    <p:nvPicPr>
                      <p:cNvPr id="0" name="Objeto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050" y="2386013"/>
                        <a:ext cx="1268413" cy="2587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tângulo 19"/>
          <p:cNvSpPr/>
          <p:nvPr/>
        </p:nvSpPr>
        <p:spPr>
          <a:xfrm>
            <a:off x="3995936" y="3491716"/>
            <a:ext cx="4536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solidFill>
                  <a:srgbClr val="FFFF00"/>
                </a:solidFill>
              </a:rPr>
              <a:t>Princípio da detecção de </a:t>
            </a:r>
            <a:r>
              <a:rPr lang="pt-BR" b="1" i="1" dirty="0" smtClean="0">
                <a:solidFill>
                  <a:srgbClr val="FFFF00"/>
                </a:solidFill>
              </a:rPr>
              <a:t>filtro casado</a:t>
            </a:r>
            <a:endParaRPr lang="pt-BR" b="1" i="1" dirty="0">
              <a:solidFill>
                <a:srgbClr val="FFFF00"/>
              </a:solidFill>
            </a:endParaRPr>
          </a:p>
        </p:txBody>
      </p:sp>
      <p:cxnSp>
        <p:nvCxnSpPr>
          <p:cNvPr id="22" name="Conector angulado 21"/>
          <p:cNvCxnSpPr/>
          <p:nvPr/>
        </p:nvCxnSpPr>
        <p:spPr>
          <a:xfrm>
            <a:off x="3347864" y="3501007"/>
            <a:ext cx="792088" cy="175375"/>
          </a:xfrm>
          <a:prstGeom prst="bentConnector3">
            <a:avLst/>
          </a:prstGeom>
          <a:ln w="19050">
            <a:solidFill>
              <a:schemeClr val="bg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893272"/>
              </p:ext>
            </p:extLst>
          </p:nvPr>
        </p:nvGraphicFramePr>
        <p:xfrm>
          <a:off x="4337050" y="3968681"/>
          <a:ext cx="2894013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76" name="Equação" r:id="rId10" imgW="2260440" imgH="330120" progId="Equation.3">
                  <p:embed/>
                </p:oleObj>
              </mc:Choice>
              <mc:Fallback>
                <p:oleObj name="Equação" r:id="rId10" imgW="2260440" imgH="330120" progId="Equation.3">
                  <p:embed/>
                  <p:pic>
                    <p:nvPicPr>
                      <p:cNvPr id="0" name="Objeto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050" y="3968681"/>
                        <a:ext cx="2894013" cy="4206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440249"/>
              </p:ext>
            </p:extLst>
          </p:nvPr>
        </p:nvGraphicFramePr>
        <p:xfrm>
          <a:off x="4337050" y="4795880"/>
          <a:ext cx="198278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77" name="Equação" r:id="rId12" imgW="1549080" imgH="330120" progId="Equation.3">
                  <p:embed/>
                </p:oleObj>
              </mc:Choice>
              <mc:Fallback>
                <p:oleObj name="Equação" r:id="rId12" imgW="1549080" imgH="330120" progId="Equation.3">
                  <p:embed/>
                  <p:pic>
                    <p:nvPicPr>
                      <p:cNvPr id="0" name="Objeto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050" y="4795880"/>
                        <a:ext cx="1982788" cy="4206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679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792162"/>
          </a:xfrm>
        </p:spPr>
        <p:txBody>
          <a:bodyPr/>
          <a:lstStyle/>
          <a:p>
            <a:r>
              <a:rPr lang="pt-BR" altLang="pt-BR" sz="3100" dirty="0"/>
              <a:t> </a:t>
            </a:r>
            <a:r>
              <a:rPr lang="pt-BR" altLang="pt-BR" sz="3100" b="1" dirty="0" smtClean="0">
                <a:solidFill>
                  <a:srgbClr val="FFC000"/>
                </a:solidFill>
              </a:rPr>
              <a:t>3. </a:t>
            </a:r>
            <a:r>
              <a:rPr lang="pt-BR" altLang="pt-BR" sz="3100" b="1" dirty="0">
                <a:solidFill>
                  <a:srgbClr val="FFC000"/>
                </a:solidFill>
              </a:rPr>
              <a:t>Detecção </a:t>
            </a:r>
            <a:r>
              <a:rPr lang="pt-BR" altLang="pt-BR" sz="3100" b="1" dirty="0" smtClean="0">
                <a:solidFill>
                  <a:srgbClr val="FFC000"/>
                </a:solidFill>
              </a:rPr>
              <a:t>Ótima de 2-PAM com Ruído</a:t>
            </a:r>
            <a:endParaRPr lang="pt-BR" altLang="pt-BR" sz="3100" b="1" dirty="0">
              <a:solidFill>
                <a:srgbClr val="FFC000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363272" cy="5517976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Modulação PAM binária com sinalização OOK (pulso retangular)</a:t>
            </a:r>
          </a:p>
          <a:p>
            <a:pPr lvl="1"/>
            <a:endParaRPr lang="pt-B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pt-B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pt-BR" sz="3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Para transmissão de pulsos retangulares, 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h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)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= </a:t>
            </a:r>
            <a:r>
              <a:rPr lang="pt-BR" sz="16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ret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[(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–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/2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)/</a:t>
            </a:r>
            <a:r>
              <a:rPr lang="pt-BR" sz="1600" b="1" i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]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filtro casado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tem resposta ao impulso 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g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– 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)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= 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h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)</a:t>
            </a:r>
          </a:p>
          <a:p>
            <a:pPr lvl="1"/>
            <a:endParaRPr lang="pt-B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Filtro Casado </a:t>
            </a:r>
            <a:r>
              <a:rPr lang="pt-BR" sz="1600" b="1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pt-BR" sz="1600" b="1" i="1" baseline="-2500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600" b="1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sz="16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pt-BR" sz="16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6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1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1600" b="1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r>
              <a:rPr lang="pt-BR" sz="1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para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 </a:t>
            </a:r>
            <a:r>
              <a:rPr lang="pt-BR" sz="16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k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-</a:t>
            </a:r>
            <a:r>
              <a:rPr lang="pt-BR" sz="16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ésimo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intervalo de símbolo</a:t>
            </a:r>
            <a:endParaRPr lang="pt-BR" sz="1600" dirty="0" smtClean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pt-B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Saída do Filtro Casado no final </a:t>
            </a:r>
            <a:b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do </a:t>
            </a:r>
            <a:r>
              <a:rPr lang="pt-BR" sz="16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k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-</a:t>
            </a:r>
            <a:r>
              <a:rPr lang="pt-BR" sz="16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ésimo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intervalo de símbolo:</a:t>
            </a:r>
          </a:p>
          <a:p>
            <a:pPr lvl="1"/>
            <a:endParaRPr lang="pt-B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Como 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h</a:t>
            </a:r>
            <a:r>
              <a:rPr lang="pt-BR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pt-BR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) = 1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p/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pt-BR" sz="1600" i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k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– 1).</a:t>
            </a:r>
            <a:r>
              <a:rPr lang="pt-BR" sz="1600" i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 &lt;  </a:t>
            </a:r>
            <a:r>
              <a:rPr lang="pt-BR" sz="1600" i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t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&lt;  </a:t>
            </a:r>
            <a:r>
              <a:rPr lang="pt-BR" sz="1600" i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k.T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temos: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Mai/2016</a:t>
            </a:r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12</a:t>
            </a:fld>
            <a:endParaRPr lang="pt-BR" altLang="pt-BR"/>
          </a:p>
        </p:txBody>
      </p:sp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556792"/>
            <a:ext cx="21050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upo 14"/>
          <p:cNvGrpSpPr/>
          <p:nvPr/>
        </p:nvGrpSpPr>
        <p:grpSpPr>
          <a:xfrm>
            <a:off x="931515" y="1552599"/>
            <a:ext cx="5800725" cy="1156321"/>
            <a:chOff x="851334" y="1552599"/>
            <a:chExt cx="5800725" cy="981075"/>
          </a:xfrm>
        </p:grpSpPr>
        <p:pic>
          <p:nvPicPr>
            <p:cNvPr id="9626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334" y="1552599"/>
              <a:ext cx="5800725" cy="981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Conector de seta reta 8"/>
            <p:cNvCxnSpPr/>
            <p:nvPr/>
          </p:nvCxnSpPr>
          <p:spPr>
            <a:xfrm flipV="1">
              <a:off x="1174991" y="1605049"/>
              <a:ext cx="0" cy="904875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/>
            <p:nvPr/>
          </p:nvCxnSpPr>
          <p:spPr>
            <a:xfrm>
              <a:off x="1043608" y="2264997"/>
              <a:ext cx="5472608" cy="0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6261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334" y="1595462"/>
              <a:ext cx="285750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Retângulo 15"/>
          <p:cNvSpPr/>
          <p:nvPr/>
        </p:nvSpPr>
        <p:spPr>
          <a:xfrm>
            <a:off x="6732240" y="2100660"/>
            <a:ext cx="23762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pt-BR" sz="1200" i="1" dirty="0" err="1">
                <a:solidFill>
                  <a:srgbClr val="00B0F0"/>
                </a:solidFill>
              </a:rPr>
              <a:t>b</a:t>
            </a:r>
            <a:r>
              <a:rPr lang="pt-BR" sz="1200" i="1" baseline="-25000" dirty="0" err="1">
                <a:solidFill>
                  <a:srgbClr val="00B0F0"/>
                </a:solidFill>
              </a:rPr>
              <a:t>k</a:t>
            </a:r>
            <a:r>
              <a:rPr lang="pt-BR" sz="1200" i="1" dirty="0">
                <a:solidFill>
                  <a:srgbClr val="00B0F0"/>
                </a:solidFill>
              </a:rPr>
              <a:t> </a:t>
            </a:r>
            <a:r>
              <a:rPr lang="pt-BR" sz="1200" dirty="0">
                <a:solidFill>
                  <a:srgbClr val="00B0F0"/>
                </a:solidFill>
              </a:rPr>
              <a:t>=</a:t>
            </a:r>
            <a:r>
              <a:rPr lang="pt-BR" sz="1200" dirty="0" smtClean="0">
                <a:solidFill>
                  <a:srgbClr val="00B0F0"/>
                </a:solidFill>
              </a:rPr>
              <a:t> 0 </a:t>
            </a:r>
            <a:r>
              <a:rPr lang="pt-BR" sz="1200" dirty="0">
                <a:solidFill>
                  <a:srgbClr val="00B0F0"/>
                </a:solidFill>
              </a:rPr>
              <a:t>se o </a:t>
            </a:r>
            <a:r>
              <a:rPr lang="pt-BR" sz="1200" i="1" dirty="0">
                <a:solidFill>
                  <a:srgbClr val="00B0F0"/>
                </a:solidFill>
              </a:rPr>
              <a:t>k</a:t>
            </a:r>
            <a:r>
              <a:rPr lang="pt-BR" sz="1200" dirty="0">
                <a:solidFill>
                  <a:srgbClr val="00B0F0"/>
                </a:solidFill>
              </a:rPr>
              <a:t>-</a:t>
            </a:r>
            <a:r>
              <a:rPr lang="pt-BR" sz="1200" dirty="0" err="1">
                <a:solidFill>
                  <a:srgbClr val="00B0F0"/>
                </a:solidFill>
              </a:rPr>
              <a:t>ésimo</a:t>
            </a:r>
            <a:r>
              <a:rPr lang="pt-BR" sz="1200" dirty="0">
                <a:solidFill>
                  <a:srgbClr val="00B0F0"/>
                </a:solidFill>
              </a:rPr>
              <a:t> bit for 0, </a:t>
            </a:r>
            <a:r>
              <a:rPr lang="pt-BR" sz="1200" dirty="0" smtClean="0">
                <a:solidFill>
                  <a:srgbClr val="00B0F0"/>
                </a:solidFill>
              </a:rPr>
              <a:t/>
            </a:r>
            <a:br>
              <a:rPr lang="pt-BR" sz="1200" dirty="0" smtClean="0">
                <a:solidFill>
                  <a:srgbClr val="00B0F0"/>
                </a:solidFill>
              </a:rPr>
            </a:br>
            <a:r>
              <a:rPr lang="pt-BR" sz="1200" i="1" dirty="0" err="1" smtClean="0">
                <a:solidFill>
                  <a:srgbClr val="00B0F0"/>
                </a:solidFill>
              </a:rPr>
              <a:t>b</a:t>
            </a:r>
            <a:r>
              <a:rPr lang="pt-BR" sz="1200" i="1" baseline="-25000" dirty="0" err="1" smtClean="0">
                <a:solidFill>
                  <a:srgbClr val="00B0F0"/>
                </a:solidFill>
              </a:rPr>
              <a:t>k</a:t>
            </a:r>
            <a:r>
              <a:rPr lang="pt-BR" sz="1200" i="1" dirty="0" smtClean="0">
                <a:solidFill>
                  <a:srgbClr val="00B0F0"/>
                </a:solidFill>
              </a:rPr>
              <a:t> </a:t>
            </a:r>
            <a:r>
              <a:rPr lang="pt-BR" sz="1200" dirty="0" smtClean="0">
                <a:solidFill>
                  <a:srgbClr val="00B0F0"/>
                </a:solidFill>
              </a:rPr>
              <a:t>= 1 </a:t>
            </a:r>
            <a:r>
              <a:rPr lang="pt-BR" sz="1200" dirty="0">
                <a:solidFill>
                  <a:srgbClr val="00B0F0"/>
                </a:solidFill>
              </a:rPr>
              <a:t>se o </a:t>
            </a:r>
            <a:r>
              <a:rPr lang="pt-BR" sz="1200" i="1" dirty="0">
                <a:solidFill>
                  <a:srgbClr val="00B0F0"/>
                </a:solidFill>
              </a:rPr>
              <a:t>k</a:t>
            </a:r>
            <a:r>
              <a:rPr lang="pt-BR" sz="1200" dirty="0">
                <a:solidFill>
                  <a:srgbClr val="00B0F0"/>
                </a:solidFill>
              </a:rPr>
              <a:t>-</a:t>
            </a:r>
            <a:r>
              <a:rPr lang="pt-BR" sz="1200" dirty="0" err="1">
                <a:solidFill>
                  <a:srgbClr val="00B0F0"/>
                </a:solidFill>
              </a:rPr>
              <a:t>ésimo</a:t>
            </a:r>
            <a:r>
              <a:rPr lang="pt-BR" sz="1200" dirty="0">
                <a:solidFill>
                  <a:srgbClr val="00B0F0"/>
                </a:solidFill>
              </a:rPr>
              <a:t> bit for </a:t>
            </a:r>
            <a:r>
              <a:rPr lang="pt-BR" sz="1200" dirty="0" smtClean="0">
                <a:solidFill>
                  <a:srgbClr val="00B0F0"/>
                </a:solidFill>
              </a:rPr>
              <a:t>1,  </a:t>
            </a:r>
            <a:br>
              <a:rPr lang="pt-BR" sz="1200" dirty="0" smtClean="0">
                <a:solidFill>
                  <a:srgbClr val="00B0F0"/>
                </a:solidFill>
              </a:rPr>
            </a:br>
            <a:r>
              <a:rPr lang="pt-BR" sz="1200" i="1" dirty="0" smtClean="0">
                <a:solidFill>
                  <a:srgbClr val="00B0F0"/>
                </a:solidFill>
              </a:rPr>
              <a:t>h</a:t>
            </a:r>
            <a:r>
              <a:rPr lang="pt-BR" sz="1200" dirty="0" smtClean="0">
                <a:solidFill>
                  <a:srgbClr val="00B0F0"/>
                </a:solidFill>
              </a:rPr>
              <a:t>(</a:t>
            </a:r>
            <a:r>
              <a:rPr lang="pt-BR" sz="1200" i="1" dirty="0" smtClean="0">
                <a:solidFill>
                  <a:srgbClr val="00B0F0"/>
                </a:solidFill>
              </a:rPr>
              <a:t>t</a:t>
            </a:r>
            <a:r>
              <a:rPr lang="pt-BR" sz="1200" dirty="0">
                <a:solidFill>
                  <a:srgbClr val="00B0F0"/>
                </a:solidFill>
              </a:rPr>
              <a:t>) é um pulso retangular de </a:t>
            </a:r>
            <a:r>
              <a:rPr lang="pt-BR" sz="1200" dirty="0" smtClean="0">
                <a:solidFill>
                  <a:srgbClr val="00B0F0"/>
                </a:solidFill>
              </a:rPr>
              <a:t/>
            </a:r>
            <a:br>
              <a:rPr lang="pt-BR" sz="1200" dirty="0" smtClean="0">
                <a:solidFill>
                  <a:srgbClr val="00B0F0"/>
                </a:solidFill>
              </a:rPr>
            </a:br>
            <a:r>
              <a:rPr lang="pt-BR" sz="1200" dirty="0" smtClean="0">
                <a:solidFill>
                  <a:srgbClr val="00B0F0"/>
                </a:solidFill>
              </a:rPr>
              <a:t>duração </a:t>
            </a:r>
            <a:r>
              <a:rPr lang="pt-BR" sz="1200" i="1" dirty="0">
                <a:solidFill>
                  <a:srgbClr val="00B0F0"/>
                </a:solidFill>
              </a:rPr>
              <a:t>T </a:t>
            </a:r>
            <a:r>
              <a:rPr lang="pt-BR" sz="1200" dirty="0" smtClean="0">
                <a:solidFill>
                  <a:srgbClr val="00B0F0"/>
                </a:solidFill>
              </a:rPr>
              <a:t>centrado </a:t>
            </a:r>
            <a:r>
              <a:rPr lang="pt-BR" sz="1200" dirty="0">
                <a:solidFill>
                  <a:srgbClr val="00B0F0"/>
                </a:solidFill>
              </a:rPr>
              <a:t>em </a:t>
            </a:r>
            <a:r>
              <a:rPr lang="pt-BR" sz="1200" i="1" dirty="0">
                <a:solidFill>
                  <a:srgbClr val="00B0F0"/>
                </a:solidFill>
              </a:rPr>
              <a:t>t </a:t>
            </a:r>
            <a:r>
              <a:rPr lang="pt-BR" sz="1200" dirty="0">
                <a:solidFill>
                  <a:srgbClr val="00B0F0"/>
                </a:solidFill>
              </a:rPr>
              <a:t>= </a:t>
            </a:r>
            <a:r>
              <a:rPr lang="pt-BR" sz="1200" i="1" dirty="0" smtClean="0">
                <a:solidFill>
                  <a:srgbClr val="00B0F0"/>
                </a:solidFill>
              </a:rPr>
              <a:t>T</a:t>
            </a:r>
            <a:r>
              <a:rPr lang="pt-BR" sz="1200" dirty="0" smtClean="0">
                <a:solidFill>
                  <a:srgbClr val="00B0F0"/>
                </a:solidFill>
              </a:rPr>
              <a:t>/2</a:t>
            </a:r>
            <a:endParaRPr lang="pt-BR" sz="1200" dirty="0">
              <a:solidFill>
                <a:srgbClr val="00B0F0"/>
              </a:solidFill>
            </a:endParaRPr>
          </a:p>
        </p:txBody>
      </p:sp>
      <p:graphicFrame>
        <p:nvGraphicFramePr>
          <p:cNvPr id="17" name="Objeto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772907"/>
              </p:ext>
            </p:extLst>
          </p:nvPr>
        </p:nvGraphicFramePr>
        <p:xfrm>
          <a:off x="4499992" y="4221088"/>
          <a:ext cx="3675063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4" name="Equação" r:id="rId7" imgW="2869920" imgH="711000" progId="Equation.3">
                  <p:embed/>
                </p:oleObj>
              </mc:Choice>
              <mc:Fallback>
                <p:oleObj name="Equação" r:id="rId7" imgW="2869920" imgH="711000" progId="Equation.3">
                  <p:embed/>
                  <p:pic>
                    <p:nvPicPr>
                      <p:cNvPr id="0" name="Objeto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4221088"/>
                        <a:ext cx="3675063" cy="9096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to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633885"/>
              </p:ext>
            </p:extLst>
          </p:nvPr>
        </p:nvGraphicFramePr>
        <p:xfrm>
          <a:off x="2884711" y="5686450"/>
          <a:ext cx="3919537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5" name="Equação" r:id="rId9" imgW="3060360" imgH="431640" progId="Equation.3">
                  <p:embed/>
                </p:oleObj>
              </mc:Choice>
              <mc:Fallback>
                <p:oleObj name="Equação" r:id="rId9" imgW="3060360" imgH="431640" progId="Equation.3">
                  <p:embed/>
                  <p:pic>
                    <p:nvPicPr>
                      <p:cNvPr id="0" name="Objeto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711" y="5686450"/>
                        <a:ext cx="3919537" cy="5508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43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792162"/>
          </a:xfrm>
        </p:spPr>
        <p:txBody>
          <a:bodyPr/>
          <a:lstStyle/>
          <a:p>
            <a:r>
              <a:rPr lang="pt-BR" altLang="pt-BR" sz="3100" dirty="0"/>
              <a:t> </a:t>
            </a:r>
            <a:r>
              <a:rPr lang="pt-BR" altLang="pt-BR" sz="3200" dirty="0"/>
              <a:t>3. Detecção Ótima de 2-PAM com Ruído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363272" cy="5517976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Modulação PAM binária com sinalização OOK (pulso retangular)</a:t>
            </a:r>
          </a:p>
          <a:p>
            <a:pPr lvl="1"/>
            <a:endParaRPr lang="pt-B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800" dirty="0" smtClean="0">
                <a:solidFill>
                  <a:srgbClr val="FFFF00"/>
                </a:solidFill>
              </a:rPr>
              <a:t>Receptor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: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Integra e Descarta</a:t>
            </a:r>
            <a:b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endParaRPr lang="pt-BR" sz="1600" b="1" dirty="0" smtClean="0">
              <a:solidFill>
                <a:srgbClr val="FFFF00"/>
              </a:solidFill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Mai/2016</a:t>
            </a:r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13</a:t>
            </a:fld>
            <a:endParaRPr lang="pt-BR" altLang="pt-BR"/>
          </a:p>
        </p:txBody>
      </p:sp>
      <p:pic>
        <p:nvPicPr>
          <p:cNvPr id="96275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20888"/>
            <a:ext cx="5563197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2771800" y="3891971"/>
            <a:ext cx="4392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simples e ótimo </a:t>
            </a:r>
            <a:r>
              <a:rPr lang="pt-BR" sz="16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para </a:t>
            </a:r>
            <a:r>
              <a:rPr lang="pt-BR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pulsos </a:t>
            </a:r>
            <a:r>
              <a:rPr lang="pt-BR" sz="16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retangulares</a:t>
            </a:r>
            <a:endParaRPr lang="pt-BR" sz="1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619672" y="4604355"/>
            <a:ext cx="648072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1" indent="-350838"/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Vantagem dos pulsos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retangulares:</a:t>
            </a:r>
          </a:p>
          <a:p>
            <a:pPr marL="355600" lvl="1" indent="-350838">
              <a:spcBef>
                <a:spcPts val="1200"/>
              </a:spcBef>
            </a:pP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 </a:t>
            </a:r>
            <a:r>
              <a:rPr lang="pt-BR" sz="16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k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-</a:t>
            </a:r>
            <a:r>
              <a:rPr lang="pt-BR" sz="16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ésimo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pulso está todo contido no intervalo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pt-BR" sz="1600" i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k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– 1).</a:t>
            </a:r>
            <a:r>
              <a:rPr lang="pt-BR" sz="1600" i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 &lt;  </a:t>
            </a:r>
            <a:r>
              <a:rPr lang="pt-BR" sz="1600" i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t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&lt;  </a:t>
            </a:r>
            <a:r>
              <a:rPr lang="pt-BR" sz="16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k.T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e </a:t>
            </a:r>
            <a:r>
              <a:rPr lang="pt-BR" sz="16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não interfere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com os pulsos nos intervalos adjacentes</a:t>
            </a:r>
          </a:p>
        </p:txBody>
      </p:sp>
    </p:spTree>
    <p:extLst>
      <p:ext uri="{BB962C8B-B14F-4D97-AF65-F5344CB8AC3E}">
        <p14:creationId xmlns:p14="http://schemas.microsoft.com/office/powerpoint/2010/main" val="375008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792162"/>
          </a:xfrm>
        </p:spPr>
        <p:txBody>
          <a:bodyPr/>
          <a:lstStyle/>
          <a:p>
            <a:r>
              <a:rPr lang="pt-BR" altLang="pt-BR" sz="3200" dirty="0"/>
              <a:t> 3. Detecção Ótima de 2-PAM com Ruído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363272" cy="5517976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Taxa de Erro de Bits (BER)</a:t>
            </a: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Receptor deve decidir entre duas hipóteses:</a:t>
            </a:r>
            <a:b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 partir do sinal </a:t>
            </a:r>
            <a:r>
              <a:rPr lang="pt-BR" sz="1600" b="1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Y</a:t>
            </a:r>
            <a:r>
              <a:rPr lang="pt-BR" sz="1600" b="1" i="1" baseline="-25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k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no 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k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-</a:t>
            </a:r>
            <a:r>
              <a:rPr lang="pt-BR" sz="16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ésimo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intervalo*</a:t>
            </a:r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Hipótese mai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provável: a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maior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das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probabilidades fornece a decisão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do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bit em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análise</a:t>
            </a:r>
          </a:p>
          <a:p>
            <a:pPr lvl="2"/>
            <a:r>
              <a:rPr lang="pt-BR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P(</a:t>
            </a:r>
            <a:r>
              <a:rPr lang="pt-BR" sz="12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H</a:t>
            </a:r>
            <a:r>
              <a:rPr lang="pt-BR" sz="1200" i="1" baseline="-25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0</a:t>
            </a:r>
            <a:r>
              <a:rPr lang="pt-BR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|</a:t>
            </a:r>
            <a:r>
              <a:rPr lang="pt-BR" sz="12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y</a:t>
            </a:r>
            <a:r>
              <a:rPr lang="pt-BR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 é a probabilidade de um </a:t>
            </a:r>
            <a:r>
              <a:rPr lang="pt-BR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bit 0 </a:t>
            </a:r>
            <a:r>
              <a:rPr lang="pt-BR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ter sido transmitido se </a:t>
            </a:r>
            <a:r>
              <a:rPr lang="pt-BR" sz="1200" b="1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y</a:t>
            </a:r>
            <a:r>
              <a:rPr lang="pt-BR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for </a:t>
            </a:r>
            <a:r>
              <a:rPr lang="pt-BR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recebido</a:t>
            </a:r>
            <a:endParaRPr lang="pt-BR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pt-BR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P(</a:t>
            </a:r>
            <a:r>
              <a:rPr lang="pt-BR" sz="12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</a:t>
            </a:r>
            <a:r>
              <a:rPr lang="pt-BR" sz="1200" i="1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  <a:r>
              <a:rPr lang="pt-BR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|</a:t>
            </a:r>
            <a:r>
              <a:rPr lang="pt-BR" sz="12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y</a:t>
            </a:r>
            <a:r>
              <a:rPr lang="pt-BR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 é a probabilidade de um </a:t>
            </a:r>
            <a:r>
              <a:rPr lang="pt-BR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bit 1 </a:t>
            </a:r>
            <a:r>
              <a:rPr lang="pt-BR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ter sido transmitido se </a:t>
            </a:r>
            <a:r>
              <a:rPr lang="pt-BR" sz="1200" b="1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y</a:t>
            </a:r>
            <a:r>
              <a:rPr lang="pt-BR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for </a:t>
            </a:r>
            <a:r>
              <a:rPr lang="pt-BR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recebido</a:t>
            </a: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Regra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decisão</a:t>
            </a:r>
          </a:p>
          <a:p>
            <a:pPr lvl="2"/>
            <a:r>
              <a:rPr lang="pt-BR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escolher </a:t>
            </a:r>
            <a:r>
              <a:rPr lang="pt-BR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0 se y for menor </a:t>
            </a:r>
            <a:r>
              <a:rPr lang="pt-BR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do que </a:t>
            </a:r>
            <a:r>
              <a:rPr lang="pt-BR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algum limiar γ e escolher 1 caso contrário. </a:t>
            </a:r>
            <a:endParaRPr lang="pt-BR" sz="12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 </a:t>
            </a:r>
            <a:r>
              <a:rPr lang="pt-BR" sz="1600" b="1" i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b</a:t>
            </a:r>
            <a:r>
              <a:rPr lang="pt-BR" sz="1600" b="1" i="1" baseline="-25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k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é 0 ou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 V,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então podemos ajustar o limiar </a:t>
            </a:r>
            <a:r>
              <a:rPr lang="pt-BR" sz="1600" b="1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</a:t>
            </a:r>
            <a:r>
              <a:rPr lang="pt-BR" sz="1600" b="1" i="1" baseline="-25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= ½ V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 comparar </a:t>
            </a:r>
            <a:r>
              <a:rPr lang="pt-BR" sz="1600" b="1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y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com este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limiar, ou seja, se </a:t>
            </a:r>
            <a:r>
              <a:rPr lang="pt-BR" sz="1600" b="1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y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&gt; </a:t>
            </a:r>
            <a:r>
              <a:rPr lang="pt-BR" sz="1600" b="1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</a:t>
            </a:r>
            <a:r>
              <a:rPr lang="pt-BR" sz="1600" b="1" i="1" baseline="-25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então a decisão é </a:t>
            </a:r>
            <a:r>
              <a:rPr lang="pt-BR" sz="16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</a:t>
            </a:r>
            <a:r>
              <a:rPr lang="pt-BR" sz="1600" i="1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1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caso contrário é </a:t>
            </a:r>
            <a:r>
              <a:rPr lang="pt-BR" sz="16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</a:t>
            </a:r>
            <a:r>
              <a:rPr lang="pt-BR" sz="1600" i="1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0 </a:t>
            </a:r>
            <a:r>
              <a:rPr lang="pt-BR" sz="1600" i="1" baseline="-25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</a:t>
            </a:r>
            <a:r>
              <a:rPr lang="pt-BR" sz="16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</a:t>
            </a:r>
            <a:endParaRPr lang="pt-B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Probabilidade de cometer um erro:</a:t>
            </a:r>
          </a:p>
          <a:p>
            <a:pPr lvl="2"/>
            <a:r>
              <a:rPr lang="pt-BR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 um bit 1 foi transmitido (erro Tipo I): </a:t>
            </a:r>
          </a:p>
          <a:p>
            <a:pPr lvl="2"/>
            <a:r>
              <a:rPr lang="pt-BR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 um bit 0 foi transmitido (erro Tipo II):</a:t>
            </a:r>
          </a:p>
          <a:p>
            <a:pPr lvl="2"/>
            <a:r>
              <a:rPr lang="pt-BR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 </a:t>
            </a:r>
            <a:r>
              <a:rPr lang="pt-BR" sz="12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v.a</a:t>
            </a:r>
            <a:r>
              <a:rPr lang="pt-BR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 na saída do filtro casado:</a:t>
            </a:r>
            <a:endParaRPr lang="pt-BR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Mai/2016</a:t>
            </a:r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14</a:t>
            </a:fld>
            <a:endParaRPr lang="pt-BR" altLang="pt-BR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412776"/>
            <a:ext cx="22479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 rot="16200000">
            <a:off x="-2785626" y="3650358"/>
            <a:ext cx="593143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* pulso </a:t>
            </a:r>
            <a:r>
              <a:rPr lang="pt-BR" sz="11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retangular, a detecção é independente de um intervalo de símbolo para o próximo, </a:t>
            </a:r>
            <a:endParaRPr lang="pt-BR" sz="1100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r>
              <a:rPr lang="pt-BR" sz="11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podemos </a:t>
            </a:r>
            <a:r>
              <a:rPr lang="pt-BR" sz="11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descartar o subscrito k.</a:t>
            </a:r>
            <a:endParaRPr lang="pt-BR" sz="11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205419" y="5271591"/>
            <a:ext cx="2069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>
                <a:solidFill>
                  <a:srgbClr val="FFC000"/>
                </a:solidFill>
              </a:rPr>
              <a:t>componente </a:t>
            </a:r>
            <a:r>
              <a:rPr lang="pt-BR" sz="1200" dirty="0" smtClean="0">
                <a:solidFill>
                  <a:srgbClr val="FFC000"/>
                </a:solidFill>
              </a:rPr>
              <a:t>determinística:</a:t>
            </a:r>
          </a:p>
          <a:p>
            <a:pPr algn="ctr"/>
            <a:r>
              <a:rPr lang="pt-BR" sz="1200" dirty="0" smtClean="0">
                <a:solidFill>
                  <a:srgbClr val="FFC000"/>
                </a:solidFill>
              </a:rPr>
              <a:t>forma do pulso (retangular)</a:t>
            </a:r>
            <a:endParaRPr lang="pt-BR" sz="1200" dirty="0">
              <a:solidFill>
                <a:srgbClr val="FFC000"/>
              </a:solidFill>
            </a:endParaRPr>
          </a:p>
        </p:txBody>
      </p:sp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846" y="5055922"/>
            <a:ext cx="10191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ector reto 8"/>
          <p:cNvCxnSpPr>
            <a:stCxn id="4" idx="3"/>
          </p:cNvCxnSpPr>
          <p:nvPr/>
        </p:nvCxnSpPr>
        <p:spPr>
          <a:xfrm flipV="1">
            <a:off x="3275216" y="5502423"/>
            <a:ext cx="717217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3992433" y="5373217"/>
            <a:ext cx="0" cy="1292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11"/>
          <p:cNvGrpSpPr/>
          <p:nvPr/>
        </p:nvGrpSpPr>
        <p:grpSpPr>
          <a:xfrm flipH="1">
            <a:off x="4353228" y="5373217"/>
            <a:ext cx="717217" cy="129208"/>
            <a:chOff x="5809490" y="5309592"/>
            <a:chExt cx="717217" cy="230833"/>
          </a:xfrm>
        </p:grpSpPr>
        <p:cxnSp>
          <p:nvCxnSpPr>
            <p:cNvPr id="16" name="Conector reto 15"/>
            <p:cNvCxnSpPr/>
            <p:nvPr/>
          </p:nvCxnSpPr>
          <p:spPr>
            <a:xfrm flipV="1">
              <a:off x="5809490" y="5540424"/>
              <a:ext cx="717217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/>
            <p:nvPr/>
          </p:nvCxnSpPr>
          <p:spPr>
            <a:xfrm flipV="1">
              <a:off x="6526707" y="5309592"/>
              <a:ext cx="0" cy="2308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tângulo 18"/>
          <p:cNvSpPr/>
          <p:nvPr/>
        </p:nvSpPr>
        <p:spPr>
          <a:xfrm>
            <a:off x="5019913" y="5158933"/>
            <a:ext cx="17123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>
                <a:solidFill>
                  <a:srgbClr val="FFC000"/>
                </a:solidFill>
              </a:rPr>
              <a:t>componente </a:t>
            </a:r>
            <a:r>
              <a:rPr lang="pt-BR" sz="1200" dirty="0" smtClean="0">
                <a:solidFill>
                  <a:srgbClr val="FFC000"/>
                </a:solidFill>
              </a:rPr>
              <a:t>aleatória </a:t>
            </a:r>
            <a:br>
              <a:rPr lang="pt-BR" sz="1200" dirty="0" smtClean="0">
                <a:solidFill>
                  <a:srgbClr val="FFC000"/>
                </a:solidFill>
              </a:rPr>
            </a:br>
            <a:r>
              <a:rPr lang="pt-BR" sz="1200" dirty="0" smtClean="0">
                <a:solidFill>
                  <a:srgbClr val="FFC000"/>
                </a:solidFill>
              </a:rPr>
              <a:t>gaussiana (0, </a:t>
            </a:r>
            <a:r>
              <a:rPr lang="pt-BR" sz="1200" b="1" i="1" dirty="0" smtClean="0">
                <a:solidFill>
                  <a:srgbClr val="FFC000"/>
                </a:solidFill>
              </a:rPr>
              <a:t>N</a:t>
            </a:r>
            <a:r>
              <a:rPr lang="pt-BR" sz="1200" b="1" i="1" baseline="-25000" dirty="0" smtClean="0">
                <a:solidFill>
                  <a:srgbClr val="FFC000"/>
                </a:solidFill>
              </a:rPr>
              <a:t>0</a:t>
            </a:r>
            <a:r>
              <a:rPr lang="pt-BR" sz="1200" dirty="0" smtClean="0">
                <a:solidFill>
                  <a:srgbClr val="FFC000"/>
                </a:solidFill>
              </a:rPr>
              <a:t>.</a:t>
            </a:r>
            <a:r>
              <a:rPr lang="pt-BR" sz="1200" b="1" i="1" dirty="0" smtClean="0">
                <a:solidFill>
                  <a:srgbClr val="FFC000"/>
                </a:solidFill>
              </a:rPr>
              <a:t>T</a:t>
            </a:r>
            <a:r>
              <a:rPr lang="pt-BR" sz="1200" dirty="0" smtClean="0">
                <a:solidFill>
                  <a:srgbClr val="FFC000"/>
                </a:solidFill>
              </a:rPr>
              <a:t>/2):</a:t>
            </a:r>
          </a:p>
          <a:p>
            <a:pPr algn="ctr"/>
            <a:r>
              <a:rPr lang="pt-BR" sz="1200" dirty="0" smtClean="0">
                <a:solidFill>
                  <a:srgbClr val="FFC000"/>
                </a:solidFill>
              </a:rPr>
              <a:t>bit modulado (</a:t>
            </a:r>
            <a:r>
              <a:rPr lang="pt-BR" sz="1200" b="1" i="1" dirty="0" err="1" smtClean="0">
                <a:solidFill>
                  <a:srgbClr val="FFC000"/>
                </a:solidFill>
              </a:rPr>
              <a:t>b</a:t>
            </a:r>
            <a:r>
              <a:rPr lang="pt-BR" sz="1200" b="1" i="1" baseline="-25000" dirty="0" err="1" smtClean="0">
                <a:solidFill>
                  <a:srgbClr val="FFC000"/>
                </a:solidFill>
              </a:rPr>
              <a:t>k</a:t>
            </a:r>
            <a:r>
              <a:rPr lang="pt-BR" sz="1200" dirty="0" smtClean="0">
                <a:solidFill>
                  <a:srgbClr val="FFC000"/>
                </a:solidFill>
              </a:rPr>
              <a:t>)</a:t>
            </a:r>
            <a:endParaRPr lang="pt-BR" sz="1200" dirty="0">
              <a:solidFill>
                <a:srgbClr val="FFC000"/>
              </a:solidFill>
            </a:endParaRPr>
          </a:p>
        </p:txBody>
      </p:sp>
      <p:pic>
        <p:nvPicPr>
          <p:cNvPr id="9728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853261"/>
            <a:ext cx="21240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048" y="5853261"/>
            <a:ext cx="20955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upo 13"/>
          <p:cNvGrpSpPr/>
          <p:nvPr/>
        </p:nvGrpSpPr>
        <p:grpSpPr>
          <a:xfrm>
            <a:off x="5741888" y="5853261"/>
            <a:ext cx="2860023" cy="553985"/>
            <a:chOff x="1385888" y="6174154"/>
            <a:chExt cx="2860023" cy="553985"/>
          </a:xfrm>
        </p:grpSpPr>
        <p:pic>
          <p:nvPicPr>
            <p:cNvPr id="97287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5888" y="6175689"/>
              <a:ext cx="1895475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288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9155" y="6174154"/>
              <a:ext cx="996756" cy="553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7289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736" y="5641818"/>
            <a:ext cx="7715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Objeto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300368"/>
              </p:ext>
            </p:extLst>
          </p:nvPr>
        </p:nvGraphicFramePr>
        <p:xfrm>
          <a:off x="4557713" y="4365104"/>
          <a:ext cx="2582862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41" name="Equação" r:id="rId11" imgW="2019240" imgH="215640" progId="Equation.3">
                  <p:embed/>
                </p:oleObj>
              </mc:Choice>
              <mc:Fallback>
                <p:oleObj name="Equação" r:id="rId11" imgW="2019240" imgH="215640" progId="Equation.3">
                  <p:embed/>
                  <p:pic>
                    <p:nvPicPr>
                      <p:cNvPr id="0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713" y="4365104"/>
                        <a:ext cx="2582862" cy="2762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to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743861"/>
              </p:ext>
            </p:extLst>
          </p:nvPr>
        </p:nvGraphicFramePr>
        <p:xfrm>
          <a:off x="4557713" y="4643438"/>
          <a:ext cx="261620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42" name="Equação" r:id="rId13" imgW="2044440" imgH="228600" progId="Equation.3">
                  <p:embed/>
                </p:oleObj>
              </mc:Choice>
              <mc:Fallback>
                <p:oleObj name="Equação" r:id="rId13" imgW="2044440" imgH="228600" progId="Equation.3">
                  <p:embed/>
                  <p:pic>
                    <p:nvPicPr>
                      <p:cNvPr id="0" name="Objeto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713" y="4643438"/>
                        <a:ext cx="2616200" cy="2936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001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792162"/>
          </a:xfrm>
        </p:spPr>
        <p:txBody>
          <a:bodyPr/>
          <a:lstStyle/>
          <a:p>
            <a:r>
              <a:rPr lang="pt-BR" altLang="pt-BR" sz="3200" dirty="0"/>
              <a:t> 3. Detecção Ótima de 2-PAM com Ruído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507288" cy="5517976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Performance da BER</a:t>
            </a: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 possui média A.T quando bit 1 for transmitido, e a saída do filtro casado, Y terá distribuição gaussiana com média A.T e fdp</a:t>
            </a:r>
            <a:r>
              <a:rPr lang="pt-BR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:</a:t>
            </a:r>
          </a:p>
          <a:p>
            <a:pPr lvl="1"/>
            <a:endParaRPr lang="pt-BR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pt-BR" sz="12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pt-BR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pt-BR" sz="12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pt-BR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pt-BR" sz="12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pt-BR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pt-BR" sz="12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Probabilidade de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erro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Tipo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I:				</a:t>
            </a:r>
            <a:r>
              <a:rPr lang="pt-BR" sz="16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Prob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erro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Tipo II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:</a:t>
            </a:r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Mai/2016</a:t>
            </a:r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15</a:t>
            </a:fld>
            <a:endParaRPr lang="pt-BR" altLang="pt-BR"/>
          </a:p>
        </p:txBody>
      </p:sp>
      <p:grpSp>
        <p:nvGrpSpPr>
          <p:cNvPr id="14" name="Grupo 13"/>
          <p:cNvGrpSpPr/>
          <p:nvPr/>
        </p:nvGrpSpPr>
        <p:grpSpPr>
          <a:xfrm>
            <a:off x="5580112" y="900085"/>
            <a:ext cx="2860023" cy="553985"/>
            <a:chOff x="1385888" y="6174154"/>
            <a:chExt cx="2860023" cy="553985"/>
          </a:xfrm>
        </p:grpSpPr>
        <p:pic>
          <p:nvPicPr>
            <p:cNvPr id="97287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5888" y="6175689"/>
              <a:ext cx="1895475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288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9155" y="6174154"/>
              <a:ext cx="996756" cy="553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385" y="2656730"/>
            <a:ext cx="2952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42291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upo 6"/>
          <p:cNvGrpSpPr/>
          <p:nvPr/>
        </p:nvGrpSpPr>
        <p:grpSpPr>
          <a:xfrm>
            <a:off x="1334485" y="4151630"/>
            <a:ext cx="5305425" cy="573514"/>
            <a:chOff x="1334485" y="4219074"/>
            <a:chExt cx="5305425" cy="573514"/>
          </a:xfrm>
        </p:grpSpPr>
        <p:pic>
          <p:nvPicPr>
            <p:cNvPr id="98309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4485" y="4221088"/>
              <a:ext cx="41529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310" name="Picture 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7385" y="4219074"/>
              <a:ext cx="1152525" cy="572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831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760" y="4151630"/>
            <a:ext cx="1838325" cy="57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12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972" y="4797152"/>
            <a:ext cx="51435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13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139" y="5617432"/>
            <a:ext cx="16097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upo 9"/>
          <p:cNvGrpSpPr/>
          <p:nvPr/>
        </p:nvGrpSpPr>
        <p:grpSpPr>
          <a:xfrm>
            <a:off x="797967" y="4797152"/>
            <a:ext cx="2549897" cy="857927"/>
            <a:chOff x="-359043" y="5109834"/>
            <a:chExt cx="2549897" cy="857927"/>
          </a:xfrm>
        </p:grpSpPr>
        <p:pic>
          <p:nvPicPr>
            <p:cNvPr id="98314" name="Picture 1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129" y="5181842"/>
              <a:ext cx="199072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315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254" y="5496167"/>
              <a:ext cx="175260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Retângulo 34"/>
            <p:cNvSpPr/>
            <p:nvPr/>
          </p:nvSpPr>
          <p:spPr>
            <a:xfrm rot="16200000">
              <a:off x="-557174" y="5307965"/>
              <a:ext cx="8579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200" dirty="0" smtClean="0">
                  <a:solidFill>
                    <a:srgbClr val="FFC000"/>
                  </a:solidFill>
                </a:rPr>
                <a:t>Regra de </a:t>
              </a:r>
              <a:br>
                <a:rPr lang="pt-BR" sz="1200" dirty="0" smtClean="0">
                  <a:solidFill>
                    <a:srgbClr val="FFC000"/>
                  </a:solidFill>
                </a:rPr>
              </a:br>
              <a:r>
                <a:rPr lang="pt-BR" sz="1200" dirty="0" err="1" smtClean="0">
                  <a:solidFill>
                    <a:srgbClr val="FFC000"/>
                  </a:solidFill>
                </a:rPr>
                <a:t>Bayes</a:t>
              </a:r>
              <a:endParaRPr lang="pt-BR" sz="1200" dirty="0">
                <a:solidFill>
                  <a:srgbClr val="FFC000"/>
                </a:solidFill>
              </a:endParaRPr>
            </a:p>
          </p:txBody>
        </p:sp>
      </p:grpSp>
      <p:pic>
        <p:nvPicPr>
          <p:cNvPr id="98316" name="Picture 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39" y="6073502"/>
            <a:ext cx="2409825" cy="495300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8317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972" y="6156258"/>
            <a:ext cx="10763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18" name="Picture 1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077" y="4962769"/>
            <a:ext cx="5238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ector de seta reta 14"/>
          <p:cNvCxnSpPr/>
          <p:nvPr/>
        </p:nvCxnSpPr>
        <p:spPr>
          <a:xfrm>
            <a:off x="4118014" y="5183485"/>
            <a:ext cx="0" cy="9727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35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792162"/>
          </a:xfrm>
        </p:spPr>
        <p:txBody>
          <a:bodyPr/>
          <a:lstStyle/>
          <a:p>
            <a:r>
              <a:rPr lang="pt-BR" altLang="pt-BR" sz="3200" dirty="0"/>
              <a:t> 3. Detecção Ótima de 2-PAM com Ruído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507288" cy="5517976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Performance da BER</a:t>
            </a: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Expressando a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probabilidade de erro de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bit, </a:t>
            </a:r>
            <a:r>
              <a:rPr lang="pt-BR" sz="1600" b="1" i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lang="pt-BR" sz="1600" b="1" i="1" baseline="-250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e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b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em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termos do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modelo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referência digital:</a:t>
            </a:r>
          </a:p>
          <a:p>
            <a:pPr lvl="1"/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Para expressar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 amplitude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do sinal, 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b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em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termos da energia por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bit, </a:t>
            </a:r>
            <a:r>
              <a:rPr lang="pt-BR" sz="1600" b="1" i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E</a:t>
            </a:r>
            <a:r>
              <a:rPr lang="pt-BR" sz="1600" b="1" i="1" baseline="-250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b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assumimos </a:t>
            </a:r>
            <a:b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que os bits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0 e 1 possuem a mesma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/>
            </a:r>
            <a:b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probabilidade de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serem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transmitidos:</a:t>
            </a:r>
          </a:p>
          <a:p>
            <a:pPr lvl="1"/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pt-B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pt-B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Para </a:t>
            </a:r>
            <a:r>
              <a:rPr lang="el-G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μ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= A.T e </a:t>
            </a:r>
            <a:r>
              <a:rPr lang="el-G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σ</a:t>
            </a:r>
            <a:r>
              <a:rPr lang="pt-BR" sz="1600" baseline="30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2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= 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r>
              <a:rPr lang="pt-BR" sz="1600" b="1" i="1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0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.T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/2</a:t>
            </a:r>
          </a:p>
          <a:p>
            <a:pPr lvl="1"/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pt-B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Para codificação bipolar, -A/2  e  A/2, limiar nulo:</a:t>
            </a:r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Mai/2016</a:t>
            </a:r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16</a:t>
            </a:fld>
            <a:endParaRPr lang="pt-BR" altLang="pt-BR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423028"/>
              </p:ext>
            </p:extLst>
          </p:nvPr>
        </p:nvGraphicFramePr>
        <p:xfrm>
          <a:off x="6084168" y="1556792"/>
          <a:ext cx="84613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6" name="Equação" r:id="rId4" imgW="660240" imgH="393480" progId="Equation.3">
                  <p:embed/>
                </p:oleObj>
              </mc:Choice>
              <mc:Fallback>
                <p:oleObj name="Equação" r:id="rId4" imgW="660240" imgH="393480" progId="Equation.3">
                  <p:embed/>
                  <p:pic>
                    <p:nvPicPr>
                      <p:cNvPr id="0" name="Objeto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1556792"/>
                        <a:ext cx="846138" cy="5000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67609"/>
            <a:ext cx="22479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104773"/>
            <a:ext cx="4176464" cy="32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869160"/>
            <a:ext cx="11430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5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794939"/>
            <a:ext cx="19240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ector de seta reta 8"/>
          <p:cNvCxnSpPr/>
          <p:nvPr/>
        </p:nvCxnSpPr>
        <p:spPr>
          <a:xfrm>
            <a:off x="2627784" y="5112047"/>
            <a:ext cx="93610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337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733256"/>
            <a:ext cx="1685925" cy="571500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21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792162"/>
          </a:xfrm>
        </p:spPr>
        <p:txBody>
          <a:bodyPr/>
          <a:lstStyle/>
          <a:p>
            <a:r>
              <a:rPr lang="pt-BR" altLang="pt-BR" sz="3100" dirty="0" smtClean="0"/>
              <a:t> </a:t>
            </a:r>
            <a:r>
              <a:rPr lang="pt-BR" altLang="pt-BR" sz="3100" b="1" dirty="0">
                <a:solidFill>
                  <a:srgbClr val="FFC000"/>
                </a:solidFill>
              </a:rPr>
              <a:t>4. </a:t>
            </a:r>
            <a:r>
              <a:rPr lang="pt-BR" altLang="pt-BR" sz="3100" b="1" dirty="0" smtClean="0">
                <a:solidFill>
                  <a:srgbClr val="FFC000"/>
                </a:solidFill>
              </a:rPr>
              <a:t>Detecção </a:t>
            </a:r>
            <a:r>
              <a:rPr lang="pt-BR" altLang="pt-BR" sz="3100" b="1" dirty="0">
                <a:solidFill>
                  <a:srgbClr val="FFC000"/>
                </a:solidFill>
              </a:rPr>
              <a:t>BPSK, QPSK e QAM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363272" cy="5517976"/>
          </a:xfrm>
        </p:spPr>
        <p:txBody>
          <a:bodyPr>
            <a:normAutofit/>
          </a:bodyPr>
          <a:lstStyle/>
          <a:p>
            <a:r>
              <a:rPr lang="pt-BR" sz="2400" dirty="0"/>
              <a:t>Detecção Ótima </a:t>
            </a:r>
            <a:r>
              <a:rPr lang="pt-BR" sz="2400" dirty="0" smtClean="0"/>
              <a:t>BPSK*</a:t>
            </a:r>
          </a:p>
          <a:p>
            <a:pPr lvl="1"/>
            <a:r>
              <a:rPr lang="pt-BR" sz="2000" dirty="0" smtClean="0"/>
              <a:t>Sinal transmitido:</a:t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ou:</a:t>
            </a:r>
            <a:br>
              <a:rPr lang="pt-BR" sz="20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000" dirty="0" smtClean="0"/>
              <a:t>Para um bit:</a:t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Para múltiplos bits:</a:t>
            </a:r>
          </a:p>
          <a:p>
            <a:pPr lvl="1"/>
            <a:endParaRPr lang="pt-BR" sz="1000" dirty="0"/>
          </a:p>
          <a:p>
            <a:pPr lvl="1"/>
            <a:r>
              <a:rPr lang="pt-BR" sz="2000" dirty="0">
                <a:solidFill>
                  <a:srgbClr val="FFFF00"/>
                </a:solidFill>
              </a:rPr>
              <a:t>Receptor</a:t>
            </a:r>
            <a:r>
              <a:rPr lang="pt-BR" sz="2000" dirty="0"/>
              <a:t>: </a:t>
            </a:r>
            <a:r>
              <a:rPr lang="pt-BR" sz="2000" dirty="0" smtClean="0"/>
              <a:t>análogo ao do </a:t>
            </a:r>
            <a:r>
              <a:rPr lang="pt-BR" sz="2000" dirty="0" err="1" smtClean="0"/>
              <a:t>Rx</a:t>
            </a:r>
            <a:r>
              <a:rPr lang="pt-BR" sz="2000" dirty="0" smtClean="0"/>
              <a:t> </a:t>
            </a:r>
            <a:r>
              <a:rPr lang="pt-BR" sz="2000" dirty="0"/>
              <a:t>coerente utilizado para DSB-SC</a:t>
            </a:r>
            <a:endParaRPr lang="pt-BR" sz="2000" dirty="0" smtClean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Mai/2016</a:t>
            </a:r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17</a:t>
            </a:fld>
            <a:endParaRPr lang="pt-BR" altLang="pt-BR"/>
          </a:p>
        </p:txBody>
      </p:sp>
      <p:sp>
        <p:nvSpPr>
          <p:cNvPr id="20" name="Retângulo 19"/>
          <p:cNvSpPr/>
          <p:nvPr/>
        </p:nvSpPr>
        <p:spPr>
          <a:xfrm rot="16200000">
            <a:off x="-2171403" y="3899029"/>
            <a:ext cx="4702985" cy="261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* </a:t>
            </a:r>
            <a:r>
              <a:rPr lang="pt-BR" sz="11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uma das formas mais simples de comunicação </a:t>
            </a:r>
            <a:r>
              <a:rPr lang="pt-BR" sz="11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passa-faixa digital </a:t>
            </a:r>
            <a:endParaRPr lang="pt-BR" sz="11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365" y="1556792"/>
            <a:ext cx="4667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365" y="2204864"/>
            <a:ext cx="45243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365" y="2898651"/>
            <a:ext cx="20002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tângulo 20"/>
          <p:cNvSpPr/>
          <p:nvPr/>
        </p:nvSpPr>
        <p:spPr>
          <a:xfrm>
            <a:off x="5691158" y="2804678"/>
            <a:ext cx="2697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algn="just"/>
            <a:r>
              <a:rPr lang="pt-BR" sz="1200" kern="100" dirty="0">
                <a:latin typeface="Sabon-Roman"/>
              </a:rPr>
              <a:t>para a </a:t>
            </a:r>
            <a:r>
              <a:rPr lang="pt-BR" sz="1200" kern="100" dirty="0" smtClean="0">
                <a:latin typeface="Sabon-Roman"/>
              </a:rPr>
              <a:t>transmissão </a:t>
            </a:r>
            <a:r>
              <a:rPr lang="pt-BR" sz="1200" kern="100" dirty="0">
                <a:latin typeface="Sabon-Roman"/>
              </a:rPr>
              <a:t>de um </a:t>
            </a:r>
            <a:r>
              <a:rPr lang="pt-BR" sz="1200" kern="100" dirty="0" smtClean="0">
                <a:latin typeface="Sabon-Roman"/>
              </a:rPr>
              <a:t>único </a:t>
            </a:r>
            <a:r>
              <a:rPr lang="pt-BR" sz="1200" kern="100" dirty="0">
                <a:latin typeface="Sabon-Roman"/>
              </a:rPr>
              <a:t>pulso, </a:t>
            </a:r>
            <a:r>
              <a:rPr lang="pt-BR" sz="1200" i="1" kern="100" dirty="0">
                <a:latin typeface="Arial"/>
              </a:rPr>
              <a:t>m</a:t>
            </a:r>
            <a:r>
              <a:rPr lang="pt-BR" sz="1200" kern="100" dirty="0">
                <a:latin typeface="Sabon-Roman"/>
              </a:rPr>
              <a:t>(</a:t>
            </a:r>
            <a:r>
              <a:rPr lang="pt-BR" sz="1200" i="1" kern="100" dirty="0">
                <a:latin typeface="Arial"/>
              </a:rPr>
              <a:t>t</a:t>
            </a:r>
            <a:r>
              <a:rPr lang="pt-BR" sz="1200" kern="100" dirty="0">
                <a:latin typeface="Sabon-Roman"/>
              </a:rPr>
              <a:t>) = +1 </a:t>
            </a:r>
            <a:r>
              <a:rPr lang="pt-BR" sz="1200" kern="100" dirty="0" smtClean="0">
                <a:latin typeface="Sabon-Roman"/>
              </a:rPr>
              <a:t>p/ bit </a:t>
            </a:r>
            <a:r>
              <a:rPr lang="pt-BR" sz="1200" kern="100" dirty="0">
                <a:latin typeface="Sabon-Roman"/>
              </a:rPr>
              <a:t>1 e </a:t>
            </a:r>
            <a:r>
              <a:rPr lang="pt-BR" sz="1200" i="1" kern="100" dirty="0">
                <a:latin typeface="Arial"/>
              </a:rPr>
              <a:t>m</a:t>
            </a:r>
            <a:r>
              <a:rPr lang="pt-BR" sz="1200" kern="100" dirty="0">
                <a:latin typeface="Sabon-Roman"/>
              </a:rPr>
              <a:t>(</a:t>
            </a:r>
            <a:r>
              <a:rPr lang="pt-BR" sz="1200" i="1" kern="100" dirty="0">
                <a:latin typeface="Arial"/>
              </a:rPr>
              <a:t>t</a:t>
            </a:r>
            <a:r>
              <a:rPr lang="pt-BR" sz="1200" kern="100" dirty="0">
                <a:latin typeface="Sabon-Roman"/>
              </a:rPr>
              <a:t>) = –1 </a:t>
            </a:r>
            <a:r>
              <a:rPr lang="pt-BR" sz="1200" kern="100" dirty="0" smtClean="0">
                <a:latin typeface="Sabon-Roman"/>
              </a:rPr>
              <a:t>p/ bit 0, com   0  </a:t>
            </a:r>
            <a:r>
              <a:rPr lang="pt-BR" sz="1200" kern="100" dirty="0" smtClean="0">
                <a:latin typeface="Courier New"/>
              </a:rPr>
              <a:t>≤ </a:t>
            </a:r>
            <a:r>
              <a:rPr lang="pt-BR" sz="1200" i="1" kern="100" dirty="0">
                <a:latin typeface="Arial"/>
              </a:rPr>
              <a:t>t </a:t>
            </a:r>
            <a:r>
              <a:rPr lang="pt-BR" sz="1200" i="1" kern="100" dirty="0" smtClean="0">
                <a:latin typeface="Arial"/>
              </a:rPr>
              <a:t> </a:t>
            </a:r>
            <a:r>
              <a:rPr lang="pt-BR" sz="1200" kern="100" dirty="0" smtClean="0">
                <a:latin typeface="Courier New"/>
              </a:rPr>
              <a:t>≤ </a:t>
            </a:r>
            <a:r>
              <a:rPr lang="pt-BR" sz="1200" i="1" kern="100" dirty="0" smtClean="0">
                <a:latin typeface="Arial"/>
              </a:rPr>
              <a:t>T</a:t>
            </a:r>
            <a:endParaRPr lang="pt-BR" sz="1200" kern="100" dirty="0">
              <a:latin typeface="Sabon-Roman"/>
            </a:endParaRPr>
          </a:p>
        </p:txBody>
      </p:sp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365" y="3356992"/>
            <a:ext cx="19716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002" y="3456806"/>
            <a:ext cx="28098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69" y="6185922"/>
            <a:ext cx="38766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upo 15"/>
          <p:cNvGrpSpPr/>
          <p:nvPr/>
        </p:nvGrpSpPr>
        <p:grpSpPr>
          <a:xfrm>
            <a:off x="899592" y="4437112"/>
            <a:ext cx="7832076" cy="1724025"/>
            <a:chOff x="899592" y="4509120"/>
            <a:chExt cx="7832076" cy="1724025"/>
          </a:xfrm>
        </p:grpSpPr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7411" y="4509120"/>
              <a:ext cx="6115050" cy="172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1093" y="4643983"/>
              <a:ext cx="790575" cy="65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tângulo 21"/>
            <p:cNvSpPr/>
            <p:nvPr/>
          </p:nvSpPr>
          <p:spPr>
            <a:xfrm>
              <a:off x="3995936" y="4643983"/>
              <a:ext cx="3600400" cy="108927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735167" y="5480765"/>
              <a:ext cx="189679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algn="just"/>
              <a:r>
                <a:rPr lang="pt-BR" sz="1200" kern="100" dirty="0" smtClean="0">
                  <a:solidFill>
                    <a:srgbClr val="FF0000"/>
                  </a:solidFill>
                  <a:latin typeface="Sabon-Roman"/>
                </a:rPr>
                <a:t>Detector Coerente BPSK</a:t>
              </a:r>
              <a:endParaRPr lang="pt-BR" sz="1200" kern="100" dirty="0">
                <a:solidFill>
                  <a:srgbClr val="FF0000"/>
                </a:solidFill>
                <a:latin typeface="Sabon-Roman"/>
              </a:endParaRPr>
            </a:p>
          </p:txBody>
        </p:sp>
        <p:pic>
          <p:nvPicPr>
            <p:cNvPr id="24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4653508"/>
              <a:ext cx="790575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Retângulo 24"/>
          <p:cNvSpPr/>
          <p:nvPr/>
        </p:nvSpPr>
        <p:spPr>
          <a:xfrm>
            <a:off x="5664882" y="6184887"/>
            <a:ext cx="2659623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2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pt-BR" sz="12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pt-BR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pt-BR" sz="1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pt-BR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pt-BR" sz="1200" dirty="0">
                <a:solidFill>
                  <a:srgbClr val="000000"/>
                </a:solidFill>
              </a:rPr>
              <a:t> e </a:t>
            </a:r>
            <a:r>
              <a:rPr lang="pt-BR" sz="12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pt-BR" sz="12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Q</a:t>
            </a:r>
            <a:r>
              <a:rPr lang="pt-BR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pt-BR" sz="1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pt-BR" sz="1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pt-BR" sz="1200" dirty="0" smtClean="0">
                <a:solidFill>
                  <a:srgbClr val="000000"/>
                </a:solidFill>
              </a:rPr>
              <a:t>: componentes </a:t>
            </a:r>
            <a:r>
              <a:rPr lang="pt-BR" sz="1200" dirty="0">
                <a:solidFill>
                  <a:srgbClr val="000000"/>
                </a:solidFill>
              </a:rPr>
              <a:t>em fase e quadratura do </a:t>
            </a:r>
            <a:r>
              <a:rPr lang="pt-BR" sz="1200" dirty="0" smtClean="0">
                <a:solidFill>
                  <a:srgbClr val="000000"/>
                </a:solidFill>
              </a:rPr>
              <a:t>ruído </a:t>
            </a:r>
            <a:r>
              <a:rPr lang="pt-BR" sz="1200" dirty="0">
                <a:solidFill>
                  <a:srgbClr val="000000"/>
                </a:solidFill>
              </a:rPr>
              <a:t>passa-faixa </a:t>
            </a:r>
            <a:r>
              <a:rPr lang="pt-BR" sz="1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pt-BR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pt-BR" sz="1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pt-BR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544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792162"/>
          </a:xfrm>
        </p:spPr>
        <p:txBody>
          <a:bodyPr/>
          <a:lstStyle/>
          <a:p>
            <a:r>
              <a:rPr lang="pt-BR" altLang="pt-BR" sz="3200" dirty="0"/>
              <a:t> 4. Detecção </a:t>
            </a:r>
            <a:r>
              <a:rPr lang="pt-BR" altLang="pt-BR" sz="3200" dirty="0" smtClean="0"/>
              <a:t>BPSK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363272" cy="5517976"/>
          </a:xfrm>
        </p:spPr>
        <p:txBody>
          <a:bodyPr>
            <a:normAutofit/>
          </a:bodyPr>
          <a:lstStyle/>
          <a:p>
            <a:r>
              <a:rPr lang="pt-BR" sz="2400" dirty="0"/>
              <a:t>Detecção </a:t>
            </a:r>
            <a:r>
              <a:rPr lang="pt-BR" sz="2400" dirty="0" smtClean="0"/>
              <a:t>BPSK com Ruído</a:t>
            </a:r>
          </a:p>
          <a:p>
            <a:pPr lvl="1"/>
            <a:r>
              <a:rPr lang="pt-BR" sz="2000" dirty="0" smtClean="0"/>
              <a:t>A saída do modulador de produto, v(t):</a:t>
            </a:r>
          </a:p>
          <a:p>
            <a:pPr lvl="1"/>
            <a:endParaRPr lang="pt-BR" sz="2000" dirty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  <a:p>
            <a:pPr lvl="1"/>
            <a:r>
              <a:rPr lang="pt-BR" sz="2000" dirty="0" smtClean="0"/>
              <a:t>O filtro casado já é </a:t>
            </a:r>
            <a:r>
              <a:rPr lang="pt-BR" sz="2000" dirty="0" err="1" smtClean="0"/>
              <a:t>fpb</a:t>
            </a:r>
            <a:r>
              <a:rPr lang="pt-BR" sz="2000" dirty="0" smtClean="0"/>
              <a:t>, não precisando de outro </a:t>
            </a:r>
            <a:br>
              <a:rPr lang="pt-BR" sz="2000" dirty="0" smtClean="0"/>
            </a:br>
            <a:r>
              <a:rPr lang="pt-BR" sz="2000" dirty="0" err="1" smtClean="0"/>
              <a:t>fpb</a:t>
            </a:r>
            <a:r>
              <a:rPr lang="pt-BR" sz="2000" dirty="0" smtClean="0"/>
              <a:t>, como usado no demodulador DSB-SC</a:t>
            </a:r>
          </a:p>
          <a:p>
            <a:pPr lvl="1"/>
            <a:r>
              <a:rPr lang="pt-BR" sz="2000" dirty="0" smtClean="0"/>
              <a:t>O detector ótimo para pulsos retangulares</a:t>
            </a:r>
            <a:br>
              <a:rPr lang="pt-BR" sz="2000" dirty="0" smtClean="0"/>
            </a:br>
            <a:r>
              <a:rPr lang="pt-BR" sz="2000" dirty="0" smtClean="0"/>
              <a:t>é o integra e descarta: 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Mai/2016</a:t>
            </a:r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18</a:t>
            </a:fld>
            <a:endParaRPr lang="pt-BR" altLang="pt-BR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719" y="1974354"/>
            <a:ext cx="61436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have esquerda 6"/>
          <p:cNvSpPr/>
          <p:nvPr/>
        </p:nvSpPr>
        <p:spPr>
          <a:xfrm rot="16200000">
            <a:off x="2742302" y="2042846"/>
            <a:ext cx="180019" cy="1224136"/>
          </a:xfrm>
          <a:prstGeom prst="leftBrace">
            <a:avLst>
              <a:gd name="adj1" fmla="val 34720"/>
              <a:gd name="adj2" fmla="val 490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2339752" y="2780928"/>
            <a:ext cx="53285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algn="just"/>
            <a:r>
              <a:rPr lang="pt-BR" sz="1200" kern="100" dirty="0" smtClean="0">
                <a:latin typeface="Sabon-Roman"/>
              </a:rPr>
              <a:t>banda base		banda passante, centrada em torno de 2.</a:t>
            </a:r>
            <a:r>
              <a:rPr lang="pt-BR" sz="1200" i="1" kern="100" dirty="0" smtClean="0">
                <a:latin typeface="Sabon-Roman"/>
              </a:rPr>
              <a:t>f</a:t>
            </a:r>
            <a:r>
              <a:rPr lang="pt-BR" sz="1200" i="1" kern="100" baseline="-25000" dirty="0" smtClean="0">
                <a:latin typeface="Sabon-Roman"/>
              </a:rPr>
              <a:t>c</a:t>
            </a:r>
            <a:endParaRPr lang="pt-BR" sz="1200" i="1" kern="100" baseline="-25000" dirty="0">
              <a:latin typeface="Sabon-Roman"/>
            </a:endParaRPr>
          </a:p>
        </p:txBody>
      </p:sp>
      <p:sp>
        <p:nvSpPr>
          <p:cNvPr id="26" name="Chave esquerda 25"/>
          <p:cNvSpPr/>
          <p:nvPr/>
        </p:nvSpPr>
        <p:spPr>
          <a:xfrm rot="16200000">
            <a:off x="5598115" y="674693"/>
            <a:ext cx="180020" cy="3960442"/>
          </a:xfrm>
          <a:prstGeom prst="leftBrace">
            <a:avLst>
              <a:gd name="adj1" fmla="val 34720"/>
              <a:gd name="adj2" fmla="val 490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000" y="1268760"/>
            <a:ext cx="28384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910" y="1532284"/>
            <a:ext cx="15144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385" y="1579909"/>
            <a:ext cx="1323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796" y="3123431"/>
            <a:ext cx="21717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077072"/>
            <a:ext cx="30956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8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150" y="5229200"/>
            <a:ext cx="18859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9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913090"/>
            <a:ext cx="1562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10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108" y="5877272"/>
            <a:ext cx="5524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709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4. Detecção BPSK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Ago/2016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19</a:t>
            </a:fld>
            <a:endParaRPr lang="pt-BR" altLang="pt-BR"/>
          </a:p>
        </p:txBody>
      </p:sp>
      <p:grpSp>
        <p:nvGrpSpPr>
          <p:cNvPr id="12" name="Grupo 11"/>
          <p:cNvGrpSpPr/>
          <p:nvPr/>
        </p:nvGrpSpPr>
        <p:grpSpPr>
          <a:xfrm>
            <a:off x="723900" y="1650975"/>
            <a:ext cx="7696200" cy="3794249"/>
            <a:chOff x="723900" y="1340768"/>
            <a:chExt cx="7696200" cy="3794249"/>
          </a:xfrm>
        </p:grpSpPr>
        <p:sp>
          <p:nvSpPr>
            <p:cNvPr id="11" name="Retângulo 10"/>
            <p:cNvSpPr/>
            <p:nvPr/>
          </p:nvSpPr>
          <p:spPr>
            <a:xfrm>
              <a:off x="723900" y="1340768"/>
              <a:ext cx="7696200" cy="3896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34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" y="1730425"/>
              <a:ext cx="7696200" cy="155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713" y="3458617"/>
              <a:ext cx="7648575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tângulo 9"/>
            <p:cNvSpPr/>
            <p:nvPr/>
          </p:nvSpPr>
          <p:spPr>
            <a:xfrm>
              <a:off x="4788024" y="4826769"/>
              <a:ext cx="3552142" cy="25643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Detector coerente para BPSK com Ruído</a:t>
              </a:r>
              <a:endParaRPr lang="pt-BR" sz="1400" dirty="0"/>
            </a:p>
          </p:txBody>
        </p:sp>
        <p:cxnSp>
          <p:nvCxnSpPr>
            <p:cNvPr id="9" name="Conector de seta reta 8"/>
            <p:cNvCxnSpPr/>
            <p:nvPr/>
          </p:nvCxnSpPr>
          <p:spPr>
            <a:xfrm>
              <a:off x="3419872" y="2506712"/>
              <a:ext cx="1152128" cy="1095921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/>
            <p:nvPr/>
          </p:nvCxnSpPr>
          <p:spPr>
            <a:xfrm>
              <a:off x="2555776" y="2522513"/>
              <a:ext cx="1152128" cy="1095921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tângulo 13"/>
            <p:cNvSpPr/>
            <p:nvPr/>
          </p:nvSpPr>
          <p:spPr>
            <a:xfrm>
              <a:off x="4799899" y="2998037"/>
              <a:ext cx="3552142" cy="25643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Detector coerente para BPSK sem Ruído</a:t>
              </a:r>
              <a:endParaRPr lang="pt-BR" sz="1400" dirty="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2483768" y="1484784"/>
              <a:ext cx="19442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algn="ctr"/>
              <a:r>
                <a:rPr lang="pt-BR" sz="1200" kern="100" dirty="0" smtClean="0">
                  <a:solidFill>
                    <a:srgbClr val="00B0F0"/>
                  </a:solidFill>
                  <a:latin typeface="Sabon-Roman"/>
                </a:rPr>
                <a:t>remove as componentes</a:t>
              </a:r>
            </a:p>
            <a:p>
              <a:pPr marR="0" algn="ctr"/>
              <a:r>
                <a:rPr lang="pt-BR" sz="1200" kern="100" dirty="0" smtClean="0">
                  <a:solidFill>
                    <a:srgbClr val="00B0F0"/>
                  </a:solidFill>
                  <a:latin typeface="Sabon-Roman"/>
                </a:rPr>
                <a:t>de alta frequência</a:t>
              </a:r>
              <a:endParaRPr lang="pt-BR" sz="1200" kern="100" dirty="0">
                <a:solidFill>
                  <a:srgbClr val="00B0F0"/>
                </a:solidFill>
                <a:latin typeface="Sabon-Roman"/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3779912" y="4034681"/>
              <a:ext cx="208823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algn="ctr"/>
              <a:r>
                <a:rPr lang="pt-BR" sz="1200" kern="100" dirty="0" err="1" smtClean="0">
                  <a:solidFill>
                    <a:srgbClr val="00B0F0"/>
                  </a:solidFill>
                  <a:latin typeface="Sabon-Roman"/>
                </a:rPr>
                <a:t>fpb</a:t>
              </a:r>
              <a:r>
                <a:rPr lang="pt-BR" sz="1200" kern="100" dirty="0" smtClean="0">
                  <a:solidFill>
                    <a:srgbClr val="00B0F0"/>
                  </a:solidFill>
                  <a:latin typeface="Sabon-Roman"/>
                </a:rPr>
                <a:t> e maximiza SNR</a:t>
              </a:r>
            </a:p>
            <a:p>
              <a:pPr marR="0" algn="ctr"/>
              <a:r>
                <a:rPr lang="pt-BR" sz="1200" kern="100" dirty="0" smtClean="0">
                  <a:solidFill>
                    <a:srgbClr val="00B0F0"/>
                  </a:solidFill>
                  <a:latin typeface="Sabon-Roman"/>
                </a:rPr>
                <a:t>por ser casado c/ a entrada</a:t>
              </a:r>
              <a:endParaRPr lang="pt-BR" sz="1200" kern="100" dirty="0">
                <a:solidFill>
                  <a:srgbClr val="00B0F0"/>
                </a:solidFill>
                <a:latin typeface="Sabon-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52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Agenda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gray">
          <a:xfrm>
            <a:off x="1478360" y="1486225"/>
            <a:ext cx="6343600" cy="4572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pt-BR" altLang="pt-BR" sz="2400" b="1" dirty="0">
                <a:solidFill>
                  <a:srgbClr val="000000"/>
                </a:solidFill>
              </a:rPr>
              <a:t>1. </a:t>
            </a:r>
            <a:r>
              <a:rPr lang="pt-BR" altLang="pt-BR" sz="2400" b="1" dirty="0" smtClean="0">
                <a:solidFill>
                  <a:srgbClr val="000000"/>
                </a:solidFill>
              </a:rPr>
              <a:t>Taxa de Erro de Bit (BER)</a:t>
            </a:r>
            <a:endParaRPr lang="pt-BR" altLang="pt-BR" sz="2400" dirty="0">
              <a:solidFill>
                <a:srgbClr val="000000"/>
              </a:solidFill>
            </a:endParaRP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gray">
          <a:xfrm>
            <a:off x="1478360" y="2093861"/>
            <a:ext cx="6343600" cy="4572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pt-BR" altLang="pt-BR" sz="2400" b="1" dirty="0">
                <a:solidFill>
                  <a:srgbClr val="000000"/>
                </a:solidFill>
              </a:rPr>
              <a:t>2. </a:t>
            </a:r>
            <a:r>
              <a:rPr lang="pt-BR" altLang="pt-BR" sz="2400" b="1" dirty="0" smtClean="0">
                <a:solidFill>
                  <a:srgbClr val="000000"/>
                </a:solidFill>
              </a:rPr>
              <a:t>Detecção de um Pulso com Ruído</a:t>
            </a:r>
            <a:endParaRPr lang="pt-BR" altLang="pt-BR" sz="2400" dirty="0">
              <a:solidFill>
                <a:srgbClr val="000000"/>
              </a:solidFill>
            </a:endParaRPr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gray">
          <a:xfrm>
            <a:off x="1478360" y="2701497"/>
            <a:ext cx="6343600" cy="4572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pt-BR" altLang="pt-BR" sz="2400" b="1" dirty="0">
                <a:solidFill>
                  <a:srgbClr val="000000"/>
                </a:solidFill>
              </a:rPr>
              <a:t>3. </a:t>
            </a:r>
            <a:r>
              <a:rPr lang="pt-BR" altLang="pt-BR" sz="2400" b="1" dirty="0" smtClean="0">
                <a:solidFill>
                  <a:srgbClr val="000000"/>
                </a:solidFill>
              </a:rPr>
              <a:t>Detecção PAM</a:t>
            </a:r>
            <a:endParaRPr lang="pt-BR" altLang="pt-BR" sz="2400" dirty="0">
              <a:solidFill>
                <a:srgbClr val="000000"/>
              </a:solidFill>
            </a:endParaRPr>
          </a:p>
        </p:txBody>
      </p:sp>
      <p:sp>
        <p:nvSpPr>
          <p:cNvPr id="13321" name="AutoShape 9"/>
          <p:cNvSpPr>
            <a:spLocks noChangeArrowheads="1"/>
          </p:cNvSpPr>
          <p:nvPr/>
        </p:nvSpPr>
        <p:spPr bwMode="gray">
          <a:xfrm>
            <a:off x="1478360" y="3916769"/>
            <a:ext cx="6343600" cy="4572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pt-BR" altLang="pt-BR" sz="2400" b="1" dirty="0">
                <a:solidFill>
                  <a:schemeClr val="tx1">
                    <a:lumMod val="65000"/>
                  </a:schemeClr>
                </a:solidFill>
              </a:rPr>
              <a:t>5</a:t>
            </a:r>
            <a:r>
              <a:rPr lang="pt-BR" altLang="pt-BR" sz="2400" b="1" dirty="0" smtClean="0">
                <a:solidFill>
                  <a:schemeClr val="tx1">
                    <a:lumMod val="65000"/>
                  </a:schemeClr>
                </a:solidFill>
              </a:rPr>
              <a:t>. Detecção FSK e Diferencial com Ruído</a:t>
            </a:r>
            <a:endParaRPr lang="pt-BR" altLang="pt-BR" sz="24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gray">
          <a:xfrm>
            <a:off x="1475656" y="4524405"/>
            <a:ext cx="6343600" cy="4572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pt-BR" altLang="pt-BR" sz="2400" b="1" dirty="0" smtClean="0">
                <a:solidFill>
                  <a:schemeClr val="bg2">
                    <a:lumMod val="50000"/>
                  </a:schemeClr>
                </a:solidFill>
              </a:rPr>
              <a:t>6. Performance Digital</a:t>
            </a:r>
            <a:endParaRPr lang="pt-BR" altLang="pt-BR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gray">
          <a:xfrm>
            <a:off x="1485256" y="5132040"/>
            <a:ext cx="6343600" cy="4572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pt-BR" altLang="pt-BR" sz="2400" b="1" dirty="0" smtClean="0">
                <a:solidFill>
                  <a:schemeClr val="tx1">
                    <a:lumMod val="65000"/>
                  </a:schemeClr>
                </a:solidFill>
              </a:rPr>
              <a:t>7. Detecção e Correção de Erro</a:t>
            </a:r>
            <a:endParaRPr lang="pt-BR" altLang="pt-BR" sz="24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Mai/2016</a:t>
            </a:r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88E62-7384-4C00-9B1E-6BE330B585D0}" type="slidenum">
              <a:rPr lang="pt-BR" altLang="pt-BR" smtClean="0"/>
              <a:pPr/>
              <a:t>2</a:t>
            </a:fld>
            <a:endParaRPr lang="pt-BR" altLang="pt-BR"/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gray">
          <a:xfrm>
            <a:off x="1475656" y="3309133"/>
            <a:ext cx="6343600" cy="457200"/>
          </a:xfrm>
          <a:prstGeom prst="roundRect">
            <a:avLst>
              <a:gd name="adj" fmla="val 49106"/>
            </a:avLst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pt-BR" altLang="pt-BR" sz="2400" b="1" dirty="0" smtClean="0">
                <a:solidFill>
                  <a:srgbClr val="000000"/>
                </a:solidFill>
              </a:rPr>
              <a:t>4. Detecção BPSK, QPSK e QAM</a:t>
            </a:r>
            <a:endParaRPr lang="pt-BR" altLang="pt-BR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4. Detecção BPSK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A análise de </a:t>
            </a:r>
            <a:r>
              <a:rPr lang="pt-BR" sz="2000" dirty="0" smtClean="0"/>
              <a:t>BER para </a:t>
            </a:r>
            <a:r>
              <a:rPr lang="pt-BR" sz="2000" dirty="0"/>
              <a:t>BPSK é similar a análise de sinalização </a:t>
            </a:r>
            <a:r>
              <a:rPr lang="pt-BR" sz="2000" dirty="0" smtClean="0"/>
              <a:t>bipolar</a:t>
            </a:r>
            <a:r>
              <a:rPr lang="pt-BR" sz="2000" dirty="0"/>
              <a:t> </a:t>
            </a:r>
            <a:r>
              <a:rPr lang="pt-BR" sz="2000" dirty="0" smtClean="0"/>
              <a:t>banda base PAM, e a probabilidade de erro é a mesma:</a:t>
            </a:r>
          </a:p>
          <a:p>
            <a:endParaRPr lang="pt-BR" sz="2000" dirty="0"/>
          </a:p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pPr marL="0" indent="0">
              <a:buNone/>
            </a:pPr>
            <a:endParaRPr lang="pt-BR" sz="2000" dirty="0" smtClean="0"/>
          </a:p>
          <a:p>
            <a:r>
              <a:rPr lang="pt-BR" sz="2000" b="1" dirty="0" smtClean="0"/>
              <a:t>Exemplo</a:t>
            </a:r>
            <a:r>
              <a:rPr lang="pt-BR" sz="2000" dirty="0" smtClean="0"/>
              <a:t>: </a:t>
            </a:r>
            <a:br>
              <a:rPr lang="pt-BR" sz="2000" dirty="0" smtClean="0"/>
            </a:br>
            <a:r>
              <a:rPr lang="pt-BR" sz="1800" dirty="0" smtClean="0"/>
              <a:t>Comparação entre </a:t>
            </a:r>
            <a:r>
              <a:rPr lang="pt-BR" sz="1800" dirty="0"/>
              <a:t>a largura de faixa de transmissão necessária para o PAM </a:t>
            </a:r>
            <a:r>
              <a:rPr lang="pt-BR" sz="1800" dirty="0" smtClean="0"/>
              <a:t>binário </a:t>
            </a:r>
            <a:r>
              <a:rPr lang="pt-BR" sz="1800" dirty="0"/>
              <a:t>e </a:t>
            </a:r>
            <a:r>
              <a:rPr lang="pt-BR" sz="1800" dirty="0" smtClean="0"/>
              <a:t>a modulação BPSK, </a:t>
            </a:r>
            <a:r>
              <a:rPr lang="pt-BR" sz="1800" dirty="0"/>
              <a:t>se os dois sinais tiverem uma taxa de dados de 9600 </a:t>
            </a:r>
            <a:r>
              <a:rPr lang="pt-BR" sz="1800" dirty="0" err="1"/>
              <a:t>bps</a:t>
            </a:r>
            <a:r>
              <a:rPr lang="pt-BR" sz="1800" dirty="0"/>
              <a:t> e utilizarem </a:t>
            </a:r>
            <a:r>
              <a:rPr lang="pt-BR" sz="1800" dirty="0" smtClean="0"/>
              <a:t>espectro de </a:t>
            </a:r>
            <a:r>
              <a:rPr lang="pt-BR" sz="1800" dirty="0"/>
              <a:t>raiz de cosseno levantado com fator </a:t>
            </a:r>
            <a:r>
              <a:rPr lang="pt-BR" sz="1800" i="1" dirty="0" err="1" smtClean="0"/>
              <a:t>roll</a:t>
            </a:r>
            <a:r>
              <a:rPr lang="pt-BR" sz="1800" i="1" dirty="0" smtClean="0"/>
              <a:t>-off </a:t>
            </a:r>
            <a:r>
              <a:rPr lang="pt-BR" sz="1800" dirty="0"/>
              <a:t>de 0,5</a:t>
            </a:r>
            <a:r>
              <a:rPr lang="pt-BR" sz="1800" dirty="0" smtClean="0"/>
              <a:t>.</a:t>
            </a:r>
            <a:br>
              <a:rPr lang="pt-BR" sz="1800" dirty="0" smtClean="0"/>
            </a:br>
            <a:r>
              <a:rPr lang="pt-BR" sz="1050" dirty="0" smtClean="0"/>
              <a:t/>
            </a:r>
            <a:br>
              <a:rPr lang="pt-BR" sz="1050" dirty="0" smtClean="0"/>
            </a:br>
            <a:r>
              <a:rPr lang="pt-BR" sz="1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Para a modulação BPSK (sinal banda passante), a larg. de banda de transmissão é </a:t>
            </a:r>
            <a:r>
              <a:rPr lang="pt-BR" sz="1800" i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B</a:t>
            </a:r>
            <a:r>
              <a:rPr lang="pt-BR" sz="1800" i="1" baseline="-25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TX</a:t>
            </a:r>
            <a:r>
              <a:rPr lang="pt-BR" sz="1800" i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1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= </a:t>
            </a:r>
            <a:r>
              <a:rPr lang="pt-BR" sz="1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2×(1+</a:t>
            </a:r>
            <a:r>
              <a:rPr lang="el-GR" sz="1800" i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α</a:t>
            </a:r>
            <a:r>
              <a:rPr lang="pt-BR" sz="1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)/(2</a:t>
            </a:r>
            <a:r>
              <a:rPr lang="pt-BR" sz="1800" i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</a:t>
            </a:r>
            <a:r>
              <a:rPr lang="pt-BR" sz="1800" i="1" baseline="-25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</a:t>
            </a:r>
            <a:r>
              <a:rPr lang="pt-BR" sz="1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), onde </a:t>
            </a:r>
            <a:r>
              <a:rPr lang="el-GR" sz="1800" i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α</a:t>
            </a:r>
            <a:r>
              <a:rPr lang="el-GR" sz="1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1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= 0,5 (</a:t>
            </a:r>
            <a:r>
              <a:rPr lang="pt-BR" sz="18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roll</a:t>
            </a:r>
            <a:r>
              <a:rPr lang="pt-BR" sz="1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-off) e </a:t>
            </a:r>
            <a:r>
              <a:rPr lang="pt-BR" sz="1800" i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</a:t>
            </a:r>
            <a:r>
              <a:rPr lang="pt-BR" sz="1800" i="1" baseline="-250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</a:t>
            </a:r>
            <a:r>
              <a:rPr lang="pt-BR" sz="1800" i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1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é a duração de um símbolo (1/9600 s). Portanto, </a:t>
            </a:r>
            <a:r>
              <a:rPr lang="pt-BR" sz="1800" i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B</a:t>
            </a:r>
            <a:r>
              <a:rPr lang="pt-BR" sz="1800" i="1" baseline="-25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TX</a:t>
            </a:r>
            <a:r>
              <a:rPr lang="pt-BR" sz="1800" i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1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= (</a:t>
            </a:r>
            <a:r>
              <a:rPr lang="pt-BR" sz="1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1+0,5</a:t>
            </a:r>
            <a:r>
              <a:rPr lang="pt-BR" sz="1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)×9600 = </a:t>
            </a:r>
            <a:r>
              <a:rPr lang="pt-BR" sz="1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14,4 kHz. Para modulação PAM binária (sinal banda base), </a:t>
            </a:r>
            <a:r>
              <a:rPr lang="pt-BR" sz="1800" i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B</a:t>
            </a:r>
            <a:r>
              <a:rPr lang="pt-BR" sz="1800" i="1" baseline="-25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TX</a:t>
            </a:r>
            <a:r>
              <a:rPr lang="pt-BR" sz="1800" i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pt-BR" sz="1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= </a:t>
            </a:r>
            <a:r>
              <a:rPr lang="pt-BR" sz="1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(1+</a:t>
            </a:r>
            <a:r>
              <a:rPr lang="el-GR" sz="1800" i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α</a:t>
            </a:r>
            <a:r>
              <a:rPr lang="pt-BR" sz="1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)/(2</a:t>
            </a:r>
            <a:r>
              <a:rPr lang="pt-BR" sz="1800" i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</a:t>
            </a:r>
            <a:r>
              <a:rPr lang="pt-BR" sz="1800" i="1" baseline="-25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</a:t>
            </a:r>
            <a:r>
              <a:rPr lang="pt-BR" sz="1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) </a:t>
            </a:r>
            <a:r>
              <a:rPr lang="el-GR" sz="1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= 7</a:t>
            </a:r>
            <a:r>
              <a:rPr lang="pt-BR" sz="1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,</a:t>
            </a:r>
            <a:r>
              <a:rPr lang="el-GR" sz="1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2 </a:t>
            </a:r>
            <a:r>
              <a:rPr lang="pt-BR" sz="18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kHz.</a:t>
            </a:r>
            <a:br>
              <a:rPr lang="pt-BR" sz="1800" dirty="0">
                <a:solidFill>
                  <a:schemeClr val="accent2">
                    <a:lumMod val="20000"/>
                    <a:lumOff val="80000"/>
                  </a:schemeClr>
                </a:solidFill>
              </a:rPr>
            </a:br>
            <a:r>
              <a:rPr lang="pt-BR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/>
            </a:r>
            <a:br>
              <a:rPr lang="pt-BR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</a:b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/>
            </a:r>
            <a:br>
              <a:rPr lang="pt-BR" sz="2000" dirty="0"/>
            </a:br>
            <a:endParaRPr lang="pt-BR" sz="20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Ago/2016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20</a:t>
            </a:fld>
            <a:endParaRPr lang="pt-BR" altLang="pt-BR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916832"/>
            <a:ext cx="2283733" cy="81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971600" y="2924944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solidFill>
                  <a:srgbClr val="FFFF00"/>
                </a:solidFill>
              </a:rPr>
              <a:t>Não existe </a:t>
            </a:r>
            <a:r>
              <a:rPr lang="pt-BR" dirty="0">
                <a:solidFill>
                  <a:srgbClr val="FFFF00"/>
                </a:solidFill>
              </a:rPr>
              <a:t>diferença na performance </a:t>
            </a:r>
            <a:r>
              <a:rPr lang="pt-BR" dirty="0" smtClean="0">
                <a:solidFill>
                  <a:srgbClr val="FFFF00"/>
                </a:solidFill>
              </a:rPr>
              <a:t>da BER entre </a:t>
            </a:r>
            <a:r>
              <a:rPr lang="pt-BR" dirty="0">
                <a:solidFill>
                  <a:srgbClr val="FFFF00"/>
                </a:solidFill>
              </a:rPr>
              <a:t>a sinalização </a:t>
            </a:r>
            <a:r>
              <a:rPr lang="pt-BR" dirty="0" smtClean="0">
                <a:solidFill>
                  <a:srgbClr val="FFFF00"/>
                </a:solidFill>
              </a:rPr>
              <a:t>bipolar banda base </a:t>
            </a:r>
            <a:r>
              <a:rPr lang="pt-BR" dirty="0">
                <a:solidFill>
                  <a:srgbClr val="FFFF00"/>
                </a:solidFill>
              </a:rPr>
              <a:t>PAM </a:t>
            </a:r>
            <a:r>
              <a:rPr lang="pt-BR" dirty="0" smtClean="0">
                <a:solidFill>
                  <a:srgbClr val="FFFF00"/>
                </a:solidFill>
              </a:rPr>
              <a:t>e </a:t>
            </a:r>
            <a:r>
              <a:rPr lang="pt-BR" dirty="0">
                <a:solidFill>
                  <a:srgbClr val="FFFF00"/>
                </a:solidFill>
              </a:rPr>
              <a:t>a modulação BPSK </a:t>
            </a:r>
            <a:r>
              <a:rPr lang="pt-BR" dirty="0" smtClean="0">
                <a:solidFill>
                  <a:srgbClr val="FFFF00"/>
                </a:solidFill>
              </a:rPr>
              <a:t>passa-faixa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7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4. Detecção BPSK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Diagrama </a:t>
            </a:r>
            <a:r>
              <a:rPr lang="pt-BR" sz="2000" dirty="0"/>
              <a:t>de blocos </a:t>
            </a:r>
            <a:r>
              <a:rPr lang="pt-BR" sz="2000" dirty="0" smtClean="0"/>
              <a:t>de um </a:t>
            </a:r>
            <a:r>
              <a:rPr lang="pt-BR" sz="2000" dirty="0"/>
              <a:t>sistema de </a:t>
            </a:r>
            <a:r>
              <a:rPr lang="pt-BR" sz="2000" dirty="0" smtClean="0"/>
              <a:t>comunicação com </a:t>
            </a:r>
            <a:r>
              <a:rPr lang="pt-BR" sz="2000" dirty="0"/>
              <a:t>modulação </a:t>
            </a:r>
            <a:r>
              <a:rPr lang="pt-BR" sz="2000" dirty="0" smtClean="0"/>
              <a:t>BPSK, formato </a:t>
            </a:r>
            <a:r>
              <a:rPr lang="pt-BR" sz="2000" dirty="0"/>
              <a:t>de pulso de raiz de cosseno </a:t>
            </a:r>
            <a:r>
              <a:rPr lang="pt-BR" sz="2000" dirty="0" smtClean="0"/>
              <a:t>levantado: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Ago/2016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21</a:t>
            </a:fld>
            <a:endParaRPr lang="pt-BR" altLang="pt-BR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30" y="1916832"/>
            <a:ext cx="7128470" cy="2357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58" y="4364310"/>
            <a:ext cx="6110486" cy="210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03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792162"/>
          </a:xfrm>
        </p:spPr>
        <p:txBody>
          <a:bodyPr/>
          <a:lstStyle/>
          <a:p>
            <a:r>
              <a:rPr lang="pt-BR" altLang="pt-BR" sz="3200" dirty="0"/>
              <a:t> 4. Detecção </a:t>
            </a:r>
            <a:r>
              <a:rPr lang="pt-BR" altLang="pt-BR" sz="3200" dirty="0" smtClean="0"/>
              <a:t>QPSK </a:t>
            </a:r>
            <a:r>
              <a:rPr lang="pt-BR" altLang="pt-BR" sz="3200" dirty="0"/>
              <a:t>e QAM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363272" cy="5517976"/>
          </a:xfrm>
        </p:spPr>
        <p:txBody>
          <a:bodyPr>
            <a:normAutofit/>
          </a:bodyPr>
          <a:lstStyle/>
          <a:p>
            <a:r>
              <a:rPr lang="pt-BR" sz="2400" dirty="0"/>
              <a:t>Detecção </a:t>
            </a:r>
            <a:r>
              <a:rPr lang="pt-BR" sz="2400" dirty="0" smtClean="0"/>
              <a:t>QPSK com Ruído</a:t>
            </a:r>
          </a:p>
          <a:p>
            <a:pPr lvl="1"/>
            <a:r>
              <a:rPr lang="pt-BR" sz="2000" dirty="0" smtClean="0"/>
              <a:t>A saída do modulador, </a:t>
            </a:r>
            <a:r>
              <a:rPr lang="pt-BR" sz="2000" dirty="0"/>
              <a:t>s</a:t>
            </a:r>
            <a:r>
              <a:rPr lang="pt-BR" sz="2000" dirty="0" smtClean="0"/>
              <a:t>(t):</a:t>
            </a:r>
          </a:p>
          <a:p>
            <a:pPr lvl="1"/>
            <a:endParaRPr lang="pt-BR" sz="2000" dirty="0"/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Mai/2016</a:t>
            </a:r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22</a:t>
            </a:fld>
            <a:endParaRPr lang="pt-BR" altLang="pt-BR"/>
          </a:p>
        </p:txBody>
      </p:sp>
      <p:sp>
        <p:nvSpPr>
          <p:cNvPr id="7" name="Chave esquerda 6"/>
          <p:cNvSpPr/>
          <p:nvPr/>
        </p:nvSpPr>
        <p:spPr>
          <a:xfrm rot="16200000">
            <a:off x="3432126" y="2037098"/>
            <a:ext cx="324035" cy="1523664"/>
          </a:xfrm>
          <a:prstGeom prst="leftBrace">
            <a:avLst>
              <a:gd name="adj1" fmla="val 34720"/>
              <a:gd name="adj2" fmla="val 490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2987824" y="2924944"/>
            <a:ext cx="3218284" cy="277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algn="just"/>
            <a:r>
              <a:rPr lang="pt-BR" sz="1200" kern="100" dirty="0" smtClean="0">
                <a:latin typeface="Sabon-Roman"/>
              </a:rPr>
              <a:t>comp. em fase             comp. em quadratura</a:t>
            </a:r>
            <a:endParaRPr lang="pt-BR" sz="1200" i="1" kern="100" baseline="-25000" dirty="0">
              <a:latin typeface="Sabon-Roman"/>
            </a:endParaRPr>
          </a:p>
        </p:txBody>
      </p:sp>
      <p:sp>
        <p:nvSpPr>
          <p:cNvPr id="26" name="Chave esquerda 25"/>
          <p:cNvSpPr/>
          <p:nvPr/>
        </p:nvSpPr>
        <p:spPr>
          <a:xfrm rot="16200000">
            <a:off x="5243609" y="1962441"/>
            <a:ext cx="290894" cy="1634109"/>
          </a:xfrm>
          <a:prstGeom prst="leftBrace">
            <a:avLst>
              <a:gd name="adj1" fmla="val 34720"/>
              <a:gd name="adj2" fmla="val 490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132856"/>
            <a:ext cx="47244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00" y="3429000"/>
            <a:ext cx="51435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tângulo 20"/>
          <p:cNvSpPr/>
          <p:nvPr/>
        </p:nvSpPr>
        <p:spPr>
          <a:xfrm>
            <a:off x="2195736" y="3284984"/>
            <a:ext cx="3552142" cy="25643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Detector coerente para QPSK com Ruído</a:t>
            </a:r>
            <a:endParaRPr lang="pt-BR" sz="1400" dirty="0"/>
          </a:p>
        </p:txBody>
      </p:sp>
      <p:pic>
        <p:nvPicPr>
          <p:cNvPr id="1065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750171"/>
            <a:ext cx="1504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813" y="4280960"/>
            <a:ext cx="12096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414" y="2250579"/>
            <a:ext cx="11620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tângulo 26"/>
          <p:cNvSpPr/>
          <p:nvPr/>
        </p:nvSpPr>
        <p:spPr>
          <a:xfrm>
            <a:off x="611560" y="5951021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solidFill>
                  <a:srgbClr val="FFFF00"/>
                </a:solidFill>
              </a:rPr>
              <a:t>Em termos </a:t>
            </a:r>
            <a:r>
              <a:rPr lang="pt-BR" dirty="0">
                <a:solidFill>
                  <a:srgbClr val="FFFF00"/>
                </a:solidFill>
              </a:rPr>
              <a:t>de energia por bit, a performance do QPSK é exatamente a mesma do BPSK, mesmo transmitindo duas vezes mais bits pelo mesmo canal.</a:t>
            </a:r>
          </a:p>
        </p:txBody>
      </p:sp>
    </p:spTree>
    <p:extLst>
      <p:ext uri="{BB962C8B-B14F-4D97-AF65-F5344CB8AC3E}">
        <p14:creationId xmlns:p14="http://schemas.microsoft.com/office/powerpoint/2010/main" val="327082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9144000" cy="792162"/>
          </a:xfrm>
        </p:spPr>
        <p:txBody>
          <a:bodyPr/>
          <a:lstStyle/>
          <a:p>
            <a:r>
              <a:rPr lang="pt-BR" altLang="pt-BR" sz="3200" dirty="0"/>
              <a:t> 4. Detecção </a:t>
            </a:r>
            <a:r>
              <a:rPr lang="pt-BR" altLang="pt-BR" sz="3200" dirty="0" smtClean="0"/>
              <a:t>QPSK </a:t>
            </a:r>
            <a:r>
              <a:rPr lang="pt-BR" altLang="pt-BR" sz="3200" dirty="0"/>
              <a:t>e QAM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507288" cy="5517976"/>
          </a:xfrm>
        </p:spPr>
        <p:txBody>
          <a:bodyPr>
            <a:normAutofit/>
          </a:bodyPr>
          <a:lstStyle/>
          <a:p>
            <a:r>
              <a:rPr lang="pt-BR" sz="2400" dirty="0"/>
              <a:t>Detecção </a:t>
            </a:r>
            <a:r>
              <a:rPr lang="pt-BR" sz="2400" dirty="0" smtClean="0"/>
              <a:t>QAM com Ruído</a:t>
            </a:r>
          </a:p>
          <a:p>
            <a:pPr marL="623888" lvl="1"/>
            <a:r>
              <a:rPr lang="pt-BR" sz="1800" dirty="0" smtClean="0"/>
              <a:t>Modulação passa faixa (componentes </a:t>
            </a:r>
            <a:r>
              <a:rPr lang="pt-BR" sz="1800" dirty="0"/>
              <a:t>em fase e quadratura </a:t>
            </a:r>
            <a:r>
              <a:rPr lang="pt-BR" sz="1800" dirty="0" smtClean="0"/>
              <a:t>da portadora). </a:t>
            </a:r>
            <a:r>
              <a:rPr lang="pt-BR" sz="1800" dirty="0"/>
              <a:t>A QAM pode ser vista como um híbrido de PAM multinível e </a:t>
            </a:r>
            <a:r>
              <a:rPr lang="pt-BR" sz="1800" dirty="0" smtClean="0"/>
              <a:t>QPSK</a:t>
            </a:r>
            <a:endParaRPr lang="pt-BR" sz="4000" dirty="0" smtClean="0"/>
          </a:p>
          <a:p>
            <a:pPr marL="623888" lvl="1"/>
            <a:r>
              <a:rPr lang="pt-BR" sz="1800" dirty="0" smtClean="0"/>
              <a:t>A saída do modulador, </a:t>
            </a:r>
            <a:r>
              <a:rPr lang="pt-BR" sz="1800" dirty="0"/>
              <a:t>s</a:t>
            </a:r>
            <a:r>
              <a:rPr lang="pt-BR" sz="1800" dirty="0" smtClean="0"/>
              <a:t>(t):</a:t>
            </a:r>
          </a:p>
          <a:p>
            <a:pPr marL="623888" lvl="1"/>
            <a:endParaRPr lang="pt-BR" sz="2000" dirty="0"/>
          </a:p>
          <a:p>
            <a:pPr marL="623888" lvl="1"/>
            <a:endParaRPr lang="pt-BR" sz="2000" dirty="0" smtClean="0"/>
          </a:p>
          <a:p>
            <a:pPr marL="623888" lvl="1"/>
            <a:endParaRPr lang="pt-BR" sz="200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Mai/2016</a:t>
            </a:r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23</a:t>
            </a:fld>
            <a:endParaRPr lang="pt-BR" altLang="pt-BR"/>
          </a:p>
        </p:txBody>
      </p:sp>
      <p:sp>
        <p:nvSpPr>
          <p:cNvPr id="21" name="Retângulo 20"/>
          <p:cNvSpPr/>
          <p:nvPr/>
        </p:nvSpPr>
        <p:spPr>
          <a:xfrm>
            <a:off x="1619672" y="2780928"/>
            <a:ext cx="3552142" cy="25643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Detector PAM Multinível</a:t>
            </a:r>
            <a:endParaRPr lang="pt-BR" sz="1400" dirty="0"/>
          </a:p>
        </p:txBody>
      </p:sp>
      <p:sp>
        <p:nvSpPr>
          <p:cNvPr id="27" name="Retângulo 26"/>
          <p:cNvSpPr/>
          <p:nvPr/>
        </p:nvSpPr>
        <p:spPr>
          <a:xfrm>
            <a:off x="0" y="5446965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Com o esquema QAM, duas vezes mais dados podem ser transmitidos na </a:t>
            </a:r>
            <a:r>
              <a:rPr lang="pt-BR" dirty="0" smtClean="0">
                <a:solidFill>
                  <a:srgbClr val="FFFF00"/>
                </a:solidFill>
              </a:rPr>
              <a:t>mesma largura </a:t>
            </a:r>
            <a:r>
              <a:rPr lang="pt-BR" dirty="0">
                <a:solidFill>
                  <a:srgbClr val="FFFF00"/>
                </a:solidFill>
              </a:rPr>
              <a:t>de faixa </a:t>
            </a:r>
            <a:r>
              <a:rPr lang="pt-BR" dirty="0" smtClean="0">
                <a:solidFill>
                  <a:srgbClr val="FFFF00"/>
                </a:solidFill>
              </a:rPr>
              <a:t>do </a:t>
            </a:r>
            <a:r>
              <a:rPr lang="pt-BR" dirty="0">
                <a:solidFill>
                  <a:srgbClr val="FFFF00"/>
                </a:solidFill>
              </a:rPr>
              <a:t>esquema PAM banda </a:t>
            </a:r>
            <a:r>
              <a:rPr lang="pt-BR" dirty="0" smtClean="0">
                <a:solidFill>
                  <a:srgbClr val="FFFF00"/>
                </a:solidFill>
              </a:rPr>
              <a:t>base, </a:t>
            </a:r>
            <a:r>
              <a:rPr lang="pt-BR" dirty="0">
                <a:solidFill>
                  <a:srgbClr val="FFFF00"/>
                </a:solidFill>
              </a:rPr>
              <a:t>com a mesma eficiência de potência. </a:t>
            </a:r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194570"/>
            <a:ext cx="21145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013720"/>
            <a:ext cx="57150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061" y="4398243"/>
            <a:ext cx="33528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tângulo 19"/>
          <p:cNvSpPr/>
          <p:nvPr/>
        </p:nvSpPr>
        <p:spPr>
          <a:xfrm>
            <a:off x="3347864" y="4952201"/>
            <a:ext cx="24982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algn="just"/>
            <a:r>
              <a:rPr lang="pt-BR" sz="1200" kern="100" dirty="0" smtClean="0">
                <a:latin typeface="Sabon-Roman"/>
              </a:rPr>
              <a:t>Probabilidade de Erro de Símbolo</a:t>
            </a:r>
            <a:endParaRPr lang="pt-BR" sz="1200" i="1" kern="100" baseline="-25000" dirty="0">
              <a:latin typeface="Sabon-Roman"/>
            </a:endParaRPr>
          </a:p>
        </p:txBody>
      </p:sp>
      <p:pic>
        <p:nvPicPr>
          <p:cNvPr id="1075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388718"/>
            <a:ext cx="22383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504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C000"/>
                </a:solidFill>
              </a:rPr>
              <a:t>6. Performance </a:t>
            </a:r>
            <a:r>
              <a:rPr lang="pt-BR" b="1" dirty="0">
                <a:solidFill>
                  <a:srgbClr val="FFC000"/>
                </a:solidFill>
              </a:rPr>
              <a:t>Digital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Ago/2016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24</a:t>
            </a:fld>
            <a:endParaRPr lang="pt-BR" altLang="pt-BR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30" y="1130130"/>
            <a:ext cx="8045618" cy="5340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4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 Performance Digital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Ago/2016</a:t>
            </a:r>
            <a:endParaRPr lang="pt-BR" alt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25</a:t>
            </a:fld>
            <a:endParaRPr lang="pt-BR" altLang="pt-BR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62024"/>
            <a:ext cx="5711527" cy="554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16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pt-BR" altLang="pt-BR" dirty="0" smtClean="0"/>
              <a:t>BASK</a:t>
            </a:r>
            <a:endParaRPr lang="pt-BR" alt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 rot="16200000">
            <a:off x="-2489448" y="3614192"/>
            <a:ext cx="5410944" cy="432048"/>
          </a:xfrm>
        </p:spPr>
        <p:txBody>
          <a:bodyPr>
            <a:normAutofit fontScale="92500"/>
          </a:bodyPr>
          <a:lstStyle/>
          <a:p>
            <a:r>
              <a:rPr lang="pt-BR" sz="20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Exemplo: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script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Python para mod. </a:t>
            </a:r>
            <a:r>
              <a:rPr lang="pt-BR" sz="20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dig.BASK</a:t>
            </a:r>
            <a:endParaRPr lang="pt-BR" sz="12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11560" y="1124744"/>
            <a:ext cx="7920880" cy="53285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noAutofit/>
          </a:bodyPr>
          <a:lstStyle/>
          <a:p>
            <a:r>
              <a:rPr lang="pt-B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-*- </a:t>
            </a:r>
            <a:r>
              <a:rPr lang="pt-B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coding</a:t>
            </a:r>
            <a:r>
              <a:rPr lang="pt-B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utf-8 -*-</a:t>
            </a:r>
          </a:p>
          <a:p>
            <a:r>
              <a:rPr lang="pt-B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 Modulação Digital (proc. passa faixa): B-ASK </a:t>
            </a:r>
            <a:r>
              <a:rPr lang="pt-B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</a:t>
            </a:r>
            <a:r>
              <a:rPr lang="pt-B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Amplitude Shift </a:t>
            </a:r>
            <a:r>
              <a:rPr lang="pt-B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Keying</a:t>
            </a:r>
            <a:r>
              <a:rPr lang="pt-B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pt-B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(usada na rádio telegrafia no início do séc. XX)</a:t>
            </a:r>
          </a:p>
          <a:p>
            <a:r>
              <a:rPr lang="pt-B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pt-B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kaw</a:t>
            </a:r>
            <a:r>
              <a:rPr lang="pt-B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26/05/2016. """</a:t>
            </a:r>
          </a:p>
          <a:p>
            <a:r>
              <a:rPr lang="pt-B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Haykin</a:t>
            </a:r>
            <a:r>
              <a:rPr lang="pt-B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pt-B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Moher</a:t>
            </a:r>
            <a:r>
              <a:rPr lang="pt-B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"</a:t>
            </a:r>
            <a:r>
              <a:rPr lang="pt-B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Introd</a:t>
            </a:r>
            <a:r>
              <a:rPr lang="pt-B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aos </a:t>
            </a:r>
            <a:r>
              <a:rPr lang="pt-B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Sist.s</a:t>
            </a:r>
            <a:r>
              <a:rPr lang="pt-B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Com.", 2a.Ed., 2008, p.276-280</a:t>
            </a:r>
          </a:p>
          <a:p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randint</a:t>
            </a:r>
            <a:endParaRPr lang="pt-BR" sz="1200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numpy.fft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fft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fftfreq</a:t>
            </a:r>
            <a:endParaRPr lang="pt-BR" sz="1200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zeros, 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cos, 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log10, 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sinc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pt-BR" sz="1200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pylab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figure, 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grid, 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subplot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\</a:t>
            </a:r>
          </a:p>
          <a:p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legend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endParaRPr lang="pt-BR" sz="1200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200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delta(x):</a:t>
            </a:r>
          </a:p>
          <a:p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 = zeros(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x.size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y[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(x&gt;=0)[0][0]] = 1.</a:t>
            </a:r>
          </a:p>
          <a:p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Análise Espectral de B-ASK</a:t>
            </a:r>
          </a:p>
          <a:p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                          # energia de um bit em Joules</a:t>
            </a:r>
          </a:p>
          <a:p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 = 1                          # duração de um bit em segundos</a:t>
            </a:r>
          </a:p>
          <a:p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                        # 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qtde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amostras/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seg</a:t>
            </a:r>
            <a:endParaRPr lang="pt-BR" sz="1200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100                         # 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qtde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bits na mensagem</a:t>
            </a:r>
          </a:p>
          <a:p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4096                        # 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qtde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pontos de freq. para a FFT</a:t>
            </a:r>
          </a:p>
          <a:p>
            <a:endParaRPr lang="pt-BR" sz="1200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zeros(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*N*Tb)              # mensagem binária</a:t>
            </a:r>
          </a:p>
          <a:p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 in 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(0,fs*N*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Tb,fs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*Tb):</a:t>
            </a:r>
          </a:p>
          <a:p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randint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(0,1) == 1:</a:t>
            </a:r>
          </a:p>
          <a:p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b[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i:i+fs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*Tb] = 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# onda quadrada</a:t>
            </a:r>
          </a:p>
          <a:p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(0,N*Tb,1./</a:t>
            </a:r>
            <a:r>
              <a:rPr lang="pt-BR" sz="12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pt-BR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# base de </a:t>
            </a:r>
            <a:r>
              <a:rPr lang="pt-BR" sz="12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tempo</a:t>
            </a:r>
            <a:endParaRPr lang="pt-BR" sz="1200" dirty="0">
              <a:solidFill>
                <a:schemeClr val="bg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Mai/2016</a:t>
            </a:r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26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9811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980728"/>
            <a:ext cx="8507288" cy="554461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/>
              <a:t>Investigou-se a </a:t>
            </a:r>
            <a:r>
              <a:rPr lang="pt-BR" sz="2000" dirty="0"/>
              <a:t>detecção de sinais digitalmente modulados com ruído. </a:t>
            </a:r>
            <a:endParaRPr lang="pt-BR" sz="2000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/>
              <a:t>Estabeleceu-se a BER como </a:t>
            </a:r>
            <a:r>
              <a:rPr lang="pt-BR" sz="2000" dirty="0"/>
              <a:t>figura de mérito para a comparação de sistemas de comunicação </a:t>
            </a:r>
            <a:r>
              <a:rPr lang="pt-BR" sz="2000" dirty="0" smtClean="0"/>
              <a:t>digital. A BER é tipicamente </a:t>
            </a:r>
            <a:r>
              <a:rPr lang="pt-BR" sz="2000" dirty="0"/>
              <a:t>uma </a:t>
            </a:r>
            <a:r>
              <a:rPr lang="pt-BR" sz="2000" dirty="0" smtClean="0"/>
              <a:t>função não </a:t>
            </a:r>
            <a:r>
              <a:rPr lang="pt-BR" sz="2000" dirty="0"/>
              <a:t>linear da </a:t>
            </a:r>
            <a:r>
              <a:rPr lang="pt-BR" sz="2000" dirty="0" smtClean="0"/>
              <a:t>relação </a:t>
            </a:r>
            <a:r>
              <a:rPr lang="pt-BR" sz="2000" dirty="0"/>
              <a:t>sinal/ruído</a:t>
            </a:r>
            <a:r>
              <a:rPr lang="pt-BR" sz="2000" dirty="0" smtClean="0"/>
              <a:t>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/>
              <a:t>Avaliou-se a detecção </a:t>
            </a:r>
            <a:r>
              <a:rPr lang="pt-BR" sz="2000" dirty="0"/>
              <a:t>de vários esquemas </a:t>
            </a:r>
            <a:r>
              <a:rPr lang="pt-BR" sz="2000" dirty="0" smtClean="0"/>
              <a:t>de modulação </a:t>
            </a:r>
            <a:r>
              <a:rPr lang="pt-BR" sz="2000" dirty="0"/>
              <a:t>digital com a presença de </a:t>
            </a:r>
            <a:r>
              <a:rPr lang="pt-BR" sz="2000" dirty="0" smtClean="0"/>
              <a:t>ruído: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pt-BR" sz="1600" dirty="0"/>
              <a:t>A análise da detecção de um único pulso com ruído </a:t>
            </a:r>
            <a:r>
              <a:rPr lang="pt-BR" sz="1600" dirty="0" smtClean="0"/>
              <a:t>tem a </a:t>
            </a:r>
            <a:r>
              <a:rPr lang="pt-BR" sz="1600" dirty="0"/>
              <a:t>filtragem casada ótima. O princípio de filtro casado é </a:t>
            </a:r>
            <a:r>
              <a:rPr lang="pt-BR" sz="1600" dirty="0" smtClean="0"/>
              <a:t>a chave principal </a:t>
            </a:r>
            <a:r>
              <a:rPr lang="pt-BR" sz="1600" dirty="0"/>
              <a:t>para as técnicas digitais de </a:t>
            </a:r>
            <a:r>
              <a:rPr lang="pt-BR" sz="1600" dirty="0" smtClean="0"/>
              <a:t>detecção subsequentes.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pt-BR" sz="1600" dirty="0" smtClean="0"/>
              <a:t>O princípio </a:t>
            </a:r>
            <a:r>
              <a:rPr lang="pt-BR" sz="1600" dirty="0"/>
              <a:t>de filtragem casada </a:t>
            </a:r>
            <a:r>
              <a:rPr lang="pt-BR" sz="1600" dirty="0" smtClean="0"/>
              <a:t>aplica-se também à detecção da </a:t>
            </a:r>
            <a:r>
              <a:rPr lang="pt-BR" sz="1600" dirty="0"/>
              <a:t>modulação </a:t>
            </a:r>
            <a:r>
              <a:rPr lang="pt-BR" sz="1600" dirty="0" smtClean="0"/>
              <a:t>PAM e a </a:t>
            </a:r>
            <a:r>
              <a:rPr lang="pt-BR" sz="1600" dirty="0"/>
              <a:t>performance da </a:t>
            </a:r>
            <a:r>
              <a:rPr lang="pt-BR" sz="1600" dirty="0" smtClean="0"/>
              <a:t>BER pode </a:t>
            </a:r>
            <a:r>
              <a:rPr lang="pt-BR" sz="1600" dirty="0"/>
              <a:t>ser determinada de maneira similar à da detecção de um único pulso</a:t>
            </a:r>
            <a:r>
              <a:rPr lang="pt-BR" sz="1600" dirty="0" smtClean="0"/>
              <a:t>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pt-BR" sz="1600" dirty="0" smtClean="0"/>
              <a:t>A estrutura </a:t>
            </a:r>
            <a:r>
              <a:rPr lang="pt-BR" sz="1600" dirty="0"/>
              <a:t>do </a:t>
            </a:r>
            <a:r>
              <a:rPr lang="pt-BR" sz="1600" dirty="0" smtClean="0"/>
              <a:t>RX para </a:t>
            </a:r>
            <a:r>
              <a:rPr lang="pt-BR" sz="1600" dirty="0"/>
              <a:t>a detecção coerente </a:t>
            </a:r>
            <a:r>
              <a:rPr lang="pt-BR" sz="1600" dirty="0" smtClean="0"/>
              <a:t>de modulação </a:t>
            </a:r>
            <a:r>
              <a:rPr lang="pt-BR" sz="1600" dirty="0"/>
              <a:t>passa-faixa tais como BPSK, QPSK e QAM é similar à detecção </a:t>
            </a:r>
            <a:r>
              <a:rPr lang="pt-BR" sz="1600" dirty="0" smtClean="0"/>
              <a:t>coerente de </a:t>
            </a:r>
            <a:r>
              <a:rPr lang="pt-BR" sz="1600" dirty="0"/>
              <a:t>sinais analógicos correspondentes. Após </a:t>
            </a:r>
            <a:r>
              <a:rPr lang="pt-BR" sz="1600" dirty="0" smtClean="0"/>
              <a:t>a conversão do sinal modulado para </a:t>
            </a:r>
            <a:r>
              <a:rPr lang="pt-BR" sz="1600" dirty="0"/>
              <a:t>banda base</a:t>
            </a:r>
            <a:r>
              <a:rPr lang="pt-BR" sz="1600" dirty="0" smtClean="0"/>
              <a:t>, o </a:t>
            </a:r>
            <a:r>
              <a:rPr lang="pt-BR" sz="1600" dirty="0"/>
              <a:t>princípio da filtragem casada também se aplica a estas estratégias </a:t>
            </a:r>
            <a:r>
              <a:rPr lang="pt-BR" sz="1600" dirty="0" smtClean="0"/>
              <a:t>de modulação </a:t>
            </a:r>
            <a:r>
              <a:rPr lang="pt-BR" sz="1600" dirty="0"/>
              <a:t>e </a:t>
            </a:r>
            <a:r>
              <a:rPr lang="pt-BR" sz="1600" dirty="0" smtClean="0"/>
              <a:t>a performance </a:t>
            </a:r>
            <a:r>
              <a:rPr lang="pt-BR" sz="1600" dirty="0"/>
              <a:t>da </a:t>
            </a:r>
            <a:r>
              <a:rPr lang="pt-BR" sz="1600" dirty="0" smtClean="0"/>
              <a:t>BER equivale </a:t>
            </a:r>
            <a:r>
              <a:rPr lang="pt-BR" sz="1600" dirty="0"/>
              <a:t>aos sistemas banda base </a:t>
            </a:r>
            <a:r>
              <a:rPr lang="pt-BR" sz="1600" dirty="0" smtClean="0"/>
              <a:t>correspondentes</a:t>
            </a:r>
            <a:endParaRPr lang="pt-BR" sz="16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Mai/2016</a:t>
            </a:r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27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5436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 </a:t>
            </a:r>
            <a:r>
              <a:rPr lang="pt-BR" altLang="pt-BR" dirty="0" smtClean="0"/>
              <a:t>Objetivos</a:t>
            </a:r>
            <a:endParaRPr lang="pt-BR" alt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>
                <a:solidFill>
                  <a:srgbClr val="FFFF00"/>
                </a:solidFill>
              </a:rPr>
              <a:t>Avaliar a </a:t>
            </a:r>
            <a:r>
              <a:rPr lang="pt-BR" sz="1800" b="1" dirty="0" smtClean="0">
                <a:solidFill>
                  <a:srgbClr val="FFFF00"/>
                </a:solidFill>
              </a:rPr>
              <a:t>BER</a:t>
            </a:r>
            <a:r>
              <a:rPr lang="pt-BR" sz="1800" dirty="0" smtClean="0">
                <a:solidFill>
                  <a:srgbClr val="FFFF00"/>
                </a:solidFill>
              </a:rPr>
              <a:t>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</a:t>
            </a:r>
            <a:r>
              <a:rPr lang="pt-BR" sz="18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Bit </a:t>
            </a:r>
            <a:r>
              <a:rPr lang="pt-BR" sz="18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Error</a:t>
            </a:r>
            <a:r>
              <a:rPr lang="pt-BR" sz="18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Rate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- taxa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 erro de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bit) - medida da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performance de um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sist.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comunicação digital (função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não linear da razão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sinal/ruído)</a:t>
            </a:r>
            <a:endParaRPr lang="pt-BR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Analisar a detecção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 um único pulso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</a:t>
            </a:r>
            <a:r>
              <a:rPr lang="pt-BR" sz="1800" dirty="0" smtClean="0">
                <a:solidFill>
                  <a:srgbClr val="FFFF00"/>
                </a:solidFill>
              </a:rPr>
              <a:t>princípio de </a:t>
            </a:r>
            <a:r>
              <a:rPr lang="pt-BR" sz="1800" dirty="0">
                <a:solidFill>
                  <a:srgbClr val="FFFF00"/>
                </a:solidFill>
              </a:rPr>
              <a:t>filtragem </a:t>
            </a:r>
            <a:r>
              <a:rPr lang="pt-BR" sz="1800" dirty="0" smtClean="0">
                <a:solidFill>
                  <a:srgbClr val="FFFF00"/>
                </a:solidFill>
              </a:rPr>
              <a:t>casada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</a:p>
          <a:p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Aplicar a </a:t>
            </a:r>
            <a:r>
              <a:rPr lang="pt-BR" sz="1800" dirty="0" smtClean="0">
                <a:solidFill>
                  <a:srgbClr val="FFFF00"/>
                </a:solidFill>
              </a:rPr>
              <a:t>filtragem </a:t>
            </a:r>
            <a:r>
              <a:rPr lang="pt-BR" sz="1800" dirty="0">
                <a:solidFill>
                  <a:srgbClr val="FFFF00"/>
                </a:solidFill>
              </a:rPr>
              <a:t>casada </a:t>
            </a:r>
            <a:r>
              <a:rPr lang="pt-BR" sz="1800" dirty="0" smtClean="0">
                <a:solidFill>
                  <a:srgbClr val="FFFF00"/>
                </a:solidFill>
              </a:rPr>
              <a:t>à </a:t>
            </a:r>
            <a:r>
              <a:rPr lang="pt-BR" sz="1800" dirty="0">
                <a:solidFill>
                  <a:srgbClr val="FFFF00"/>
                </a:solidFill>
              </a:rPr>
              <a:t>detecção ótima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 vários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esquemas de modulação digital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linear</a:t>
            </a:r>
            <a:endParaRPr lang="pt-BR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Comprovar que a </a:t>
            </a:r>
            <a:r>
              <a:rPr lang="pt-BR" sz="1800" dirty="0" smtClean="0">
                <a:solidFill>
                  <a:srgbClr val="FFFF00"/>
                </a:solidFill>
              </a:rPr>
              <a:t>performance </a:t>
            </a:r>
            <a:r>
              <a:rPr lang="pt-BR" sz="1800" dirty="0">
                <a:solidFill>
                  <a:srgbClr val="FFFF00"/>
                </a:solidFill>
              </a:rPr>
              <a:t>da </a:t>
            </a:r>
            <a:r>
              <a:rPr lang="pt-BR" sz="1800" dirty="0" smtClean="0">
                <a:solidFill>
                  <a:srgbClr val="FFFF00"/>
                </a:solidFill>
              </a:rPr>
              <a:t>BER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da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modulação por amplitude de pulso (</a:t>
            </a:r>
            <a:r>
              <a:rPr lang="pt-BR" sz="1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PAM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 </a:t>
            </a:r>
            <a:r>
              <a:rPr lang="pt-BR" sz="1800" dirty="0" smtClean="0">
                <a:solidFill>
                  <a:srgbClr val="FFFF00"/>
                </a:solidFill>
              </a:rPr>
              <a:t>melhora </a:t>
            </a:r>
            <a:r>
              <a:rPr lang="pt-BR" sz="1800" dirty="0">
                <a:solidFill>
                  <a:srgbClr val="FFFF00"/>
                </a:solidFill>
              </a:rPr>
              <a:t>exponencialmente com a razão sinal/ruído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(considerando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ruído branco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gaussiano)</a:t>
            </a:r>
            <a:endParaRPr lang="pt-BR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Conhecer os </a:t>
            </a:r>
            <a:r>
              <a:rPr lang="pt-BR" sz="1800" dirty="0" smtClean="0">
                <a:solidFill>
                  <a:srgbClr val="FFFF00"/>
                </a:solidFill>
              </a:rPr>
              <a:t>receptores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de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modulação linear passa-faixa binário e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quaternário, desenvolvidos </a:t>
            </a:r>
            <a:r>
              <a:rPr lang="pt-BR" sz="1800" dirty="0" smtClean="0">
                <a:solidFill>
                  <a:srgbClr val="FFFF00"/>
                </a:solidFill>
              </a:rPr>
              <a:t>a partir do princípio </a:t>
            </a:r>
            <a:r>
              <a:rPr lang="pt-BR" sz="1800" dirty="0">
                <a:solidFill>
                  <a:srgbClr val="FFFF00"/>
                </a:solidFill>
              </a:rPr>
              <a:t>de filtro </a:t>
            </a:r>
            <a:r>
              <a:rPr lang="pt-BR" sz="1800" dirty="0" smtClean="0">
                <a:solidFill>
                  <a:srgbClr val="FFFF00"/>
                </a:solidFill>
              </a:rPr>
              <a:t>casado</a:t>
            </a:r>
            <a:endParaRPr lang="pt-BR" sz="1800" dirty="0">
              <a:solidFill>
                <a:srgbClr val="FFFF00"/>
              </a:solidFill>
            </a:endParaRPr>
          </a:p>
          <a:p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Verificar que a </a:t>
            </a:r>
            <a:r>
              <a:rPr lang="pt-BR" sz="1800" dirty="0">
                <a:solidFill>
                  <a:srgbClr val="FFFF00"/>
                </a:solidFill>
              </a:rPr>
              <a:t>detecção não coerente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 sinais digitais resulta em uma estrutura de </a:t>
            </a:r>
            <a:r>
              <a:rPr lang="pt-BR" sz="1800" dirty="0" smtClean="0">
                <a:solidFill>
                  <a:srgbClr val="FFFF00"/>
                </a:solidFill>
              </a:rPr>
              <a:t>receptor mais </a:t>
            </a:r>
            <a:r>
              <a:rPr lang="pt-BR" sz="1800" dirty="0">
                <a:solidFill>
                  <a:srgbClr val="FFFF00"/>
                </a:solidFill>
              </a:rPr>
              <a:t>simples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</a:t>
            </a:r>
            <a:r>
              <a:rPr lang="pt-BR" sz="1800" dirty="0" smtClean="0">
                <a:solidFill>
                  <a:srgbClr val="FFFF00"/>
                </a:solidFill>
              </a:rPr>
              <a:t>porém com a degradação da BER</a:t>
            </a:r>
            <a:endParaRPr lang="pt-BR" sz="1800" dirty="0">
              <a:solidFill>
                <a:srgbClr val="FFFF00"/>
              </a:solidFill>
            </a:endParaRPr>
          </a:p>
          <a:p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Comprovar que a </a:t>
            </a:r>
            <a:r>
              <a:rPr lang="pt-BR" sz="1800" dirty="0" smtClean="0">
                <a:solidFill>
                  <a:srgbClr val="FFFF00"/>
                </a:solidFill>
              </a:rPr>
              <a:t>adição </a:t>
            </a:r>
            <a:r>
              <a:rPr lang="pt-BR" sz="1800" dirty="0">
                <a:solidFill>
                  <a:srgbClr val="FFFF00"/>
                </a:solidFill>
              </a:rPr>
              <a:t>de bits </a:t>
            </a:r>
            <a:r>
              <a:rPr lang="pt-BR" sz="1800" dirty="0" smtClean="0">
                <a:solidFill>
                  <a:srgbClr val="FFFF00"/>
                </a:solidFill>
              </a:rPr>
              <a:t>de verificação </a:t>
            </a:r>
            <a:r>
              <a:rPr lang="pt-BR" sz="1800" dirty="0">
                <a:solidFill>
                  <a:srgbClr val="FFFF00"/>
                </a:solidFill>
              </a:rPr>
              <a:t>de paridade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redundância no sinal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transmitido) pode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ser utilizada para a </a:t>
            </a:r>
            <a:r>
              <a:rPr lang="pt-BR" sz="1800" b="1" dirty="0" smtClean="0">
                <a:solidFill>
                  <a:srgbClr val="FFFF00"/>
                </a:solidFill>
              </a:rPr>
              <a:t>FEC</a:t>
            </a:r>
            <a:r>
              <a:rPr lang="pt-BR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</a:t>
            </a:r>
            <a:r>
              <a:rPr lang="pt-BR" sz="18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Forward</a:t>
            </a:r>
            <a:r>
              <a:rPr lang="pt-BR" sz="18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8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Error</a:t>
            </a:r>
            <a:r>
              <a:rPr lang="pt-BR" sz="18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800" i="1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Correction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-</a:t>
            </a:r>
            <a:r>
              <a:rPr lang="pt-BR" sz="18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correção de erro à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frente)</a:t>
            </a:r>
          </a:p>
          <a:p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Verificar que a </a:t>
            </a:r>
            <a:r>
              <a:rPr lang="pt-BR" sz="1800" dirty="0" smtClean="0">
                <a:solidFill>
                  <a:srgbClr val="FFFF00"/>
                </a:solidFill>
              </a:rPr>
              <a:t>FEC é </a:t>
            </a:r>
            <a:r>
              <a:rPr lang="pt-BR" sz="1800" dirty="0">
                <a:solidFill>
                  <a:srgbClr val="FFFF00"/>
                </a:solidFill>
              </a:rPr>
              <a:t>um poderoso método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para melhorar a performance </a:t>
            </a:r>
            <a:r>
              <a:rPr lang="pt-BR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dos </a:t>
            </a:r>
            <a:r>
              <a:rPr lang="pt-BR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esquemas de modulação digital</a:t>
            </a:r>
            <a:endParaRPr lang="pt-BR" sz="18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Mai/2016</a:t>
            </a:r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1497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 smtClean="0">
                <a:solidFill>
                  <a:srgbClr val="FFC000"/>
                </a:solidFill>
              </a:rPr>
              <a:t>Introdução</a:t>
            </a:r>
            <a:endParaRPr lang="pt-BR" altLang="pt-BR" b="1" dirty="0">
              <a:solidFill>
                <a:srgbClr val="FFC000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95400"/>
            <a:ext cx="8473348" cy="4830763"/>
          </a:xfrm>
        </p:spPr>
        <p:txBody>
          <a:bodyPr>
            <a:noAutofit/>
          </a:bodyPr>
          <a:lstStyle/>
          <a:p>
            <a:r>
              <a:rPr lang="pt-BR" sz="2400" dirty="0" smtClean="0"/>
              <a:t>Comunicação Digital  tem substituído a Com. Analógica</a:t>
            </a:r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Razões Técnicas</a:t>
            </a:r>
          </a:p>
          <a:p>
            <a:pPr lvl="2"/>
            <a:r>
              <a:rPr lang="pt-BR" sz="1600" dirty="0" smtClean="0"/>
              <a:t>Tolerância a erros (correção de erros com uso de códigos adequados)</a:t>
            </a:r>
          </a:p>
          <a:p>
            <a:pPr lvl="2"/>
            <a:r>
              <a:rPr lang="pt-BR" sz="1600" dirty="0" smtClean="0"/>
              <a:t>Reprodução quase exata das sequências digitais recebidas</a:t>
            </a:r>
          </a:p>
          <a:p>
            <a:pPr lvl="1"/>
            <a:endParaRPr lang="pt-BR" sz="2000" dirty="0" smtClean="0"/>
          </a:p>
          <a:p>
            <a:pPr lvl="1"/>
            <a:r>
              <a:rPr lang="pt-BR" sz="2000" dirty="0" smtClean="0"/>
              <a:t>Razões Externas</a:t>
            </a:r>
          </a:p>
          <a:p>
            <a:pPr lvl="2"/>
            <a:r>
              <a:rPr lang="pt-BR" sz="1600" dirty="0" smtClean="0"/>
              <a:t>Rápido crescimento da comunicação máquina a máquina (Internet)</a:t>
            </a:r>
          </a:p>
          <a:p>
            <a:pPr lvl="2"/>
            <a:r>
              <a:rPr lang="pt-BR" sz="1600" dirty="0" smtClean="0"/>
              <a:t>Espetacular evolução da eletrônica digital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Mai/2016</a:t>
            </a:r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4</a:t>
            </a:fld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smtClean="0"/>
              <a:t>Introdução</a:t>
            </a:r>
            <a:endParaRPr lang="pt-BR" alt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295400"/>
            <a:ext cx="8473348" cy="4830763"/>
          </a:xfrm>
        </p:spPr>
        <p:txBody>
          <a:bodyPr>
            <a:noAutofit/>
          </a:bodyPr>
          <a:lstStyle/>
          <a:p>
            <a:r>
              <a:rPr lang="pt-BR" sz="2400" dirty="0" smtClean="0"/>
              <a:t>Objetivo da detecção</a:t>
            </a:r>
          </a:p>
          <a:p>
            <a:pPr lvl="1"/>
            <a:r>
              <a:rPr lang="pt-BR" sz="2000" dirty="0" smtClean="0"/>
              <a:t>Estabelecer a presença ou ausência do sinal com informação e ruído</a:t>
            </a:r>
          </a:p>
          <a:p>
            <a:endParaRPr lang="pt-BR" sz="2400" dirty="0" smtClean="0"/>
          </a:p>
          <a:p>
            <a:r>
              <a:rPr lang="pt-BR" sz="2400" dirty="0" smtClean="0"/>
              <a:t>Ruído em </a:t>
            </a:r>
            <a:r>
              <a:rPr lang="pt-BR" sz="2400" dirty="0"/>
              <a:t>sistemas digitais </a:t>
            </a:r>
            <a:r>
              <a:rPr lang="pt-BR" sz="2400" dirty="0" smtClean="0"/>
              <a:t>é similar em </a:t>
            </a:r>
            <a:r>
              <a:rPr lang="pt-BR" sz="2400" dirty="0" err="1" smtClean="0"/>
              <a:t>sist.s</a:t>
            </a:r>
            <a:r>
              <a:rPr lang="pt-BR" sz="2400" dirty="0" smtClean="0"/>
              <a:t> analógicos</a:t>
            </a:r>
          </a:p>
          <a:p>
            <a:endParaRPr lang="pt-BR" sz="2400" dirty="0" smtClean="0"/>
          </a:p>
          <a:p>
            <a:endParaRPr lang="pt-BR" sz="2400" dirty="0"/>
          </a:p>
          <a:p>
            <a:pPr marL="914400" lvl="2" indent="0">
              <a:buNone/>
            </a:pPr>
            <a:r>
              <a:rPr lang="pt-BR" sz="1600" dirty="0" smtClean="0"/>
              <a:t>onde:</a:t>
            </a:r>
            <a:r>
              <a:rPr lang="pt-BR" sz="1600" i="1" dirty="0" smtClean="0"/>
              <a:t> </a:t>
            </a:r>
            <a:r>
              <a:rPr lang="pt-BR" sz="1600" b="1" i="1" dirty="0" smtClean="0">
                <a:solidFill>
                  <a:srgbClr val="FFFF00"/>
                </a:solidFill>
              </a:rPr>
              <a:t>s</a:t>
            </a:r>
            <a:r>
              <a:rPr lang="pt-BR" sz="1600" b="1" dirty="0" smtClean="0">
                <a:solidFill>
                  <a:srgbClr val="FFFF00"/>
                </a:solidFill>
              </a:rPr>
              <a:t>(</a:t>
            </a:r>
            <a:r>
              <a:rPr lang="pt-BR" sz="1600" b="1" i="1" dirty="0" smtClean="0">
                <a:solidFill>
                  <a:srgbClr val="FFFF00"/>
                </a:solidFill>
              </a:rPr>
              <a:t>t</a:t>
            </a:r>
            <a:r>
              <a:rPr lang="pt-BR" sz="1600" b="1" dirty="0">
                <a:solidFill>
                  <a:srgbClr val="FFFF00"/>
                </a:solidFill>
              </a:rPr>
              <a:t>)</a:t>
            </a:r>
            <a:r>
              <a:rPr lang="pt-BR" sz="1600" dirty="0"/>
              <a:t> é o sinal transmitido e </a:t>
            </a:r>
            <a:r>
              <a:rPr lang="pt-BR" sz="1600" b="1" i="1" dirty="0">
                <a:solidFill>
                  <a:srgbClr val="FFFF00"/>
                </a:solidFill>
              </a:rPr>
              <a:t>w</a:t>
            </a:r>
            <a:r>
              <a:rPr lang="pt-BR" sz="1600" dirty="0">
                <a:solidFill>
                  <a:srgbClr val="FFFF00"/>
                </a:solidFill>
              </a:rPr>
              <a:t>(</a:t>
            </a:r>
            <a:r>
              <a:rPr lang="pt-BR" sz="1600" b="1" i="1" dirty="0">
                <a:solidFill>
                  <a:srgbClr val="FFFF00"/>
                </a:solidFill>
              </a:rPr>
              <a:t>t</a:t>
            </a:r>
            <a:r>
              <a:rPr lang="pt-BR" sz="1600" dirty="0">
                <a:solidFill>
                  <a:srgbClr val="FFFF00"/>
                </a:solidFill>
              </a:rPr>
              <a:t>)</a:t>
            </a:r>
            <a:r>
              <a:rPr lang="pt-BR" sz="1600" dirty="0"/>
              <a:t> é o ruído aditivo</a:t>
            </a:r>
            <a:br>
              <a:rPr lang="pt-BR" sz="1600" dirty="0"/>
            </a:b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/>
            </a:r>
            <a:br>
              <a:rPr lang="pt-BR" sz="1600" dirty="0"/>
            </a:br>
            <a:endParaRPr lang="pt-BR" sz="160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Mai/2016</a:t>
            </a:r>
            <a:endParaRPr lang="pt-BR" alt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5</a:t>
            </a:fld>
            <a:endParaRPr lang="pt-BR" altLang="pt-BR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501008"/>
            <a:ext cx="2764671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168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928992" cy="792162"/>
          </a:xfrm>
        </p:spPr>
        <p:txBody>
          <a:bodyPr/>
          <a:lstStyle/>
          <a:p>
            <a:r>
              <a:rPr lang="pt-BR" altLang="pt-BR" sz="3200" b="1" dirty="0" smtClean="0">
                <a:solidFill>
                  <a:srgbClr val="FFC000"/>
                </a:solidFill>
              </a:rPr>
              <a:t>1</a:t>
            </a:r>
            <a:r>
              <a:rPr lang="pt-BR" altLang="pt-BR" sz="3200" b="1" dirty="0">
                <a:solidFill>
                  <a:srgbClr val="FFC000"/>
                </a:solidFill>
              </a:rPr>
              <a:t>. Taxa de Erro de Bit (BER</a:t>
            </a:r>
            <a:r>
              <a:rPr lang="pt-BR" altLang="pt-BR" sz="3200" b="1" dirty="0" smtClean="0">
                <a:solidFill>
                  <a:srgbClr val="FFC000"/>
                </a:solidFill>
              </a:rPr>
              <a:t>)</a:t>
            </a:r>
            <a:endParaRPr lang="pt-BR" altLang="pt-BR" sz="3200" b="1" dirty="0">
              <a:solidFill>
                <a:srgbClr val="FFC000"/>
              </a:solidFill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229600" cy="4830763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 taxa média de erro de bit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(BER) mede a qualidade da saída da informação dos sistemas digitais</a:t>
            </a:r>
          </a:p>
          <a:p>
            <a:endParaRPr lang="pt-BR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Um 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erro de bit ocorre sempre que o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bit transmitido 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 o bit correspondente recebido forem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diferentes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(evento aleatório)</a:t>
            </a:r>
          </a:p>
          <a:p>
            <a:endParaRPr lang="pt-BR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Seja </a:t>
            </a:r>
            <a:r>
              <a:rPr lang="pt-BR" sz="2000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o número de erros de bit observados em uma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sequência 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 bits de tamanho </a:t>
            </a:r>
            <a:r>
              <a:rPr lang="pt-BR" sz="20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, então a frequência relativa da BER:</a:t>
            </a:r>
          </a:p>
          <a:p>
            <a:endParaRPr lang="pt-BR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151750"/>
              </p:ext>
            </p:extLst>
          </p:nvPr>
        </p:nvGraphicFramePr>
        <p:xfrm>
          <a:off x="3779912" y="4149080"/>
          <a:ext cx="1743135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9" name="Equação" r:id="rId4" imgW="1041120" imgH="431640" progId="Equation.3">
                  <p:embed/>
                </p:oleObj>
              </mc:Choice>
              <mc:Fallback>
                <p:oleObj name="Equação" r:id="rId4" imgW="1041120" imgH="431640" progId="Equation.3">
                  <p:embed/>
                  <p:pic>
                    <p:nvPicPr>
                      <p:cNvPr id="0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149080"/>
                        <a:ext cx="1743135" cy="72008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Mai/2016</a:t>
            </a:r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6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9824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/>
              <a:t> </a:t>
            </a:r>
            <a:r>
              <a:rPr lang="pt-BR" altLang="pt-BR" sz="3200" dirty="0" smtClean="0"/>
              <a:t>1. Taxa de Erro de Bit (BER)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229600" cy="4830763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BER necessária 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em um sistema digital depende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da aplicação</a:t>
            </a:r>
          </a:p>
          <a:p>
            <a:endParaRPr lang="pt-BR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pt-BR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pt-BR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pt-BR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pt-BR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pt-BR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pt-BR" sz="2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pt-BR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Mai/2016</a:t>
            </a:r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7</a:t>
            </a:fld>
            <a:endParaRPr lang="pt-BR" altLang="pt-BR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789290"/>
              </p:ext>
            </p:extLst>
          </p:nvPr>
        </p:nvGraphicFramePr>
        <p:xfrm>
          <a:off x="1475656" y="1700808"/>
          <a:ext cx="6096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032"/>
                <a:gridCol w="27599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Aplicação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BER necessária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Vocoders</a:t>
                      </a:r>
                      <a:r>
                        <a:rPr lang="pt-BR" dirty="0" smtClean="0"/>
                        <a:t> da fala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r>
                        <a:rPr lang="pt-BR" baseline="30000" dirty="0" smtClean="0"/>
                        <a:t>-2</a:t>
                      </a:r>
                      <a:r>
                        <a:rPr lang="pt-BR" dirty="0" smtClean="0"/>
                        <a:t> a 10</a:t>
                      </a:r>
                      <a:r>
                        <a:rPr lang="pt-BR" baseline="30000" dirty="0" smtClean="0"/>
                        <a:t>-3</a:t>
                      </a:r>
                      <a:endParaRPr lang="pt-BR" baseline="30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Transmissão de dados pelo ar (</a:t>
                      </a:r>
                      <a:r>
                        <a:rPr lang="pt-BR" i="1" dirty="0" smtClean="0"/>
                        <a:t>wireless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r>
                        <a:rPr lang="pt-BR" baseline="30000" dirty="0" smtClean="0"/>
                        <a:t>-5</a:t>
                      </a:r>
                      <a:r>
                        <a:rPr lang="pt-BR" dirty="0" smtClean="0"/>
                        <a:t> a 10</a:t>
                      </a:r>
                      <a:r>
                        <a:rPr lang="pt-BR" baseline="30000" dirty="0" smtClean="0"/>
                        <a:t>-6</a:t>
                      </a:r>
                      <a:endParaRPr lang="pt-BR" baseline="30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Transmissão de vídeo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10</a:t>
                      </a:r>
                      <a:r>
                        <a:rPr lang="pt-BR" baseline="30000" dirty="0" smtClean="0"/>
                        <a:t>-7</a:t>
                      </a:r>
                      <a:r>
                        <a:rPr lang="pt-BR" dirty="0" smtClean="0"/>
                        <a:t> a 10</a:t>
                      </a:r>
                      <a:r>
                        <a:rPr lang="pt-BR" baseline="30000" dirty="0" smtClean="0"/>
                        <a:t>-12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Transmissão de dados financeiros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10</a:t>
                      </a:r>
                      <a:r>
                        <a:rPr lang="pt-BR" baseline="30000" dirty="0" smtClean="0"/>
                        <a:t>-11</a:t>
                      </a:r>
                      <a:r>
                        <a:rPr lang="pt-BR" dirty="0" smtClean="0"/>
                        <a:t> ou melhor</a:t>
                      </a:r>
                      <a:endParaRPr lang="pt-BR" baseline="300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73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200" dirty="0"/>
              <a:t> </a:t>
            </a:r>
            <a:r>
              <a:rPr lang="pt-BR" altLang="pt-BR" sz="3200" dirty="0" smtClean="0"/>
              <a:t>1. Taxa de Erro de Bit (BER)</a:t>
            </a:r>
            <a:endParaRPr lang="pt-BR" altLang="pt-BR" sz="32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229600" cy="4830763"/>
          </a:xfrm>
        </p:spPr>
        <p:txBody>
          <a:bodyPr>
            <a:normAutofit/>
          </a:bodyPr>
          <a:lstStyle/>
          <a:p>
            <a:endParaRPr lang="pt-BR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Comparação de performance das técnicas de modulação</a:t>
            </a: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Figura de mérito para transmissões analógicas: RSR</a:t>
            </a: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Em </a:t>
            </a:r>
            <a:r>
              <a:rPr lang="pt-BR" sz="16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sist.s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digitais a qualidade não é função linear da RSR – define-se uma figura de mérito de equivalência à RSR de referência:</a:t>
            </a:r>
            <a:r>
              <a:rPr lang="pt-BR" sz="1600" dirty="0"/>
              <a:t/>
            </a:r>
            <a:br>
              <a:rPr lang="pt-BR" sz="1600" dirty="0"/>
            </a:br>
            <a:endParaRPr lang="pt-BR" sz="1600" dirty="0" smtClean="0"/>
          </a:p>
          <a:p>
            <a:pPr lvl="1"/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pt-B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457200" lvl="1" indent="0">
              <a:buNone/>
            </a:pPr>
            <a:r>
              <a:rPr lang="pt-BR" sz="1600" dirty="0"/>
              <a:t>Para comparar as estratégias de modulação/demodulação digital, o objetivo é determinar a performance da </a:t>
            </a:r>
            <a:r>
              <a:rPr lang="pt-BR" sz="1600" dirty="0" smtClean="0"/>
              <a:t>BER como função </a:t>
            </a:r>
            <a:r>
              <a:rPr lang="pt-BR" sz="1600" dirty="0"/>
              <a:t>da </a:t>
            </a:r>
            <a:r>
              <a:rPr lang="pt-BR" sz="1600" dirty="0" err="1" smtClean="0"/>
              <a:t>RSR</a:t>
            </a:r>
            <a:r>
              <a:rPr lang="pt-BR" sz="1600" baseline="-25000" dirty="0" err="1" smtClean="0"/>
              <a:t>dig</a:t>
            </a:r>
            <a:r>
              <a:rPr lang="pt-BR" sz="1600" dirty="0" smtClean="0"/>
              <a:t>, </a:t>
            </a:r>
            <a:r>
              <a:rPr lang="pt-BR" sz="1600" dirty="0"/>
              <a:t>representada por </a:t>
            </a:r>
            <a:r>
              <a:rPr lang="pt-BR" sz="1600" i="1" dirty="0" err="1" smtClean="0"/>
              <a:t>E</a:t>
            </a:r>
            <a:r>
              <a:rPr lang="pt-BR" sz="1600" i="1" baseline="-25000" dirty="0" err="1" smtClean="0"/>
              <a:t>b</a:t>
            </a:r>
            <a:r>
              <a:rPr lang="pt-BR" sz="1600" dirty="0" smtClean="0"/>
              <a:t>/</a:t>
            </a:r>
            <a:r>
              <a:rPr lang="pt-BR" sz="1600" i="1" dirty="0" smtClean="0"/>
              <a:t>N</a:t>
            </a:r>
            <a:r>
              <a:rPr lang="pt-BR" sz="1600" baseline="-25000" dirty="0" smtClean="0"/>
              <a:t>0</a:t>
            </a:r>
            <a:r>
              <a:rPr lang="pt-BR" sz="1600" dirty="0" smtClean="0"/>
              <a:t> </a:t>
            </a: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/>
            </a:r>
            <a:br>
              <a:rPr lang="pt-BR" sz="1600" dirty="0"/>
            </a:br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Mai/2016</a:t>
            </a:r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8</a:t>
            </a:fld>
            <a:endParaRPr lang="pt-BR" altLang="pt-BR"/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595160"/>
              </p:ext>
            </p:extLst>
          </p:nvPr>
        </p:nvGraphicFramePr>
        <p:xfrm>
          <a:off x="2555776" y="2852936"/>
          <a:ext cx="3867125" cy="611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1" name="Equação" r:id="rId4" imgW="2717640" imgH="431640" progId="Equation.3">
                  <p:embed/>
                </p:oleObj>
              </mc:Choice>
              <mc:Fallback>
                <p:oleObj name="Equação" r:id="rId4" imgW="2717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852936"/>
                        <a:ext cx="3867125" cy="61123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986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496944" cy="792162"/>
          </a:xfrm>
        </p:spPr>
        <p:txBody>
          <a:bodyPr/>
          <a:lstStyle/>
          <a:p>
            <a:r>
              <a:rPr lang="pt-BR" altLang="pt-BR" sz="3200" dirty="0"/>
              <a:t> </a:t>
            </a:r>
            <a:r>
              <a:rPr lang="pt-BR" altLang="pt-BR" sz="3200" b="1" dirty="0">
                <a:solidFill>
                  <a:srgbClr val="FFC000"/>
                </a:solidFill>
              </a:rPr>
              <a:t>2. Detecção de um Pulso com Ruído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51384"/>
            <a:ext cx="8229600" cy="4830763"/>
          </a:xfrm>
        </p:spPr>
        <p:txBody>
          <a:bodyPr>
            <a:normAutofit/>
          </a:bodyPr>
          <a:lstStyle/>
          <a:p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Modulação por Amplitude de Pulso (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PAM)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binária OOK*</a:t>
            </a: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Ruído branco gaussiano: média nula e densidade espectral de potência </a:t>
            </a:r>
            <a:r>
              <a:rPr lang="pt-BR" sz="1600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</a:t>
            </a:r>
            <a:r>
              <a:rPr lang="pt-BR" sz="1600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0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/2</a:t>
            </a: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 sinal 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terá amplitude consideravelmente maior se 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s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estiver presente</a:t>
            </a:r>
          </a:p>
          <a:p>
            <a:pPr lvl="1"/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pt-B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pt-BR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endParaRPr lang="pt-B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457200" lvl="1" indent="0">
              <a:buNone/>
            </a:pPr>
            <a:endParaRPr lang="pt-BR" sz="16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pt-BR" sz="2000" b="1" dirty="0" smtClean="0">
                <a:solidFill>
                  <a:srgbClr val="FFFF00"/>
                </a:solidFill>
              </a:rPr>
              <a:t>Maximização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da SNR na saída </a:t>
            </a:r>
            <a:r>
              <a:rPr lang="pt-BR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do </a:t>
            </a:r>
            <a:r>
              <a:rPr lang="pt-BR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Receptor</a:t>
            </a: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Supondo 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s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um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pulso banda base,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não nulo </a:t>
            </a:r>
            <a:b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somente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no intervalo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0 ≤ </a:t>
            </a:r>
            <a:r>
              <a:rPr lang="pt-BR" sz="1600" b="1" i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≤ 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T</a:t>
            </a: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Estratégia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detecção: filtrar </a:t>
            </a:r>
            <a:r>
              <a:rPr lang="pt-BR" sz="1600" b="1" i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pt-BR" sz="1600" b="1" i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)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amostrar a saída do filtro no tempo </a:t>
            </a:r>
            <a:r>
              <a:rPr lang="pt-BR" sz="1600" b="1" i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T</a:t>
            </a:r>
            <a:endParaRPr lang="pt-BR" sz="1600" b="1" i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 </a:t>
            </a:r>
            <a:r>
              <a:rPr lang="pt-BR" sz="16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v.a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para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determinar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se o pulso está presente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é</a:t>
            </a:r>
          </a:p>
          <a:p>
            <a:pPr lvl="1">
              <a:spcBef>
                <a:spcPts val="1200"/>
              </a:spcBef>
            </a:pP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 </a:t>
            </a:r>
            <a:r>
              <a:rPr lang="pt-BR" sz="1600" dirty="0">
                <a:solidFill>
                  <a:srgbClr val="FFFF00"/>
                </a:solidFill>
              </a:rPr>
              <a:t>objetivo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é determinar o filtro 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g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pt-BR" sz="160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t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que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maximize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 </a:t>
            </a:r>
            <a:r>
              <a:rPr lang="pt-BR" sz="16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SNR da </a:t>
            </a:r>
            <a:r>
              <a:rPr lang="pt-BR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saída </a:t>
            </a:r>
            <a:r>
              <a:rPr lang="pt-BR" sz="16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Y</a:t>
            </a:r>
            <a:endParaRPr lang="pt-BR" sz="16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altLang="pt-BR" smtClean="0"/>
              <a:t>Mai/2016</a:t>
            </a:r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pt-BR" smtClean="0"/>
              <a:t>Prof. Cláudio Fleury</a:t>
            </a:r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36C04-924B-4B13-B340-49B26E1D54E7}" type="slidenum">
              <a:rPr lang="pt-BR" altLang="pt-BR" smtClean="0"/>
              <a:pPr/>
              <a:t>9</a:t>
            </a:fld>
            <a:endParaRPr lang="pt-BR" altLang="pt-BR"/>
          </a:p>
        </p:txBody>
      </p:sp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354235"/>
              </p:ext>
            </p:extLst>
          </p:nvPr>
        </p:nvGraphicFramePr>
        <p:xfrm>
          <a:off x="5940152" y="3861048"/>
          <a:ext cx="27178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0" name="Equação" r:id="rId4" imgW="2120760" imgH="457200" progId="Equation.3">
                  <p:embed/>
                </p:oleObj>
              </mc:Choice>
              <mc:Fallback>
                <p:oleObj name="Equação" r:id="rId4" imgW="2120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3861048"/>
                        <a:ext cx="2717800" cy="5826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upo 3"/>
          <p:cNvGrpSpPr/>
          <p:nvPr/>
        </p:nvGrpSpPr>
        <p:grpSpPr>
          <a:xfrm>
            <a:off x="2411760" y="2204864"/>
            <a:ext cx="4362450" cy="1228725"/>
            <a:chOff x="2555776" y="4581128"/>
            <a:chExt cx="4362450" cy="1228725"/>
          </a:xfrm>
        </p:grpSpPr>
        <p:pic>
          <p:nvPicPr>
            <p:cNvPr id="65723" name="Picture 18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4581128"/>
              <a:ext cx="4362450" cy="1228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724" name="Picture 18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0652" y="5399849"/>
              <a:ext cx="1152128" cy="189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tângulo 6"/>
          <p:cNvSpPr/>
          <p:nvPr/>
        </p:nvSpPr>
        <p:spPr>
          <a:xfrm rot="16200000">
            <a:off x="-2092621" y="3941430"/>
            <a:ext cx="459292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* sinalização </a:t>
            </a:r>
            <a:r>
              <a:rPr lang="pt-BR" sz="11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liga-desliga: </a:t>
            </a:r>
            <a:r>
              <a:rPr lang="pt-BR" sz="11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um pulso  </a:t>
            </a:r>
            <a:r>
              <a:rPr lang="pt-BR" sz="11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s(t)</a:t>
            </a:r>
            <a:r>
              <a:rPr lang="pt-BR" sz="11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pode </a:t>
            </a:r>
            <a:r>
              <a:rPr lang="pt-BR" sz="11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representar o </a:t>
            </a:r>
            <a:r>
              <a:rPr lang="pt-BR" sz="11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símbolo 1</a:t>
            </a:r>
            <a:r>
              <a:rPr lang="pt-BR" sz="11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,</a:t>
            </a:r>
            <a:br>
              <a:rPr lang="pt-BR" sz="11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</a:br>
            <a:r>
              <a:rPr lang="pt-BR" sz="11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enquanto </a:t>
            </a:r>
            <a:r>
              <a:rPr lang="pt-BR" sz="11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que </a:t>
            </a:r>
            <a:r>
              <a:rPr lang="pt-BR" sz="11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 ausência do </a:t>
            </a:r>
            <a:r>
              <a:rPr lang="pt-BR" sz="11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pulso </a:t>
            </a:r>
            <a:r>
              <a:rPr lang="pt-BR" sz="11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pode representar o símbolo </a:t>
            </a:r>
            <a:r>
              <a:rPr lang="pt-BR" sz="11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0</a:t>
            </a:r>
            <a:endParaRPr lang="pt-BR" sz="11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244583"/>
              </p:ext>
            </p:extLst>
          </p:nvPr>
        </p:nvGraphicFramePr>
        <p:xfrm>
          <a:off x="5940152" y="4772887"/>
          <a:ext cx="1674812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1" name="Equação" r:id="rId8" imgW="1307880" imgH="330120" progId="Equation.3">
                  <p:embed/>
                </p:oleObj>
              </mc:Choice>
              <mc:Fallback>
                <p:oleObj name="Equação" r:id="rId8" imgW="13078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4772887"/>
                        <a:ext cx="1674812" cy="4206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099907"/>
              </p:ext>
            </p:extLst>
          </p:nvPr>
        </p:nvGraphicFramePr>
        <p:xfrm>
          <a:off x="1790848" y="5661248"/>
          <a:ext cx="58054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2" name="Equação" r:id="rId10" imgW="4533840" imgH="330120" progId="Equation.3">
                  <p:embed/>
                </p:oleObj>
              </mc:Choice>
              <mc:Fallback>
                <p:oleObj name="Equação" r:id="rId10" imgW="45338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848" y="5661248"/>
                        <a:ext cx="5805488" cy="4206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067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 presentation slides">
  <a:themeElements>
    <a:clrScheme name="GD_BusPres_01_TP01136794  3">
      <a:dk1>
        <a:srgbClr val="152A83"/>
      </a:dk1>
      <a:lt1>
        <a:srgbClr val="FFFFFF"/>
      </a:lt1>
      <a:dk2>
        <a:srgbClr val="0066CC"/>
      </a:dk2>
      <a:lt2>
        <a:srgbClr val="9CD5F4"/>
      </a:lt2>
      <a:accent1>
        <a:srgbClr val="BE9932"/>
      </a:accent1>
      <a:accent2>
        <a:srgbClr val="2A99EC"/>
      </a:accent2>
      <a:accent3>
        <a:srgbClr val="AAB8E2"/>
      </a:accent3>
      <a:accent4>
        <a:srgbClr val="DADADA"/>
      </a:accent4>
      <a:accent5>
        <a:srgbClr val="DBCAAD"/>
      </a:accent5>
      <a:accent6>
        <a:srgbClr val="258AD6"/>
      </a:accent6>
      <a:hlink>
        <a:srgbClr val="70B040"/>
      </a:hlink>
      <a:folHlink>
        <a:srgbClr val="6B8ED3"/>
      </a:folHlink>
    </a:clrScheme>
    <a:fontScheme name="GD_BusPres_01_TP01136794 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 anchor="ctr" anchorCtr="0">
        <a:noAutofit/>
      </a:bodyPr>
      <a:lstStyle>
        <a:defPPr algn="ctr">
          <a:defRPr sz="1200" dirty="0" smtClean="0">
            <a:solidFill>
              <a:schemeClr val="tx2"/>
            </a:solidFill>
          </a:defRPr>
        </a:defPPr>
      </a:lstStyle>
    </a:txDef>
  </a:objectDefaults>
  <a:extraClrSchemeLst>
    <a:extraClrScheme>
      <a:clrScheme name="GD_BusPres_01_TP01136794  1">
        <a:dk1>
          <a:srgbClr val="000066"/>
        </a:dk1>
        <a:lt1>
          <a:srgbClr val="FFFFFF"/>
        </a:lt1>
        <a:dk2>
          <a:srgbClr val="006699"/>
        </a:dk2>
        <a:lt2>
          <a:srgbClr val="EEE378"/>
        </a:lt2>
        <a:accent1>
          <a:srgbClr val="69C828"/>
        </a:accent1>
        <a:accent2>
          <a:srgbClr val="E68B30"/>
        </a:accent2>
        <a:accent3>
          <a:srgbClr val="AAB8CA"/>
        </a:accent3>
        <a:accent4>
          <a:srgbClr val="DADADA"/>
        </a:accent4>
        <a:accent5>
          <a:srgbClr val="B9E0AC"/>
        </a:accent5>
        <a:accent6>
          <a:srgbClr val="D07D2A"/>
        </a:accent6>
        <a:hlink>
          <a:srgbClr val="0FAAE1"/>
        </a:hlink>
        <a:folHlink>
          <a:srgbClr val="547FE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D_BusPres_01_TP01136794  2">
        <a:dk1>
          <a:srgbClr val="0F4334"/>
        </a:dk1>
        <a:lt1>
          <a:srgbClr val="FFFFFF"/>
        </a:lt1>
        <a:dk2>
          <a:srgbClr val="43BD4C"/>
        </a:dk2>
        <a:lt2>
          <a:srgbClr val="F0F7BD"/>
        </a:lt2>
        <a:accent1>
          <a:srgbClr val="B2B838"/>
        </a:accent1>
        <a:accent2>
          <a:srgbClr val="E68B30"/>
        </a:accent2>
        <a:accent3>
          <a:srgbClr val="B0DBB2"/>
        </a:accent3>
        <a:accent4>
          <a:srgbClr val="DADADA"/>
        </a:accent4>
        <a:accent5>
          <a:srgbClr val="D5D8AE"/>
        </a:accent5>
        <a:accent6>
          <a:srgbClr val="D07D2A"/>
        </a:accent6>
        <a:hlink>
          <a:srgbClr val="3FB180"/>
        </a:hlink>
        <a:folHlink>
          <a:srgbClr val="3BA7E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D_BusPres_01_TP01136794  3">
        <a:dk1>
          <a:srgbClr val="152A83"/>
        </a:dk1>
        <a:lt1>
          <a:srgbClr val="FFFFFF"/>
        </a:lt1>
        <a:dk2>
          <a:srgbClr val="0066CC"/>
        </a:dk2>
        <a:lt2>
          <a:srgbClr val="9CD5F4"/>
        </a:lt2>
        <a:accent1>
          <a:srgbClr val="BE9932"/>
        </a:accent1>
        <a:accent2>
          <a:srgbClr val="2A99EC"/>
        </a:accent2>
        <a:accent3>
          <a:srgbClr val="AAB8E2"/>
        </a:accent3>
        <a:accent4>
          <a:srgbClr val="DADADA"/>
        </a:accent4>
        <a:accent5>
          <a:srgbClr val="DBCAAD"/>
        </a:accent5>
        <a:accent6>
          <a:srgbClr val="258AD6"/>
        </a:accent6>
        <a:hlink>
          <a:srgbClr val="70B040"/>
        </a:hlink>
        <a:folHlink>
          <a:srgbClr val="6B8ED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 presentation slides</Template>
  <TotalTime>13170</TotalTime>
  <Words>1922</Words>
  <Application>Microsoft Office PowerPoint</Application>
  <PresentationFormat>Apresentação na tela (4:3)</PresentationFormat>
  <Paragraphs>379</Paragraphs>
  <Slides>27</Slides>
  <Notes>22</Notes>
  <HiddenSlides>1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9" baseType="lpstr">
      <vt:lpstr>Sample presentation slides</vt:lpstr>
      <vt:lpstr>Equação</vt:lpstr>
      <vt:lpstr>Ruídos em Comunicações Digitais</vt:lpstr>
      <vt:lpstr>Agenda</vt:lpstr>
      <vt:lpstr> Objetivos</vt:lpstr>
      <vt:lpstr>Introdução</vt:lpstr>
      <vt:lpstr>Introdução</vt:lpstr>
      <vt:lpstr>1. Taxa de Erro de Bit (BER)</vt:lpstr>
      <vt:lpstr> 1. Taxa de Erro de Bit (BER)</vt:lpstr>
      <vt:lpstr> 1. Taxa de Erro de Bit (BER)</vt:lpstr>
      <vt:lpstr> 2. Detecção de um Pulso com Ruído</vt:lpstr>
      <vt:lpstr> 2. Detecção de um Pulso com Ruído</vt:lpstr>
      <vt:lpstr> 2. Detecção de um Pulso com Ruído</vt:lpstr>
      <vt:lpstr> 3. Detecção Ótima de 2-PAM com Ruído</vt:lpstr>
      <vt:lpstr> 3. Detecção Ótima de 2-PAM com Ruído</vt:lpstr>
      <vt:lpstr> 3. Detecção Ótima de 2-PAM com Ruído</vt:lpstr>
      <vt:lpstr> 3. Detecção Ótima de 2-PAM com Ruído</vt:lpstr>
      <vt:lpstr> 3. Detecção Ótima de 2-PAM com Ruído</vt:lpstr>
      <vt:lpstr> 4. Detecção BPSK, QPSK e QAM</vt:lpstr>
      <vt:lpstr> 4. Detecção BPSK</vt:lpstr>
      <vt:lpstr>4. Detecção BPSK</vt:lpstr>
      <vt:lpstr>4. Detecção BPSK</vt:lpstr>
      <vt:lpstr>4. Detecção BPSK</vt:lpstr>
      <vt:lpstr> 4. Detecção QPSK e QAM</vt:lpstr>
      <vt:lpstr> 4. Detecção QPSK e QAM</vt:lpstr>
      <vt:lpstr>6. Performance Digital</vt:lpstr>
      <vt:lpstr>6. Performance Digital</vt:lpstr>
      <vt:lpstr>BASK</vt:lpstr>
      <vt:lpstr>Resumo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Transmissão em Banda Base</dc:title>
  <dc:creator>Windows User</dc:creator>
  <cp:lastModifiedBy>Windows User</cp:lastModifiedBy>
  <cp:revision>282</cp:revision>
  <cp:lastPrinted>2016-08-16T22:33:35Z</cp:lastPrinted>
  <dcterms:created xsi:type="dcterms:W3CDTF">2016-04-17T19:52:48Z</dcterms:created>
  <dcterms:modified xsi:type="dcterms:W3CDTF">2016-08-16T23:19:05Z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TC011367951046</vt:lpwstr>
  </property>
</Properties>
</file>