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8" r:id="rId2"/>
    <p:sldId id="260" r:id="rId3"/>
    <p:sldId id="262" r:id="rId4"/>
    <p:sldId id="314" r:id="rId5"/>
    <p:sldId id="263" r:id="rId6"/>
    <p:sldId id="315" r:id="rId7"/>
    <p:sldId id="266" r:id="rId8"/>
    <p:sldId id="316" r:id="rId9"/>
    <p:sldId id="317" r:id="rId10"/>
    <p:sldId id="306" r:id="rId11"/>
    <p:sldId id="318" r:id="rId12"/>
    <p:sldId id="319" r:id="rId13"/>
    <p:sldId id="323" r:id="rId14"/>
    <p:sldId id="329" r:id="rId15"/>
    <p:sldId id="320" r:id="rId16"/>
    <p:sldId id="321" r:id="rId17"/>
    <p:sldId id="322" r:id="rId18"/>
    <p:sldId id="324" r:id="rId19"/>
    <p:sldId id="325" r:id="rId20"/>
    <p:sldId id="326" r:id="rId21"/>
    <p:sldId id="327" r:id="rId22"/>
    <p:sldId id="332" r:id="rId23"/>
    <p:sldId id="333" r:id="rId24"/>
    <p:sldId id="328" r:id="rId25"/>
    <p:sldId id="331" r:id="rId26"/>
    <p:sldId id="337" r:id="rId27"/>
    <p:sldId id="335" r:id="rId28"/>
    <p:sldId id="336" r:id="rId29"/>
    <p:sldId id="338" r:id="rId30"/>
    <p:sldId id="334" r:id="rId31"/>
    <p:sldId id="330" r:id="rId32"/>
    <p:sldId id="282" r:id="rId33"/>
    <p:sldId id="340" r:id="rId34"/>
    <p:sldId id="339" r:id="rId35"/>
    <p:sldId id="313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F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2" autoAdjust="0"/>
    <p:restoredTop sz="95501" autoAdjust="0"/>
  </p:normalViewPr>
  <p:slideViewPr>
    <p:cSldViewPr>
      <p:cViewPr varScale="1">
        <p:scale>
          <a:sx n="83" d="100"/>
          <a:sy n="83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2F21E78-474C-495E-BB33-C670999D64BA}" type="datetimeFigureOut">
              <a:rPr lang="pt-BR" smtClean="0"/>
              <a:t>26/06/2017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4371350-05EC-4276-B6C8-36B3F0238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lei μ, utilizada para a compressão de sinais é descrita em Smith (1957). Esta lei de compressão é utilizada nos Estados Unidos, Canadá e Japão. Na Europa, a lei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utilizada para a compressão do sinal. Esta segunda lei de compressão é descrita em 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Cattermole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(1969, pp. 133-140).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6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</a:p>
          <a:p>
            <a:r>
              <a:rPr lang="pt-BR" baseline="0" dirty="0" smtClean="0"/>
              <a:t>Estudo do ruído será feito mais adiante no curso.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</a:p>
          <a:p>
            <a:r>
              <a:rPr lang="pt-BR" baseline="0" dirty="0" smtClean="0"/>
              <a:t>Estudo do ruído será feito mais adiante no curso.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</a:p>
          <a:p>
            <a:r>
              <a:rPr lang="pt-BR" baseline="0" dirty="0" smtClean="0"/>
              <a:t>Estudo do ruído será feito mais adiante no curso.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09600" y="26670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95400" y="3962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estilo do subtítulo mestre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229AFA-30C0-4B02-9C2A-B133B48975C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F6C0D-60F4-49C1-801D-C01D83811B0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6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7624-3179-4C4B-A4ED-9033AC5B27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036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122030D-5B3B-4FEC-A39D-EC1AB7952D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8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496" y="6621016"/>
            <a:ext cx="946448" cy="264368"/>
          </a:xfrm>
        </p:spPr>
        <p:txBody>
          <a:bodyPr/>
          <a:lstStyle>
            <a:lvl1pPr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19672" y="6621016"/>
            <a:ext cx="6264696" cy="264368"/>
          </a:xfrm>
        </p:spPr>
        <p:txBody>
          <a:bodyPr/>
          <a:lstStyle>
            <a:lvl1pPr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94104" y="6621016"/>
            <a:ext cx="514400" cy="264368"/>
          </a:xfrm>
        </p:spPr>
        <p:txBody>
          <a:bodyPr/>
          <a:lstStyle>
            <a:lvl1pPr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95D36C04-924B-4B13-B340-49B26E1D54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713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66DED-5FA9-40EC-9CAD-836A8055FF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98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462E-8AF7-4149-BAAF-A05BF88B8D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9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88A2F-23A6-40C8-ADC6-565928CA80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30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8E62-7384-4C00-9B1E-6BE330B585D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96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1767-13A0-4B16-991F-13589BA39A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47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E143F-B60F-4444-9D00-BB9CE422B54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970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8C1BB-373B-4955-9806-CE8DD2A056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texto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43F562CA-C399-4CC0-B3D9-22A807BE07F3}" type="slidenum">
              <a:rPr lang="pt-BR" altLang="pt-BR"/>
              <a:pPr/>
              <a:t>‹nº›</a:t>
            </a:fld>
            <a:endParaRPr lang="pt-BR" altLang="pt-BR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z="4000" b="0" dirty="0" smtClean="0"/>
              <a:t>Modulação de Pulsos</a:t>
            </a:r>
            <a:endParaRPr lang="pt-BR" altLang="pt-BR" sz="4000" b="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445224"/>
            <a:ext cx="6400800" cy="720080"/>
          </a:xfrm>
        </p:spPr>
        <p:txBody>
          <a:bodyPr/>
          <a:lstStyle/>
          <a:p>
            <a:r>
              <a:rPr lang="pt-BR" altLang="pt-BR" sz="2400" dirty="0" smtClean="0"/>
              <a:t>Prof. Cláudio A. Fleury</a:t>
            </a:r>
          </a:p>
          <a:p>
            <a:r>
              <a:rPr lang="pt-BR" altLang="pt-BR" sz="1800" dirty="0" smtClean="0"/>
              <a:t>Mai-2017</a:t>
            </a:r>
            <a:endParaRPr lang="pt-BR" altLang="pt-BR" sz="18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black">
          <a:xfrm>
            <a:off x="1339552" y="404664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altLang="pt-BR" kern="0" smtClean="0"/>
              <a:t>Sistemas de Comunicação</a:t>
            </a:r>
            <a:endParaRPr lang="pt-BR" altLang="pt-BR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Aliasing</a:t>
            </a:r>
            <a:endParaRPr lang="pt-BR" altLang="pt-BR" sz="3600" i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472608"/>
          </a:xfrm>
        </p:spPr>
        <p:txBody>
          <a:bodyPr>
            <a:normAutofit/>
          </a:bodyPr>
          <a:lstStyle/>
          <a:p>
            <a:r>
              <a:rPr lang="pt-BR" sz="1800" b="1" dirty="0" smtClean="0">
                <a:solidFill>
                  <a:srgbClr val="FFC000"/>
                </a:solidFill>
              </a:rPr>
              <a:t>Aliasing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é o fenômeno da componente de alta frequência do espectro do sinal assumir a identidade de uma baixa frequência no espectro de sua versão amostrada (sobreposição espectral)</a:t>
            </a: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prática, nenhum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sinal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físico contendo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informação é estritamente limitado em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faixa. Consequentemente,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800" b="1" dirty="0" smtClean="0">
                <a:solidFill>
                  <a:srgbClr val="FFC000"/>
                </a:solidFill>
              </a:rPr>
              <a:t>Aliasing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 SEMPRE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produzido pelo processo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amostragem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10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827239" cy="369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7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Aliasing</a:t>
            </a:r>
            <a:endParaRPr lang="pt-BR" altLang="pt-BR" sz="3600" i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32859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</a:t>
            </a:r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combater os efeitos 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2800" b="1" dirty="0">
                <a:solidFill>
                  <a:srgbClr val="FFC000"/>
                </a:solidFill>
              </a:rPr>
              <a:t>Aliasing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na prática: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Antes da amostragem, um filtro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passa baixa analógico </a:t>
            </a:r>
            <a:b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anti-aliasing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é utilizado para atenuar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 componentes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alta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frequência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sinal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mensagem</a:t>
            </a:r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sinal filtrado é amostrado a uma taxa um pouco maior do que a taxa de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Nyquist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utilização da taxa de amostragem maior do que a taxa de Nyquist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também facilita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projeto do filtro de síntese utilizado para recuperar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sinal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original de sua versão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amostrada, embora provoque aumento da quantidade de memória e da complexidade computacional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11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63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Aliasing</a:t>
            </a:r>
            <a:endParaRPr lang="pt-BR" altLang="pt-BR" sz="36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12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52736"/>
            <a:ext cx="6715125" cy="556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5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Revisão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5229943"/>
          </a:xfrm>
        </p:spPr>
        <p:txBody>
          <a:bodyPr/>
          <a:lstStyle/>
          <a:p>
            <a:r>
              <a:rPr lang="pt-BR" sz="2400" dirty="0" smtClean="0"/>
              <a:t>Pulso Retangular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13</a:t>
            </a:fld>
            <a:endParaRPr lang="pt-BR" altLang="pt-B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58" y="2473506"/>
            <a:ext cx="2481997" cy="31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95" y="3016047"/>
            <a:ext cx="40481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1" y="3575774"/>
            <a:ext cx="3858003" cy="23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4" y="2375917"/>
            <a:ext cx="3171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3538736" cy="1138138"/>
          </a:xfrm>
        </p:spPr>
        <p:txBody>
          <a:bodyPr/>
          <a:lstStyle/>
          <a:p>
            <a:r>
              <a:rPr lang="pt-BR" sz="3600" dirty="0" smtClean="0"/>
              <a:t>Modulações de Pulsos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14</a:t>
            </a:fld>
            <a:endParaRPr lang="pt-BR" alt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094"/>
            <a:ext cx="49720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1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FFFF00"/>
                </a:solidFill>
              </a:rPr>
              <a:t>Modulação de Amplitude de Pulso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85528"/>
          </a:xfrm>
        </p:spPr>
        <p:txBody>
          <a:bodyPr/>
          <a:lstStyle/>
          <a:p>
            <a:r>
              <a:rPr lang="pt-BR" sz="2400" dirty="0" smtClean="0"/>
              <a:t>PAM – </a:t>
            </a:r>
            <a:r>
              <a:rPr lang="en-US" sz="2400" i="1" dirty="0" smtClean="0"/>
              <a:t>Pulse-Amplitude Modulation</a:t>
            </a:r>
          </a:p>
          <a:p>
            <a:pPr lvl="1"/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FFC000"/>
                </a:solidFill>
              </a:rPr>
              <a:t>amplitude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/>
              <a:t>dos pulsos </a:t>
            </a:r>
            <a:r>
              <a:rPr lang="pt-BR" sz="2000" dirty="0" smtClean="0"/>
              <a:t>regularmente espaçados no tempo é </a:t>
            </a:r>
            <a:r>
              <a:rPr lang="pt-BR" sz="2000" dirty="0"/>
              <a:t>variada proporcionalmente aos valores amostrados do sinal mensagem </a:t>
            </a:r>
            <a:r>
              <a:rPr lang="pt-BR" sz="2000" dirty="0" smtClean="0"/>
              <a:t>(contínuo no tempo)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15</a:t>
            </a:fld>
            <a:endParaRPr lang="pt-BR" altLang="pt-BR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467544" y="2774701"/>
            <a:ext cx="4536504" cy="370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000" kern="0" dirty="0" smtClean="0"/>
              <a:t>Aplicação</a:t>
            </a:r>
          </a:p>
          <a:p>
            <a:pPr marL="534988" lvl="1" indent="-261938"/>
            <a:r>
              <a:rPr lang="pt-BR" sz="1800" kern="0" dirty="0" smtClean="0"/>
              <a:t>Multiplexação por Divisão do Tempo</a:t>
            </a:r>
          </a:p>
          <a:p>
            <a:r>
              <a:rPr lang="pt-BR" sz="2000" kern="0" dirty="0" smtClean="0"/>
              <a:t>Amostragem Natural</a:t>
            </a:r>
          </a:p>
          <a:p>
            <a:pPr marL="534988" lvl="1" indent="-261938"/>
            <a:r>
              <a:rPr lang="pt-BR" sz="1800" kern="0" dirty="0" smtClean="0"/>
              <a:t>O sinal mensagem, </a:t>
            </a:r>
            <a:r>
              <a:rPr lang="pt-BR" sz="1800" b="1" i="1" kern="0" dirty="0" smtClean="0">
                <a:latin typeface="Times New Roman" panose="02020603050405020304" pitchFamily="18" charset="0"/>
              </a:rPr>
              <a:t>m</a:t>
            </a:r>
            <a:r>
              <a:rPr lang="pt-BR" sz="1800" b="1" kern="0" dirty="0" smtClean="0">
                <a:latin typeface="Times New Roman" panose="02020603050405020304" pitchFamily="18" charset="0"/>
              </a:rPr>
              <a:t>(</a:t>
            </a:r>
            <a:r>
              <a:rPr lang="pt-BR" sz="1800" b="1" i="1" kern="0" dirty="0" smtClean="0">
                <a:latin typeface="Times New Roman" panose="02020603050405020304" pitchFamily="18" charset="0"/>
              </a:rPr>
              <a:t>t</a:t>
            </a:r>
            <a:r>
              <a:rPr lang="pt-BR" sz="1800" b="1" kern="0" dirty="0" smtClean="0">
                <a:latin typeface="Times New Roman" panose="02020603050405020304" pitchFamily="18" charset="0"/>
              </a:rPr>
              <a:t>)</a:t>
            </a:r>
            <a:r>
              <a:rPr lang="pt-BR" sz="1800" kern="0" dirty="0" smtClean="0"/>
              <a:t>, é multiplicado por um trem periódico </a:t>
            </a:r>
            <a:br>
              <a:rPr lang="pt-BR" sz="1800" kern="0" dirty="0" smtClean="0"/>
            </a:br>
            <a:r>
              <a:rPr lang="pt-BR" sz="1800" kern="0" dirty="0" smtClean="0"/>
              <a:t>de pulsos retangulares</a:t>
            </a:r>
          </a:p>
          <a:p>
            <a:pPr marL="534988" lvl="1" indent="-261938"/>
            <a:r>
              <a:rPr lang="pt-BR" sz="1800" kern="0" dirty="0" smtClean="0"/>
              <a:t>O topo de cada pulso retangular modulado pode variar com o sinal mensagem, enquanto que no PAM ele é mantido plano</a:t>
            </a:r>
          </a:p>
          <a:p>
            <a:pPr marL="534988" lvl="1" indent="-261938"/>
            <a:r>
              <a:rPr lang="pt-BR" sz="1800" kern="0" dirty="0" smtClean="0"/>
              <a:t>Sinal PAM:   </a:t>
            </a:r>
            <a:r>
              <a:rPr lang="pt-BR" sz="1800" b="1" i="1" kern="0" dirty="0" smtClean="0">
                <a:latin typeface="Times New Roman" panose="02020603050405020304" pitchFamily="18" charset="0"/>
              </a:rPr>
              <a:t>s</a:t>
            </a:r>
            <a:r>
              <a:rPr lang="pt-BR" sz="1800" b="1" kern="0" dirty="0" smtClean="0">
                <a:latin typeface="Times New Roman" panose="02020603050405020304" pitchFamily="18" charset="0"/>
              </a:rPr>
              <a:t>(</a:t>
            </a:r>
            <a:r>
              <a:rPr lang="pt-BR" sz="1800" b="1" i="1" kern="0" dirty="0" smtClean="0">
                <a:latin typeface="Times New Roman" panose="02020603050405020304" pitchFamily="18" charset="0"/>
              </a:rPr>
              <a:t>t</a:t>
            </a:r>
            <a:r>
              <a:rPr lang="pt-BR" sz="1800" b="1" kern="0" dirty="0">
                <a:latin typeface="Times New Roman" panose="02020603050405020304" pitchFamily="18" charset="0"/>
              </a:rPr>
              <a:t>)</a:t>
            </a:r>
            <a:endParaRPr lang="pt-BR" sz="1800" kern="0" dirty="0"/>
          </a:p>
        </p:txBody>
      </p:sp>
      <p:grpSp>
        <p:nvGrpSpPr>
          <p:cNvPr id="7" name="Grupo 6"/>
          <p:cNvGrpSpPr/>
          <p:nvPr/>
        </p:nvGrpSpPr>
        <p:grpSpPr>
          <a:xfrm>
            <a:off x="5004046" y="3068960"/>
            <a:ext cx="4086225" cy="2600325"/>
            <a:chOff x="5177195" y="2924944"/>
            <a:chExt cx="4086225" cy="2600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730" y="2924944"/>
              <a:ext cx="408569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95" y="5325244"/>
              <a:ext cx="40862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74" y="5968300"/>
            <a:ext cx="2736304" cy="50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5229943"/>
          </a:xfrm>
        </p:spPr>
        <p:txBody>
          <a:bodyPr/>
          <a:lstStyle/>
          <a:p>
            <a:r>
              <a:rPr lang="pt-BR" sz="2400" b="1" dirty="0" smtClean="0"/>
              <a:t>Geração</a:t>
            </a:r>
            <a:r>
              <a:rPr lang="pt-BR" sz="2400" dirty="0" smtClean="0"/>
              <a:t> do sinal PAM (operações necessárias)</a:t>
            </a:r>
            <a:endParaRPr lang="en-US" sz="2400" i="1" dirty="0" smtClean="0"/>
          </a:p>
          <a:p>
            <a:pPr lvl="1"/>
            <a:r>
              <a:rPr lang="pt-BR" sz="2000" dirty="0" smtClean="0"/>
              <a:t>Amostragem instantânea do sinal mensagem a cada </a:t>
            </a:r>
            <a:r>
              <a:rPr lang="pt-BR" sz="2000" b="1" i="1" dirty="0" err="1" smtClean="0">
                <a:latin typeface="Times New Roman" panose="02020603050405020304" pitchFamily="18" charset="0"/>
              </a:rPr>
              <a:t>T</a:t>
            </a:r>
            <a:r>
              <a:rPr lang="pt-BR" sz="2000" b="1" i="1" baseline="-25000" dirty="0" err="1" smtClean="0">
                <a:latin typeface="Times New Roman" panose="02020603050405020304" pitchFamily="18" charset="0"/>
              </a:rPr>
              <a:t>s</a:t>
            </a:r>
            <a:endParaRPr lang="pt-BR" sz="2000" baseline="-25000" dirty="0" smtClean="0"/>
          </a:p>
          <a:p>
            <a:pPr lvl="1"/>
            <a:r>
              <a:rPr lang="pt-BR" sz="2000" dirty="0" smtClean="0"/>
              <a:t>Extensão da duração de cada amostra </a:t>
            </a:r>
            <a:r>
              <a:rPr lang="pt-BR" sz="2000" b="1" i="1" dirty="0">
                <a:latin typeface="Times New Roman" panose="02020603050405020304" pitchFamily="18" charset="0"/>
              </a:rPr>
              <a:t>T </a:t>
            </a:r>
            <a:r>
              <a:rPr lang="pt-BR" sz="2000" dirty="0" smtClean="0"/>
              <a:t>(Retenção da Amplitude)</a:t>
            </a:r>
          </a:p>
          <a:p>
            <a:pPr lvl="1"/>
            <a:endParaRPr lang="pt-BR" sz="20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Modulação de Amplitude de Pulso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16</a:t>
            </a:fld>
            <a:endParaRPr lang="pt-BR" altLang="pt-BR"/>
          </a:p>
        </p:txBody>
      </p:sp>
      <p:grpSp>
        <p:nvGrpSpPr>
          <p:cNvPr id="11" name="Grupo 10"/>
          <p:cNvGrpSpPr/>
          <p:nvPr/>
        </p:nvGrpSpPr>
        <p:grpSpPr>
          <a:xfrm>
            <a:off x="1403648" y="2595424"/>
            <a:ext cx="7000429" cy="761568"/>
            <a:chOff x="1604019" y="2905780"/>
            <a:chExt cx="7000429" cy="761568"/>
          </a:xfrm>
        </p:grpSpPr>
        <p:sp>
          <p:nvSpPr>
            <p:cNvPr id="9" name="CaixaDeTexto 8"/>
            <p:cNvSpPr txBox="1"/>
            <p:nvPr/>
          </p:nvSpPr>
          <p:spPr>
            <a:xfrm>
              <a:off x="1604019" y="2928684"/>
              <a:ext cx="1116909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Amostragem</a:t>
              </a:r>
            </a:p>
            <a:p>
              <a:pPr algn="ctr"/>
              <a:r>
                <a:rPr 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Instantânea</a:t>
              </a:r>
            </a:p>
            <a:p>
              <a:pPr algn="ctr"/>
              <a:r>
                <a:rPr lang="pt-BR" sz="1400" b="1" i="1" dirty="0" err="1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T</a:t>
              </a:r>
              <a:r>
                <a:rPr lang="pt-BR" sz="1400" b="1" i="1" baseline="-25000" dirty="0" err="1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s</a:t>
              </a:r>
              <a:endParaRPr lang="pt-BR" sz="1400" baseline="-25000" dirty="0" smtClean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420435" y="2905780"/>
              <a:ext cx="1087669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Retenção da</a:t>
              </a:r>
            </a:p>
            <a:p>
              <a:pPr algn="ctr"/>
              <a:r>
                <a:rPr 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Amplitude</a:t>
              </a:r>
            </a:p>
            <a:p>
              <a:pPr algn="ctr"/>
              <a:r>
                <a:rPr lang="pt-BR" sz="1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T</a:t>
              </a:r>
              <a:endParaRPr lang="pt-BR" sz="1400" dirty="0" smtClean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3262865" y="3045662"/>
              <a:ext cx="523220" cy="523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/>
                <a:t>+</a:t>
              </a:r>
              <a:endParaRPr lang="pt-BR" b="1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7155012" y="3030632"/>
              <a:ext cx="1449436" cy="50405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pt-BR" sz="1400" b="1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Sample-and-Hold</a:t>
              </a:r>
            </a:p>
          </p:txBody>
        </p:sp>
        <p:sp>
          <p:nvSpPr>
            <p:cNvPr id="17" name="Elipse 16"/>
            <p:cNvSpPr/>
            <p:nvPr/>
          </p:nvSpPr>
          <p:spPr>
            <a:xfrm>
              <a:off x="6053200" y="3030632"/>
              <a:ext cx="523220" cy="5232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=</a:t>
              </a:r>
              <a:endParaRPr lang="pt-B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443602" y="3521147"/>
                <a:ext cx="2670837" cy="84395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∗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sz="1400" b="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𝑠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𝑡</m:t>
                      </m:r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02" y="3521147"/>
                <a:ext cx="2670837" cy="8439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95536" y="3521147"/>
                <a:ext cx="2923236" cy="84395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pt-BR" sz="1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pt-BR" sz="1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140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21147"/>
                <a:ext cx="2923236" cy="8439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79" y="4653135"/>
            <a:ext cx="1457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80" y="5157191"/>
            <a:ext cx="2066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Conector de seta reta 18"/>
          <p:cNvCxnSpPr>
            <a:stCxn id="2054" idx="3"/>
          </p:cNvCxnSpPr>
          <p:nvPr/>
        </p:nvCxnSpPr>
        <p:spPr>
          <a:xfrm>
            <a:off x="3910261" y="5390555"/>
            <a:ext cx="356419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13" y="4819823"/>
            <a:ext cx="22764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Conector de seta reta 30"/>
          <p:cNvCxnSpPr>
            <a:endCxn id="2056" idx="1"/>
          </p:cNvCxnSpPr>
          <p:nvPr/>
        </p:nvCxnSpPr>
        <p:spPr>
          <a:xfrm flipV="1">
            <a:off x="6331594" y="5062711"/>
            <a:ext cx="356419" cy="32784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053" idx="3"/>
            <a:endCxn id="2056" idx="1"/>
          </p:cNvCxnSpPr>
          <p:nvPr/>
        </p:nvCxnSpPr>
        <p:spPr>
          <a:xfrm>
            <a:off x="6028804" y="4819823"/>
            <a:ext cx="659209" cy="2428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95535" y="4880193"/>
            <a:ext cx="3514726" cy="743724"/>
            <a:chOff x="395535" y="4880193"/>
            <a:chExt cx="3514726" cy="743724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5157192"/>
              <a:ext cx="35147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aixaDeTexto 24"/>
            <p:cNvSpPr txBox="1"/>
            <p:nvPr/>
          </p:nvSpPr>
          <p:spPr>
            <a:xfrm>
              <a:off x="395535" y="4880193"/>
              <a:ext cx="187205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Propriedade da modulação</a:t>
              </a:r>
            </a:p>
          </p:txBody>
        </p:sp>
      </p:grpSp>
      <p:cxnSp>
        <p:nvCxnSpPr>
          <p:cNvPr id="42" name="Conector de seta reta 41"/>
          <p:cNvCxnSpPr>
            <a:stCxn id="23" idx="2"/>
            <a:endCxn id="2055" idx="1"/>
          </p:cNvCxnSpPr>
          <p:nvPr/>
        </p:nvCxnSpPr>
        <p:spPr>
          <a:xfrm>
            <a:off x="1857154" y="4365104"/>
            <a:ext cx="2409526" cy="102545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Modulação de Amplitude de Pulso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5229943"/>
          </a:xfrm>
        </p:spPr>
        <p:txBody>
          <a:bodyPr/>
          <a:lstStyle/>
          <a:p>
            <a:r>
              <a:rPr lang="pt-BR" sz="2400" b="1" dirty="0" smtClean="0"/>
              <a:t>Recuperação</a:t>
            </a:r>
            <a:r>
              <a:rPr lang="pt-BR" sz="2400" dirty="0" smtClean="0"/>
              <a:t> do sinal PAM (operações necessárias)</a:t>
            </a:r>
            <a:endParaRPr lang="en-US" sz="2400" i="1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Filtragem passa baixa, considerando o sinal mensagem </a:t>
            </a:r>
            <a:r>
              <a:rPr lang="pt-BR" sz="2000" b="1" i="1" dirty="0" smtClean="0">
                <a:latin typeface="Times New Roman" panose="02020603050405020304" pitchFamily="18" charset="0"/>
              </a:rPr>
              <a:t>m</a:t>
            </a:r>
            <a:r>
              <a:rPr lang="pt-BR" sz="2000" b="1" dirty="0" smtClean="0">
                <a:latin typeface="Times New Roman" panose="02020603050405020304" pitchFamily="18" charset="0"/>
              </a:rPr>
              <a:t>(</a:t>
            </a:r>
            <a:r>
              <a:rPr lang="pt-BR" sz="2000" b="1" i="1" dirty="0" smtClean="0">
                <a:latin typeface="Times New Roman" panose="02020603050405020304" pitchFamily="18" charset="0"/>
              </a:rPr>
              <a:t>t</a:t>
            </a:r>
            <a:r>
              <a:rPr lang="pt-BR" sz="2000" b="1" dirty="0" smtClean="0">
                <a:latin typeface="Times New Roman" panose="02020603050405020304" pitchFamily="18" charset="0"/>
              </a:rPr>
              <a:t>)</a:t>
            </a:r>
            <a:r>
              <a:rPr lang="pt-BR" sz="2000" dirty="0" smtClean="0"/>
              <a:t> limitado à largura de faixa </a:t>
            </a:r>
            <a:r>
              <a:rPr lang="pt-BR" sz="2000" b="1" i="1" dirty="0" smtClean="0">
                <a:latin typeface="Times New Roman" panose="02020603050405020304" pitchFamily="18" charset="0"/>
              </a:rPr>
              <a:t>W </a:t>
            </a:r>
            <a:r>
              <a:rPr lang="pt-BR" sz="2000" dirty="0"/>
              <a:t>e com taxa de amostragem maior que a taxa de Nyquist,</a:t>
            </a:r>
            <a:r>
              <a:rPr lang="pt-BR" sz="2000" b="1" i="1" dirty="0" smtClean="0">
                <a:latin typeface="Times New Roman" panose="02020603050405020304" pitchFamily="18" charset="0"/>
              </a:rPr>
              <a:t> </a:t>
            </a:r>
            <a:r>
              <a:rPr lang="pt-BR" sz="2000" b="1" i="1" dirty="0" err="1" smtClean="0">
                <a:latin typeface="Times New Roman" panose="02020603050405020304" pitchFamily="18" charset="0"/>
              </a:rPr>
              <a:t>f</a:t>
            </a:r>
            <a:r>
              <a:rPr lang="pt-BR" sz="2000" b="1" i="1" baseline="-25000" dirty="0" err="1" smtClean="0">
                <a:latin typeface="Times New Roman" panose="02020603050405020304" pitchFamily="18" charset="0"/>
              </a:rPr>
              <a:t>s</a:t>
            </a:r>
            <a:r>
              <a:rPr lang="pt-BR" sz="2000" b="1" i="1" dirty="0" smtClean="0">
                <a:latin typeface="Times New Roman" panose="02020603050405020304" pitchFamily="18" charset="0"/>
              </a:rPr>
              <a:t> &gt; 2.W</a:t>
            </a:r>
            <a:endParaRPr lang="pt-BR" sz="2000" baseline="-25000" dirty="0" smtClean="0"/>
          </a:p>
          <a:p>
            <a:pPr lvl="1"/>
            <a:r>
              <a:rPr lang="pt-BR" sz="2000" dirty="0" smtClean="0"/>
              <a:t>Resultado da filtragem passa baixa: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Equalização</a:t>
            </a:r>
            <a:r>
              <a:rPr lang="pt-BR" sz="2000" baseline="30000" dirty="0" smtClean="0"/>
              <a:t>1</a:t>
            </a:r>
            <a:endParaRPr lang="pt-BR" sz="2000" baseline="30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17</a:t>
            </a:fld>
            <a:endParaRPr lang="pt-BR" alt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95" y="4005064"/>
            <a:ext cx="317555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051720" y="4715852"/>
                <a:ext cx="2433358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𝐹𝑃𝐵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15852"/>
                <a:ext cx="243335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85779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74" y="5733256"/>
            <a:ext cx="2533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 rot="16200000">
            <a:off x="-2964118" y="3230339"/>
            <a:ext cx="621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 para corrigir a distorção de amplitude e atraso de fase provocado pelo pulso de topo retangular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428894" y="5733256"/>
            <a:ext cx="3196403" cy="6924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72000" rIns="72000" rtlCol="0">
            <a:spAutoFit/>
          </a:bodyPr>
          <a:lstStyle/>
          <a:p>
            <a:r>
              <a:rPr lang="pt-BR" sz="1300" dirty="0" smtClean="0">
                <a:solidFill>
                  <a:srgbClr val="0070C0"/>
                </a:solidFill>
              </a:rPr>
              <a:t>Na prática a equalização é pouco usada. </a:t>
            </a:r>
          </a:p>
          <a:p>
            <a:r>
              <a:rPr lang="pt-BR" sz="1300" dirty="0" smtClean="0">
                <a:solidFill>
                  <a:srgbClr val="0070C0"/>
                </a:solidFill>
              </a:rPr>
              <a:t>Para um ciclo </a:t>
            </a:r>
            <a:r>
              <a:rPr lang="pt-BR" sz="1300" dirty="0">
                <a:solidFill>
                  <a:srgbClr val="0070C0"/>
                </a:solidFill>
              </a:rPr>
              <a:t>de trabalho (</a:t>
            </a:r>
            <a:r>
              <a:rPr lang="pt-BR" sz="1300" i="1" dirty="0">
                <a:solidFill>
                  <a:srgbClr val="0070C0"/>
                </a:solidFill>
              </a:rPr>
              <a:t>T</a:t>
            </a:r>
            <a:r>
              <a:rPr lang="pt-BR" sz="1300" dirty="0">
                <a:solidFill>
                  <a:srgbClr val="0070C0"/>
                </a:solidFill>
              </a:rPr>
              <a:t>/</a:t>
            </a:r>
            <a:r>
              <a:rPr lang="pt-BR" sz="1300" i="1" dirty="0" err="1">
                <a:solidFill>
                  <a:srgbClr val="0070C0"/>
                </a:solidFill>
              </a:rPr>
              <a:t>Ts</a:t>
            </a:r>
            <a:r>
              <a:rPr lang="pt-BR" sz="1300" dirty="0">
                <a:solidFill>
                  <a:srgbClr val="0070C0"/>
                </a:solidFill>
              </a:rPr>
              <a:t>) ≤ </a:t>
            </a:r>
            <a:r>
              <a:rPr lang="pt-BR" sz="1300" dirty="0" smtClean="0">
                <a:solidFill>
                  <a:srgbClr val="0070C0"/>
                </a:solidFill>
              </a:rPr>
              <a:t>0,1</a:t>
            </a:r>
          </a:p>
          <a:p>
            <a:r>
              <a:rPr lang="pt-BR" sz="1300" dirty="0" smtClean="0">
                <a:solidFill>
                  <a:srgbClr val="0070C0"/>
                </a:solidFill>
              </a:rPr>
              <a:t>a </a:t>
            </a:r>
            <a:r>
              <a:rPr lang="pt-BR" sz="1300" dirty="0">
                <a:solidFill>
                  <a:srgbClr val="0070C0"/>
                </a:solidFill>
              </a:rPr>
              <a:t>distorção em amplitude é </a:t>
            </a:r>
            <a:r>
              <a:rPr lang="pt-BR" sz="1300" dirty="0" smtClean="0">
                <a:solidFill>
                  <a:srgbClr val="0070C0"/>
                </a:solidFill>
              </a:rPr>
              <a:t>menos de 5%</a:t>
            </a:r>
            <a:endParaRPr lang="pt-BR" sz="130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FFFF00"/>
                </a:solidFill>
              </a:rPr>
              <a:t>Modulação de </a:t>
            </a:r>
            <a:r>
              <a:rPr lang="pt-BR" sz="3600" dirty="0" smtClean="0">
                <a:solidFill>
                  <a:srgbClr val="FFFF00"/>
                </a:solidFill>
              </a:rPr>
              <a:t>Largura </a:t>
            </a:r>
            <a:r>
              <a:rPr lang="pt-BR" sz="3600" dirty="0">
                <a:solidFill>
                  <a:srgbClr val="FFFF00"/>
                </a:solidFill>
              </a:rPr>
              <a:t>de Pulso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4474840" cy="5157935"/>
          </a:xfrm>
        </p:spPr>
        <p:txBody>
          <a:bodyPr/>
          <a:lstStyle/>
          <a:p>
            <a:r>
              <a:rPr lang="pt-BR" sz="2200" dirty="0" smtClean="0"/>
              <a:t>PWM – </a:t>
            </a:r>
            <a:r>
              <a:rPr lang="en-US" sz="2200" i="1" dirty="0" smtClean="0"/>
              <a:t>Pulse-Width Modulation</a:t>
            </a:r>
          </a:p>
          <a:p>
            <a:pPr marL="628650" lvl="1" indent="-273050"/>
            <a:r>
              <a:rPr lang="pt-BR" sz="2000" dirty="0" smtClean="0"/>
              <a:t>A </a:t>
            </a:r>
            <a:r>
              <a:rPr lang="pt-BR" sz="2000" b="1" dirty="0" smtClean="0">
                <a:solidFill>
                  <a:srgbClr val="FFC000"/>
                </a:solidFill>
              </a:rPr>
              <a:t>largura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dos </a:t>
            </a:r>
            <a:r>
              <a:rPr lang="pt-BR" sz="2000" dirty="0"/>
              <a:t>pulsos </a:t>
            </a:r>
            <a:r>
              <a:rPr lang="pt-BR" sz="2000" dirty="0" smtClean="0"/>
              <a:t>regularmente espaçados no tempo é </a:t>
            </a:r>
            <a:r>
              <a:rPr lang="pt-BR" sz="2000" dirty="0"/>
              <a:t>variada proporcionalmente aos valores amostrados do sinal mensagem </a:t>
            </a:r>
            <a:r>
              <a:rPr lang="pt-BR" sz="2000" dirty="0" smtClean="0"/>
              <a:t>(contínuo no tempo)</a:t>
            </a:r>
          </a:p>
          <a:p>
            <a:pPr marL="628650" lvl="1" indent="-273050"/>
            <a:r>
              <a:rPr lang="pt-BR" sz="2000" dirty="0" smtClean="0"/>
              <a:t>Desperdiça potência – pulsos longos gastam potência considerável sem acrescentar informação</a:t>
            </a:r>
          </a:p>
          <a:p>
            <a:pPr marL="628650" lvl="1" indent="-273050"/>
            <a:r>
              <a:rPr lang="pt-BR" sz="2000" dirty="0" smtClean="0"/>
              <a:t>Aplicação: Multiplexação </a:t>
            </a:r>
            <a:r>
              <a:rPr lang="pt-BR" sz="2000" dirty="0"/>
              <a:t>por Divisão do Tempo</a:t>
            </a:r>
          </a:p>
          <a:p>
            <a:pPr lvl="1"/>
            <a:endParaRPr lang="pt-B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18</a:t>
            </a:fld>
            <a:endParaRPr lang="pt-BR" altLang="pt-BR"/>
          </a:p>
        </p:txBody>
      </p:sp>
      <p:grpSp>
        <p:nvGrpSpPr>
          <p:cNvPr id="10" name="Grupo 9"/>
          <p:cNvGrpSpPr/>
          <p:nvPr/>
        </p:nvGrpSpPr>
        <p:grpSpPr>
          <a:xfrm>
            <a:off x="4932040" y="1124744"/>
            <a:ext cx="3980196" cy="5184576"/>
            <a:chOff x="4932040" y="1124744"/>
            <a:chExt cx="3980196" cy="518457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124744"/>
              <a:ext cx="3980196" cy="5164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4990305" y="2900352"/>
              <a:ext cx="1129087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sinal modulante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979540" y="6032321"/>
              <a:ext cx="1611980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sinal modulado em PPM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979540" y="4916660"/>
              <a:ext cx="166808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sinal modulado em PWM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990305" y="4016097"/>
              <a:ext cx="1963166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portadora  (pulsos periódicos)</a:t>
              </a:r>
            </a:p>
          </p:txBody>
        </p:sp>
      </p:grpSp>
      <p:cxnSp>
        <p:nvCxnSpPr>
          <p:cNvPr id="8" name="Conector reto 7"/>
          <p:cNvCxnSpPr/>
          <p:nvPr/>
        </p:nvCxnSpPr>
        <p:spPr>
          <a:xfrm>
            <a:off x="5343424" y="3886878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724128" y="3881712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099666" y="3881712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480370" y="3876546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6860758" y="3881712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7231130" y="3876546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606668" y="3876546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7982206" y="3871380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367760" y="3876230"/>
            <a:ext cx="0" cy="2088232"/>
          </a:xfrm>
          <a:prstGeom prst="line">
            <a:avLst/>
          </a:prstGeom>
          <a:ln w="19050">
            <a:solidFill>
              <a:srgbClr val="00B0F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FFFF00"/>
                </a:solidFill>
              </a:rPr>
              <a:t>Modulação de </a:t>
            </a:r>
            <a:r>
              <a:rPr lang="pt-BR" sz="3600" dirty="0" smtClean="0">
                <a:solidFill>
                  <a:srgbClr val="FFFF00"/>
                </a:solidFill>
              </a:rPr>
              <a:t>Posição de </a:t>
            </a:r>
            <a:r>
              <a:rPr lang="pt-BR" sz="3600" dirty="0">
                <a:solidFill>
                  <a:srgbClr val="FFFF00"/>
                </a:solidFill>
              </a:rPr>
              <a:t>Pulso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4599100" cy="5157935"/>
          </a:xfrm>
        </p:spPr>
        <p:txBody>
          <a:bodyPr/>
          <a:lstStyle/>
          <a:p>
            <a:pPr marL="177800" indent="-177800"/>
            <a:r>
              <a:rPr lang="pt-BR" sz="2200" dirty="0" smtClean="0"/>
              <a:t>PPM – </a:t>
            </a:r>
            <a:r>
              <a:rPr lang="en-US" sz="2200" i="1" dirty="0" smtClean="0"/>
              <a:t>Pulse-Position Modulation</a:t>
            </a:r>
          </a:p>
          <a:p>
            <a:pPr marL="534988" lvl="1" indent="-357188"/>
            <a:r>
              <a:rPr lang="pt-BR" sz="1900" dirty="0" smtClean="0"/>
              <a:t>A </a:t>
            </a:r>
            <a:r>
              <a:rPr lang="pt-BR" sz="1900" b="1" dirty="0" smtClean="0">
                <a:solidFill>
                  <a:srgbClr val="FFC000"/>
                </a:solidFill>
              </a:rPr>
              <a:t>posição </a:t>
            </a:r>
            <a:r>
              <a:rPr lang="pt-BR" sz="1900" dirty="0"/>
              <a:t>de um pulso relativa ao seu tempo de ocorrência não modulado </a:t>
            </a:r>
            <a:r>
              <a:rPr lang="pt-BR" sz="1900" dirty="0" smtClean="0"/>
              <a:t>é </a:t>
            </a:r>
            <a:r>
              <a:rPr lang="pt-BR" sz="1900" dirty="0"/>
              <a:t>variada </a:t>
            </a:r>
            <a:r>
              <a:rPr lang="pt-BR" sz="1900" dirty="0" smtClean="0"/>
              <a:t>de acordo com os </a:t>
            </a:r>
            <a:r>
              <a:rPr lang="pt-BR" sz="1900" dirty="0"/>
              <a:t>valores amostrados do sinal mensagem </a:t>
            </a:r>
            <a:r>
              <a:rPr lang="pt-BR" sz="1900" dirty="0" smtClean="0"/>
              <a:t>(contínuo no tempo)</a:t>
            </a:r>
          </a:p>
          <a:p>
            <a:pPr marL="534988" lvl="1" indent="-357188"/>
            <a:r>
              <a:rPr lang="pt-BR" sz="1900" dirty="0" smtClean="0"/>
              <a:t>Aumenta a eficiência da potência: </a:t>
            </a:r>
            <a:br>
              <a:rPr lang="pt-BR" sz="1900" dirty="0" smtClean="0"/>
            </a:br>
            <a:r>
              <a:rPr lang="pt-BR" sz="1900" dirty="0" smtClean="0"/>
              <a:t>a potência desperdiçada do PWM é subtraída </a:t>
            </a:r>
            <a:r>
              <a:rPr lang="pt-BR" sz="1900" dirty="0" smtClean="0">
                <a:sym typeface="Wingdings" panose="05000000000000000000" pitchFamily="2" charset="2"/>
              </a:rPr>
              <a:t> </a:t>
            </a:r>
            <a:r>
              <a:rPr lang="pt-BR" sz="1900" dirty="0" smtClean="0"/>
              <a:t>somente </a:t>
            </a:r>
            <a:r>
              <a:rPr lang="pt-BR" sz="1900" dirty="0"/>
              <a:t>as transições no tempo </a:t>
            </a:r>
            <a:r>
              <a:rPr lang="pt-BR" sz="1900" dirty="0" smtClean="0"/>
              <a:t>são preservadas</a:t>
            </a:r>
          </a:p>
          <a:p>
            <a:pPr marL="534988" lvl="1" indent="-357188"/>
            <a:r>
              <a:rPr lang="pt-BR" sz="1900" dirty="0" smtClean="0"/>
              <a:t>Demodulador PPM é mais complexo que o do PWM</a:t>
            </a:r>
          </a:p>
          <a:p>
            <a:pPr marL="534988" lvl="1" indent="-357188"/>
            <a:r>
              <a:rPr lang="pt-BR" sz="1900" dirty="0" smtClean="0"/>
              <a:t>Sinal PPM: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19</a:t>
            </a:fld>
            <a:endParaRPr lang="pt-BR" altLang="pt-BR"/>
          </a:p>
        </p:txBody>
      </p:sp>
      <p:grpSp>
        <p:nvGrpSpPr>
          <p:cNvPr id="10" name="Grupo 9"/>
          <p:cNvGrpSpPr/>
          <p:nvPr/>
        </p:nvGrpSpPr>
        <p:grpSpPr>
          <a:xfrm>
            <a:off x="5056300" y="1124744"/>
            <a:ext cx="3980196" cy="5184576"/>
            <a:chOff x="4932040" y="1124744"/>
            <a:chExt cx="3980196" cy="518457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1124744"/>
              <a:ext cx="3980196" cy="5164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4990305" y="2900352"/>
              <a:ext cx="1129087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sinal modulante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990305" y="4016097"/>
              <a:ext cx="1963166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portadora  (pulsos periódicos)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979540" y="4916660"/>
              <a:ext cx="1668085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sinal modulado em PWM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979540" y="6032321"/>
              <a:ext cx="1611980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pt-BR" sz="12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sinal modulado em PPM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613794"/>
            <a:ext cx="3084156" cy="58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75" y="6266938"/>
            <a:ext cx="4352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Agenda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828800" y="1340768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1.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Introdução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828800" y="2069931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2.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Amostragem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1828800" y="2799094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3.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Mod. </a:t>
            </a:r>
            <a:r>
              <a:rPr lang="pt-BR" altLang="pt-BR" sz="2400" b="1" dirty="0">
                <a:solidFill>
                  <a:srgbClr val="000000"/>
                </a:solidFill>
              </a:rPr>
              <a:t>de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Amplitude </a:t>
            </a:r>
            <a:r>
              <a:rPr lang="pt-BR" altLang="pt-BR" sz="2400" b="1" dirty="0">
                <a:solidFill>
                  <a:srgbClr val="000000"/>
                </a:solidFill>
              </a:rPr>
              <a:t>de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Pulso - PAM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1828800" y="3528257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4. Mod. de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Largura </a:t>
            </a:r>
            <a:r>
              <a:rPr lang="pt-BR" altLang="pt-BR" sz="2400" b="1" dirty="0">
                <a:solidFill>
                  <a:srgbClr val="000000"/>
                </a:solidFill>
              </a:rPr>
              <a:t>de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Pulso - PWM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1826096" y="4257420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5. </a:t>
            </a:r>
            <a:r>
              <a:rPr lang="pt-BR" altLang="pt-BR" sz="2400" b="1" dirty="0">
                <a:solidFill>
                  <a:srgbClr val="000000"/>
                </a:solidFill>
              </a:rPr>
              <a:t>Mod. de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Posição de Pulso - PPM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1835696" y="4986583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6. Quantização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835696" y="5715744"/>
            <a:ext cx="6055568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7. Mod. por Codificação de Pulso - PCM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Modulação </a:t>
            </a:r>
            <a:br>
              <a:rPr lang="pt-BR" sz="3600" dirty="0" smtClean="0"/>
            </a:br>
            <a:r>
              <a:rPr lang="pt-BR" sz="3600" dirty="0" smtClean="0"/>
              <a:t>Analógica   </a:t>
            </a:r>
            <a:r>
              <a:rPr lang="el-GR" sz="3600" dirty="0" smtClean="0"/>
              <a:t>Χ</a:t>
            </a:r>
            <a:r>
              <a:rPr lang="pt-BR" sz="3600" dirty="0" smtClean="0"/>
              <a:t>  Digital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4830763"/>
          </a:xfrm>
        </p:spPr>
        <p:txBody>
          <a:bodyPr/>
          <a:lstStyle/>
          <a:p>
            <a:r>
              <a:rPr lang="pt-BR" sz="2400" dirty="0" smtClean="0"/>
              <a:t>As técnicas de </a:t>
            </a:r>
            <a:r>
              <a:rPr lang="pt-BR" sz="2400" u="sng" dirty="0" smtClean="0"/>
              <a:t>modulação </a:t>
            </a:r>
            <a:r>
              <a:rPr lang="pt-BR" sz="2400" u="sng" dirty="0"/>
              <a:t>analógica </a:t>
            </a:r>
            <a:r>
              <a:rPr lang="pt-BR" sz="2400" u="sng" dirty="0" smtClean="0"/>
              <a:t>de pulsos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smtClean="0"/>
              <a:t>as técnicas de </a:t>
            </a:r>
            <a:r>
              <a:rPr lang="pt-BR" sz="2400" u="sng" dirty="0"/>
              <a:t>modulação de onda contínua</a:t>
            </a:r>
            <a:r>
              <a:rPr lang="pt-BR" sz="2400" dirty="0"/>
              <a:t> </a:t>
            </a:r>
            <a:r>
              <a:rPr lang="pt-BR" sz="2400" dirty="0" smtClean="0"/>
              <a:t>oferecem </a:t>
            </a:r>
            <a:r>
              <a:rPr lang="pt-BR" sz="2400" dirty="0"/>
              <a:t>a mesma ordem de </a:t>
            </a:r>
            <a:r>
              <a:rPr lang="pt-BR" sz="2400" b="1" dirty="0" smtClean="0"/>
              <a:t>performance</a:t>
            </a:r>
            <a:r>
              <a:rPr lang="pt-BR" sz="2400" baseline="30000" dirty="0" smtClean="0"/>
              <a:t>1</a:t>
            </a:r>
            <a:r>
              <a:rPr lang="pt-BR" sz="2400" dirty="0" smtClean="0"/>
              <a:t> na transmissão de informações analógicas</a:t>
            </a:r>
          </a:p>
          <a:p>
            <a:pPr marL="628650" lvl="1" indent="-273050"/>
            <a:endParaRPr lang="pt-BR" sz="2000" dirty="0" smtClean="0"/>
          </a:p>
          <a:p>
            <a:pPr marL="628650" lvl="1" indent="-273050"/>
            <a:r>
              <a:rPr lang="pt-BR" sz="2000" dirty="0" smtClean="0"/>
              <a:t>Técnicas de </a:t>
            </a:r>
            <a:r>
              <a:rPr lang="pt-BR" sz="2000" dirty="0">
                <a:solidFill>
                  <a:srgbClr val="FFC000"/>
                </a:solidFill>
              </a:rPr>
              <a:t>modulação de onda contínua 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/>
              <a:t>operam </a:t>
            </a:r>
            <a:r>
              <a:rPr lang="pt-BR" sz="2000" dirty="0"/>
              <a:t>no </a:t>
            </a:r>
            <a:r>
              <a:rPr lang="pt-BR" sz="2000" dirty="0">
                <a:solidFill>
                  <a:srgbClr val="FFC000"/>
                </a:solidFill>
              </a:rPr>
              <a:t>tempo </a:t>
            </a:r>
            <a:r>
              <a:rPr lang="pt-BR" sz="2000" dirty="0" smtClean="0">
                <a:solidFill>
                  <a:srgbClr val="FFC000"/>
                </a:solidFill>
              </a:rPr>
              <a:t>contínuo</a:t>
            </a:r>
            <a:r>
              <a:rPr lang="pt-BR" sz="1900" dirty="0" smtClean="0">
                <a:solidFill>
                  <a:srgbClr val="FFC000"/>
                </a:solidFill>
              </a:rPr>
              <a:t/>
            </a:r>
            <a:br>
              <a:rPr lang="pt-BR" sz="1900" dirty="0" smtClean="0">
                <a:solidFill>
                  <a:srgbClr val="FFC000"/>
                </a:solidFill>
              </a:rPr>
            </a:br>
            <a:endParaRPr lang="pt-BR" sz="1900" dirty="0"/>
          </a:p>
          <a:p>
            <a:pPr marL="628650" lvl="1" indent="-273050"/>
            <a:r>
              <a:rPr lang="pt-BR" sz="2000" dirty="0" smtClean="0"/>
              <a:t>Técnicas de </a:t>
            </a:r>
            <a:r>
              <a:rPr lang="pt-BR" sz="2000" dirty="0" smtClean="0">
                <a:solidFill>
                  <a:srgbClr val="FFC000"/>
                </a:solidFill>
              </a:rPr>
              <a:t>modulação </a:t>
            </a:r>
            <a:r>
              <a:rPr lang="pt-BR" sz="2000" dirty="0">
                <a:solidFill>
                  <a:srgbClr val="FFC000"/>
                </a:solidFill>
              </a:rPr>
              <a:t>analógica de </a:t>
            </a:r>
            <a:r>
              <a:rPr lang="pt-BR" sz="2000" dirty="0" smtClean="0">
                <a:solidFill>
                  <a:srgbClr val="FFC000"/>
                </a:solidFill>
              </a:rPr>
              <a:t>pulsos 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/>
              <a:t>operam </a:t>
            </a:r>
            <a:r>
              <a:rPr lang="pt-BR" sz="2000" dirty="0"/>
              <a:t>no </a:t>
            </a:r>
            <a:r>
              <a:rPr lang="pt-BR" sz="2000" dirty="0">
                <a:solidFill>
                  <a:srgbClr val="FFC000"/>
                </a:solidFill>
              </a:rPr>
              <a:t>tempo </a:t>
            </a:r>
            <a:r>
              <a:rPr lang="pt-BR" sz="2000" dirty="0" smtClean="0">
                <a:solidFill>
                  <a:srgbClr val="FFC000"/>
                </a:solidFill>
              </a:rPr>
              <a:t>discreto</a:t>
            </a:r>
            <a:r>
              <a:rPr lang="pt-BR" sz="1900" dirty="0"/>
              <a:t/>
            </a:r>
            <a:br>
              <a:rPr lang="pt-BR" sz="1900" dirty="0"/>
            </a:br>
            <a:endParaRPr lang="pt-BR" sz="2400" dirty="0" smtClean="0"/>
          </a:p>
          <a:p>
            <a:pPr lvl="1"/>
            <a:r>
              <a:rPr lang="pt-BR" sz="2000" dirty="0" smtClean="0"/>
              <a:t>Técnicas de </a:t>
            </a:r>
            <a:r>
              <a:rPr lang="pt-BR" sz="2000" dirty="0">
                <a:solidFill>
                  <a:srgbClr val="FFC000"/>
                </a:solidFill>
              </a:rPr>
              <a:t>modulação digital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>
                <a:solidFill>
                  <a:srgbClr val="FFC000"/>
                </a:solidFill>
              </a:rPr>
              <a:t>de pulsos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operam no </a:t>
            </a:r>
            <a:r>
              <a:rPr lang="pt-BR" sz="2000" dirty="0">
                <a:solidFill>
                  <a:srgbClr val="FFC000"/>
                </a:solidFill>
              </a:rPr>
              <a:t>tempo discreto </a:t>
            </a:r>
            <a:r>
              <a:rPr lang="pt-BR" sz="2000" dirty="0" smtClean="0"/>
              <a:t>e com </a:t>
            </a:r>
            <a:r>
              <a:rPr lang="pt-BR" sz="2000" dirty="0" smtClean="0">
                <a:solidFill>
                  <a:srgbClr val="FFC000"/>
                </a:solidFill>
              </a:rPr>
              <a:t>códigos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20</a:t>
            </a:fld>
            <a:endParaRPr lang="pt-BR" altLang="pt-BR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2656130" y="3304256"/>
            <a:ext cx="569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 necessidade de largura de faixa de transmissão e 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comportamento do </a:t>
            </a:r>
            <a:r>
              <a:rPr lang="pt-BR" sz="1200" dirty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ruído no 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receptor</a:t>
            </a:r>
          </a:p>
          <a:p>
            <a:r>
              <a:rPr lang="pt-BR" sz="1200" baseline="300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2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pt-BR" sz="1200" dirty="0" err="1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discretização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  <a:latin typeface="Calibri" panose="020F0502020204030204" pitchFamily="34" charset="0"/>
              </a:rPr>
              <a:t> do tempo e da amplitude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20599" y="3284984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AM, FM e PM</a:t>
            </a:r>
          </a:p>
        </p:txBody>
      </p:sp>
      <p:sp>
        <p:nvSpPr>
          <p:cNvPr id="9" name="Retângulo 8"/>
          <p:cNvSpPr/>
          <p:nvPr/>
        </p:nvSpPr>
        <p:spPr>
          <a:xfrm>
            <a:off x="6459854" y="4221088"/>
            <a:ext cx="211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PAM, PWM e PPM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432058" y="537321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PCM, Delta, DPCM</a:t>
            </a:r>
          </a:p>
        </p:txBody>
      </p:sp>
    </p:spTree>
    <p:extLst>
      <p:ext uri="{BB962C8B-B14F-4D97-AF65-F5344CB8AC3E}">
        <p14:creationId xmlns:p14="http://schemas.microsoft.com/office/powerpoint/2010/main" val="265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>
                <a:solidFill>
                  <a:srgbClr val="FFFF00"/>
                </a:solidFill>
              </a:rPr>
              <a:t>Quantização</a:t>
            </a:r>
            <a:endParaRPr lang="pt-BR" altLang="pt-BR" sz="3600" i="1" dirty="0">
              <a:solidFill>
                <a:srgbClr val="FFFF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21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smtClean="0"/>
              <a:t>Mai/17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4830763"/>
          </a:xfrm>
        </p:spPr>
        <p:txBody>
          <a:bodyPr/>
          <a:lstStyle/>
          <a:p>
            <a:r>
              <a:rPr lang="pt-BR" sz="2400" dirty="0" smtClean="0"/>
              <a:t>Problema</a:t>
            </a:r>
          </a:p>
          <a:p>
            <a:pPr lvl="1"/>
            <a:r>
              <a:rPr lang="pt-BR" sz="1900" dirty="0" smtClean="0"/>
              <a:t>Um sinal analógico possui uma faixa contínua de amplitudes, e dentro desta faixa </a:t>
            </a:r>
            <a:r>
              <a:rPr lang="pt-BR" sz="1900" dirty="0"/>
              <a:t>finita de amplitudes </a:t>
            </a:r>
            <a:r>
              <a:rPr lang="pt-BR" sz="1900" dirty="0" smtClean="0"/>
              <a:t>existe </a:t>
            </a:r>
            <a:r>
              <a:rPr lang="pt-BR" sz="1900" dirty="0"/>
              <a:t>um número infinito de níveis de </a:t>
            </a:r>
            <a:r>
              <a:rPr lang="pt-BR" sz="1900" dirty="0" smtClean="0"/>
              <a:t>amplitude</a:t>
            </a:r>
            <a:r>
              <a:rPr lang="pt-BR" sz="1900" dirty="0"/>
              <a:t> </a:t>
            </a:r>
            <a:r>
              <a:rPr lang="pt-BR" sz="1900" dirty="0" smtClean="0"/>
              <a:t>– Como representar? Como armazenar?</a:t>
            </a:r>
            <a:endParaRPr lang="pt-BR" sz="1900" dirty="0"/>
          </a:p>
          <a:p>
            <a:endParaRPr lang="pt-BR" sz="2400" dirty="0" smtClean="0"/>
          </a:p>
          <a:p>
            <a:r>
              <a:rPr lang="pt-BR" sz="2400" dirty="0" smtClean="0"/>
              <a:t>Definição</a:t>
            </a:r>
            <a:endParaRPr lang="pt-BR" sz="1200" dirty="0"/>
          </a:p>
          <a:p>
            <a:pPr lvl="1"/>
            <a:r>
              <a:rPr lang="pt-BR" sz="1900" b="1" dirty="0" smtClean="0">
                <a:solidFill>
                  <a:srgbClr val="FFC000"/>
                </a:solidFill>
              </a:rPr>
              <a:t>Quantização em Amplitude </a:t>
            </a:r>
            <a:r>
              <a:rPr lang="pt-BR" sz="1900" dirty="0" smtClean="0"/>
              <a:t>- </a:t>
            </a:r>
            <a:r>
              <a:rPr lang="pt-BR" sz="1900" u="sng" dirty="0" smtClean="0"/>
              <a:t>processo </a:t>
            </a:r>
            <a:r>
              <a:rPr lang="pt-BR" sz="1900" u="sng" dirty="0"/>
              <a:t>de </a:t>
            </a:r>
            <a:r>
              <a:rPr lang="pt-BR" sz="1900" u="sng" dirty="0" smtClean="0"/>
              <a:t>transformação</a:t>
            </a:r>
            <a:r>
              <a:rPr lang="pt-BR" sz="1900" dirty="0" smtClean="0"/>
              <a:t> da </a:t>
            </a:r>
            <a:r>
              <a:rPr lang="pt-BR" sz="1900" dirty="0"/>
              <a:t>amplitude da amostra </a:t>
            </a:r>
            <a:r>
              <a:rPr lang="pt-BR" sz="1900" i="1" dirty="0" smtClean="0">
                <a:latin typeface="Times New Roman" panose="02020603050405020304" pitchFamily="18" charset="0"/>
              </a:rPr>
              <a:t>m</a:t>
            </a:r>
            <a:r>
              <a:rPr lang="pt-BR" sz="1900" dirty="0" smtClean="0">
                <a:latin typeface="Times New Roman" panose="02020603050405020304" pitchFamily="18" charset="0"/>
              </a:rPr>
              <a:t>(</a:t>
            </a:r>
            <a:r>
              <a:rPr lang="pt-BR" sz="1900" i="1" dirty="0" err="1" smtClean="0">
                <a:latin typeface="Times New Roman" panose="02020603050405020304" pitchFamily="18" charset="0"/>
              </a:rPr>
              <a:t>n.T</a:t>
            </a:r>
            <a:r>
              <a:rPr lang="pt-BR" sz="1900" i="1" baseline="-25000" dirty="0" err="1" smtClean="0">
                <a:latin typeface="Times New Roman" panose="02020603050405020304" pitchFamily="18" charset="0"/>
              </a:rPr>
              <a:t>s</a:t>
            </a:r>
            <a:r>
              <a:rPr lang="pt-BR" sz="1900" dirty="0">
                <a:latin typeface="Times New Roman" panose="02020603050405020304" pitchFamily="18" charset="0"/>
              </a:rPr>
              <a:t>)</a:t>
            </a:r>
            <a:r>
              <a:rPr lang="pt-BR" sz="1900" dirty="0"/>
              <a:t> de um sinal banda </a:t>
            </a:r>
            <a:r>
              <a:rPr lang="pt-BR" sz="1900" dirty="0" smtClean="0"/>
              <a:t>base contínuo </a:t>
            </a:r>
            <a:r>
              <a:rPr lang="pt-BR" sz="1900" i="1" dirty="0" smtClean="0">
                <a:latin typeface="Times New Roman" panose="02020603050405020304" pitchFamily="18" charset="0"/>
              </a:rPr>
              <a:t>m</a:t>
            </a:r>
            <a:r>
              <a:rPr lang="pt-BR" sz="1900" dirty="0" smtClean="0">
                <a:latin typeface="Times New Roman" panose="02020603050405020304" pitchFamily="18" charset="0"/>
              </a:rPr>
              <a:t>(</a:t>
            </a:r>
            <a:r>
              <a:rPr lang="pt-BR" sz="1900" i="1" dirty="0" smtClean="0">
                <a:latin typeface="Times New Roman" panose="02020603050405020304" pitchFamily="18" charset="0"/>
              </a:rPr>
              <a:t>t</a:t>
            </a:r>
            <a:r>
              <a:rPr lang="pt-BR" sz="1900" dirty="0" smtClean="0">
                <a:latin typeface="Times New Roman" panose="02020603050405020304" pitchFamily="18" charset="0"/>
              </a:rPr>
              <a:t>)</a:t>
            </a:r>
            <a:r>
              <a:rPr lang="pt-BR" sz="1900" dirty="0" smtClean="0"/>
              <a:t> </a:t>
            </a:r>
            <a:r>
              <a:rPr lang="pt-BR" sz="1900" dirty="0"/>
              <a:t>no tempo </a:t>
            </a:r>
            <a:r>
              <a:rPr lang="pt-BR" sz="1900" dirty="0" smtClean="0">
                <a:latin typeface="Times New Roman" panose="02020603050405020304" pitchFamily="18" charset="0"/>
              </a:rPr>
              <a:t>t = </a:t>
            </a:r>
            <a:r>
              <a:rPr lang="pt-BR" sz="1900" i="1" dirty="0" err="1" smtClean="0">
                <a:latin typeface="Times New Roman" panose="02020603050405020304" pitchFamily="18" charset="0"/>
              </a:rPr>
              <a:t>n.T</a:t>
            </a:r>
            <a:r>
              <a:rPr lang="pt-BR" sz="1900" i="1" baseline="-25000" dirty="0" err="1" smtClean="0">
                <a:latin typeface="Times New Roman" panose="02020603050405020304" pitchFamily="18" charset="0"/>
              </a:rPr>
              <a:t>s</a:t>
            </a:r>
            <a:r>
              <a:rPr lang="pt-BR" sz="1900" dirty="0" smtClean="0"/>
              <a:t> </a:t>
            </a:r>
            <a:r>
              <a:rPr lang="pt-BR" sz="1900" dirty="0"/>
              <a:t>em uma </a:t>
            </a:r>
            <a:r>
              <a:rPr lang="pt-BR" sz="1900" dirty="0" smtClean="0"/>
              <a:t>amplitude discreta </a:t>
            </a:r>
            <a:r>
              <a:rPr lang="pt-BR" sz="1900" i="1" dirty="0" smtClean="0">
                <a:latin typeface="Times New Roman" panose="02020603050405020304" pitchFamily="18" charset="0"/>
              </a:rPr>
              <a:t>v</a:t>
            </a:r>
            <a:r>
              <a:rPr lang="pt-BR" sz="1900" dirty="0" smtClean="0">
                <a:latin typeface="Times New Roman" panose="02020603050405020304" pitchFamily="18" charset="0"/>
              </a:rPr>
              <a:t>(</a:t>
            </a:r>
            <a:r>
              <a:rPr lang="pt-BR" sz="1900" i="1" dirty="0" err="1" smtClean="0">
                <a:latin typeface="Times New Roman" panose="02020603050405020304" pitchFamily="18" charset="0"/>
              </a:rPr>
              <a:t>n.T</a:t>
            </a:r>
            <a:r>
              <a:rPr lang="pt-BR" sz="1900" i="1" baseline="-25000" dirty="0" err="1" smtClean="0">
                <a:latin typeface="Times New Roman" panose="02020603050405020304" pitchFamily="18" charset="0"/>
              </a:rPr>
              <a:t>s</a:t>
            </a:r>
            <a:r>
              <a:rPr lang="pt-BR" sz="1900" dirty="0">
                <a:latin typeface="Times New Roman" panose="02020603050405020304" pitchFamily="18" charset="0"/>
              </a:rPr>
              <a:t>)</a:t>
            </a:r>
            <a:r>
              <a:rPr lang="pt-BR" sz="1900" dirty="0" smtClean="0"/>
              <a:t> </a:t>
            </a:r>
            <a:r>
              <a:rPr lang="pt-BR" sz="1900" dirty="0"/>
              <a:t>tomada de um </a:t>
            </a:r>
            <a:r>
              <a:rPr lang="pt-BR" sz="1900" u="sng" dirty="0"/>
              <a:t>conjunto finito de possíveis </a:t>
            </a:r>
            <a:r>
              <a:rPr lang="pt-BR" sz="1900" u="sng" dirty="0" smtClean="0"/>
              <a:t>níveis</a:t>
            </a:r>
          </a:p>
          <a:p>
            <a:pPr lvl="1"/>
            <a:r>
              <a:rPr lang="pt-BR" sz="1900" dirty="0" smtClean="0"/>
              <a:t>Processo de </a:t>
            </a:r>
            <a:r>
              <a:rPr lang="pt-BR" sz="1900" dirty="0"/>
              <a:t>quantização </a:t>
            </a:r>
            <a:r>
              <a:rPr lang="pt-BR" sz="1900" dirty="0" smtClean="0"/>
              <a:t>é </a:t>
            </a:r>
            <a:r>
              <a:rPr lang="pt-BR" sz="1900" dirty="0"/>
              <a:t>sem </a:t>
            </a:r>
            <a:r>
              <a:rPr lang="pt-BR" sz="1900" dirty="0" smtClean="0"/>
              <a:t>memória, instantâneo e irreversível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5" b="22894"/>
          <a:stretch/>
        </p:blipFill>
        <p:spPr bwMode="auto">
          <a:xfrm>
            <a:off x="2051720" y="5345219"/>
            <a:ext cx="5675012" cy="9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9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Quantização</a:t>
            </a:r>
            <a:endParaRPr lang="pt-BR" altLang="pt-BR" sz="3600" i="1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22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smtClean="0"/>
              <a:t>Mai/17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5229944"/>
          </a:xfrm>
        </p:spPr>
        <p:txBody>
          <a:bodyPr/>
          <a:lstStyle/>
          <a:p>
            <a:r>
              <a:rPr lang="pt-BR" sz="2400" dirty="0" smtClean="0"/>
              <a:t>Fundamentos</a:t>
            </a:r>
          </a:p>
          <a:p>
            <a:pPr lvl="1"/>
            <a:r>
              <a:rPr lang="pt-BR" sz="1900" dirty="0" smtClean="0"/>
              <a:t>A amplitude </a:t>
            </a:r>
            <a:r>
              <a:rPr lang="pt-BR" sz="1900" b="1" i="1" dirty="0">
                <a:latin typeface="Times New Roman" panose="02020603050405020304" pitchFamily="18" charset="0"/>
              </a:rPr>
              <a:t>m</a:t>
            </a:r>
            <a:r>
              <a:rPr lang="pt-BR" sz="1900" b="1" dirty="0">
                <a:latin typeface="Times New Roman" panose="02020603050405020304" pitchFamily="18" charset="0"/>
              </a:rPr>
              <a:t>(</a:t>
            </a:r>
            <a:r>
              <a:rPr lang="pt-BR" sz="1900" b="1" i="1" dirty="0" err="1">
                <a:latin typeface="Times New Roman" panose="02020603050405020304" pitchFamily="18" charset="0"/>
              </a:rPr>
              <a:t>n.T</a:t>
            </a:r>
            <a:r>
              <a:rPr lang="pt-BR" sz="1900" b="1" i="1" baseline="-25000" dirty="0" err="1">
                <a:latin typeface="Times New Roman" panose="02020603050405020304" pitchFamily="18" charset="0"/>
              </a:rPr>
              <a:t>s</a:t>
            </a:r>
            <a:r>
              <a:rPr lang="pt-BR" sz="1900" b="1" dirty="0">
                <a:latin typeface="Times New Roman" panose="02020603050405020304" pitchFamily="18" charset="0"/>
              </a:rPr>
              <a:t>)</a:t>
            </a:r>
            <a:r>
              <a:rPr lang="pt-BR" sz="1900" dirty="0" smtClean="0"/>
              <a:t> da </a:t>
            </a:r>
            <a:r>
              <a:rPr lang="pt-BR" sz="1900" b="1" i="1" dirty="0" smtClean="0"/>
              <a:t>k</a:t>
            </a:r>
            <a:r>
              <a:rPr lang="pt-BR" sz="1900" dirty="0" smtClean="0"/>
              <a:t>-</a:t>
            </a:r>
            <a:r>
              <a:rPr lang="pt-BR" sz="1900" dirty="0" err="1" smtClean="0"/>
              <a:t>ésima</a:t>
            </a:r>
            <a:r>
              <a:rPr lang="pt-BR" sz="1900" dirty="0" smtClean="0"/>
              <a:t> amostra do </a:t>
            </a:r>
            <a:r>
              <a:rPr lang="pt-BR" sz="1900" dirty="0"/>
              <a:t>sinal </a:t>
            </a:r>
            <a:r>
              <a:rPr lang="pt-BR" sz="1900" dirty="0" smtClean="0"/>
              <a:t>é especificada </a:t>
            </a:r>
            <a:r>
              <a:rPr lang="pt-BR" sz="1900" dirty="0"/>
              <a:t>pelo índice </a:t>
            </a:r>
            <a:r>
              <a:rPr lang="pt-BR" sz="1800" i="1" dirty="0" smtClean="0">
                <a:latin typeface="Times New Roman" panose="02020603050405020304" pitchFamily="18" charset="0"/>
              </a:rPr>
              <a:t>k </a:t>
            </a:r>
            <a:r>
              <a:rPr lang="pt-BR" sz="1900" dirty="0" smtClean="0"/>
              <a:t> </a:t>
            </a:r>
            <a:r>
              <a:rPr lang="pt-BR" sz="1900" dirty="0"/>
              <a:t>se </a:t>
            </a:r>
            <a:r>
              <a:rPr lang="pt-BR" sz="1900" dirty="0" smtClean="0"/>
              <a:t>ela </a:t>
            </a:r>
            <a:r>
              <a:rPr lang="pt-BR" sz="1900" dirty="0"/>
              <a:t>estiver dentro do </a:t>
            </a:r>
            <a:r>
              <a:rPr lang="pt-BR" sz="1900" dirty="0" smtClean="0"/>
              <a:t>intervalo </a:t>
            </a:r>
            <a:r>
              <a:rPr lang="pt-BR" sz="1800" i="1" dirty="0" err="1" smtClean="0">
                <a:latin typeface="Times New Roman" panose="02020603050405020304" pitchFamily="18" charset="0"/>
              </a:rPr>
              <a:t>I</a:t>
            </a:r>
            <a:r>
              <a:rPr lang="pt-BR" sz="1800" i="1" baseline="-25000" dirty="0" err="1" smtClean="0">
                <a:latin typeface="Times New Roman" panose="02020603050405020304" pitchFamily="18" charset="0"/>
              </a:rPr>
              <a:t>k</a:t>
            </a:r>
            <a:endParaRPr lang="pt-BR" sz="1900" dirty="0" smtClean="0"/>
          </a:p>
          <a:p>
            <a:pPr lvl="1"/>
            <a:endParaRPr lang="pt-BR" sz="1900" dirty="0"/>
          </a:p>
          <a:p>
            <a:pPr lvl="1"/>
            <a:endParaRPr lang="pt-BR" sz="1900" dirty="0" smtClean="0"/>
          </a:p>
          <a:p>
            <a:pPr lvl="1"/>
            <a:endParaRPr lang="pt-BR" sz="1900" dirty="0"/>
          </a:p>
          <a:p>
            <a:pPr lvl="1"/>
            <a:r>
              <a:rPr lang="pt-BR" sz="2000" dirty="0"/>
              <a:t>As amplitudes 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m</a:t>
            </a:r>
            <a:r>
              <a:rPr lang="pt-BR" sz="20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pt-BR" sz="2000" i="1" baseline="-25000" dirty="0" smtClean="0">
                <a:latin typeface="Times New Roman" panose="02020603050405020304" pitchFamily="18" charset="0"/>
              </a:rPr>
              <a:t> </a:t>
            </a:r>
            <a:r>
              <a:rPr lang="pt-BR" sz="2000" dirty="0" smtClean="0">
                <a:latin typeface="Times New Roman" panose="02020603050405020304" pitchFamily="18" charset="0"/>
              </a:rPr>
              <a:t>, </a:t>
            </a:r>
            <a:r>
              <a:rPr lang="pt-BR" sz="2000" i="1" dirty="0">
                <a:latin typeface="Times New Roman" panose="02020603050405020304" pitchFamily="18" charset="0"/>
              </a:rPr>
              <a:t>k </a:t>
            </a:r>
            <a:r>
              <a:rPr lang="pt-BR" sz="2000" dirty="0">
                <a:latin typeface="Times New Roman" panose="02020603050405020304" pitchFamily="18" charset="0"/>
              </a:rPr>
              <a:t>= 1, 2, ..., </a:t>
            </a:r>
            <a:r>
              <a:rPr lang="pt-BR" sz="2000" i="1" dirty="0" smtClean="0">
                <a:latin typeface="Times New Roman" panose="02020603050405020304" pitchFamily="18" charset="0"/>
              </a:rPr>
              <a:t>L </a:t>
            </a:r>
            <a:r>
              <a:rPr lang="pt-BR" sz="2000" dirty="0" smtClean="0"/>
              <a:t>são </a:t>
            </a:r>
            <a:r>
              <a:rPr lang="pt-BR" sz="2000" dirty="0"/>
              <a:t>chamadas de </a:t>
            </a:r>
            <a:r>
              <a:rPr lang="pt-BR" sz="2000" dirty="0">
                <a:solidFill>
                  <a:srgbClr val="FFC000"/>
                </a:solidFill>
              </a:rPr>
              <a:t>níveis de decisão</a:t>
            </a:r>
            <a:r>
              <a:rPr lang="pt-BR" sz="2000" i="1" dirty="0"/>
              <a:t> </a:t>
            </a:r>
            <a:r>
              <a:rPr lang="pt-BR" sz="2000" dirty="0"/>
              <a:t>ou </a:t>
            </a:r>
            <a:r>
              <a:rPr lang="pt-BR" sz="2000" dirty="0">
                <a:solidFill>
                  <a:srgbClr val="FFC000"/>
                </a:solidFill>
              </a:rPr>
              <a:t>limites de decisão </a:t>
            </a:r>
            <a:r>
              <a:rPr lang="pt-BR" sz="2000" dirty="0" smtClean="0"/>
              <a:t>do quantizador</a:t>
            </a:r>
          </a:p>
          <a:p>
            <a:pPr lvl="1"/>
            <a:r>
              <a:rPr lang="pt-BR" sz="2000" dirty="0" smtClean="0"/>
              <a:t>O índice </a:t>
            </a:r>
            <a:r>
              <a:rPr lang="pt-BR" sz="2000" i="1" dirty="0">
                <a:latin typeface="Times New Roman" panose="02020603050405020304" pitchFamily="18" charset="0"/>
              </a:rPr>
              <a:t>k</a:t>
            </a:r>
            <a:r>
              <a:rPr lang="pt-BR" sz="2000" dirty="0" smtClean="0"/>
              <a:t> </a:t>
            </a:r>
            <a:r>
              <a:rPr lang="pt-BR" sz="2000" dirty="0"/>
              <a:t>é transformado na amplitude 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v</a:t>
            </a:r>
            <a:r>
              <a:rPr lang="pt-BR" sz="20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pt-BR" sz="2000" dirty="0" smtClean="0"/>
              <a:t> </a:t>
            </a:r>
            <a:r>
              <a:rPr lang="pt-BR" sz="2000" dirty="0"/>
              <a:t>que representa 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todas </a:t>
            </a:r>
            <a:r>
              <a:rPr lang="pt-BR" sz="2000" dirty="0"/>
              <a:t>as amplitudes que estão dentro </a:t>
            </a:r>
            <a:r>
              <a:rPr lang="pt-BR" sz="2000" dirty="0" smtClean="0"/>
              <a:t>do intervalo 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I</a:t>
            </a:r>
            <a:r>
              <a:rPr lang="pt-BR" sz="2000" i="1" baseline="-25000" dirty="0" err="1" smtClean="0">
                <a:latin typeface="Times New Roman" panose="02020603050405020304" pitchFamily="18" charset="0"/>
              </a:rPr>
              <a:t>k</a:t>
            </a:r>
            <a:endParaRPr lang="pt-BR" sz="2000" baseline="-25000" dirty="0"/>
          </a:p>
          <a:p>
            <a:pPr lvl="1"/>
            <a:r>
              <a:rPr lang="pt-BR" sz="2000" dirty="0"/>
              <a:t>As amplitudes </a:t>
            </a:r>
            <a:r>
              <a:rPr lang="pt-BR" sz="2000" i="1" dirty="0" err="1" smtClean="0">
                <a:latin typeface="Times New Roman" panose="02020603050405020304" pitchFamily="18" charset="0"/>
              </a:rPr>
              <a:t>v</a:t>
            </a:r>
            <a:r>
              <a:rPr lang="pt-BR" sz="2000" i="1" baseline="-25000" dirty="0" err="1" smtClean="0">
                <a:latin typeface="Times New Roman" panose="02020603050405020304" pitchFamily="18" charset="0"/>
              </a:rPr>
              <a:t>k</a:t>
            </a:r>
            <a:r>
              <a:rPr lang="pt-BR" sz="2000" dirty="0">
                <a:latin typeface="Times New Roman" panose="02020603050405020304" pitchFamily="18" charset="0"/>
              </a:rPr>
              <a:t> , </a:t>
            </a:r>
            <a:r>
              <a:rPr lang="pt-BR" sz="2000" i="1" dirty="0">
                <a:latin typeface="Times New Roman" panose="02020603050405020304" pitchFamily="18" charset="0"/>
              </a:rPr>
              <a:t>k </a:t>
            </a:r>
            <a:r>
              <a:rPr lang="pt-BR" sz="2000" dirty="0">
                <a:latin typeface="Times New Roman" panose="02020603050405020304" pitchFamily="18" charset="0"/>
              </a:rPr>
              <a:t>= 1, 2, ..., </a:t>
            </a:r>
            <a:r>
              <a:rPr lang="pt-BR" sz="2000" i="1" dirty="0">
                <a:latin typeface="Times New Roman" panose="02020603050405020304" pitchFamily="18" charset="0"/>
              </a:rPr>
              <a:t>L </a:t>
            </a:r>
            <a:r>
              <a:rPr lang="pt-BR" sz="2000" dirty="0" smtClean="0"/>
              <a:t>são </a:t>
            </a:r>
            <a:r>
              <a:rPr lang="pt-BR" sz="2000" dirty="0"/>
              <a:t>chamadas de </a:t>
            </a:r>
            <a:r>
              <a:rPr lang="pt-BR" sz="2000" dirty="0">
                <a:solidFill>
                  <a:srgbClr val="FFC000"/>
                </a:solidFill>
              </a:rPr>
              <a:t>níveis de representação</a:t>
            </a:r>
            <a:r>
              <a:rPr lang="pt-BR" sz="2000" dirty="0"/>
              <a:t> </a:t>
            </a:r>
            <a:r>
              <a:rPr lang="pt-BR" sz="2000" dirty="0" smtClean="0"/>
              <a:t>ou </a:t>
            </a:r>
            <a:r>
              <a:rPr lang="pt-BR" sz="2000" dirty="0">
                <a:solidFill>
                  <a:srgbClr val="FFC000"/>
                </a:solidFill>
              </a:rPr>
              <a:t>níveis de reconstrução</a:t>
            </a:r>
          </a:p>
          <a:p>
            <a:pPr lvl="1"/>
            <a:r>
              <a:rPr lang="pt-BR" sz="2000" dirty="0" smtClean="0"/>
              <a:t>O espaçamento </a:t>
            </a:r>
            <a:r>
              <a:rPr lang="pt-BR" sz="2000" dirty="0"/>
              <a:t>entre a representação de dois níveis adjacentes </a:t>
            </a:r>
            <a:r>
              <a:rPr lang="pt-BR" sz="2000" dirty="0" smtClean="0"/>
              <a:t>é chamada </a:t>
            </a:r>
            <a:r>
              <a:rPr lang="pt-BR" sz="2000" dirty="0"/>
              <a:t>de </a:t>
            </a:r>
            <a:r>
              <a:rPr lang="pt-BR" sz="2000" dirty="0">
                <a:solidFill>
                  <a:srgbClr val="FFC000"/>
                </a:solidFill>
              </a:rPr>
              <a:t>quantum</a:t>
            </a:r>
            <a:r>
              <a:rPr lang="pt-BR" sz="2000" dirty="0"/>
              <a:t> ou </a:t>
            </a:r>
            <a:r>
              <a:rPr lang="pt-BR" sz="2000" dirty="0">
                <a:solidFill>
                  <a:srgbClr val="FFC000"/>
                </a:solidFill>
              </a:rPr>
              <a:t>tamanho do </a:t>
            </a:r>
            <a:r>
              <a:rPr lang="pt-BR" sz="2000" dirty="0" smtClean="0">
                <a:solidFill>
                  <a:srgbClr val="FFC000"/>
                </a:solidFill>
              </a:rPr>
              <a:t>passo: </a:t>
            </a:r>
            <a:r>
              <a:rPr lang="pt-BR" sz="2000" i="1" dirty="0">
                <a:latin typeface="Times New Roman" panose="02020603050405020304" pitchFamily="18" charset="0"/>
              </a:rPr>
              <a:t>q</a:t>
            </a:r>
            <a:endParaRPr lang="pt-BR" sz="2000" dirty="0" smtClean="0">
              <a:solidFill>
                <a:srgbClr val="FFC000"/>
              </a:solidFill>
            </a:endParaRPr>
          </a:p>
          <a:p>
            <a:pPr lvl="1"/>
            <a:r>
              <a:rPr lang="pt-BR" sz="2000" dirty="0" smtClean="0">
                <a:solidFill>
                  <a:srgbClr val="FFC000"/>
                </a:solidFill>
              </a:rPr>
              <a:t>Característica de Quantização </a:t>
            </a:r>
            <a:r>
              <a:rPr lang="pt-BR" sz="2000" dirty="0"/>
              <a:t>é o mapeamento  </a:t>
            </a:r>
            <a:r>
              <a:rPr lang="pt-BR" sz="2000" i="1" dirty="0">
                <a:latin typeface="Times New Roman" panose="02020603050405020304" pitchFamily="18" charset="0"/>
              </a:rPr>
              <a:t>v = g</a:t>
            </a:r>
            <a:r>
              <a:rPr lang="pt-BR" sz="2000" dirty="0">
                <a:latin typeface="Times New Roman" panose="02020603050405020304" pitchFamily="18" charset="0"/>
              </a:rPr>
              <a:t>(</a:t>
            </a:r>
            <a:r>
              <a:rPr lang="pt-BR" sz="2000" i="1" dirty="0">
                <a:latin typeface="Times New Roman" panose="02020603050405020304" pitchFamily="18" charset="0"/>
              </a:rPr>
              <a:t>m</a:t>
            </a:r>
            <a:r>
              <a:rPr lang="pt-BR" sz="2000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4162"/>
            <a:ext cx="2714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758510" y="2577098"/>
                <a:ext cx="5133970" cy="7078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pt-BR" sz="20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,  </m:t>
                      </m:r>
                      <m:r>
                        <a:rPr lang="pt-BR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  <m:r>
                        <a:rPr lang="pt-BR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=1,2,…,</m:t>
                      </m:r>
                      <m:r>
                        <a:rPr lang="pt-BR" sz="20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pt-BR" sz="2000" b="0" dirty="0" smtClean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pt-BR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pt-BR" sz="20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é número total de níveis do quantizador</a:t>
                </a:r>
                <a:endParaRPr lang="pt-BR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10" y="2577098"/>
                <a:ext cx="5133970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306" r="-475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Quantização</a:t>
            </a:r>
            <a:endParaRPr lang="pt-BR" altLang="pt-BR" sz="3600" i="1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23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dirty="0" smtClean="0"/>
              <a:t>Mai/17</a:t>
            </a:r>
            <a:endParaRPr lang="pt-BR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5229944"/>
          </a:xfrm>
        </p:spPr>
        <p:txBody>
          <a:bodyPr/>
          <a:lstStyle/>
          <a:p>
            <a:r>
              <a:rPr lang="pt-BR" sz="2400" dirty="0" smtClean="0"/>
              <a:t>Tipos de</a:t>
            </a:r>
          </a:p>
          <a:p>
            <a:pPr lvl="1"/>
            <a:r>
              <a:rPr lang="pt-BR" sz="2000" dirty="0" smtClean="0"/>
              <a:t>Quantizador</a:t>
            </a:r>
          </a:p>
          <a:p>
            <a:pPr lvl="2"/>
            <a:r>
              <a:rPr lang="pt-BR" sz="1500" b="1" dirty="0">
                <a:solidFill>
                  <a:srgbClr val="FFC000"/>
                </a:solidFill>
              </a:rPr>
              <a:t>Uniforme</a:t>
            </a:r>
            <a:r>
              <a:rPr lang="pt-BR" sz="1500" dirty="0"/>
              <a:t>: os níveis de representação são espaçados </a:t>
            </a:r>
            <a:r>
              <a:rPr lang="pt-BR" sz="1500" dirty="0" smtClean="0"/>
              <a:t>uniformemente (</a:t>
            </a:r>
            <a:r>
              <a:rPr lang="pt-BR" sz="1600" i="1" dirty="0" smtClean="0">
                <a:latin typeface="Times New Roman" panose="02020603050405020304" pitchFamily="18" charset="0"/>
              </a:rPr>
              <a:t>q = </a:t>
            </a:r>
            <a:r>
              <a:rPr lang="pt-BR" sz="1600" i="1" dirty="0" err="1" smtClean="0">
                <a:latin typeface="Times New Roman" panose="02020603050405020304" pitchFamily="18" charset="0"/>
              </a:rPr>
              <a:t>cte</a:t>
            </a:r>
            <a:r>
              <a:rPr lang="pt-BR" sz="1600" dirty="0" smtClean="0">
                <a:latin typeface="Times New Roman" panose="02020603050405020304" pitchFamily="18" charset="0"/>
              </a:rPr>
              <a:t>)</a:t>
            </a:r>
          </a:p>
          <a:p>
            <a:pPr lvl="2"/>
            <a:r>
              <a:rPr lang="pt-BR" sz="1500" b="1" dirty="0">
                <a:solidFill>
                  <a:srgbClr val="FFC000"/>
                </a:solidFill>
              </a:rPr>
              <a:t>Não uniforme</a:t>
            </a:r>
            <a:r>
              <a:rPr lang="pt-BR" sz="1500" dirty="0"/>
              <a:t>: níveis de representação não são espaçados uniformemente </a:t>
            </a:r>
            <a:r>
              <a:rPr lang="pt-BR" sz="1600" dirty="0" smtClean="0">
                <a:latin typeface="Times New Roman" panose="02020603050405020304" pitchFamily="18" charset="0"/>
              </a:rPr>
              <a:t>(</a:t>
            </a:r>
            <a:r>
              <a:rPr lang="pt-BR" sz="1400" i="1" dirty="0">
                <a:latin typeface="Times New Roman" panose="02020603050405020304" pitchFamily="18" charset="0"/>
              </a:rPr>
              <a:t>q </a:t>
            </a:r>
            <a:r>
              <a:rPr lang="pt-BR" sz="1400" i="1" dirty="0" smtClean="0">
                <a:latin typeface="Times New Roman" panose="02020603050405020304" pitchFamily="18" charset="0"/>
              </a:rPr>
              <a:t>≠ </a:t>
            </a:r>
            <a:r>
              <a:rPr lang="pt-BR" sz="1400" i="1" dirty="0" err="1">
                <a:latin typeface="Times New Roman" panose="02020603050405020304" pitchFamily="18" charset="0"/>
              </a:rPr>
              <a:t>cte</a:t>
            </a:r>
            <a:r>
              <a:rPr lang="pt-BR" sz="1400" dirty="0">
                <a:latin typeface="Times New Roman" panose="02020603050405020304" pitchFamily="18" charset="0"/>
              </a:rPr>
              <a:t>)</a:t>
            </a:r>
            <a:endParaRPr lang="pt-BR" sz="1500" dirty="0" smtClean="0"/>
          </a:p>
          <a:p>
            <a:pPr lvl="1"/>
            <a:r>
              <a:rPr lang="pt-BR" sz="2000" dirty="0"/>
              <a:t>Característica de </a:t>
            </a:r>
            <a:r>
              <a:rPr lang="pt-BR" sz="2000" dirty="0" smtClean="0"/>
              <a:t>Quantização</a:t>
            </a:r>
          </a:p>
          <a:p>
            <a:pPr lvl="2"/>
            <a:r>
              <a:rPr lang="pt-BR" sz="1500" b="1" dirty="0" err="1">
                <a:solidFill>
                  <a:srgbClr val="FFC000"/>
                </a:solidFill>
              </a:rPr>
              <a:t>Midtread</a:t>
            </a:r>
            <a:r>
              <a:rPr lang="pt-BR" sz="1500" dirty="0" smtClean="0"/>
              <a:t>: </a:t>
            </a:r>
            <a:r>
              <a:rPr lang="pt-BR" sz="1600" dirty="0"/>
              <a:t>a origem está no meio do degrau da forma de onda do </a:t>
            </a:r>
            <a:r>
              <a:rPr lang="pt-BR" sz="1600" dirty="0" smtClean="0"/>
              <a:t>gráfico</a:t>
            </a:r>
            <a:endParaRPr lang="pt-BR" sz="1600" dirty="0"/>
          </a:p>
          <a:p>
            <a:pPr lvl="2"/>
            <a:r>
              <a:rPr lang="pt-BR" sz="1500" b="1" dirty="0" err="1">
                <a:solidFill>
                  <a:srgbClr val="FFC000"/>
                </a:solidFill>
              </a:rPr>
              <a:t>Midrise</a:t>
            </a:r>
            <a:r>
              <a:rPr lang="pt-BR" sz="1600" dirty="0" smtClean="0"/>
              <a:t>: </a:t>
            </a:r>
            <a:r>
              <a:rPr lang="pt-BR" sz="1600" dirty="0"/>
              <a:t>a origem está no meio da subida do degrau do </a:t>
            </a:r>
            <a:r>
              <a:rPr lang="pt-BR" sz="1600" dirty="0" smtClean="0"/>
              <a:t>gráfico</a:t>
            </a:r>
            <a:endParaRPr lang="pt-BR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17032"/>
            <a:ext cx="5285209" cy="282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Mod. por Codificação de Pulsos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199" y="1295400"/>
            <a:ext cx="8341201" cy="4830763"/>
          </a:xfrm>
        </p:spPr>
        <p:txBody>
          <a:bodyPr/>
          <a:lstStyle/>
          <a:p>
            <a:r>
              <a:rPr lang="pt-BR" sz="2000" dirty="0" smtClean="0"/>
              <a:t>Forma mais básica de </a:t>
            </a:r>
            <a:r>
              <a:rPr lang="pt-BR" sz="2000" dirty="0" smtClean="0">
                <a:solidFill>
                  <a:srgbClr val="FFC000"/>
                </a:solidFill>
              </a:rPr>
              <a:t>modulação digital de pulsos</a:t>
            </a:r>
          </a:p>
          <a:p>
            <a:r>
              <a:rPr lang="pt-BR" sz="2000" dirty="0" smtClean="0"/>
              <a:t>O sinal mensagem </a:t>
            </a:r>
            <a:r>
              <a:rPr lang="pt-BR" sz="2000" dirty="0"/>
              <a:t>é representado por uma </a:t>
            </a:r>
            <a:r>
              <a:rPr lang="pt-BR" sz="2000" dirty="0" smtClean="0"/>
              <a:t>sequência </a:t>
            </a:r>
            <a:r>
              <a:rPr lang="pt-BR" sz="2000" dirty="0"/>
              <a:t>de pulsos codificados, obtidos pela representação do sinal na forma discreta tanto no tempo quanto </a:t>
            </a:r>
            <a:r>
              <a:rPr lang="pt-BR" sz="2000" dirty="0" smtClean="0"/>
              <a:t>em amplitude</a:t>
            </a:r>
          </a:p>
          <a:p>
            <a:pPr>
              <a:spcBef>
                <a:spcPts val="1800"/>
              </a:spcBef>
            </a:pPr>
            <a:r>
              <a:rPr lang="pt-BR" sz="2000" dirty="0" smtClean="0"/>
              <a:t>Elementos de um Sistema de Comunicação </a:t>
            </a:r>
            <a:r>
              <a:rPr lang="pt-BR" sz="2000" b="1" dirty="0" smtClean="0">
                <a:solidFill>
                  <a:srgbClr val="FFC000"/>
                </a:solidFill>
              </a:rPr>
              <a:t>PCM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smtClean="0"/>
              <a:t>(</a:t>
            </a:r>
            <a:r>
              <a:rPr lang="en-US" sz="2000" i="1" dirty="0" smtClean="0"/>
              <a:t>Pulse Code Mod</a:t>
            </a:r>
            <a:r>
              <a:rPr lang="pt-BR" sz="2000" dirty="0" smtClean="0"/>
              <a:t>.)</a:t>
            </a:r>
            <a:endParaRPr lang="pt-BR" sz="2000" dirty="0"/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24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39552" y="3481263"/>
            <a:ext cx="1152128" cy="936104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Fonte de sinal modulante</a:t>
            </a:r>
          </a:p>
          <a:p>
            <a:pPr algn="ctr"/>
            <a:r>
              <a:rPr lang="pt-BR" sz="1200" dirty="0" smtClean="0">
                <a:solidFill>
                  <a:srgbClr val="000000"/>
                </a:solidFill>
              </a:rPr>
              <a:t>(analógico)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051720" y="3553271"/>
            <a:ext cx="1152128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Filtro</a:t>
            </a:r>
          </a:p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passa baixa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563888" y="3553271"/>
            <a:ext cx="1152128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Amostrador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76056" y="3553271"/>
            <a:ext cx="1152128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Quantizador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588224" y="3553271"/>
            <a:ext cx="1152128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Codificador</a:t>
            </a:r>
            <a:endParaRPr lang="pt-BR" sz="1400" dirty="0">
              <a:solidFill>
                <a:srgbClr val="000000"/>
              </a:solidFill>
            </a:endParaRPr>
          </a:p>
        </p:txBody>
      </p:sp>
      <p:cxnSp>
        <p:nvCxnSpPr>
          <p:cNvPr id="26" name="Conector de seta reta 25"/>
          <p:cNvCxnSpPr>
            <a:stCxn id="24" idx="3"/>
            <a:endCxn id="27" idx="1"/>
          </p:cNvCxnSpPr>
          <p:nvPr/>
        </p:nvCxnSpPr>
        <p:spPr>
          <a:xfrm>
            <a:off x="1691680" y="3949315"/>
            <a:ext cx="360040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7" idx="3"/>
            <a:endCxn id="28" idx="1"/>
          </p:cNvCxnSpPr>
          <p:nvPr/>
        </p:nvCxnSpPr>
        <p:spPr>
          <a:xfrm>
            <a:off x="3203848" y="3949315"/>
            <a:ext cx="360040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8" idx="3"/>
            <a:endCxn id="29" idx="1"/>
          </p:cNvCxnSpPr>
          <p:nvPr/>
        </p:nvCxnSpPr>
        <p:spPr>
          <a:xfrm>
            <a:off x="4716016" y="3949315"/>
            <a:ext cx="360040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29" idx="3"/>
            <a:endCxn id="30" idx="1"/>
          </p:cNvCxnSpPr>
          <p:nvPr/>
        </p:nvCxnSpPr>
        <p:spPr>
          <a:xfrm>
            <a:off x="6228184" y="3949315"/>
            <a:ext cx="360040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0" idx="3"/>
          </p:cNvCxnSpPr>
          <p:nvPr/>
        </p:nvCxnSpPr>
        <p:spPr>
          <a:xfrm>
            <a:off x="7740352" y="3949315"/>
            <a:ext cx="504056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884368" y="36055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alibri" panose="020F0502020204030204" pitchFamily="34" charset="0"/>
              </a:rPr>
              <a:t>Sinal PCM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983" y="4489375"/>
            <a:ext cx="129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alibri" panose="020F0502020204030204" pitchFamily="34" charset="0"/>
              </a:rPr>
              <a:t>a) Transmissão</a:t>
            </a: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39552" y="5104929"/>
            <a:ext cx="1152128" cy="936104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Circuito de regeneração</a:t>
            </a: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2" name="Retângulo de cantos arredondados 51"/>
          <p:cNvSpPr/>
          <p:nvPr/>
        </p:nvSpPr>
        <p:spPr>
          <a:xfrm>
            <a:off x="4518308" y="5176937"/>
            <a:ext cx="1313204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Filtro de Reconstrução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448392" y="5167355"/>
            <a:ext cx="1313204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Decodificador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6588224" y="5176937"/>
            <a:ext cx="1152128" cy="792088"/>
          </a:xfrm>
          <a:prstGeom prst="roundRect">
            <a:avLst>
              <a:gd name="adj" fmla="val 9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1400" dirty="0" smtClean="0">
                <a:solidFill>
                  <a:srgbClr val="000000"/>
                </a:solidFill>
              </a:rPr>
              <a:t>Destino</a:t>
            </a:r>
            <a:endParaRPr lang="pt-BR" sz="1400" dirty="0">
              <a:solidFill>
                <a:srgbClr val="000000"/>
              </a:solidFill>
            </a:endParaRPr>
          </a:p>
        </p:txBody>
      </p:sp>
      <p:cxnSp>
        <p:nvCxnSpPr>
          <p:cNvPr id="56" name="Conector de seta reta 55"/>
          <p:cNvCxnSpPr>
            <a:stCxn id="51" idx="3"/>
            <a:endCxn id="54" idx="1"/>
          </p:cNvCxnSpPr>
          <p:nvPr/>
        </p:nvCxnSpPr>
        <p:spPr>
          <a:xfrm flipV="1">
            <a:off x="1691680" y="5563399"/>
            <a:ext cx="756712" cy="9582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52" idx="3"/>
            <a:endCxn id="55" idx="1"/>
          </p:cNvCxnSpPr>
          <p:nvPr/>
        </p:nvCxnSpPr>
        <p:spPr>
          <a:xfrm>
            <a:off x="5831512" y="5572981"/>
            <a:ext cx="756712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4" idx="3"/>
            <a:endCxn id="52" idx="1"/>
          </p:cNvCxnSpPr>
          <p:nvPr/>
        </p:nvCxnSpPr>
        <p:spPr>
          <a:xfrm>
            <a:off x="3761596" y="5563399"/>
            <a:ext cx="756712" cy="9582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55" idx="3"/>
          </p:cNvCxnSpPr>
          <p:nvPr/>
        </p:nvCxnSpPr>
        <p:spPr>
          <a:xfrm>
            <a:off x="7740352" y="5572981"/>
            <a:ext cx="504056" cy="0"/>
          </a:xfrm>
          <a:prstGeom prst="straightConnector1">
            <a:avLst/>
          </a:prstGeom>
          <a:ln w="31750">
            <a:solidFill>
              <a:schemeClr val="bg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7884368" y="5301789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alibri" panose="020F0502020204030204" pitchFamily="34" charset="0"/>
              </a:rPr>
              <a:t>Sinal  </a:t>
            </a:r>
          </a:p>
          <a:p>
            <a:r>
              <a:rPr lang="pt-BR" sz="1400" dirty="0" smtClean="0">
                <a:latin typeface="Calibri" panose="020F0502020204030204" pitchFamily="34" charset="0"/>
              </a:rPr>
              <a:t>demodulado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3895470" y="6113041"/>
            <a:ext cx="111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alibri" panose="020F0502020204030204" pitchFamily="34" charset="0"/>
              </a:rPr>
              <a:t>b) Recepção</a:t>
            </a:r>
          </a:p>
        </p:txBody>
      </p:sp>
    </p:spTree>
    <p:extLst>
      <p:ext uri="{BB962C8B-B14F-4D97-AF65-F5344CB8AC3E}">
        <p14:creationId xmlns:p14="http://schemas.microsoft.com/office/powerpoint/2010/main" val="14418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  <p:bldP spid="47" grpId="0"/>
      <p:bldP spid="51" grpId="0" animBg="1"/>
      <p:bldP spid="52" grpId="0" animBg="1"/>
      <p:bldP spid="54" grpId="0" animBg="1"/>
      <p:bldP spid="55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200" y="1295401"/>
            <a:ext cx="8363272" cy="477416"/>
          </a:xfrm>
        </p:spPr>
        <p:txBody>
          <a:bodyPr/>
          <a:lstStyle/>
          <a:p>
            <a:r>
              <a:rPr lang="pt-BR" sz="2400" dirty="0" smtClean="0"/>
              <a:t>Elementos básicos de um Sistema PCM – </a:t>
            </a:r>
            <a:r>
              <a:rPr lang="pt-BR" sz="2400" dirty="0" err="1" smtClean="0"/>
              <a:t>Tx</a:t>
            </a:r>
            <a:r>
              <a:rPr lang="pt-BR" sz="2400" dirty="0" smtClean="0"/>
              <a:t>, canal e </a:t>
            </a:r>
            <a:r>
              <a:rPr lang="pt-BR" sz="2400" dirty="0" err="1" smtClean="0"/>
              <a:t>Rx</a:t>
            </a:r>
            <a:endParaRPr lang="pt-BR" sz="2400" dirty="0"/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25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16832"/>
            <a:ext cx="86868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28600" y="6155391"/>
            <a:ext cx="383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Compressão e Expansão (</a:t>
            </a:r>
            <a:r>
              <a:rPr lang="en-US" sz="1400" i="1" dirty="0" err="1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companding</a:t>
            </a:r>
            <a:r>
              <a:rPr lang="pt-BR" sz="1400" dirty="0" smtClean="0">
                <a:solidFill>
                  <a:schemeClr val="tx1">
                    <a:lumMod val="65000"/>
                  </a:schemeClr>
                </a:solidFill>
                <a:latin typeface="Calibri" panose="020F0502020204030204" pitchFamily="34" charset="0"/>
              </a:rPr>
              <a:t>) é opcional.</a:t>
            </a:r>
          </a:p>
        </p:txBody>
      </p:sp>
    </p:spTree>
    <p:extLst>
      <p:ext uri="{BB962C8B-B14F-4D97-AF65-F5344CB8AC3E}">
        <p14:creationId xmlns:p14="http://schemas.microsoft.com/office/powerpoint/2010/main" val="18530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9943"/>
          </a:xfrm>
        </p:spPr>
        <p:txBody>
          <a:bodyPr/>
          <a:lstStyle/>
          <a:p>
            <a:r>
              <a:rPr lang="pt-BR" sz="2400" dirty="0" smtClean="0"/>
              <a:t>Operações realizadas </a:t>
            </a:r>
            <a:r>
              <a:rPr lang="pt-BR" sz="2400" dirty="0"/>
              <a:t>n</a:t>
            </a:r>
            <a:r>
              <a:rPr lang="pt-BR" sz="2400" dirty="0" smtClean="0"/>
              <a:t>um Sistema PCM – transmissor </a:t>
            </a:r>
          </a:p>
          <a:p>
            <a:pPr lvl="1"/>
            <a:r>
              <a:rPr lang="pt-BR" sz="2000" dirty="0" smtClean="0"/>
              <a:t>Amostragem (</a:t>
            </a:r>
            <a:r>
              <a:rPr lang="pt-BR" sz="2000" dirty="0" err="1" smtClean="0"/>
              <a:t>discretização</a:t>
            </a:r>
            <a:r>
              <a:rPr lang="pt-BR" sz="2000" dirty="0" smtClean="0"/>
              <a:t> no tempo)</a:t>
            </a:r>
          </a:p>
          <a:p>
            <a:pPr lvl="2"/>
            <a:r>
              <a:rPr lang="pt-BR" sz="1600" dirty="0"/>
              <a:t>O sinal de entrada </a:t>
            </a:r>
            <a:r>
              <a:rPr lang="pt-BR" sz="1600" dirty="0" smtClean="0"/>
              <a:t>banda base (modulante) </a:t>
            </a:r>
            <a:r>
              <a:rPr lang="pt-BR" sz="1600" dirty="0"/>
              <a:t>é amostrado por um trem de pulsos retangulares</a:t>
            </a:r>
            <a:r>
              <a:rPr lang="pt-BR" sz="1600" dirty="0" smtClean="0"/>
              <a:t>, estreitos </a:t>
            </a:r>
            <a:r>
              <a:rPr lang="pt-BR" sz="1600" dirty="0"/>
              <a:t>o suficiente para se </a:t>
            </a:r>
            <a:r>
              <a:rPr lang="pt-BR" sz="1600" dirty="0" smtClean="0"/>
              <a:t>aproximar </a:t>
            </a:r>
            <a:r>
              <a:rPr lang="pt-BR" sz="1600" dirty="0"/>
              <a:t>do processo de amostragem </a:t>
            </a:r>
            <a:r>
              <a:rPr lang="pt-BR" sz="1600" dirty="0" smtClean="0"/>
              <a:t>instantânea</a:t>
            </a:r>
          </a:p>
          <a:p>
            <a:pPr lvl="2"/>
            <a:r>
              <a:rPr lang="pt-BR" sz="1600" dirty="0" smtClean="0"/>
              <a:t>Um </a:t>
            </a:r>
            <a:r>
              <a:rPr lang="pt-BR" sz="1600" dirty="0" smtClean="0">
                <a:solidFill>
                  <a:srgbClr val="FFC000"/>
                </a:solidFill>
              </a:rPr>
              <a:t>filtro </a:t>
            </a:r>
            <a:r>
              <a:rPr lang="pt-BR" sz="1600" i="1" dirty="0" err="1" smtClean="0">
                <a:solidFill>
                  <a:srgbClr val="FFC000"/>
                </a:solidFill>
              </a:rPr>
              <a:t>anti-aliasing</a:t>
            </a:r>
            <a:r>
              <a:rPr lang="pt-BR" sz="1600" dirty="0" smtClean="0">
                <a:solidFill>
                  <a:srgbClr val="FFC000"/>
                </a:solidFill>
              </a:rPr>
              <a:t> </a:t>
            </a:r>
            <a:r>
              <a:rPr lang="pt-BR" sz="1600" dirty="0" smtClean="0"/>
              <a:t>é usado antes do Amostrador para limitar a faixa do sinal modulante</a:t>
            </a:r>
          </a:p>
          <a:p>
            <a:pPr lvl="1"/>
            <a:r>
              <a:rPr lang="pt-BR" sz="2000" dirty="0" smtClean="0"/>
              <a:t>Quantização Não Uniforme (</a:t>
            </a:r>
            <a:r>
              <a:rPr lang="pt-BR" sz="2000" dirty="0" err="1" smtClean="0"/>
              <a:t>discretização</a:t>
            </a:r>
            <a:r>
              <a:rPr lang="pt-BR" sz="2000" dirty="0" smtClean="0"/>
              <a:t> na amplitude)</a:t>
            </a:r>
          </a:p>
          <a:p>
            <a:pPr lvl="2"/>
            <a:r>
              <a:rPr lang="pt-BR" sz="1600" dirty="0" smtClean="0"/>
              <a:t>Usa separação variável </a:t>
            </a:r>
            <a:r>
              <a:rPr lang="pt-BR" sz="1600" dirty="0"/>
              <a:t>entre os níveis de </a:t>
            </a:r>
            <a:r>
              <a:rPr lang="pt-BR" sz="1600" dirty="0" smtClean="0"/>
              <a:t>representação (</a:t>
            </a:r>
            <a:r>
              <a:rPr lang="pt-BR" sz="1600" dirty="0" smtClean="0">
                <a:solidFill>
                  <a:srgbClr val="FFC000"/>
                </a:solidFill>
              </a:rPr>
              <a:t>quantum variável</a:t>
            </a:r>
            <a:r>
              <a:rPr lang="pt-BR" sz="1600" dirty="0" smtClean="0"/>
              <a:t>)</a:t>
            </a:r>
          </a:p>
          <a:p>
            <a:pPr lvl="2"/>
            <a:r>
              <a:rPr lang="pt-BR" sz="1600" b="1" dirty="0" smtClean="0">
                <a:solidFill>
                  <a:srgbClr val="FFC000"/>
                </a:solidFill>
              </a:rPr>
              <a:t>Sinal de Voz</a:t>
            </a:r>
            <a:r>
              <a:rPr lang="pt-BR" sz="1600" dirty="0" smtClean="0"/>
              <a:t>: faixa </a:t>
            </a:r>
            <a:r>
              <a:rPr lang="pt-BR" sz="1600" dirty="0"/>
              <a:t>de </a:t>
            </a:r>
            <a:r>
              <a:rPr lang="pt-BR" sz="1600" dirty="0" smtClean="0"/>
              <a:t>tensões cobertas pelo sinal </a:t>
            </a:r>
            <a:r>
              <a:rPr lang="pt-BR" sz="1600" dirty="0"/>
              <a:t>é da ordem de 1000 </a:t>
            </a:r>
            <a:r>
              <a:rPr lang="pt-BR" sz="1600" dirty="0" smtClean="0"/>
              <a:t>: 1</a:t>
            </a:r>
          </a:p>
          <a:p>
            <a:pPr lvl="2"/>
            <a:r>
              <a:rPr lang="pt-BR" sz="1600" b="1" dirty="0" smtClean="0">
                <a:solidFill>
                  <a:srgbClr val="FFC000"/>
                </a:solidFill>
              </a:rPr>
              <a:t>Quantizador Não Uniforme</a:t>
            </a:r>
            <a:r>
              <a:rPr lang="pt-BR" sz="1600" dirty="0" smtClean="0">
                <a:solidFill>
                  <a:srgbClr val="FFC000"/>
                </a:solidFill>
              </a:rPr>
              <a:t> </a:t>
            </a:r>
            <a:r>
              <a:rPr lang="pt-BR" sz="1600" dirty="0" smtClean="0"/>
              <a:t>é </a:t>
            </a:r>
            <a:r>
              <a:rPr lang="pt-BR" sz="1600" dirty="0"/>
              <a:t>equivalente a passar o sinal </a:t>
            </a:r>
            <a:r>
              <a:rPr lang="pt-BR" sz="1600" dirty="0" smtClean="0"/>
              <a:t>num </a:t>
            </a:r>
            <a:r>
              <a:rPr lang="pt-BR" sz="1600" dirty="0"/>
              <a:t>compressor </a:t>
            </a:r>
            <a:r>
              <a:rPr lang="pt-BR" sz="1600" dirty="0" smtClean="0"/>
              <a:t>e depois aplicar </a:t>
            </a:r>
            <a:r>
              <a:rPr lang="pt-BR" sz="1600" dirty="0"/>
              <a:t>o sinal comprimido a um </a:t>
            </a:r>
            <a:r>
              <a:rPr lang="pt-BR" sz="1600" b="1" dirty="0" smtClean="0"/>
              <a:t>Quantizador Uniforme</a:t>
            </a:r>
            <a:endParaRPr lang="pt-BR" sz="1600" dirty="0" smtClean="0"/>
          </a:p>
          <a:p>
            <a:pPr lvl="2"/>
            <a:r>
              <a:rPr lang="pt-BR" sz="1600" b="1" dirty="0" smtClean="0">
                <a:solidFill>
                  <a:srgbClr val="FFC000"/>
                </a:solidFill>
              </a:rPr>
              <a:t>Lei </a:t>
            </a:r>
            <a:r>
              <a:rPr lang="el-GR" sz="1600" b="1" dirty="0" smtClean="0">
                <a:solidFill>
                  <a:srgbClr val="FFC000"/>
                </a:solidFill>
              </a:rPr>
              <a:t>μ</a:t>
            </a:r>
            <a:r>
              <a:rPr lang="pt-BR" sz="1600" dirty="0" smtClean="0"/>
              <a:t>:</a:t>
            </a:r>
          </a:p>
          <a:p>
            <a:pPr lvl="2"/>
            <a:endParaRPr lang="pt-BR" sz="1600" dirty="0"/>
          </a:p>
          <a:p>
            <a:pPr lvl="2"/>
            <a:endParaRPr lang="pt-BR" sz="1600" dirty="0" smtClean="0"/>
          </a:p>
          <a:p>
            <a:pPr lvl="2"/>
            <a:endParaRPr lang="pt-BR" sz="1600" dirty="0"/>
          </a:p>
          <a:p>
            <a:pPr lvl="2"/>
            <a:r>
              <a:rPr lang="pt-BR" sz="1600" dirty="0"/>
              <a:t>Valores práticos de </a:t>
            </a:r>
            <a:r>
              <a:rPr lang="pt-BR" sz="1600" dirty="0" smtClean="0"/>
              <a:t>μ estão em torno de </a:t>
            </a:r>
            <a:r>
              <a:rPr lang="pt-BR" sz="1600" dirty="0"/>
              <a:t>255</a:t>
            </a:r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26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9" y="5109939"/>
            <a:ext cx="1962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936625" y="5109939"/>
            <a:ext cx="2155655" cy="695325"/>
          </a:xfrm>
          <a:prstGeom prst="rect">
            <a:avLst/>
          </a:prstGeom>
          <a:solidFill>
            <a:schemeClr val="tx1"/>
          </a:solidFill>
        </p:spPr>
        <p:txBody>
          <a:bodyPr wrap="none" tIns="0" bIns="0" rtlCol="0">
            <a:noAutofit/>
          </a:bodyPr>
          <a:lstStyle/>
          <a:p>
            <a:r>
              <a:rPr lang="pt-BR" sz="1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é a amostra de entrada</a:t>
            </a:r>
          </a:p>
          <a:p>
            <a:r>
              <a:rPr lang="pt-BR" sz="1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é a amostra comprimida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μ  é a constante de compr.</a:t>
            </a:r>
          </a:p>
        </p:txBody>
      </p:sp>
    </p:spTree>
    <p:extLst>
      <p:ext uri="{BB962C8B-B14F-4D97-AF65-F5344CB8AC3E}">
        <p14:creationId xmlns:p14="http://schemas.microsoft.com/office/powerpoint/2010/main" val="2012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5229943"/>
          </a:xfrm>
        </p:spPr>
        <p:txBody>
          <a:bodyPr/>
          <a:lstStyle/>
          <a:p>
            <a:r>
              <a:rPr lang="pt-BR" sz="2400" dirty="0" smtClean="0"/>
              <a:t>Operações realizadas </a:t>
            </a:r>
            <a:r>
              <a:rPr lang="pt-BR" sz="2400" dirty="0"/>
              <a:t>n</a:t>
            </a:r>
            <a:r>
              <a:rPr lang="pt-BR" sz="2400" dirty="0" smtClean="0"/>
              <a:t>um Sistema PCM – transmissor</a:t>
            </a:r>
          </a:p>
          <a:p>
            <a:pPr lvl="1"/>
            <a:r>
              <a:rPr lang="pt-BR" sz="2000" dirty="0" smtClean="0"/>
              <a:t>Codificação</a:t>
            </a:r>
          </a:p>
          <a:p>
            <a:pPr lvl="2"/>
            <a:r>
              <a:rPr lang="pt-BR" sz="1600" dirty="0" smtClean="0"/>
              <a:t>Para usar as </a:t>
            </a:r>
            <a:r>
              <a:rPr lang="pt-BR" sz="1600" dirty="0"/>
              <a:t>vantagens da amostragem e </a:t>
            </a:r>
            <a:r>
              <a:rPr lang="pt-BR" sz="1600" dirty="0" smtClean="0"/>
              <a:t>da quantização para tornar </a:t>
            </a:r>
            <a:r>
              <a:rPr lang="pt-BR" sz="1600" dirty="0"/>
              <a:t>o sinal </a:t>
            </a:r>
            <a:r>
              <a:rPr lang="pt-BR" sz="1600" dirty="0" smtClean="0"/>
              <a:t>mais </a:t>
            </a:r>
            <a:r>
              <a:rPr lang="pt-BR" sz="1600" dirty="0"/>
              <a:t>robusto ao </a:t>
            </a:r>
            <a:r>
              <a:rPr lang="pt-BR" sz="1600" u="sng" dirty="0"/>
              <a:t>ruído, interferência ou outras </a:t>
            </a:r>
            <a:r>
              <a:rPr lang="pt-BR" sz="1600" u="sng" dirty="0" smtClean="0"/>
              <a:t>degradações </a:t>
            </a:r>
            <a:r>
              <a:rPr lang="pt-BR" sz="1600" u="sng" dirty="0"/>
              <a:t>do canal</a:t>
            </a:r>
            <a:r>
              <a:rPr lang="pt-BR" sz="1600" dirty="0"/>
              <a:t>, </a:t>
            </a:r>
            <a:r>
              <a:rPr lang="pt-BR" sz="1600" dirty="0" smtClean="0"/>
              <a:t>usamos um </a:t>
            </a:r>
            <a:r>
              <a:rPr lang="pt-BR" sz="1600" b="1" dirty="0">
                <a:solidFill>
                  <a:srgbClr val="FFC000"/>
                </a:solidFill>
              </a:rPr>
              <a:t>processo de codificação</a:t>
            </a:r>
            <a:r>
              <a:rPr lang="pt-BR" sz="1600" dirty="0"/>
              <a:t> para </a:t>
            </a:r>
            <a:r>
              <a:rPr lang="pt-BR" sz="1600" dirty="0" smtClean="0"/>
              <a:t>transformar o </a:t>
            </a:r>
            <a:r>
              <a:rPr lang="pt-BR" sz="1600" dirty="0"/>
              <a:t>conjunto discreto de valores amostrados em uma </a:t>
            </a:r>
            <a:r>
              <a:rPr lang="pt-BR" sz="1600" dirty="0" smtClean="0"/>
              <a:t>forma </a:t>
            </a:r>
            <a:r>
              <a:rPr lang="pt-BR" sz="1600" dirty="0"/>
              <a:t>mais </a:t>
            </a:r>
            <a:r>
              <a:rPr lang="pt-BR" sz="1600" dirty="0" smtClean="0"/>
              <a:t>apropriada de sinal</a:t>
            </a:r>
          </a:p>
          <a:p>
            <a:pPr lvl="2"/>
            <a:r>
              <a:rPr lang="pt-BR" sz="1600" dirty="0" smtClean="0"/>
              <a:t>Cada evento discreto num </a:t>
            </a:r>
            <a:r>
              <a:rPr lang="pt-BR" sz="1600" dirty="0"/>
              <a:t>código é chamado de </a:t>
            </a:r>
            <a:r>
              <a:rPr lang="pt-BR" sz="1600" b="1" dirty="0" smtClean="0">
                <a:solidFill>
                  <a:srgbClr val="FFC000"/>
                </a:solidFill>
              </a:rPr>
              <a:t>elemento </a:t>
            </a:r>
            <a:r>
              <a:rPr lang="pt-BR" sz="1600" b="1" dirty="0">
                <a:solidFill>
                  <a:srgbClr val="FFC000"/>
                </a:solidFill>
              </a:rPr>
              <a:t>do código </a:t>
            </a:r>
            <a:r>
              <a:rPr lang="pt-BR" sz="1600" dirty="0"/>
              <a:t>ou </a:t>
            </a:r>
            <a:r>
              <a:rPr lang="pt-BR" sz="1600" b="1" dirty="0">
                <a:solidFill>
                  <a:srgbClr val="FFC000"/>
                </a:solidFill>
              </a:rPr>
              <a:t>símbolo</a:t>
            </a:r>
          </a:p>
          <a:p>
            <a:pPr lvl="2"/>
            <a:r>
              <a:rPr lang="pt-BR" sz="1600" dirty="0"/>
              <a:t>Um arranjo particular de símbolos </a:t>
            </a:r>
            <a:r>
              <a:rPr lang="pt-BR" sz="1600" dirty="0" smtClean="0"/>
              <a:t>utilizados num </a:t>
            </a:r>
            <a:r>
              <a:rPr lang="pt-BR" sz="1600" dirty="0"/>
              <a:t>código para representar um valor único do conjunto discreto é chamado </a:t>
            </a:r>
            <a:r>
              <a:rPr lang="pt-BR" sz="1600" dirty="0" smtClean="0"/>
              <a:t>de </a:t>
            </a:r>
            <a:r>
              <a:rPr lang="pt-BR" sz="1600" b="1" dirty="0">
                <a:solidFill>
                  <a:srgbClr val="FFC000"/>
                </a:solidFill>
              </a:rPr>
              <a:t>palavra-código</a:t>
            </a:r>
            <a:r>
              <a:rPr lang="pt-BR" sz="1600" dirty="0" smtClean="0"/>
              <a:t> </a:t>
            </a:r>
            <a:r>
              <a:rPr lang="pt-BR" sz="1600" dirty="0"/>
              <a:t>ou </a:t>
            </a:r>
            <a:r>
              <a:rPr lang="pt-BR" sz="1600" b="1" dirty="0" smtClean="0">
                <a:solidFill>
                  <a:srgbClr val="FFC000"/>
                </a:solidFill>
              </a:rPr>
              <a:t>caractere</a:t>
            </a:r>
          </a:p>
          <a:p>
            <a:pPr lvl="2"/>
            <a:r>
              <a:rPr lang="pt-BR" sz="1600" b="1" dirty="0">
                <a:solidFill>
                  <a:srgbClr val="FFC000"/>
                </a:solidFill>
              </a:rPr>
              <a:t>Código Binário</a:t>
            </a:r>
            <a:r>
              <a:rPr lang="pt-BR" sz="1600" dirty="0" smtClean="0"/>
              <a:t>: </a:t>
            </a:r>
          </a:p>
          <a:p>
            <a:pPr lvl="3"/>
            <a:r>
              <a:rPr lang="pt-BR" sz="1500" dirty="0" smtClean="0"/>
              <a:t>Cada símbolo </a:t>
            </a:r>
            <a:r>
              <a:rPr lang="pt-BR" sz="1500" dirty="0"/>
              <a:t>pode ser </a:t>
            </a:r>
            <a:r>
              <a:rPr lang="pt-BR" sz="1500" dirty="0" smtClean="0"/>
              <a:t> um </a:t>
            </a:r>
            <a:r>
              <a:rPr lang="pt-BR" sz="1500" dirty="0"/>
              <a:t>dentre dois valores </a:t>
            </a:r>
            <a:r>
              <a:rPr lang="pt-BR" sz="1500" dirty="0" smtClean="0"/>
              <a:t>distintos (como um pulso </a:t>
            </a:r>
            <a:r>
              <a:rPr lang="pt-BR" sz="1500" dirty="0"/>
              <a:t>negativo ou </a:t>
            </a:r>
            <a:r>
              <a:rPr lang="pt-BR" sz="1500" dirty="0" smtClean="0"/>
              <a:t>um pulso positivo). </a:t>
            </a:r>
            <a:r>
              <a:rPr lang="pt-BR" sz="1500" dirty="0"/>
              <a:t>Os dois símbolos de um </a:t>
            </a:r>
            <a:r>
              <a:rPr lang="pt-BR" sz="1500" dirty="0" smtClean="0"/>
              <a:t>código binário são </a:t>
            </a:r>
            <a:r>
              <a:rPr lang="pt-BR" sz="1500" dirty="0"/>
              <a:t>representados por 0 e </a:t>
            </a:r>
            <a:r>
              <a:rPr lang="pt-BR" sz="1500" dirty="0" smtClean="0"/>
              <a:t>1</a:t>
            </a:r>
          </a:p>
          <a:p>
            <a:pPr lvl="3"/>
            <a:r>
              <a:rPr lang="pt-BR" sz="1500" dirty="0" smtClean="0"/>
              <a:t>Cada palavra-código possui </a:t>
            </a:r>
            <a:r>
              <a:rPr lang="pt-BR" sz="1500" i="1" dirty="0" smtClean="0"/>
              <a:t>R</a:t>
            </a:r>
            <a:r>
              <a:rPr lang="pt-BR" sz="1500" dirty="0" smtClean="0"/>
              <a:t> </a:t>
            </a:r>
            <a:r>
              <a:rPr lang="pt-BR" sz="1500" dirty="0"/>
              <a:t>bits. </a:t>
            </a:r>
            <a:r>
              <a:rPr lang="pt-BR" sz="1500" i="1" dirty="0"/>
              <a:t>R</a:t>
            </a:r>
            <a:r>
              <a:rPr lang="pt-BR" sz="1500" dirty="0"/>
              <a:t> representa o número de bits por amostra. </a:t>
            </a:r>
            <a:r>
              <a:rPr lang="pt-BR" sz="1500" dirty="0" smtClean="0"/>
              <a:t>Pode-se representar </a:t>
            </a:r>
            <a:r>
              <a:rPr lang="pt-BR" sz="1500" dirty="0"/>
              <a:t>um total de 2</a:t>
            </a:r>
            <a:r>
              <a:rPr lang="pt-BR" sz="1500" i="1" baseline="30000" dirty="0"/>
              <a:t>R</a:t>
            </a:r>
            <a:r>
              <a:rPr lang="pt-BR" sz="1500" dirty="0"/>
              <a:t> </a:t>
            </a:r>
            <a:r>
              <a:rPr lang="pt-BR" sz="1500" dirty="0" smtClean="0"/>
              <a:t>números distintos</a:t>
            </a:r>
            <a:r>
              <a:rPr lang="pt-BR" sz="1500" dirty="0"/>
              <a:t>. </a:t>
            </a:r>
            <a:endParaRPr lang="pt-BR" sz="1500" dirty="0" smtClean="0"/>
          </a:p>
          <a:p>
            <a:pPr lvl="3"/>
            <a:r>
              <a:rPr lang="pt-BR" sz="1500" dirty="0"/>
              <a:t>Existem várias formas de </a:t>
            </a:r>
            <a:r>
              <a:rPr lang="pt-BR" sz="1500" dirty="0" smtClean="0"/>
              <a:t>se fazer a </a:t>
            </a:r>
            <a:r>
              <a:rPr lang="pt-BR" sz="1500" dirty="0"/>
              <a:t>correspondência </a:t>
            </a:r>
            <a:r>
              <a:rPr lang="pt-BR" sz="1500" dirty="0" smtClean="0"/>
              <a:t>um-para-um </a:t>
            </a:r>
            <a:r>
              <a:rPr lang="pt-BR" sz="1500" dirty="0"/>
              <a:t>entre os níveis de representação e </a:t>
            </a:r>
            <a:r>
              <a:rPr lang="pt-BR" sz="1500" dirty="0" smtClean="0"/>
              <a:t>as palavras-código</a:t>
            </a:r>
            <a:r>
              <a:rPr lang="pt-BR" sz="1500" dirty="0"/>
              <a:t>. </a:t>
            </a:r>
            <a:r>
              <a:rPr lang="pt-BR" sz="1500" dirty="0" smtClean="0"/>
              <a:t>Método usual: expressar </a:t>
            </a:r>
            <a:r>
              <a:rPr lang="pt-BR" sz="1500" dirty="0"/>
              <a:t>o número ordinal do nível de representação como um número </a:t>
            </a:r>
            <a:r>
              <a:rPr lang="pt-BR" sz="1500" dirty="0" smtClean="0"/>
              <a:t>binário</a:t>
            </a:r>
            <a:endParaRPr lang="pt-BR" sz="1500" dirty="0"/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27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0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9943"/>
          </a:xfrm>
        </p:spPr>
        <p:txBody>
          <a:bodyPr/>
          <a:lstStyle/>
          <a:p>
            <a:r>
              <a:rPr lang="pt-BR" sz="2400" dirty="0" smtClean="0"/>
              <a:t>Compressão e Expansão</a:t>
            </a:r>
          </a:p>
          <a:p>
            <a:pPr lvl="1"/>
            <a:r>
              <a:rPr lang="pt-BR" sz="1600" dirty="0" smtClean="0"/>
              <a:t>Lei A</a:t>
            </a:r>
          </a:p>
          <a:p>
            <a:pPr lvl="1"/>
            <a:r>
              <a:rPr lang="pt-BR" sz="1600" dirty="0"/>
              <a:t>Valores típicos de A utilizados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na </a:t>
            </a:r>
            <a:r>
              <a:rPr lang="pt-BR" sz="1600" dirty="0"/>
              <a:t>prática tendem </a:t>
            </a:r>
            <a:r>
              <a:rPr lang="pt-BR" sz="1600" dirty="0" smtClean="0"/>
              <a:t>a estar </a:t>
            </a:r>
            <a:r>
              <a:rPr lang="pt-BR" sz="1600" dirty="0"/>
              <a:t>na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proximidade </a:t>
            </a:r>
            <a:r>
              <a:rPr lang="pt-BR" sz="1600" dirty="0"/>
              <a:t>de 100</a:t>
            </a:r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28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410076" cy="37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2985145" cy="105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5229943"/>
          </a:xfrm>
        </p:spPr>
        <p:txBody>
          <a:bodyPr/>
          <a:lstStyle/>
          <a:p>
            <a:r>
              <a:rPr lang="pt-BR" sz="2400" dirty="0" smtClean="0"/>
              <a:t>Operações realizadas </a:t>
            </a:r>
            <a:r>
              <a:rPr lang="pt-BR" sz="2400" dirty="0"/>
              <a:t>n</a:t>
            </a:r>
            <a:r>
              <a:rPr lang="pt-BR" sz="2400" dirty="0" smtClean="0"/>
              <a:t>um Sistema PCM – receptor </a:t>
            </a:r>
          </a:p>
          <a:p>
            <a:pPr lvl="1"/>
            <a:r>
              <a:rPr lang="pt-BR" sz="2000" dirty="0" smtClean="0"/>
              <a:t>Decodificação e Expansão</a:t>
            </a:r>
          </a:p>
          <a:p>
            <a:pPr lvl="2"/>
            <a:r>
              <a:rPr lang="pt-BR" sz="1600" dirty="0" smtClean="0"/>
              <a:t>Primeira operação </a:t>
            </a:r>
            <a:r>
              <a:rPr lang="pt-BR" sz="1600" dirty="0"/>
              <a:t>no receptor é a regeneração </a:t>
            </a:r>
            <a:r>
              <a:rPr lang="pt-BR" sz="1600" dirty="0" smtClean="0"/>
              <a:t>(formatação </a:t>
            </a:r>
            <a:r>
              <a:rPr lang="pt-BR" sz="1600" dirty="0"/>
              <a:t>e limpeza</a:t>
            </a:r>
            <a:r>
              <a:rPr lang="pt-BR" sz="1600" dirty="0" smtClean="0"/>
              <a:t>) dos </a:t>
            </a:r>
            <a:r>
              <a:rPr lang="pt-BR" sz="1600" dirty="0"/>
              <a:t>pulsos recebidos </a:t>
            </a:r>
          </a:p>
          <a:p>
            <a:pPr lvl="2"/>
            <a:r>
              <a:rPr lang="pt-BR" sz="1600" dirty="0" smtClean="0"/>
              <a:t>Depois, os pulsos são reagrupados em </a:t>
            </a:r>
            <a:r>
              <a:rPr lang="pt-BR" sz="1600" dirty="0"/>
              <a:t>palavras de código e decodificados (isto é, mapeados de volta) em um sinal </a:t>
            </a:r>
            <a:r>
              <a:rPr lang="pt-BR" sz="1600" dirty="0" smtClean="0"/>
              <a:t>PAM quantizado</a:t>
            </a:r>
          </a:p>
          <a:p>
            <a:pPr lvl="2"/>
            <a:r>
              <a:rPr lang="pt-BR" sz="1600" dirty="0"/>
              <a:t>A </a:t>
            </a:r>
            <a:r>
              <a:rPr lang="pt-BR" sz="1600" dirty="0" smtClean="0"/>
              <a:t>sequência </a:t>
            </a:r>
            <a:r>
              <a:rPr lang="pt-BR" sz="1600" dirty="0"/>
              <a:t>de amostras decodificadas é representada como uma estimativa </a:t>
            </a:r>
            <a:r>
              <a:rPr lang="pt-BR" sz="1600" dirty="0" smtClean="0"/>
              <a:t>da sequência </a:t>
            </a:r>
            <a:r>
              <a:rPr lang="pt-BR" sz="1600" dirty="0"/>
              <a:t>das amostras comprimidas produzidas pelo quantizador no </a:t>
            </a:r>
            <a:r>
              <a:rPr lang="pt-BR" sz="1600" dirty="0" smtClean="0"/>
              <a:t>transmissor</a:t>
            </a:r>
          </a:p>
          <a:p>
            <a:pPr lvl="1"/>
            <a:r>
              <a:rPr lang="pt-BR" sz="2000" dirty="0" smtClean="0"/>
              <a:t>Reconstrução</a:t>
            </a:r>
          </a:p>
          <a:p>
            <a:pPr lvl="2"/>
            <a:r>
              <a:rPr lang="pt-BR" sz="1600" dirty="0" smtClean="0"/>
              <a:t>Operação final </a:t>
            </a:r>
            <a:r>
              <a:rPr lang="pt-BR" sz="1600" dirty="0"/>
              <a:t>no receptor é </a:t>
            </a:r>
            <a:r>
              <a:rPr lang="pt-BR" sz="1600" dirty="0" smtClean="0"/>
              <a:t>a recuperação do sinal mensagem, passando-o por um </a:t>
            </a:r>
            <a:r>
              <a:rPr lang="pt-BR" sz="1600" dirty="0"/>
              <a:t>expansor </a:t>
            </a:r>
            <a:r>
              <a:rPr lang="pt-BR" sz="1600" dirty="0" smtClean="0"/>
              <a:t>e por </a:t>
            </a:r>
            <a:r>
              <a:rPr lang="pt-BR" sz="1600" dirty="0"/>
              <a:t>um filtro </a:t>
            </a:r>
            <a:r>
              <a:rPr lang="pt-BR" sz="1600" dirty="0" smtClean="0"/>
              <a:t>passa baixa </a:t>
            </a:r>
            <a:r>
              <a:rPr lang="pt-BR" sz="1600" dirty="0"/>
              <a:t>de </a:t>
            </a:r>
            <a:r>
              <a:rPr lang="pt-BR" sz="1600" dirty="0" smtClean="0"/>
              <a:t>reconstrução (frequência </a:t>
            </a:r>
            <a:r>
              <a:rPr lang="pt-BR" sz="1600" dirty="0"/>
              <a:t>de corte </a:t>
            </a:r>
            <a:r>
              <a:rPr lang="pt-BR" sz="1600" dirty="0" smtClean="0"/>
              <a:t>= largura </a:t>
            </a:r>
            <a:r>
              <a:rPr lang="pt-BR" sz="1600" dirty="0"/>
              <a:t>de </a:t>
            </a:r>
            <a:r>
              <a:rPr lang="pt-BR" sz="1600" dirty="0" smtClean="0"/>
              <a:t>banda do sinal mensagem)</a:t>
            </a:r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29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35696" y="5406315"/>
            <a:ext cx="6030416" cy="830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A </a:t>
            </a:r>
            <a:r>
              <a:rPr lang="pt-BR" sz="1600" dirty="0"/>
              <a:t>modulação por codificação de pulso (</a:t>
            </a:r>
            <a:r>
              <a:rPr lang="pt-BR" sz="1600" dirty="0" smtClean="0"/>
              <a:t>PCM) é uma </a:t>
            </a:r>
            <a:r>
              <a:rPr lang="pt-BR" sz="1600" i="1" dirty="0"/>
              <a:t>estratégia de </a:t>
            </a:r>
            <a:r>
              <a:rPr lang="pt-BR" sz="1600" b="1" i="1" dirty="0">
                <a:solidFill>
                  <a:srgbClr val="FFC000"/>
                </a:solidFill>
              </a:rPr>
              <a:t>codificação de fonte</a:t>
            </a:r>
            <a:r>
              <a:rPr lang="pt-BR" sz="1600" dirty="0"/>
              <a:t>, pela qual um sinal analógico emitido por </a:t>
            </a:r>
            <a:r>
              <a:rPr lang="pt-BR" sz="1600" dirty="0" smtClean="0"/>
              <a:t>uma fonte </a:t>
            </a:r>
            <a:r>
              <a:rPr lang="pt-BR" sz="1600" dirty="0"/>
              <a:t>é convertido </a:t>
            </a:r>
            <a:r>
              <a:rPr lang="pt-BR" sz="1600" dirty="0" smtClean="0"/>
              <a:t>noutra forma digital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48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/>
              <a:t>Objetivos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Estudar </a:t>
            </a:r>
            <a:r>
              <a:rPr lang="pt-BR" sz="24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diversas técnicas de </a:t>
            </a:r>
            <a:r>
              <a:rPr lang="pt-BR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modulação de pulsos</a:t>
            </a:r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49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2055" name="Espaço Reservado para Conteúdo 2054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7416"/>
          </a:xfrm>
        </p:spPr>
        <p:txBody>
          <a:bodyPr/>
          <a:lstStyle/>
          <a:p>
            <a:r>
              <a:rPr lang="pt-BR" sz="2400" b="1" dirty="0" smtClean="0"/>
              <a:t>Exemplo</a:t>
            </a:r>
            <a:r>
              <a:rPr lang="pt-BR" sz="2400" dirty="0" smtClean="0"/>
              <a:t>:  Codec PCM para fala (telefonia)</a:t>
            </a:r>
            <a:endParaRPr lang="pt-BR" sz="2400" dirty="0"/>
          </a:p>
        </p:txBody>
      </p:sp>
      <p:sp>
        <p:nvSpPr>
          <p:cNvPr id="73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Mai/17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z="1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Sistemas de Comunicação      -      Prof. Cláudio</a:t>
            </a:r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z="1200">
                <a:solidFill>
                  <a:schemeClr val="bg1">
                    <a:lumMod val="20000"/>
                    <a:lumOff val="80000"/>
                  </a:schemeClr>
                </a:solidFill>
                <a:cs typeface="+mn-cs"/>
              </a:rPr>
              <a:pPr/>
              <a:t>30</a:t>
            </a:fld>
            <a:endParaRPr lang="pt-BR" altLang="pt-BR" sz="1200" dirty="0">
              <a:solidFill>
                <a:schemeClr val="bg1">
                  <a:lumMod val="20000"/>
                  <a:lumOff val="80000"/>
                </a:schemeClr>
              </a:solidFill>
              <a:cs typeface="+mn-cs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23528" y="2276872"/>
            <a:ext cx="8496944" cy="3168352"/>
            <a:chOff x="251520" y="1988840"/>
            <a:chExt cx="8496944" cy="3168352"/>
          </a:xfrm>
        </p:grpSpPr>
        <p:pic>
          <p:nvPicPr>
            <p:cNvPr id="3074" name="Picture 2" descr="Imagem relacionad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988840"/>
              <a:ext cx="8493931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1176194" y="2377824"/>
              <a:ext cx="9361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0000"/>
                  </a:solidFill>
                </a:rPr>
                <a:t>f</a:t>
              </a:r>
              <a:r>
                <a:rPr lang="en-US" sz="1200" i="1" baseline="-25000" dirty="0" smtClean="0">
                  <a:solidFill>
                    <a:srgbClr val="000000"/>
                  </a:solidFill>
                </a:rPr>
                <a:t>c</a:t>
              </a:r>
              <a:r>
                <a:rPr lang="en-US" sz="1200" dirty="0" smtClean="0">
                  <a:solidFill>
                    <a:srgbClr val="000000"/>
                  </a:solidFill>
                </a:rPr>
                <a:t> = 3,3kHz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2483768" y="2839489"/>
              <a:ext cx="1493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solidFill>
                    <a:srgbClr val="000000"/>
                  </a:solidFill>
                </a:rPr>
                <a:t>definido no G.711 (padrão ITU-T p/ </a:t>
              </a:r>
              <a:r>
                <a:rPr lang="pt-BR" sz="1200" i="1" dirty="0" err="1" smtClean="0">
                  <a:solidFill>
                    <a:srgbClr val="000000"/>
                  </a:solidFill>
                </a:rPr>
                <a:t>audio</a:t>
              </a:r>
              <a:r>
                <a:rPr lang="pt-BR" sz="1200" dirty="0" smtClean="0">
                  <a:solidFill>
                    <a:srgbClr val="000000"/>
                  </a:solidFill>
                </a:rPr>
                <a:t> </a:t>
              </a:r>
              <a:r>
                <a:rPr lang="pt-BR" sz="1200" i="1" dirty="0" err="1" smtClean="0">
                  <a:solidFill>
                    <a:srgbClr val="000000"/>
                  </a:solidFill>
                </a:rPr>
                <a:t>companding</a:t>
              </a:r>
              <a:r>
                <a:rPr lang="pt-BR" sz="1200" dirty="0" smtClean="0">
                  <a:solidFill>
                    <a:srgbClr val="000000"/>
                  </a:solidFill>
                </a:rPr>
                <a:t>)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55776" y="2155716"/>
              <a:ext cx="130959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Compressão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355976" y="2155716"/>
              <a:ext cx="105828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Amostragem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033991" y="2156100"/>
              <a:ext cx="914273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Quantização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961983" y="2863969"/>
              <a:ext cx="105828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Conversor</a:t>
              </a:r>
              <a:r>
                <a:rPr lang="en-US" sz="1200" dirty="0" smtClean="0">
                  <a:solidFill>
                    <a:srgbClr val="000000"/>
                  </a:solidFill>
                </a:rPr>
                <a:t> D/A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258127" y="2060848"/>
              <a:ext cx="91427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Saída</a:t>
              </a:r>
              <a:endParaRPr lang="pt-B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308304" y="3769295"/>
              <a:ext cx="91427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0000"/>
                  </a:solidFill>
                </a:rPr>
                <a:t>Saída</a:t>
              </a:r>
              <a:endParaRPr lang="pt-B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308304" y="4273351"/>
              <a:ext cx="1365139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70C0"/>
                  </a:solidFill>
                </a:rPr>
                <a:t>Fala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70C0"/>
                  </a:solidFill>
                </a:rPr>
                <a:t>Analógica</a:t>
              </a:r>
              <a:endParaRPr lang="pt-BR" sz="1400" dirty="0">
                <a:solidFill>
                  <a:srgbClr val="0070C0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167301" y="2542044"/>
              <a:ext cx="158116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70C0"/>
                  </a:solidFill>
                </a:rPr>
                <a:t>Linha</a:t>
              </a:r>
              <a:r>
                <a:rPr lang="en-US" sz="1400" dirty="0" smtClean="0">
                  <a:solidFill>
                    <a:srgbClr val="0070C0"/>
                  </a:solidFill>
                </a:rPr>
                <a:t> PCM 64 kbps</a:t>
              </a:r>
              <a:endParaRPr lang="pt-BR" sz="1400" dirty="0">
                <a:solidFill>
                  <a:srgbClr val="0070C0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23528" y="2104600"/>
              <a:ext cx="79208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Entrada</a:t>
              </a:r>
              <a:endParaRPr lang="pt-B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3528" y="2515756"/>
              <a:ext cx="648072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70C0"/>
                  </a:solidFill>
                </a:rPr>
                <a:t>Fala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endParaRPr lang="pt-BR" sz="1400" dirty="0">
                <a:solidFill>
                  <a:srgbClr val="0070C0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51520" y="3790187"/>
              <a:ext cx="792088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Entrada</a:t>
              </a:r>
              <a:endParaRPr lang="pt-B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23528" y="4296211"/>
              <a:ext cx="648072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64 kbps</a:t>
              </a:r>
              <a:endParaRPr lang="pt-BR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76194" y="2170574"/>
              <a:ext cx="93610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Filtro</a:t>
              </a:r>
              <a:r>
                <a:rPr lang="en-US" sz="1200" dirty="0" smtClean="0">
                  <a:solidFill>
                    <a:srgbClr val="000000"/>
                  </a:solidFill>
                </a:rPr>
                <a:t> P.B.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126017" y="3872081"/>
              <a:ext cx="85369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Conv. A/D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818996" y="3838188"/>
              <a:ext cx="93610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Filtro</a:t>
              </a:r>
              <a:r>
                <a:rPr lang="en-US" sz="1200" dirty="0" smtClean="0">
                  <a:solidFill>
                    <a:srgbClr val="00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Reconstru-ção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838473" y="3872081"/>
              <a:ext cx="130959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Descompressão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472338" y="4068298"/>
              <a:ext cx="9361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0000"/>
                  </a:solidFill>
                </a:rPr>
                <a:t>f</a:t>
              </a:r>
              <a:r>
                <a:rPr lang="en-US" sz="1200" i="1" baseline="-25000" dirty="0">
                  <a:solidFill>
                    <a:srgbClr val="000000"/>
                  </a:solidFill>
                </a:rPr>
                <a:t>c</a:t>
              </a:r>
              <a:r>
                <a:rPr lang="en-US" sz="1200" dirty="0">
                  <a:solidFill>
                    <a:srgbClr val="000000"/>
                  </a:solidFill>
                </a:rPr>
                <a:t> = </a:t>
              </a:r>
              <a:r>
                <a:rPr lang="en-US" sz="1200" dirty="0" smtClean="0">
                  <a:solidFill>
                    <a:srgbClr val="000000"/>
                  </a:solidFill>
                </a:rPr>
                <a:t>3,3kHz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72338" y="3861048"/>
              <a:ext cx="93610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Filtro</a:t>
              </a:r>
              <a:r>
                <a:rPr lang="en-US" sz="1200" dirty="0" smtClean="0">
                  <a:solidFill>
                    <a:srgbClr val="000000"/>
                  </a:solidFill>
                </a:rPr>
                <a:t> P.B.</a:t>
              </a:r>
              <a:endParaRPr lang="pt-BR" sz="1200" dirty="0">
                <a:solidFill>
                  <a:srgbClr val="000000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23528" y="4725144"/>
              <a:ext cx="1229336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97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95400"/>
            <a:ext cx="8686800" cy="4830763"/>
          </a:xfrm>
        </p:spPr>
        <p:txBody>
          <a:bodyPr/>
          <a:lstStyle/>
          <a:p>
            <a:r>
              <a:rPr lang="pt-BR" sz="2400" b="1" dirty="0" smtClean="0"/>
              <a:t>Exemplo</a:t>
            </a:r>
            <a:r>
              <a:rPr lang="pt-BR" sz="2400" dirty="0" smtClean="0"/>
              <a:t>:  Sinal senoidal modulado em </a:t>
            </a:r>
            <a:r>
              <a:rPr lang="pt-BR" sz="2400" dirty="0" err="1" smtClean="0"/>
              <a:t>codif</a:t>
            </a:r>
            <a:r>
              <a:rPr lang="pt-BR" sz="2400" dirty="0" smtClean="0"/>
              <a:t>. de pulso </a:t>
            </a:r>
            <a:r>
              <a:rPr lang="pt-BR" sz="1800" dirty="0" smtClean="0"/>
              <a:t>(PCM)</a:t>
            </a:r>
            <a:endParaRPr lang="pt-BR" sz="2400" dirty="0" smtClean="0"/>
          </a:p>
          <a:p>
            <a:pPr marL="354013" indent="0">
              <a:buNone/>
            </a:pPr>
            <a:r>
              <a:rPr lang="pt-BR" sz="1050" dirty="0" smtClean="0"/>
              <a:t/>
            </a:r>
            <a:br>
              <a:rPr lang="pt-BR" sz="1050" dirty="0" smtClean="0"/>
            </a:br>
            <a:r>
              <a:rPr lang="pt-BR" sz="2000" dirty="0" smtClean="0"/>
              <a:t>Amplitude das Amostras: </a:t>
            </a:r>
            <a:br>
              <a:rPr lang="pt-BR" sz="2000" dirty="0" smtClean="0"/>
            </a:br>
            <a:r>
              <a:rPr lang="pt-BR" sz="2000" dirty="0" smtClean="0"/>
              <a:t>0, </a:t>
            </a:r>
            <a:r>
              <a:rPr lang="pt-BR" sz="2000" dirty="0" smtClean="0">
                <a:solidFill>
                  <a:srgbClr val="FFC000"/>
                </a:solidFill>
              </a:rPr>
              <a:t>3</a:t>
            </a:r>
            <a:r>
              <a:rPr lang="pt-BR" sz="2000" dirty="0" smtClean="0"/>
              <a:t>, 6, </a:t>
            </a:r>
            <a:r>
              <a:rPr lang="pt-BR" sz="2000" dirty="0" smtClean="0">
                <a:solidFill>
                  <a:srgbClr val="FFC000"/>
                </a:solidFill>
              </a:rPr>
              <a:t>8</a:t>
            </a:r>
            <a:r>
              <a:rPr lang="pt-BR" sz="2000" dirty="0" smtClean="0"/>
              <a:t>, 10, </a:t>
            </a:r>
            <a:r>
              <a:rPr lang="pt-BR" sz="2000" dirty="0" smtClean="0">
                <a:solidFill>
                  <a:srgbClr val="FFC000"/>
                </a:solidFill>
              </a:rPr>
              <a:t>11</a:t>
            </a:r>
            <a:r>
              <a:rPr lang="pt-BR" sz="2000" dirty="0" smtClean="0"/>
              <a:t>, 12, </a:t>
            </a:r>
            <a:r>
              <a:rPr lang="pt-BR" sz="2000" dirty="0" smtClean="0">
                <a:solidFill>
                  <a:srgbClr val="FFC000"/>
                </a:solidFill>
              </a:rPr>
              <a:t>12</a:t>
            </a:r>
            <a:r>
              <a:rPr lang="pt-BR" sz="2000" dirty="0" smtClean="0"/>
              <a:t>, 12, </a:t>
            </a:r>
            <a:r>
              <a:rPr lang="pt-BR" sz="2000" dirty="0" smtClean="0">
                <a:solidFill>
                  <a:srgbClr val="FFC000"/>
                </a:solidFill>
              </a:rPr>
              <a:t>11</a:t>
            </a:r>
            <a:r>
              <a:rPr lang="pt-BR" sz="2000" dirty="0" smtClean="0"/>
              <a:t>, 10, </a:t>
            </a:r>
            <a:r>
              <a:rPr lang="pt-BR" sz="2000" dirty="0" smtClean="0">
                <a:solidFill>
                  <a:srgbClr val="FFC000"/>
                </a:solidFill>
              </a:rPr>
              <a:t>8</a:t>
            </a:r>
            <a:r>
              <a:rPr lang="pt-BR" sz="2000" dirty="0" smtClean="0"/>
              <a:t>, 6, </a:t>
            </a:r>
            <a:r>
              <a:rPr lang="pt-BR" sz="2000" dirty="0" smtClean="0">
                <a:solidFill>
                  <a:srgbClr val="FFC000"/>
                </a:solidFill>
              </a:rPr>
              <a:t>4</a:t>
            </a:r>
            <a:r>
              <a:rPr lang="pt-BR" sz="2000" dirty="0" smtClean="0"/>
              <a:t>, e 0 </a:t>
            </a:r>
            <a:br>
              <a:rPr lang="pt-BR" sz="2000" dirty="0" smtClean="0"/>
            </a:b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2000" dirty="0" smtClean="0"/>
              <a:t>Código com </a:t>
            </a:r>
            <a:r>
              <a:rPr lang="pt-BR" sz="2000" i="1" dirty="0" smtClean="0"/>
              <a:t>R</a:t>
            </a:r>
            <a:r>
              <a:rPr lang="pt-BR" sz="2000" dirty="0" smtClean="0"/>
              <a:t> = 4 bits: </a:t>
            </a:r>
            <a:br>
              <a:rPr lang="pt-BR" sz="2000" dirty="0" smtClean="0"/>
            </a:br>
            <a:r>
              <a:rPr lang="pt-BR" sz="1700" dirty="0" smtClean="0"/>
              <a:t>0000 </a:t>
            </a:r>
            <a:r>
              <a:rPr lang="pt-BR" sz="1700" dirty="0" smtClean="0">
                <a:solidFill>
                  <a:srgbClr val="FFC000"/>
                </a:solidFill>
              </a:rPr>
              <a:t>0011</a:t>
            </a:r>
            <a:r>
              <a:rPr lang="pt-BR" sz="1700" dirty="0" smtClean="0"/>
              <a:t> 0110 </a:t>
            </a:r>
            <a:r>
              <a:rPr lang="pt-BR" sz="1700" dirty="0" smtClean="0">
                <a:solidFill>
                  <a:srgbClr val="FFC000"/>
                </a:solidFill>
              </a:rPr>
              <a:t>1000</a:t>
            </a:r>
            <a:r>
              <a:rPr lang="pt-BR" sz="1700" dirty="0" smtClean="0"/>
              <a:t> 1010 </a:t>
            </a:r>
            <a:r>
              <a:rPr lang="pt-BR" sz="1700" dirty="0" smtClean="0">
                <a:solidFill>
                  <a:srgbClr val="FFC000"/>
                </a:solidFill>
              </a:rPr>
              <a:t>1011</a:t>
            </a:r>
            <a:r>
              <a:rPr lang="pt-BR" sz="1700" dirty="0" smtClean="0"/>
              <a:t> 1100 </a:t>
            </a:r>
            <a:r>
              <a:rPr lang="pt-BR" sz="1700" dirty="0" smtClean="0">
                <a:solidFill>
                  <a:srgbClr val="FFC000"/>
                </a:solidFill>
              </a:rPr>
              <a:t>1100</a:t>
            </a:r>
            <a:r>
              <a:rPr lang="pt-BR" sz="1700" dirty="0" smtClean="0"/>
              <a:t> 1100 </a:t>
            </a:r>
            <a:r>
              <a:rPr lang="pt-BR" sz="1700" dirty="0" smtClean="0">
                <a:solidFill>
                  <a:srgbClr val="FFC000"/>
                </a:solidFill>
              </a:rPr>
              <a:t>1011</a:t>
            </a:r>
            <a:r>
              <a:rPr lang="pt-BR" sz="1700" dirty="0" smtClean="0"/>
              <a:t> 1010 </a:t>
            </a:r>
            <a:r>
              <a:rPr lang="pt-BR" sz="1700" dirty="0" smtClean="0">
                <a:solidFill>
                  <a:srgbClr val="FFC000"/>
                </a:solidFill>
              </a:rPr>
              <a:t>1000</a:t>
            </a:r>
            <a:r>
              <a:rPr lang="pt-BR" sz="1700" dirty="0" smtClean="0"/>
              <a:t> 0110 </a:t>
            </a:r>
            <a:r>
              <a:rPr lang="pt-BR" sz="1700" dirty="0" smtClean="0">
                <a:solidFill>
                  <a:srgbClr val="FFC000"/>
                </a:solidFill>
              </a:rPr>
              <a:t>0100</a:t>
            </a:r>
            <a:r>
              <a:rPr lang="pt-BR" sz="1700" dirty="0" smtClean="0"/>
              <a:t> 0000</a:t>
            </a:r>
            <a:endParaRPr lang="pt-BR" sz="17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31</a:t>
            </a:fld>
            <a:endParaRPr lang="pt-BR" altLang="pt-BR"/>
          </a:p>
        </p:txBody>
      </p:sp>
      <p:grpSp>
        <p:nvGrpSpPr>
          <p:cNvPr id="9" name="Grupo 8"/>
          <p:cNvGrpSpPr/>
          <p:nvPr/>
        </p:nvGrpSpPr>
        <p:grpSpPr>
          <a:xfrm>
            <a:off x="3620014" y="3458716"/>
            <a:ext cx="5209860" cy="3024336"/>
            <a:chOff x="2051720" y="3501008"/>
            <a:chExt cx="5209860" cy="3024336"/>
          </a:xfrm>
        </p:grpSpPr>
        <p:pic>
          <p:nvPicPr>
            <p:cNvPr id="6146" name="Picture 2" descr="Pulse Code Modulation (PCM) char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501008"/>
              <a:ext cx="5199282" cy="3024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Estrela de 5 pontas 7"/>
            <p:cNvSpPr/>
            <p:nvPr/>
          </p:nvSpPr>
          <p:spPr>
            <a:xfrm>
              <a:off x="4342216" y="4149080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strela de 5 pontas 9"/>
            <p:cNvSpPr/>
            <p:nvPr/>
          </p:nvSpPr>
          <p:spPr>
            <a:xfrm>
              <a:off x="4690362" y="4136438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strela de 5 pontas 10"/>
            <p:cNvSpPr/>
            <p:nvPr/>
          </p:nvSpPr>
          <p:spPr>
            <a:xfrm>
              <a:off x="5029332" y="4149080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strela de 5 pontas 11"/>
            <p:cNvSpPr/>
            <p:nvPr/>
          </p:nvSpPr>
          <p:spPr>
            <a:xfrm>
              <a:off x="5385528" y="4301480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strela de 5 pontas 12"/>
            <p:cNvSpPr/>
            <p:nvPr/>
          </p:nvSpPr>
          <p:spPr>
            <a:xfrm>
              <a:off x="5732556" y="4466522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strela de 5 pontas 13"/>
            <p:cNvSpPr/>
            <p:nvPr/>
          </p:nvSpPr>
          <p:spPr>
            <a:xfrm>
              <a:off x="6088382" y="4809794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strela de 5 pontas 14"/>
            <p:cNvSpPr/>
            <p:nvPr/>
          </p:nvSpPr>
          <p:spPr>
            <a:xfrm>
              <a:off x="6431196" y="5140336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strela de 5 pontas 15"/>
            <p:cNvSpPr/>
            <p:nvPr/>
          </p:nvSpPr>
          <p:spPr>
            <a:xfrm>
              <a:off x="6774750" y="5479306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strela de 5 pontas 16"/>
            <p:cNvSpPr/>
            <p:nvPr/>
          </p:nvSpPr>
          <p:spPr>
            <a:xfrm>
              <a:off x="7117564" y="6165304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strela de 5 pontas 17"/>
            <p:cNvSpPr/>
            <p:nvPr/>
          </p:nvSpPr>
          <p:spPr>
            <a:xfrm>
              <a:off x="2267744" y="6177946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strela de 5 pontas 18"/>
            <p:cNvSpPr/>
            <p:nvPr/>
          </p:nvSpPr>
          <p:spPr>
            <a:xfrm>
              <a:off x="2602500" y="5640178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strela de 5 pontas 19"/>
            <p:cNvSpPr/>
            <p:nvPr/>
          </p:nvSpPr>
          <p:spPr>
            <a:xfrm>
              <a:off x="2949528" y="5140336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strela de 5 pontas 20"/>
            <p:cNvSpPr/>
            <p:nvPr/>
          </p:nvSpPr>
          <p:spPr>
            <a:xfrm>
              <a:off x="3296926" y="4801366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strela de 5 pontas 21"/>
            <p:cNvSpPr/>
            <p:nvPr/>
          </p:nvSpPr>
          <p:spPr>
            <a:xfrm>
              <a:off x="3648538" y="4475408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strela de 5 pontas 22"/>
            <p:cNvSpPr/>
            <p:nvPr/>
          </p:nvSpPr>
          <p:spPr>
            <a:xfrm>
              <a:off x="3991352" y="4293096"/>
              <a:ext cx="144016" cy="1440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755576" y="4318298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Formatos áudio digital usados em CDs, DVDs e  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Blu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-Ray</a:t>
            </a:r>
            <a:endParaRPr lang="pt-BR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PCM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85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Simulação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Codificação e decodificação PCM de um sinal modulante senoidal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Sistemas de Comunicação      -      Prof. Cláudio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32</a:t>
            </a:fld>
            <a:endParaRPr lang="pt-BR" alt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8" r="7207" b="4809"/>
          <a:stretch/>
        </p:blipFill>
        <p:spPr>
          <a:xfrm>
            <a:off x="833718" y="2132856"/>
            <a:ext cx="7651376" cy="44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-108520" y="274638"/>
            <a:ext cx="1378496" cy="792162"/>
          </a:xfrm>
        </p:spPr>
        <p:txBody>
          <a:bodyPr/>
          <a:lstStyle/>
          <a:p>
            <a:r>
              <a:rPr lang="pt-BR" altLang="pt-BR" dirty="0" smtClean="0"/>
              <a:t>PCM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 rot="16200000">
            <a:off x="-2309937" y="3542184"/>
            <a:ext cx="5266928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Simulação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script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Python)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31640" y="116632"/>
            <a:ext cx="7746122" cy="65125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lang="pt-B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Modulação PCM em canal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AWGN. @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15/05/17. """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int16,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zeros,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numpy.random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(dados,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função auxiliar p/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codif_PCM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dados_str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bin(dados &amp; (2**larg-1))[2:].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dados_str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quantiza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Quantiza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sinal 'x' em 2^N-1 intervalos 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: amostras do sinal a ser codificado em PCM     N : precisão em bits das amostras PCM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Retorna: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sinal quantizado                                                           '''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x.max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x.min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()))*2.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faixa dinâmica do sinal 'x'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/2.**N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quantum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int16(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(x/q))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'x' quantizado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codif_PCM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xq,R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Codifica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 PCM os bits 'x' com a precisão de N bits/amostra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amostras do sinal quantizado a ser codificado em PCM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: quantidade de bits no código de cada amostra (PCM)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fluxo serial codificado de bits c/ valores 0/1 (MSB primeiro) '''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+ 2**(R-1)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polarizado (amplitudes positivas)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zeros((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xk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[:,k]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xk,R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)*R))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redimensiona para gerar um fluxo serial de bits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decodif_PCM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 D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ecodifica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amostras em PCM 'x' para bits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xchapeu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com a precisão de 'R' bits/amostra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: fluxo serial codificado de bits c/ valores 0/1 (MSB primeiro)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: precisão em bits das amostras PCM; 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xchapeu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amostras do sinal em PCM decodificado '''</a:t>
            </a:r>
          </a:p>
          <a:p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N_amostras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x.transpose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R,N_amostras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xchapeu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N_amostras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binário</a:t>
            </a:r>
          </a:p>
          <a:p>
            <a:r>
              <a:rPr lang="pt-BR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in range(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N_amostras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'0b'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range(R):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(int16(x[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xchapeu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(cod,2)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xchapeu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- 2**(R-1)   </a:t>
            </a:r>
            <a:r>
              <a:rPr lang="pt-BR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despolarizado (alternado)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Sistemas de Comunicação      -      Prof. Cláudio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33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01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-108520" y="274638"/>
            <a:ext cx="1378496" cy="792162"/>
          </a:xfrm>
        </p:spPr>
        <p:txBody>
          <a:bodyPr/>
          <a:lstStyle/>
          <a:p>
            <a:r>
              <a:rPr lang="pt-BR" altLang="pt-BR" dirty="0" smtClean="0"/>
              <a:t>PCM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 rot="16200000">
            <a:off x="-2309937" y="3542184"/>
            <a:ext cx="5266928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Simulação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script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Python)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59632" y="116632"/>
            <a:ext cx="7746122" cy="6480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lang="pt-BR" sz="1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Modulação PCM em canal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AWGN. @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15/05/17. """</a:t>
            </a:r>
          </a:p>
          <a:p>
            <a:r>
              <a:rPr lang="pt-BR" sz="1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scipy.signal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lfilter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butter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MODULANTE ANALÓGICO           ###################################### 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 = 2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# tempo final (s)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res= 1./1000 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resolução do gráfico analógico: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(0.,tf,tf/res)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tempo analógico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1.      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Hz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8.*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*t) - 1e-3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modulante analógico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(411);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t,xa,label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u'analógico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MODULANTE DISCRETO (amostrado)######################################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1./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freq. de amostragem (amostras/s)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*tf)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tempo discreto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[::1000/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modulante discreto '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(n*Ts,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,'r',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='discreto')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MODULANTE QUANTIZADO          ###################################### 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= 4       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bits em cada palavra-código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quantiza(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xd,R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(n*Ts,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,'m',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='quantizado',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COM PULSOS CODIFICADOS        ######################################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codif_PCM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xq,R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pulsos codificados: 0 e 1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muda nível: -1 e 1 (média nula)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(412);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CANAL IDEAL                         ######################################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sinal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rxdo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txdo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(não ocorrem erros)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(413);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MODULANTE DISCRETO RECEBIDO   ######################################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+ 1)/2     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muda nível: 0 e 1 (binário)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yd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decodif_PCM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yn,R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obtem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sinal discreto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(414);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Ts,yd,label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='discreto')</a:t>
            </a:r>
          </a:p>
          <a:p>
            <a:r>
              <a:rPr lang="pt-B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SINAL MODULANTE QUANTIZADO RECEBIDO ######################################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zeros(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1./res/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endParaRPr lang="pt-B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(yd)):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aumenta </a:t>
            </a:r>
            <a:r>
              <a:rPr lang="pt-BR" sz="1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qtde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amostras (analógico)</a:t>
            </a:r>
          </a:p>
          <a:p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yd[i]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,'m',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='quantizado')</a:t>
            </a:r>
          </a:p>
          <a:p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 SINAL MODULANTE ANALÓGICO RECEBIDO  ###################################### 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butter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(2,0.009)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filtro passa baixa Butterworth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lfilter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b,a,yq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</a:t>
            </a:r>
            <a:r>
              <a:rPr lang="pt-B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filtragem do sinal quantizado</a:t>
            </a:r>
          </a:p>
          <a:p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,'k',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u'analógico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pt-BR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pt-BR" sz="10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dirty="0" smtClean="0"/>
              <a:t>Sistemas de Comunicação      -      Prof. Cláudio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34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11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162"/>
          </a:xfrm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5" name="Espaço Reservado para Conteúdo 11"/>
          <p:cNvSpPr txBox="1">
            <a:spLocks/>
          </p:cNvSpPr>
          <p:nvPr/>
        </p:nvSpPr>
        <p:spPr bwMode="auto">
          <a:xfrm>
            <a:off x="395536" y="1013618"/>
            <a:ext cx="8229600" cy="162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5600" indent="-355600" algn="just">
              <a:buFontTx/>
              <a:buAutoNum type="arabicPeriod"/>
            </a:pPr>
            <a:r>
              <a:rPr lang="pt-BR" sz="1800" kern="0" dirty="0" smtClean="0"/>
              <a:t>Considere </a:t>
            </a:r>
            <a:r>
              <a:rPr lang="pt-BR" sz="1800" kern="0" dirty="0"/>
              <a:t>um </a:t>
            </a:r>
            <a:r>
              <a:rPr lang="pt-BR" sz="1800" kern="0" dirty="0" smtClean="0"/>
              <a:t>canal AWGN com </a:t>
            </a:r>
            <a:r>
              <a:rPr lang="pt-BR" sz="1800" i="1" kern="0" dirty="0" err="1"/>
              <a:t>E</a:t>
            </a:r>
            <a:r>
              <a:rPr lang="pt-BR" sz="1800" i="1" kern="0" baseline="-25000" dirty="0" err="1"/>
              <a:t>b</a:t>
            </a:r>
            <a:r>
              <a:rPr lang="pt-BR" sz="1800" i="1" kern="0" dirty="0"/>
              <a:t>/N</a:t>
            </a:r>
            <a:r>
              <a:rPr lang="pt-BR" sz="1800" i="1" kern="0" baseline="-25000" dirty="0"/>
              <a:t>0</a:t>
            </a:r>
            <a:r>
              <a:rPr lang="pt-BR" sz="1800" kern="0" dirty="0" smtClean="0"/>
              <a:t> a ser informada pelo usuário. Simule os sinais nos diversos pontos operacionais do transmissor e do receptor (reuse o </a:t>
            </a:r>
            <a:r>
              <a:rPr lang="pt-BR" sz="1800" i="1" kern="0" dirty="0" smtClean="0"/>
              <a:t>script </a:t>
            </a:r>
            <a:r>
              <a:rPr lang="pt-BR" sz="1800" kern="0" dirty="0" smtClean="0"/>
              <a:t>anterior).</a:t>
            </a:r>
          </a:p>
          <a:p>
            <a:pPr marL="355600" indent="-355600" algn="just">
              <a:buFontTx/>
              <a:buAutoNum type="arabicPeriod"/>
            </a:pPr>
            <a:r>
              <a:rPr lang="pt-BR" sz="1800" kern="0" dirty="0" smtClean="0"/>
              <a:t>Trace o gráfico de  </a:t>
            </a:r>
            <a:r>
              <a:rPr lang="pt-BR" sz="1800" i="1" kern="0" dirty="0" smtClean="0"/>
              <a:t>Bits Errados</a:t>
            </a:r>
            <a:r>
              <a:rPr lang="pt-BR" sz="1800" kern="0" dirty="0" smtClean="0"/>
              <a:t>  x  </a:t>
            </a:r>
            <a:r>
              <a:rPr lang="pt-BR" sz="1800" i="1" kern="0" dirty="0" err="1" smtClean="0"/>
              <a:t>E</a:t>
            </a:r>
            <a:r>
              <a:rPr lang="pt-BR" sz="1800" i="1" kern="0" baseline="-25000" dirty="0" err="1" smtClean="0"/>
              <a:t>b</a:t>
            </a:r>
            <a:r>
              <a:rPr lang="pt-BR" sz="1800" i="1" kern="0" dirty="0" smtClean="0"/>
              <a:t>/N</a:t>
            </a:r>
            <a:r>
              <a:rPr lang="pt-BR" sz="1800" i="1" kern="0" baseline="-25000" dirty="0" smtClean="0"/>
              <a:t>0</a:t>
            </a:r>
            <a:r>
              <a:rPr lang="pt-BR" sz="1800" i="1" kern="0" dirty="0" smtClean="0"/>
              <a:t>  </a:t>
            </a:r>
            <a:r>
              <a:rPr lang="pt-BR" sz="1800" kern="0" dirty="0" smtClean="0"/>
              <a:t>para comunicação PCM em canais AWGN. A relação </a:t>
            </a:r>
            <a:r>
              <a:rPr lang="pt-BR" sz="1800" kern="0" smtClean="0"/>
              <a:t>sinal-ruído deve variar de -30 dB a 10 dB.</a:t>
            </a:r>
            <a:endParaRPr lang="pt-BR" sz="1800" kern="0" baseline="-25000" dirty="0" smtClean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35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3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>
                <a:solidFill>
                  <a:srgbClr val="FFFF00"/>
                </a:solidFill>
              </a:rPr>
              <a:t>Introdução</a:t>
            </a:r>
            <a:endParaRPr lang="pt-BR" altLang="pt-BR" dirty="0">
              <a:solidFill>
                <a:srgbClr val="FFFF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435280" cy="48307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 </a:t>
            </a:r>
            <a:r>
              <a:rPr lang="pt-BR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modulação analógica 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algum parâmetro da portadora senoidal (amplitude, frequência ou fase) é </a:t>
            </a: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variado continuamente de acordo com o sinal 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mensagem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Na </a:t>
            </a:r>
            <a:r>
              <a:rPr lang="pt-BR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modulação digital de </a:t>
            </a:r>
            <a:r>
              <a:rPr lang="pt-BR" sz="2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pulso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 </a:t>
            </a: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sinal 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mensagem </a:t>
            </a: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é 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representado discretamente </a:t>
            </a: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tempo 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na amplitude </a:t>
            </a: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transmissão </a:t>
            </a:r>
            <a:r>
              <a:rPr lang="pt-BR" sz="22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digital de sequência </a:t>
            </a:r>
            <a:r>
              <a:rPr lang="pt-BR" sz="2200" dirty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de pulsos codificados</a:t>
            </a:r>
            <a:endParaRPr lang="pt-BR" sz="2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Sistemas de </a:t>
            </a:r>
            <a:r>
              <a:rPr lang="pt-BR" sz="2000" b="1" dirty="0">
                <a:solidFill>
                  <a:srgbClr val="FFC000"/>
                </a:solidFill>
              </a:rPr>
              <a:t>modulação analógica de pulso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são baseados no </a:t>
            </a:r>
            <a:r>
              <a:rPr lang="pt-BR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processo de amostragem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manter a representação </a:t>
            </a:r>
            <a:r>
              <a:rPr lang="pt-BR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contínua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 amplitude do sinal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mensagem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Sistemas de </a:t>
            </a:r>
            <a:r>
              <a:rPr lang="pt-BR" sz="2000" b="1" dirty="0">
                <a:solidFill>
                  <a:srgbClr val="FFC000"/>
                </a:solidFill>
              </a:rPr>
              <a:t>modulação digital de pulso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utilizam os </a:t>
            </a:r>
            <a:r>
              <a:rPr lang="pt-BR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processos de amostragem e quantização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representar o sinal mensagem na forma </a:t>
            </a:r>
            <a:r>
              <a:rPr lang="pt-BR" sz="2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discreta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(tempo e amplitude) 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 próprio às aplicação de técnicas de processamento digital de sinais</a:t>
            </a:r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7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>
                <a:solidFill>
                  <a:srgbClr val="FFFF00"/>
                </a:solidFill>
              </a:rPr>
              <a:t>Amostragem</a:t>
            </a:r>
            <a:endParaRPr lang="pt-BR" altLang="pt-BR" dirty="0">
              <a:solidFill>
                <a:srgbClr val="FFFF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Transformada de </a:t>
            </a:r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Fourier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um sinal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periódico com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período </a:t>
            </a:r>
            <a:r>
              <a:rPr lang="pt-BR" sz="20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20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consiste de uma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sequência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infinita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impulsos unitários que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ocorrem em múltiplos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inteiros</a:t>
            </a:r>
            <a:r>
              <a:rPr lang="pt-BR" sz="20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 frequência fundamental, </a:t>
            </a:r>
            <a:r>
              <a:rPr lang="pt-BR" sz="20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20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1/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20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pt-BR" sz="20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Propriedade da Dualidade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amostrar um sinal no domínio do tempo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torna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espectro do sinal periódico no domínio da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frequência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23020" y="2780928"/>
            <a:ext cx="192596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</a:rPr>
              <a:t>sinal periódico no domínio do </a:t>
            </a:r>
            <a:r>
              <a:rPr lang="pt-BR" dirty="0" smtClean="0">
                <a:latin typeface="Calibri" panose="020F0502020204030204" pitchFamily="34" charset="0"/>
              </a:rPr>
              <a:t>tempo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52120" y="2780928"/>
            <a:ext cx="24482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</a:rPr>
              <a:t>espectro discreto no domínio da frequência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3779912" y="3026571"/>
            <a:ext cx="136815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3779912" y="3242595"/>
            <a:ext cx="136815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331640" y="4437112"/>
            <a:ext cx="192596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</a:rPr>
              <a:t>sinal </a:t>
            </a:r>
            <a:r>
              <a:rPr lang="pt-BR" dirty="0" smtClean="0">
                <a:latin typeface="Calibri" panose="020F0502020204030204" pitchFamily="34" charset="0"/>
              </a:rPr>
              <a:t>discreto no </a:t>
            </a:r>
            <a:r>
              <a:rPr lang="pt-BR" dirty="0">
                <a:latin typeface="Calibri" panose="020F0502020204030204" pitchFamily="34" charset="0"/>
              </a:rPr>
              <a:t>domínio do </a:t>
            </a:r>
            <a:r>
              <a:rPr lang="pt-BR" dirty="0" smtClean="0">
                <a:latin typeface="Calibri" panose="020F0502020204030204" pitchFamily="34" charset="0"/>
              </a:rPr>
              <a:t>tempo</a:t>
            </a:r>
            <a:endParaRPr lang="pt-BR" dirty="0">
              <a:latin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660740" y="4437112"/>
            <a:ext cx="244827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</a:rPr>
              <a:t>espectro periódico </a:t>
            </a:r>
            <a:r>
              <a:rPr lang="pt-BR" dirty="0" smtClean="0">
                <a:latin typeface="Calibri" panose="020F0502020204030204" pitchFamily="34" charset="0"/>
              </a:rPr>
              <a:t>no </a:t>
            </a:r>
            <a:r>
              <a:rPr lang="pt-BR" dirty="0">
                <a:latin typeface="Calibri" panose="020F0502020204030204" pitchFamily="34" charset="0"/>
              </a:rPr>
              <a:t>domínio da frequência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788532" y="4682755"/>
            <a:ext cx="136815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788532" y="4898779"/>
            <a:ext cx="136815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 rot="16200000">
            <a:off x="-379892" y="5701478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8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</a:rPr>
              <a:t> harmônicos</a:t>
            </a:r>
            <a:endParaRPr lang="pt-BR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</a:t>
            </a:fld>
            <a:endParaRPr lang="pt-BR" altLang="pt-BR"/>
          </a:p>
        </p:txBody>
      </p:sp>
      <p:sp>
        <p:nvSpPr>
          <p:cNvPr id="18" name="Espaço Reservado para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89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/>
              <a:t>Amostragem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Amostragem instantânea</a:t>
            </a:r>
          </a:p>
          <a:p>
            <a:pPr marL="534988" lvl="1" indent="-261938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Forma ideal de amostragem</a:t>
            </a:r>
          </a:p>
          <a:p>
            <a:pPr marL="985838" lvl="2" indent="-273050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Sinal de energia: 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985838" lvl="2" indent="-273050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Amostrado a cada 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4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segundos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(período de amostragem)</a:t>
            </a:r>
          </a:p>
          <a:p>
            <a:pPr marL="985838" lvl="2" indent="-273050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Sequência amostrada: { 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</a:t>
            </a:r>
            <a:r>
              <a:rPr lang="el-GR" sz="14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δ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n.T</a:t>
            </a:r>
            <a:r>
              <a:rPr lang="pt-BR" sz="14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}</a:t>
            </a:r>
          </a:p>
          <a:p>
            <a:pPr marL="985838" lvl="2" indent="-273050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Frequência de amostragem: </a:t>
            </a:r>
            <a:b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</a:t>
            </a:r>
            <a:r>
              <a:rPr lang="pt-BR" sz="14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= 1/</a:t>
            </a:r>
            <a:r>
              <a:rPr lang="pt-BR" sz="14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4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4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14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</a:t>
            </a:r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(taxa de amostragem)</a:t>
            </a:r>
          </a:p>
          <a:p>
            <a:pPr marL="985838" lvl="2" indent="-273050"/>
            <a:r>
              <a:rPr lang="pt-BR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Sinal amostrado: </a:t>
            </a:r>
          </a:p>
        </p:txBody>
      </p:sp>
      <p:sp>
        <p:nvSpPr>
          <p:cNvPr id="10" name="Retângulo 9"/>
          <p:cNvSpPr/>
          <p:nvPr/>
        </p:nvSpPr>
        <p:spPr>
          <a:xfrm rot="16200000">
            <a:off x="-379892" y="5701478"/>
            <a:ext cx="10775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aseline="30000" dirty="0" smtClean="0">
                <a:solidFill>
                  <a:schemeClr val="tx1">
                    <a:lumMod val="8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1">
                    <a:lumMod val="85000"/>
                  </a:schemeClr>
                </a:solidFill>
              </a:rPr>
              <a:t> harmônicos</a:t>
            </a:r>
            <a:endParaRPr lang="pt-BR" sz="12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63" y="1700808"/>
            <a:ext cx="4802137" cy="152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t="3857" r="521"/>
          <a:stretch/>
        </p:blipFill>
        <p:spPr bwMode="auto">
          <a:xfrm>
            <a:off x="4341862" y="3294093"/>
            <a:ext cx="4802138" cy="164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3" y="4005064"/>
            <a:ext cx="3104633" cy="61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96" y="4817327"/>
            <a:ext cx="593027" cy="51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31684"/>
            <a:ext cx="4168114" cy="61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932040" y="5192032"/>
            <a:ext cx="4139952" cy="107721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i="1" dirty="0" smtClean="0"/>
              <a:t>O </a:t>
            </a:r>
            <a:r>
              <a:rPr lang="pt-BR" sz="1600" i="1" dirty="0"/>
              <a:t>processo de </a:t>
            </a:r>
            <a:r>
              <a:rPr lang="pt-BR" sz="1600" b="1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amostragem uniforme </a:t>
            </a:r>
            <a:r>
              <a:rPr lang="pt-BR" sz="1600" i="1" dirty="0"/>
              <a:t>de um sinal </a:t>
            </a:r>
            <a:r>
              <a:rPr lang="pt-BR" sz="1600" i="1" dirty="0" smtClean="0"/>
              <a:t>contínuo de </a:t>
            </a:r>
            <a:r>
              <a:rPr lang="pt-BR" sz="1600" i="1" dirty="0"/>
              <a:t>energia finita resulta em um </a:t>
            </a:r>
            <a:r>
              <a:rPr lang="pt-BR" sz="1600" b="1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espectro periódico </a:t>
            </a:r>
            <a:r>
              <a:rPr lang="pt-BR" sz="1600" i="1" dirty="0"/>
              <a:t>cuja </a:t>
            </a:r>
            <a:r>
              <a:rPr lang="pt-BR" sz="1600" i="1" dirty="0" smtClean="0"/>
              <a:t>frequência </a:t>
            </a:r>
            <a:r>
              <a:rPr lang="pt-BR" sz="1600" i="1" dirty="0"/>
              <a:t>de repetição é igual à taxa </a:t>
            </a:r>
            <a:r>
              <a:rPr lang="pt-BR" sz="1600" i="1" dirty="0" smtClean="0"/>
              <a:t>de amostragem</a:t>
            </a:r>
            <a:endParaRPr lang="pt-BR" sz="160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</a:t>
            </a:fld>
            <a:endParaRPr lang="pt-BR" altLang="pt-BR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56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Amostragem</a:t>
            </a:r>
            <a:endParaRPr lang="pt-BR" altLang="pt-BR" sz="3600" i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80112" y="4437111"/>
            <a:ext cx="3240360" cy="230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b="1" dirty="0"/>
              <a:t>Figura 5.2 </a:t>
            </a:r>
            <a:r>
              <a:rPr lang="pt-BR" sz="1200" b="1" dirty="0" smtClean="0"/>
              <a:t/>
            </a:r>
            <a:br>
              <a:rPr lang="pt-BR" sz="1200" b="1" dirty="0" smtClean="0"/>
            </a:br>
            <a:r>
              <a:rPr lang="pt-BR" sz="1200" dirty="0" smtClean="0"/>
              <a:t>(</a:t>
            </a:r>
            <a:r>
              <a:rPr lang="pt-BR" sz="1200" dirty="0"/>
              <a:t>a) Espectro de um </a:t>
            </a:r>
            <a:r>
              <a:rPr lang="pt-BR" sz="1200" dirty="0" smtClean="0"/>
              <a:t>sinal </a:t>
            </a:r>
            <a:r>
              <a:rPr lang="pt-BR" sz="1200" i="1" dirty="0" smtClean="0"/>
              <a:t>g</a:t>
            </a:r>
            <a:r>
              <a:rPr lang="pt-BR" sz="1200" dirty="0" smtClean="0"/>
              <a:t>(</a:t>
            </a:r>
            <a:r>
              <a:rPr lang="pt-BR" sz="1200" i="1" dirty="0" smtClean="0"/>
              <a:t>t</a:t>
            </a:r>
            <a:r>
              <a:rPr lang="pt-BR" sz="1200" dirty="0"/>
              <a:t>) </a:t>
            </a:r>
            <a:r>
              <a:rPr lang="pt-BR" sz="1200" dirty="0" smtClean="0"/>
              <a:t>limitado </a:t>
            </a:r>
            <a:r>
              <a:rPr lang="pt-BR" sz="1200" dirty="0"/>
              <a:t>em </a:t>
            </a:r>
            <a:r>
              <a:rPr lang="pt-BR" sz="1200" dirty="0" smtClean="0"/>
              <a:t>banda, </a:t>
            </a:r>
            <a:r>
              <a:rPr lang="pt-BR" sz="1200" i="1" dirty="0" smtClean="0"/>
              <a:t>W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smtClean="0"/>
              <a:t>(</a:t>
            </a:r>
            <a:r>
              <a:rPr lang="pt-BR" sz="1200" dirty="0"/>
              <a:t>b</a:t>
            </a:r>
            <a:r>
              <a:rPr lang="pt-BR" sz="1200" dirty="0" smtClean="0"/>
              <a:t>) Espectro </a:t>
            </a:r>
            <a:r>
              <a:rPr lang="pt-BR" sz="1200" dirty="0"/>
              <a:t>da versão </a:t>
            </a:r>
            <a:r>
              <a:rPr lang="pt-BR" sz="1200" dirty="0" smtClean="0"/>
              <a:t>instantaneamente amostrada </a:t>
            </a:r>
            <a:r>
              <a:rPr lang="pt-BR" sz="1200" dirty="0"/>
              <a:t>de </a:t>
            </a:r>
            <a:r>
              <a:rPr lang="pt-BR" sz="1200" i="1" dirty="0"/>
              <a:t>g</a:t>
            </a:r>
            <a:r>
              <a:rPr lang="pt-BR" sz="1200" dirty="0"/>
              <a:t>(</a:t>
            </a:r>
            <a:r>
              <a:rPr lang="pt-BR" sz="1200" i="1" dirty="0"/>
              <a:t>t</a:t>
            </a:r>
            <a:r>
              <a:rPr lang="pt-BR" sz="1200" dirty="0"/>
              <a:t>) para um período </a:t>
            </a:r>
            <a:r>
              <a:rPr lang="pt-BR" sz="1200" dirty="0" smtClean="0"/>
              <a:t>de amostragem </a:t>
            </a:r>
            <a:r>
              <a:rPr lang="pt-BR" sz="1200" i="1" dirty="0" err="1" smtClean="0"/>
              <a:t>T</a:t>
            </a:r>
            <a:r>
              <a:rPr lang="pt-BR" sz="1200" i="1" baseline="-25000" dirty="0" err="1" smtClean="0"/>
              <a:t>s</a:t>
            </a:r>
            <a:r>
              <a:rPr lang="pt-BR" sz="1200" i="1" dirty="0" smtClean="0"/>
              <a:t> </a:t>
            </a:r>
            <a:r>
              <a:rPr lang="pt-BR" sz="1200" dirty="0"/>
              <a:t>= 1</a:t>
            </a:r>
            <a:r>
              <a:rPr lang="pt-BR" sz="1200" dirty="0" smtClean="0"/>
              <a:t>/(2</a:t>
            </a:r>
            <a:r>
              <a:rPr lang="pt-BR" sz="1200" i="1" dirty="0" smtClean="0"/>
              <a:t>W</a:t>
            </a:r>
            <a:r>
              <a:rPr lang="pt-BR" sz="1200" dirty="0" smtClean="0"/>
              <a:t>)</a:t>
            </a:r>
            <a:br>
              <a:rPr lang="pt-BR" sz="1200" dirty="0" smtClean="0"/>
            </a:br>
            <a:r>
              <a:rPr lang="pt-BR" sz="1200" dirty="0" smtClean="0"/>
              <a:t>(</a:t>
            </a:r>
            <a:r>
              <a:rPr lang="pt-BR" sz="1200" dirty="0"/>
              <a:t>c) </a:t>
            </a:r>
            <a:r>
              <a:rPr lang="pt-BR" sz="1200" dirty="0" smtClean="0"/>
              <a:t>Resposta em frequência </a:t>
            </a:r>
            <a:r>
              <a:rPr lang="pt-BR" sz="1200" dirty="0"/>
              <a:t>de um filtro </a:t>
            </a:r>
            <a:r>
              <a:rPr lang="pt-BR" sz="1200" dirty="0" smtClean="0"/>
              <a:t>passa-baixa projetado </a:t>
            </a:r>
            <a:r>
              <a:rPr lang="pt-BR" sz="1200" dirty="0"/>
              <a:t>para recuperar o sinal </a:t>
            </a:r>
            <a:r>
              <a:rPr lang="pt-BR" sz="1200" dirty="0" smtClean="0"/>
              <a:t>de mensagem </a:t>
            </a:r>
            <a:r>
              <a:rPr lang="pt-BR" sz="1200" dirty="0"/>
              <a:t>original </a:t>
            </a:r>
            <a:r>
              <a:rPr lang="pt-BR" sz="1200" i="1" dirty="0"/>
              <a:t>g</a:t>
            </a:r>
            <a:r>
              <a:rPr lang="pt-BR" sz="1200" dirty="0"/>
              <a:t>(</a:t>
            </a:r>
            <a:r>
              <a:rPr lang="pt-BR" sz="1200" i="1" dirty="0"/>
              <a:t>t</a:t>
            </a:r>
            <a:r>
              <a:rPr lang="pt-BR" sz="1200" dirty="0"/>
              <a:t>) de sua </a:t>
            </a:r>
            <a:r>
              <a:rPr lang="pt-BR" sz="1200" dirty="0" smtClean="0"/>
              <a:t>versão uniformemente amostrada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7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49149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329508" y="4653136"/>
            <a:ext cx="183280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Filtro passa baixa ideal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1412776"/>
            <a:ext cx="222984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Espectro limitado em banda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74468"/>
            <a:ext cx="14573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4" y="5010820"/>
            <a:ext cx="1095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473524" y="4941168"/>
            <a:ext cx="19625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Este filtro de reconstrução é não </a:t>
            </a:r>
            <a:r>
              <a:rPr lang="pt-BR" sz="1100" dirty="0" smtClean="0">
                <a:solidFill>
                  <a:schemeClr val="tx1">
                    <a:lumMod val="50000"/>
                  </a:schemeClr>
                </a:solidFill>
              </a:rPr>
              <a:t>causal e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, portanto, não realizável fisicamente</a:t>
            </a:r>
            <a:r>
              <a:rPr lang="pt-BR" sz="11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Amostragem</a:t>
            </a:r>
            <a:endParaRPr lang="pt-BR" altLang="pt-BR" sz="3600" i="1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8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Teorema de Nyquist (da Amostragem)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Análise (transmissor)</a:t>
            </a:r>
          </a:p>
          <a:p>
            <a:pPr lvl="2"/>
            <a:r>
              <a:rPr lang="pt-BR" sz="1600" dirty="0" smtClean="0"/>
              <a:t>Um </a:t>
            </a:r>
            <a:r>
              <a:rPr lang="pt-BR" sz="1600" dirty="0"/>
              <a:t>sinal limitado em faixa de energia finita que não possua componentes </a:t>
            </a:r>
            <a:r>
              <a:rPr lang="pt-BR" sz="1600" dirty="0" smtClean="0"/>
              <a:t>de </a:t>
            </a:r>
            <a:r>
              <a:rPr lang="pt-BR" sz="1600" dirty="0"/>
              <a:t>frequência maiores do que </a:t>
            </a:r>
            <a:r>
              <a:rPr lang="pt-BR" sz="1600" b="1" i="1" dirty="0"/>
              <a:t>W</a:t>
            </a:r>
            <a:r>
              <a:rPr lang="pt-BR" sz="1600" dirty="0"/>
              <a:t> (Hz) é completamente descrito pela especificação dos valores do sinal em instantes de tempo separados por 1/(2</a:t>
            </a:r>
            <a:r>
              <a:rPr lang="pt-BR" sz="1600" b="1" i="1" dirty="0"/>
              <a:t>W</a:t>
            </a:r>
            <a:r>
              <a:rPr lang="pt-BR" sz="1600" dirty="0"/>
              <a:t>) (s)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Síntese (receptor)</a:t>
            </a:r>
          </a:p>
          <a:p>
            <a:pPr lvl="2"/>
            <a:r>
              <a:rPr lang="pt-BR" sz="1600" dirty="0" smtClean="0"/>
              <a:t>Um </a:t>
            </a:r>
            <a:r>
              <a:rPr lang="pt-BR" sz="1600" dirty="0"/>
              <a:t>sinal limitado em faixa de energia finita que não possua componentes </a:t>
            </a:r>
            <a:r>
              <a:rPr lang="pt-BR" sz="1600" dirty="0" smtClean="0"/>
              <a:t>de frequência </a:t>
            </a:r>
            <a:r>
              <a:rPr lang="pt-BR" sz="1600" dirty="0"/>
              <a:t>maiores do que</a:t>
            </a:r>
            <a:r>
              <a:rPr lang="pt-BR" sz="1600" b="1" i="1" dirty="0"/>
              <a:t> W</a:t>
            </a:r>
            <a:r>
              <a:rPr lang="pt-BR" sz="1600" dirty="0"/>
              <a:t> </a:t>
            </a:r>
            <a:r>
              <a:rPr lang="pt-BR" sz="1600" dirty="0" smtClean="0"/>
              <a:t>(Hz) é </a:t>
            </a:r>
            <a:r>
              <a:rPr lang="pt-BR" sz="1600" dirty="0"/>
              <a:t>completamente recuperado do conhecimento </a:t>
            </a:r>
            <a:r>
              <a:rPr lang="pt-BR" sz="1600" dirty="0" smtClean="0"/>
              <a:t>de suas </a:t>
            </a:r>
            <a:r>
              <a:rPr lang="pt-BR" sz="1600" dirty="0"/>
              <a:t>amostras tiradas na taxa de 2</a:t>
            </a:r>
            <a:r>
              <a:rPr lang="pt-BR" sz="1600" b="1" i="1" dirty="0"/>
              <a:t>W</a:t>
            </a:r>
            <a:r>
              <a:rPr lang="pt-BR" sz="1600" dirty="0"/>
              <a:t> </a:t>
            </a:r>
            <a:r>
              <a:rPr lang="pt-BR" sz="1600" dirty="0" smtClean="0"/>
              <a:t>amostras/segundo (taxa de Nyquist)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542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 smtClean="0"/>
              <a:t>Amostragem</a:t>
            </a:r>
            <a:endParaRPr lang="pt-BR" altLang="pt-BR" sz="3600" i="1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Sistemas de Comunicação      -      Prof. Cláudio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9</a:t>
            </a:fld>
            <a:endParaRPr lang="pt-BR" alt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Mai/17</a:t>
            </a: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363272" cy="5400600"/>
              </a:xfrm>
            </p:spPr>
            <p:txBody>
              <a:bodyPr/>
              <a:lstStyle/>
              <a:p>
                <a:r>
                  <a:rPr lang="pt-BR" sz="2000" b="1" dirty="0" smtClean="0"/>
                  <a:t>Exercícios</a:t>
                </a:r>
                <a:endParaRPr lang="pt-BR" sz="1800" b="1" dirty="0" smtClean="0"/>
              </a:p>
              <a:p>
                <a:pPr marL="457200" lvl="1" indent="0">
                  <a:buNone/>
                </a:pPr>
                <a:r>
                  <a:rPr lang="pt-BR" sz="1600" dirty="0"/>
                  <a:t>5.5 Especifique a taxa de Nyquist </a:t>
                </a:r>
                <a:r>
                  <a:rPr lang="pt-BR" sz="1600" dirty="0" smtClean="0"/>
                  <a:t>(</a:t>
                </a:r>
                <a:r>
                  <a:rPr lang="pt-BR" sz="1600" i="1" dirty="0" err="1" smtClean="0"/>
                  <a:t>R</a:t>
                </a:r>
                <a:r>
                  <a:rPr lang="pt-BR" sz="1600" i="1" baseline="-25000" dirty="0" err="1" smtClean="0"/>
                  <a:t>Nyq</a:t>
                </a:r>
                <a:r>
                  <a:rPr lang="pt-BR" sz="1600" dirty="0" smtClean="0"/>
                  <a:t>) e </a:t>
                </a:r>
                <a:r>
                  <a:rPr lang="pt-BR" sz="1600" dirty="0"/>
                  <a:t>o intervalo de Nyquist </a:t>
                </a:r>
                <a:r>
                  <a:rPr lang="pt-BR" sz="1600" dirty="0" smtClean="0"/>
                  <a:t>(</a:t>
                </a:r>
                <a:r>
                  <a:rPr lang="pt-BR" sz="1600" i="1" dirty="0" err="1" smtClean="0"/>
                  <a:t>T</a:t>
                </a:r>
                <a:r>
                  <a:rPr lang="pt-BR" sz="1600" i="1" baseline="-25000" dirty="0" err="1" smtClean="0"/>
                  <a:t>Nyq</a:t>
                </a:r>
                <a:r>
                  <a:rPr lang="pt-BR" sz="1600" dirty="0" smtClean="0"/>
                  <a:t>) para </a:t>
                </a:r>
                <a:r>
                  <a:rPr lang="pt-BR" sz="1600" dirty="0"/>
                  <a:t>cada um dos </a:t>
                </a:r>
                <a:r>
                  <a:rPr lang="pt-BR" sz="1600" dirty="0" smtClean="0"/>
                  <a:t>sinais a </a:t>
                </a:r>
                <a:r>
                  <a:rPr lang="pt-BR" sz="1600" dirty="0"/>
                  <a:t>seguir:</a:t>
                </a:r>
                <a:endParaRPr lang="pt-BR" sz="1600" dirty="0" smtClean="0"/>
              </a:p>
              <a:p>
                <a:pPr marL="457200" lvl="1" indent="0">
                  <a:buNone/>
                </a:pPr>
                <a:r>
                  <a:rPr lang="pt-BR" sz="1600" dirty="0" smtClean="0"/>
                  <a:t>(a</a:t>
                </a:r>
                <a:r>
                  <a:rPr lang="pt-BR" sz="1600" dirty="0"/>
                  <a:t>)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</a:rPr>
                      <m:t>𝑠𝑖𝑛𝑐</m:t>
                    </m:r>
                    <m:d>
                      <m:d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/>
                          </a:rPr>
                          <m:t>200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dirty="0" smtClean="0"/>
                  <a:t>: 			</a:t>
                </a:r>
                <a:r>
                  <a:rPr lang="pt-BR" sz="1600" i="1" dirty="0" err="1" smtClean="0"/>
                  <a:t>R</a:t>
                </a:r>
                <a:r>
                  <a:rPr lang="pt-BR" sz="1600" i="1" baseline="-25000" dirty="0" err="1" smtClean="0"/>
                  <a:t>Nyq</a:t>
                </a:r>
                <a:r>
                  <a:rPr lang="pt-BR" sz="1600" dirty="0" smtClean="0"/>
                  <a:t> </a:t>
                </a:r>
                <a:r>
                  <a:rPr lang="pt-BR" sz="1600" dirty="0"/>
                  <a:t>= 200 Hz,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Nyq</a:t>
                </a:r>
                <a:r>
                  <a:rPr lang="pt-BR" sz="1600" i="1" baseline="-25000" dirty="0"/>
                  <a:t> </a:t>
                </a:r>
                <a:r>
                  <a:rPr lang="pt-BR" sz="1600" dirty="0" smtClean="0"/>
                  <a:t>= 5 </a:t>
                </a:r>
                <a:r>
                  <a:rPr lang="pt-BR" sz="1600" dirty="0" err="1" smtClean="0"/>
                  <a:t>ms</a:t>
                </a:r>
                <a:endParaRPr lang="pt-BR" sz="1600" dirty="0"/>
              </a:p>
              <a:p>
                <a:pPr marL="457200" lvl="1" indent="0">
                  <a:buNone/>
                </a:pPr>
                <a:r>
                  <a:rPr lang="pt-BR" sz="1600" dirty="0"/>
                  <a:t>(b)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</a:rPr>
                      <m:t>𝑠𝑖𝑛𝑐</m:t>
                    </m:r>
                    <m:r>
                      <a:rPr lang="pt-BR" sz="1600" b="0" i="1" baseline="30000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200</m:t>
                        </m:r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dirty="0"/>
                  <a:t>: 	</a:t>
                </a:r>
                <a:r>
                  <a:rPr lang="pt-BR" sz="1600" dirty="0" smtClean="0"/>
                  <a:t>		</a:t>
                </a:r>
                <a:r>
                  <a:rPr lang="pt-BR" sz="1600" i="1" dirty="0" err="1" smtClean="0"/>
                  <a:t>R</a:t>
                </a:r>
                <a:r>
                  <a:rPr lang="pt-BR" sz="1600" i="1" baseline="-25000" dirty="0" err="1" smtClean="0"/>
                  <a:t>Nyq</a:t>
                </a:r>
                <a:r>
                  <a:rPr lang="pt-BR" sz="1600" dirty="0" smtClean="0"/>
                  <a:t> </a:t>
                </a:r>
                <a:r>
                  <a:rPr lang="pt-BR" sz="1600" dirty="0"/>
                  <a:t>= </a:t>
                </a:r>
                <a:r>
                  <a:rPr lang="pt-BR" sz="1600" dirty="0" smtClean="0"/>
                  <a:t>400 </a:t>
                </a:r>
                <a:r>
                  <a:rPr lang="pt-BR" sz="1600" dirty="0"/>
                  <a:t>Hz,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Nyq</a:t>
                </a:r>
                <a:r>
                  <a:rPr lang="pt-BR" sz="1600" i="1" baseline="-25000" dirty="0"/>
                  <a:t> </a:t>
                </a:r>
                <a:r>
                  <a:rPr lang="pt-BR" sz="1600" dirty="0" smtClean="0"/>
                  <a:t>= </a:t>
                </a:r>
                <a:r>
                  <a:rPr lang="pt-BR" sz="1600" dirty="0"/>
                  <a:t>2,5 </a:t>
                </a:r>
                <a:r>
                  <a:rPr lang="pt-BR" sz="1600" dirty="0" err="1" smtClean="0"/>
                  <a:t>ms</a:t>
                </a:r>
                <a:endParaRPr lang="pt-BR" sz="1600" dirty="0"/>
              </a:p>
              <a:p>
                <a:pPr marL="457200" lvl="1" indent="0">
                  <a:buNone/>
                </a:pPr>
                <a:r>
                  <a:rPr lang="pt-BR" sz="1600" dirty="0"/>
                  <a:t>(c)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</a:rPr>
                      <m:t>𝑠𝑖𝑛𝑐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200</m:t>
                        </m:r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+</m:t>
                    </m:r>
                    <m:r>
                      <a:rPr lang="pt-BR" sz="1600" i="1">
                        <a:latin typeface="Cambria Math"/>
                      </a:rPr>
                      <m:t>𝑠𝑖𝑛𝑐</m:t>
                    </m:r>
                    <m:r>
                      <a:rPr lang="pt-BR" sz="1600" i="1" baseline="300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200</m:t>
                        </m:r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dirty="0"/>
                  <a:t>: 	</a:t>
                </a:r>
                <a:r>
                  <a:rPr lang="pt-BR" sz="1600" i="1" dirty="0"/>
                  <a:t>R</a:t>
                </a:r>
                <a:r>
                  <a:rPr lang="pt-BR" sz="1600" i="1" baseline="-25000" dirty="0"/>
                  <a:t>Nyq</a:t>
                </a:r>
                <a:r>
                  <a:rPr lang="pt-BR" sz="1600" dirty="0"/>
                  <a:t> = 400 Hz,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Nyq</a:t>
                </a:r>
                <a:r>
                  <a:rPr lang="pt-BR" sz="1600" i="1" baseline="-25000" dirty="0"/>
                  <a:t> </a:t>
                </a:r>
                <a:r>
                  <a:rPr lang="pt-BR" sz="1600" dirty="0"/>
                  <a:t>= 2,5 </a:t>
                </a:r>
                <a:r>
                  <a:rPr lang="pt-BR" sz="1600" dirty="0" err="1"/>
                  <a:t>ms</a:t>
                </a:r>
                <a:r>
                  <a:rPr lang="pt-BR" sz="1600" dirty="0" smtClean="0"/>
                  <a:t/>
                </a:r>
                <a:br>
                  <a:rPr lang="pt-BR" sz="1600" dirty="0" smtClean="0"/>
                </a:br>
                <a:endParaRPr lang="pt-BR" sz="1600" dirty="0" smtClean="0"/>
              </a:p>
              <a:p>
                <a:pPr marL="457200" lvl="1" indent="0">
                  <a:buNone/>
                </a:pPr>
                <a:r>
                  <a:rPr lang="pt-BR" sz="1600" dirty="0"/>
                  <a:t>5.6 Considere a amostragem uniforme da onda </a:t>
                </a:r>
                <a:r>
                  <a:rPr lang="pt-BR" sz="1600" dirty="0" smtClean="0"/>
                  <a:t>senoidal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pt-BR" sz="1600" dirty="0"/>
                  <a:t>Determine a transformada de Fourier da forma de onda amostrada para cada um dos </a:t>
                </a:r>
                <a:r>
                  <a:rPr lang="pt-BR" sz="1600" dirty="0" smtClean="0"/>
                  <a:t>seguintes períodos </a:t>
                </a:r>
                <a:r>
                  <a:rPr lang="pt-BR" sz="1600" dirty="0"/>
                  <a:t>de amostragem</a:t>
                </a:r>
                <a:r>
                  <a:rPr lang="pt-BR" sz="1600" dirty="0" smtClean="0"/>
                  <a:t>: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pt-BR" sz="1600" dirty="0" smtClean="0"/>
                  <a:t>(</a:t>
                </a:r>
                <a:r>
                  <a:rPr lang="pt-BR" sz="1600" dirty="0"/>
                  <a:t>a) Para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s</a:t>
                </a:r>
                <a:r>
                  <a:rPr lang="pt-BR" sz="1600" dirty="0"/>
                  <a:t> = </a:t>
                </a:r>
                <a:r>
                  <a:rPr lang="pt-BR" sz="1600" dirty="0" smtClean="0"/>
                  <a:t>0,25s</a:t>
                </a:r>
                <a:br>
                  <a:rPr lang="pt-BR" sz="1600" dirty="0" smtClean="0"/>
                </a:br>
                <a:r>
                  <a:rPr lang="pt-BR" sz="1600" dirty="0"/>
                  <a:t>(b) Para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s</a:t>
                </a:r>
                <a:r>
                  <a:rPr lang="pt-BR" sz="1600" i="1" dirty="0"/>
                  <a:t> </a:t>
                </a:r>
                <a:r>
                  <a:rPr lang="pt-BR" sz="1600" dirty="0"/>
                  <a:t>= 1s</a:t>
                </a:r>
                <a:r>
                  <a:rPr lang="pt-BR" sz="1600" dirty="0" smtClean="0"/>
                  <a:t>,</a:t>
                </a:r>
                <a:br>
                  <a:rPr lang="pt-BR" sz="1600" dirty="0" smtClean="0"/>
                </a:br>
                <a:r>
                  <a:rPr lang="pt-BR" sz="1600" dirty="0" smtClean="0"/>
                  <a:t>(c) Para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s</a:t>
                </a:r>
                <a:r>
                  <a:rPr lang="pt-BR" sz="1600" i="1" dirty="0"/>
                  <a:t> </a:t>
                </a:r>
                <a:r>
                  <a:rPr lang="pt-BR" sz="1600" dirty="0"/>
                  <a:t>= </a:t>
                </a:r>
                <a:r>
                  <a:rPr lang="pt-BR" sz="1600" dirty="0" smtClean="0"/>
                  <a:t>1,5s</a:t>
                </a:r>
              </a:p>
              <a:p>
                <a:pPr marL="457200" lvl="1" indent="0">
                  <a:buNone/>
                </a:pPr>
                <a:endParaRPr lang="pt-BR" sz="1600" dirty="0"/>
              </a:p>
              <a:p>
                <a:pPr marL="457200" lvl="1" indent="0">
                  <a:buNone/>
                </a:pPr>
                <a:r>
                  <a:rPr lang="pt-BR" sz="1600" dirty="0"/>
                  <a:t>5.7 Considere um sinal contínuo no tempo definido </a:t>
                </a:r>
                <a:r>
                  <a:rPr lang="pt-BR" sz="1600" dirty="0" smtClean="0"/>
                  <a:t>por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=</m:t>
                    </m:r>
                    <m:r>
                      <a:rPr lang="pt-BR" sz="1600" b="0" i="1" smtClean="0">
                        <a:latin typeface="Cambria Math"/>
                      </a:rPr>
                      <m:t>𝑠𝑒𝑛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/>
                      </a:rPr>
                      <m:t>/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pt-BR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 sz="1600" i="1">
                        <a:latin typeface="Cambria Math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457200" lvl="1" indent="0">
                  <a:buNone/>
                </a:pPr>
                <a:r>
                  <a:rPr lang="pt-BR" sz="1600" dirty="0"/>
                  <a:t>O sinal </a:t>
                </a:r>
                <a:r>
                  <a:rPr lang="pt-BR" sz="1600" i="1" dirty="0"/>
                  <a:t>g</a:t>
                </a:r>
                <a:r>
                  <a:rPr lang="pt-BR" sz="1600" dirty="0"/>
                  <a:t>(</a:t>
                </a:r>
                <a:r>
                  <a:rPr lang="pt-BR" sz="1600" i="1" dirty="0"/>
                  <a:t>t</a:t>
                </a:r>
                <a:r>
                  <a:rPr lang="pt-BR" sz="1600" dirty="0"/>
                  <a:t>) é uniformemente amostrado para produzir a </a:t>
                </a:r>
                <a:r>
                  <a:rPr lang="pt-BR" sz="1600" dirty="0" smtClean="0"/>
                  <a:t>sequência infinita</a:t>
                </a:r>
                <a:r>
                  <a:rPr lang="pt-BR" sz="16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pt-BR" sz="16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{ </a:t>
                </a:r>
                <a:r>
                  <a:rPr lang="pt-BR" sz="1600" i="1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g</a:t>
                </a:r>
                <a:r>
                  <a:rPr lang="el-GR" sz="1600" i="1" baseline="-250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δ</a:t>
                </a:r>
                <a:r>
                  <a:rPr lang="pt-BR" sz="16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(</a:t>
                </a:r>
                <a:r>
                  <a:rPr lang="pt-BR" sz="1600" i="1" dirty="0" err="1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n.T</a:t>
                </a:r>
                <a:r>
                  <a:rPr lang="pt-BR" sz="1600" i="1" baseline="-25000" dirty="0" err="1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s</a:t>
                </a:r>
                <a:r>
                  <a:rPr lang="pt-BR" sz="16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) </a:t>
                </a:r>
                <a:r>
                  <a:rPr lang="pt-BR" sz="16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}</a:t>
                </a:r>
                <a:r>
                  <a:rPr lang="pt-BR" sz="1600" dirty="0" smtClean="0"/>
                  <a:t>. </a:t>
                </a:r>
                <a:r>
                  <a:rPr lang="pt-BR" sz="1600" dirty="0"/>
                  <a:t>Determine a condição que o período </a:t>
                </a:r>
                <a:r>
                  <a:rPr lang="pt-BR" sz="1600" i="1" dirty="0" err="1"/>
                  <a:t>T</a:t>
                </a:r>
                <a:r>
                  <a:rPr lang="pt-BR" sz="1600" i="1" baseline="-25000" dirty="0" err="1"/>
                  <a:t>s</a:t>
                </a:r>
                <a:r>
                  <a:rPr lang="pt-BR" sz="1600" i="1" dirty="0"/>
                  <a:t> </a:t>
                </a:r>
                <a:r>
                  <a:rPr lang="pt-BR" sz="1600" dirty="0"/>
                  <a:t>deve satisfazer para que o sinal </a:t>
                </a:r>
                <a:r>
                  <a:rPr lang="pt-BR" sz="1600" i="1" dirty="0"/>
                  <a:t>g</a:t>
                </a:r>
                <a:r>
                  <a:rPr lang="pt-BR" sz="1600" dirty="0"/>
                  <a:t>(</a:t>
                </a:r>
                <a:r>
                  <a:rPr lang="pt-BR" sz="1600" i="1" dirty="0"/>
                  <a:t>t</a:t>
                </a:r>
                <a:r>
                  <a:rPr lang="pt-BR" sz="1600" dirty="0"/>
                  <a:t>) seja unicamente recuperado da </a:t>
                </a:r>
                <a:r>
                  <a:rPr lang="pt-BR" sz="1600" dirty="0" smtClean="0"/>
                  <a:t>sequência.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363272" cy="5400600"/>
              </a:xfrm>
              <a:blipFill rotWithShape="1">
                <a:blip r:embed="rId3"/>
                <a:stretch>
                  <a:fillRect l="-583" t="-451" r="-7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92" y="4204368"/>
            <a:ext cx="2476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92" y="3719396"/>
            <a:ext cx="30765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65" y="4647034"/>
            <a:ext cx="30194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4532965" y="1844824"/>
            <a:ext cx="3207387" cy="9361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971600" y="6165305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3" lvl="1"/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taxa de Nyquist deve exceder 1 Hz, </a:t>
            </a:r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 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 intervalo </a:t>
            </a:r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de Nyquist 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 ser menor </a:t>
            </a:r>
            <a:r>
              <a:rPr lang="pt-BR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 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1s.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55976" y="3663263"/>
            <a:ext cx="3301369" cy="145830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71600" y="6162492"/>
            <a:ext cx="7848872" cy="3769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29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ample presentation slides">
  <a:themeElements>
    <a:clrScheme name="GD_BusPres_01_TP01136794 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GD_BusPres_01_TP01136794 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tx1"/>
        </a:solidFill>
      </a:spPr>
      <a:bodyPr wrap="none" rtlCol="0">
        <a:spAutoFit/>
      </a:bodyPr>
      <a:lstStyle>
        <a:defPPr>
          <a:defRPr sz="1400"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>
    <a:extraClrScheme>
      <a:clrScheme name="GD_BusPres_01_TP01136794 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8136</TotalTime>
  <Words>3209</Words>
  <Application>Microsoft Office PowerPoint</Application>
  <PresentationFormat>Apresentação na tela (4:3)</PresentationFormat>
  <Paragraphs>486</Paragraphs>
  <Slides>35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Sample presentation slides</vt:lpstr>
      <vt:lpstr>Modulação de Pulsos</vt:lpstr>
      <vt:lpstr>Agenda</vt:lpstr>
      <vt:lpstr> Objetivos</vt:lpstr>
      <vt:lpstr> Introdução</vt:lpstr>
      <vt:lpstr> Amostragem</vt:lpstr>
      <vt:lpstr> Amostragem</vt:lpstr>
      <vt:lpstr>Amostragem</vt:lpstr>
      <vt:lpstr>Amostragem</vt:lpstr>
      <vt:lpstr>Amostragem</vt:lpstr>
      <vt:lpstr>Aliasing</vt:lpstr>
      <vt:lpstr>Aliasing</vt:lpstr>
      <vt:lpstr>Aliasing</vt:lpstr>
      <vt:lpstr>Revisão</vt:lpstr>
      <vt:lpstr>Modulações de Pulsos</vt:lpstr>
      <vt:lpstr>Modulação de Amplitude de Pulso</vt:lpstr>
      <vt:lpstr>Modulação de Amplitude de Pulso</vt:lpstr>
      <vt:lpstr>Modulação de Amplitude de Pulso</vt:lpstr>
      <vt:lpstr>Modulação de Largura de Pulso</vt:lpstr>
      <vt:lpstr>Modulação de Posição de Pulso</vt:lpstr>
      <vt:lpstr>Modulação  Analógica   Χ  Digital</vt:lpstr>
      <vt:lpstr>Quantização</vt:lpstr>
      <vt:lpstr>Quantização</vt:lpstr>
      <vt:lpstr>Quantização</vt:lpstr>
      <vt:lpstr>Mod. por Codificação de Pulsos</vt:lpstr>
      <vt:lpstr>PCM</vt:lpstr>
      <vt:lpstr>PCM</vt:lpstr>
      <vt:lpstr>PCM</vt:lpstr>
      <vt:lpstr>PCM</vt:lpstr>
      <vt:lpstr>PCM</vt:lpstr>
      <vt:lpstr>PCM</vt:lpstr>
      <vt:lpstr>PCM</vt:lpstr>
      <vt:lpstr>PCM</vt:lpstr>
      <vt:lpstr>PCM</vt:lpstr>
      <vt:lpstr>PCM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Transmissão em Banda Base</dc:title>
  <dc:creator>Windows User</dc:creator>
  <cp:lastModifiedBy>Windows User</cp:lastModifiedBy>
  <cp:revision>192</cp:revision>
  <cp:lastPrinted>2017-05-20T21:36:04Z</cp:lastPrinted>
  <dcterms:created xsi:type="dcterms:W3CDTF">2016-04-17T19:52:48Z</dcterms:created>
  <dcterms:modified xsi:type="dcterms:W3CDTF">2017-06-26T13:40:56Z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TC011367951046</vt:lpwstr>
  </property>
</Properties>
</file>