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8" r:id="rId2"/>
    <p:sldId id="260" r:id="rId3"/>
    <p:sldId id="262" r:id="rId4"/>
    <p:sldId id="314" r:id="rId5"/>
    <p:sldId id="263" r:id="rId6"/>
    <p:sldId id="264" r:id="rId7"/>
    <p:sldId id="265" r:id="rId8"/>
    <p:sldId id="266" r:id="rId9"/>
    <p:sldId id="306" r:id="rId10"/>
    <p:sldId id="267" r:id="rId11"/>
    <p:sldId id="269" r:id="rId12"/>
    <p:sldId id="268" r:id="rId13"/>
    <p:sldId id="315" r:id="rId14"/>
    <p:sldId id="280" r:id="rId15"/>
    <p:sldId id="270" r:id="rId16"/>
    <p:sldId id="271" r:id="rId17"/>
    <p:sldId id="272" r:id="rId18"/>
    <p:sldId id="274" r:id="rId19"/>
    <p:sldId id="286" r:id="rId20"/>
    <p:sldId id="285" r:id="rId21"/>
    <p:sldId id="287" r:id="rId22"/>
    <p:sldId id="273" r:id="rId23"/>
    <p:sldId id="279" r:id="rId24"/>
    <p:sldId id="293" r:id="rId25"/>
    <p:sldId id="282" r:id="rId26"/>
    <p:sldId id="284" r:id="rId27"/>
    <p:sldId id="288" r:id="rId28"/>
    <p:sldId id="289" r:id="rId29"/>
    <p:sldId id="275" r:id="rId30"/>
    <p:sldId id="290" r:id="rId31"/>
    <p:sldId id="291" r:id="rId32"/>
    <p:sldId id="292" r:id="rId33"/>
    <p:sldId id="277" r:id="rId34"/>
    <p:sldId id="278" r:id="rId35"/>
    <p:sldId id="276" r:id="rId36"/>
    <p:sldId id="294" r:id="rId37"/>
    <p:sldId id="304" r:id="rId38"/>
    <p:sldId id="295" r:id="rId39"/>
    <p:sldId id="305" r:id="rId40"/>
    <p:sldId id="296" r:id="rId41"/>
    <p:sldId id="307" r:id="rId42"/>
    <p:sldId id="297" r:id="rId43"/>
    <p:sldId id="316" r:id="rId44"/>
    <p:sldId id="309" r:id="rId45"/>
    <p:sldId id="317" r:id="rId46"/>
    <p:sldId id="318" r:id="rId47"/>
    <p:sldId id="302" r:id="rId48"/>
    <p:sldId id="303" r:id="rId49"/>
    <p:sldId id="298" r:id="rId50"/>
    <p:sldId id="300" r:id="rId51"/>
    <p:sldId id="301" r:id="rId52"/>
    <p:sldId id="319" r:id="rId53"/>
    <p:sldId id="299" r:id="rId54"/>
    <p:sldId id="311" r:id="rId55"/>
    <p:sldId id="312" r:id="rId56"/>
    <p:sldId id="313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7005" autoAdjust="0"/>
  </p:normalViewPr>
  <p:slideViewPr>
    <p:cSldViewPr>
      <p:cViewPr varScale="1">
        <p:scale>
          <a:sx n="85" d="100"/>
          <a:sy n="85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2F21E78-474C-495E-BB33-C670999D64BA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371350-05EC-4276-B6C8-36B3F0238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</a:p>
          <a:p>
            <a:r>
              <a:rPr lang="pt-BR" baseline="0" dirty="0" smtClean="0"/>
              <a:t>Estudo do ruído será feito mais adiante no curso.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distorção de pico é o critério de pior caso para a transmissão de dados</a:t>
            </a:r>
            <a:r>
              <a:rPr lang="pt-BR" baseline="0" dirty="0" smtClean="0"/>
              <a:t> em um canal ruidoso.</a:t>
            </a:r>
          </a:p>
          <a:p>
            <a:r>
              <a:rPr lang="pt-BR" baseline="0" dirty="0" smtClean="0"/>
              <a:t>A abertura de olho especifica a maior margem de ruído possível.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</a:p>
          <a:p>
            <a:r>
              <a:rPr lang="pt-BR" baseline="0" dirty="0" smtClean="0"/>
              <a:t>Estudo do ruído será feito mais adiante no curso.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http://www.qsl.net/py4zbz/kg.htm#o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09600" y="26670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95400" y="3962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229AFA-30C0-4B02-9C2A-B133B48975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6C0D-60F4-49C1-801D-C01D83811B0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6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7624-3179-4C4B-A4ED-9033AC5B27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036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122030D-5B3B-4FEC-A39D-EC1AB7952D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8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99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874440" cy="1886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altLang="pt-BR" sz="9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172467"/>
          </a:xfrm>
        </p:spPr>
        <p:txBody>
          <a:bodyPr/>
          <a:lstStyle>
            <a:lvl1pPr>
              <a:defRPr sz="9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669360"/>
            <a:ext cx="370384" cy="172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altLang="pt-BR" sz="900" smtClean="0">
                <a:solidFill>
                  <a:schemeClr val="accent2">
                    <a:lumMod val="40000"/>
                    <a:lumOff val="60000"/>
                  </a:schemeClr>
                </a:solidFill>
                <a:cs typeface="+mn-cs"/>
              </a:defRPr>
            </a:lvl1pPr>
          </a:lstStyle>
          <a:p>
            <a:pPr algn="ctr"/>
            <a:fld id="{95D36C04-924B-4B13-B340-49B26E1D54E7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3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6DED-5FA9-40EC-9CAD-836A8055FF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8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462E-8AF7-4149-BAAF-A05BF88B8D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9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88A2F-23A6-40C8-ADC6-565928CA80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3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8E62-7384-4C00-9B1E-6BE330B585D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96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767-13A0-4B16-991F-13589BA39A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47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E143F-B60F-4444-9D00-BB9CE422B5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970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8C1BB-373B-4955-9806-CE8DD2A056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texto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F562CA-C399-4CC0-B3D9-22A807BE07F3}" type="slidenum">
              <a:rPr lang="pt-BR" altLang="pt-BR"/>
              <a:pPr/>
              <a:t>‹nº›</a:t>
            </a:fld>
            <a:endParaRPr lang="pt-BR" altLang="pt-BR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png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5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pn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0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6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png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2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4000" b="0" dirty="0" smtClean="0"/>
              <a:t>Transmissão Digital</a:t>
            </a:r>
            <a:br>
              <a:rPr lang="pt-BR" altLang="pt-BR" sz="4000" b="0" dirty="0" smtClean="0"/>
            </a:br>
            <a:r>
              <a:rPr lang="pt-BR" altLang="pt-BR" sz="4000" b="0" dirty="0" smtClean="0"/>
              <a:t>em Banda Base</a:t>
            </a:r>
            <a:endParaRPr lang="pt-BR" altLang="pt-BR" sz="4000" b="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45224"/>
            <a:ext cx="6400800" cy="720080"/>
          </a:xfrm>
        </p:spPr>
        <p:txBody>
          <a:bodyPr/>
          <a:lstStyle/>
          <a:p>
            <a:r>
              <a:rPr lang="pt-BR" altLang="pt-BR" sz="2400" dirty="0" smtClean="0"/>
              <a:t>Prof. Cláudio A. Fleury</a:t>
            </a:r>
          </a:p>
          <a:p>
            <a:r>
              <a:rPr lang="pt-BR" altLang="pt-BR" sz="1800" dirty="0" smtClean="0"/>
              <a:t>Mai-2017</a:t>
            </a:r>
            <a:endParaRPr lang="pt-BR" altLang="pt-BR" sz="18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black">
          <a:xfrm>
            <a:off x="1339552" y="404664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kern="0" dirty="0" smtClean="0"/>
              <a:t>Sistemas de Comunicação</a:t>
            </a:r>
            <a:endParaRPr lang="pt-BR" altLang="pt-BR" kern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59832" y="4005064"/>
            <a:ext cx="2160240" cy="3600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2000" dirty="0" smtClean="0">
                <a:solidFill>
                  <a:schemeClr val="tx2"/>
                </a:solidFill>
              </a:rPr>
              <a:t>Conceitos Básicos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19909" y="6612673"/>
            <a:ext cx="914400" cy="2434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11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55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>
                <a:solidFill>
                  <a:srgbClr val="FFFF00"/>
                </a:solidFill>
              </a:rPr>
              <a:t>3. Canal de Nyquist</a:t>
            </a:r>
            <a:endParaRPr lang="pt-BR" altLang="pt-BR" sz="3200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Revisão: Transformada de Fourier</a:t>
            </a:r>
          </a:p>
          <a:p>
            <a:pPr lvl="1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Janela Retangular (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brickwall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boxcar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gate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window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,...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– Passa baixa ideal</a:t>
            </a:r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"/>
          <a:stretch/>
        </p:blipFill>
        <p:spPr bwMode="auto">
          <a:xfrm>
            <a:off x="899592" y="2852936"/>
            <a:ext cx="3248024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55393"/>
            <a:ext cx="32480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27172"/>
              </p:ext>
            </p:extLst>
          </p:nvPr>
        </p:nvGraphicFramePr>
        <p:xfrm>
          <a:off x="6555859" y="3636717"/>
          <a:ext cx="17256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ção" r:id="rId6" imgW="1523880" imgH="228600" progId="Equation.3">
                  <p:embed/>
                </p:oleObj>
              </mc:Choice>
              <mc:Fallback>
                <p:oleObj name="Equação" r:id="rId6" imgW="1523880" imgH="2286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59" y="3636717"/>
                        <a:ext cx="1725612" cy="260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8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29" y="1844824"/>
            <a:ext cx="58197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29" y="2852936"/>
            <a:ext cx="277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16" y="4036293"/>
            <a:ext cx="37719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7022801" y="4204712"/>
            <a:ext cx="1231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SLIT não causal.</a:t>
            </a:r>
            <a:endParaRPr lang="pt-BR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41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/>
              <a:t>Canal de Nyquist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2748061"/>
            <a:ext cx="8363272" cy="37052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Analisando o sistema PAM com foco no espectro total do pulso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7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termos </a:t>
            </a:r>
            <a:r>
              <a:rPr lang="pt-BR" sz="1800" b="1" dirty="0" smtClean="0">
                <a:solidFill>
                  <a:srgbClr val="92D050"/>
                </a:solidFill>
              </a:rPr>
              <a:t>ISI nula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precisamos do </a:t>
            </a:r>
            <a:r>
              <a:rPr lang="pt-BR" sz="1800" b="1" dirty="0" smtClean="0">
                <a:solidFill>
                  <a:schemeClr val="tx2"/>
                </a:solidFill>
              </a:rPr>
              <a:t>pulso total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seguinte tipo: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Isto implica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 amostragem de 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em uma taxa uniforme igual à taxa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1/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8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Supondo 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limitado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intervalo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8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 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&lt; </a:t>
            </a:r>
            <a:r>
              <a:rPr lang="pt-BR" sz="1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8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Interpolando as amostras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sz="18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para pulsos limitados a 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sz="18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0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Hz </a:t>
            </a:r>
          </a:p>
          <a:p>
            <a:pPr lvl="1"/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Logo, p/ 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sz="18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0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= 1/(2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8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), a forma ótima do pulso é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2858"/>
              </p:ext>
            </p:extLst>
          </p:nvPr>
        </p:nvGraphicFramePr>
        <p:xfrm>
          <a:off x="6227960" y="3608264"/>
          <a:ext cx="22907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8" name="Equação" r:id="rId4" imgW="2019240" imgH="507960" progId="Equation.3">
                  <p:embed/>
                </p:oleObj>
              </mc:Choice>
              <mc:Fallback>
                <p:oleObj name="Equação" r:id="rId4" imgW="20192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7960" y="3608264"/>
                        <a:ext cx="2290763" cy="576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6275"/>
              </p:ext>
            </p:extLst>
          </p:nvPr>
        </p:nvGraphicFramePr>
        <p:xfrm>
          <a:off x="3203848" y="5206283"/>
          <a:ext cx="3598414" cy="62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9" name="Equação" r:id="rId6" imgW="2806560" imgH="482400" progId="Equation.3">
                  <p:embed/>
                </p:oleObj>
              </mc:Choice>
              <mc:Fallback>
                <p:oleObj name="Equação" r:id="rId6" imgW="2806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206283"/>
                        <a:ext cx="3598414" cy="62128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62448"/>
              </p:ext>
            </p:extLst>
          </p:nvPr>
        </p:nvGraphicFramePr>
        <p:xfrm>
          <a:off x="5940152" y="5921524"/>
          <a:ext cx="316835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0" name="Equação" r:id="rId8" imgW="2946240" imgH="469800" progId="Equation.3">
                  <p:embed/>
                </p:oleObj>
              </mc:Choice>
              <mc:Fallback>
                <p:oleObj name="Equação" r:id="rId8" imgW="2946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921524"/>
                        <a:ext cx="3168352" cy="531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3851473" y="994861"/>
            <a:ext cx="4752975" cy="1616924"/>
            <a:chOff x="3419425" y="994861"/>
            <a:chExt cx="4752975" cy="1616924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425" y="1268760"/>
              <a:ext cx="47529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de cantos arredondados 5"/>
            <p:cNvSpPr/>
            <p:nvPr/>
          </p:nvSpPr>
          <p:spPr>
            <a:xfrm>
              <a:off x="3984137" y="1448880"/>
              <a:ext cx="1008112" cy="900000"/>
            </a:xfrm>
            <a:prstGeom prst="roundRect">
              <a:avLst>
                <a:gd name="adj" fmla="val 1152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4283744" y="994861"/>
              <a:ext cx="432048" cy="396144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t="6647" r="32722" b="46677"/>
          <a:stretch/>
        </p:blipFill>
        <p:spPr bwMode="auto">
          <a:xfrm>
            <a:off x="321830" y="1480961"/>
            <a:ext cx="3098042" cy="8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321830" y="1470535"/>
            <a:ext cx="3098042" cy="846263"/>
          </a:xfrm>
          <a:prstGeom prst="roundRect">
            <a:avLst>
              <a:gd name="adj" fmla="val 1152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79875"/>
              </p:ext>
            </p:extLst>
          </p:nvPr>
        </p:nvGraphicFramePr>
        <p:xfrm>
          <a:off x="1078688" y="2405137"/>
          <a:ext cx="15843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1" name="Equação" r:id="rId12" imgW="1396800" imgH="203040" progId="Equation.3">
                  <p:embed/>
                </p:oleObj>
              </mc:Choice>
              <mc:Fallback>
                <p:oleObj name="Equação" r:id="rId12" imgW="1396800" imgH="2030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88" y="2405137"/>
                        <a:ext cx="1584325" cy="231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15129"/>
              </p:ext>
            </p:extLst>
          </p:nvPr>
        </p:nvGraphicFramePr>
        <p:xfrm>
          <a:off x="1016000" y="1125538"/>
          <a:ext cx="17859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2" name="Equação" r:id="rId14" imgW="1574640" imgH="203040" progId="Equation.3">
                  <p:embed/>
                </p:oleObj>
              </mc:Choice>
              <mc:Fallback>
                <p:oleObj name="Equação" r:id="rId14" imgW="1574640" imgH="2030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25538"/>
                        <a:ext cx="1785938" cy="231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11</a:t>
            </a:fld>
            <a:endParaRPr lang="pt-BR" altLang="pt-BR"/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1" y="3608834"/>
            <a:ext cx="4391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de seta reta 17"/>
          <p:cNvCxnSpPr>
            <a:endCxn id="19" idx="1"/>
          </p:cNvCxnSpPr>
          <p:nvPr/>
        </p:nvCxnSpPr>
        <p:spPr>
          <a:xfrm flipV="1">
            <a:off x="2642383" y="3716474"/>
            <a:ext cx="910952" cy="46805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553335" y="3536454"/>
            <a:ext cx="457200" cy="3600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452320" y="4869160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 smtClean="0">
                <a:solidFill>
                  <a:srgbClr val="00B050"/>
                </a:solidFill>
              </a:rPr>
              <a:t>Teorema da Amostragem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004048" y="5179494"/>
            <a:ext cx="720080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/>
              <a:t>Canal de Nyquist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559726" cy="4929411"/>
          </a:xfrm>
        </p:spPr>
        <p:txBody>
          <a:bodyPr>
            <a:normAutofit/>
          </a:bodyPr>
          <a:lstStyle/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espectro do pulso é dado pela função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brickwall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(parede de tijolos):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00808"/>
            <a:ext cx="819822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57078"/>
              </p:ext>
            </p:extLst>
          </p:nvPr>
        </p:nvGraphicFramePr>
        <p:xfrm>
          <a:off x="1262063" y="5876925"/>
          <a:ext cx="17224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6" name="Equação" r:id="rId5" imgW="1180800" imgH="228600" progId="Equation.3">
                  <p:embed/>
                </p:oleObj>
              </mc:Choice>
              <mc:Fallback>
                <p:oleObj name="Equação" r:id="rId5" imgW="1180800" imgH="22860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876925"/>
                        <a:ext cx="1722437" cy="334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5358"/>
              </p:ext>
            </p:extLst>
          </p:nvPr>
        </p:nvGraphicFramePr>
        <p:xfrm>
          <a:off x="5753100" y="5661025"/>
          <a:ext cx="3060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7" name="Equação" r:id="rId7" imgW="1968480" imgH="507960" progId="Equation.3">
                  <p:embed/>
                </p:oleObj>
              </mc:Choice>
              <mc:Fallback>
                <p:oleObj name="Equação" r:id="rId7" imgW="1968480" imgH="50796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661025"/>
                        <a:ext cx="3060700" cy="792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11455" y="4581128"/>
            <a:ext cx="2776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400" i="1" baseline="-25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menor largura de banda </a:t>
            </a:r>
          </a:p>
          <a:p>
            <a:pPr algn="ctr"/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se conseguir </a:t>
            </a:r>
            <a:r>
              <a:rPr lang="pt-BR" sz="1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nula 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algn="ctr"/>
            <a:endParaRPr lang="pt-BR" sz="1400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pt-BR" sz="14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pt-BR" sz="1400" b="1" i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pt-BR" sz="1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Largura de banda de Nyquist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0576"/>
              </p:ext>
            </p:extLst>
          </p:nvPr>
        </p:nvGraphicFramePr>
        <p:xfrm>
          <a:off x="5159148" y="4876809"/>
          <a:ext cx="238322" cy="17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8" name="Equação" r:id="rId9" imgW="304560" imgH="228600" progId="Equation.3">
                  <p:embed/>
                </p:oleObj>
              </mc:Choice>
              <mc:Fallback>
                <p:oleObj name="Equação" r:id="rId9" imgW="304560" imgH="228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48" y="4876809"/>
                        <a:ext cx="238322" cy="179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512491"/>
              </p:ext>
            </p:extLst>
          </p:nvPr>
        </p:nvGraphicFramePr>
        <p:xfrm>
          <a:off x="5609381" y="4876710"/>
          <a:ext cx="258763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" name="Equação" r:id="rId11" imgW="330120" imgH="228600" progId="Equation.3">
                  <p:embed/>
                </p:oleObj>
              </mc:Choice>
              <mc:Fallback>
                <p:oleObj name="Equação" r:id="rId11" imgW="330120" imgH="22860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381" y="4876710"/>
                        <a:ext cx="258763" cy="179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62539"/>
              </p:ext>
            </p:extLst>
          </p:nvPr>
        </p:nvGraphicFramePr>
        <p:xfrm>
          <a:off x="6012160" y="4876709"/>
          <a:ext cx="249237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0" name="Equação" r:id="rId13" imgW="317160" imgH="228600" progId="Equation.3">
                  <p:embed/>
                </p:oleObj>
              </mc:Choice>
              <mc:Fallback>
                <p:oleObj name="Equação" r:id="rId13" imgW="317160" imgH="2286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876709"/>
                        <a:ext cx="249237" cy="179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5724128" y="458112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PAM com espectro do</a:t>
            </a:r>
            <a:b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pulso ótimo </a:t>
            </a:r>
            <a:r>
              <a:rPr lang="pt-BR" sz="1400" i="1" dirty="0" err="1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400" i="1" baseline="-25000" dirty="0" err="1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ótimo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é chamado</a:t>
            </a:r>
          </a:p>
          <a:p>
            <a:pPr algn="ctr"/>
            <a:endParaRPr lang="pt-BR" sz="1400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de Nyquist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12</a:t>
            </a:fld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>
            <a:off x="3563888" y="1772816"/>
            <a:ext cx="2723394" cy="1569660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forma de pulso ótima </a:t>
            </a:r>
            <a:r>
              <a:rPr lang="pt-BR" sz="1200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1200" baseline="-25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óti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2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resposta ao impulso de um canal passa-baixa 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ideal</a:t>
            </a:r>
          </a:p>
          <a:p>
            <a:pPr algn="ctr"/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Pulsos </a:t>
            </a:r>
            <a:r>
              <a:rPr lang="pt-BR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sinc's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distanciados </a:t>
            </a:r>
            <a:r>
              <a:rPr lang="pt-BR" sz="12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pt-BR" sz="1200" i="1" baseline="-25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não interferem uns com os outros,</a:t>
            </a:r>
          </a:p>
          <a:p>
            <a:pPr algn="ctr"/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pelo menos nos instantes de amostragem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95177" y="3501008"/>
            <a:ext cx="432048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1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851920" y="3501008"/>
            <a:ext cx="432048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16016" y="3501008"/>
            <a:ext cx="432048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969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/>
              <a:t>Canal de Nyquist</a:t>
            </a:r>
            <a:endParaRPr lang="pt-BR" altLang="pt-BR" sz="32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13</a:t>
            </a:fld>
            <a:endParaRPr lang="pt-BR" alt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4"/>
          </a:xfrm>
        </p:spPr>
        <p:txBody>
          <a:bodyPr/>
          <a:lstStyle/>
          <a:p>
            <a:r>
              <a:rPr lang="pt-BR" dirty="0" smtClean="0"/>
              <a:t>Resumindo</a:t>
            </a:r>
          </a:p>
          <a:p>
            <a:pPr lvl="1"/>
            <a:endParaRPr lang="pt-BR" sz="1600" dirty="0" smtClean="0"/>
          </a:p>
          <a:p>
            <a:pPr marL="623888" lvl="1" indent="-266700"/>
            <a:r>
              <a:rPr lang="pt-BR" sz="2400" dirty="0" smtClean="0"/>
              <a:t>O </a:t>
            </a:r>
            <a:r>
              <a:rPr lang="pt-BR" sz="2400" b="1" dirty="0" smtClean="0">
                <a:solidFill>
                  <a:srgbClr val="FFC000"/>
                </a:solidFill>
              </a:rPr>
              <a:t>canal </a:t>
            </a:r>
            <a:r>
              <a:rPr lang="pt-BR" sz="2400" b="1" dirty="0">
                <a:solidFill>
                  <a:srgbClr val="FFC000"/>
                </a:solidFill>
              </a:rPr>
              <a:t>de Nyquist</a:t>
            </a:r>
            <a:r>
              <a:rPr lang="pt-BR" sz="2400" dirty="0"/>
              <a:t> </a:t>
            </a:r>
            <a:r>
              <a:rPr lang="pt-BR" sz="2400" dirty="0" smtClean="0"/>
              <a:t>com espectro do </a:t>
            </a:r>
            <a:r>
              <a:rPr lang="pt-BR" sz="2400" dirty="0"/>
              <a:t>pulso </a:t>
            </a:r>
            <a:r>
              <a:rPr lang="pt-BR" sz="2400" i="1" dirty="0" err="1" smtClean="0"/>
              <a:t>P</a:t>
            </a:r>
            <a:r>
              <a:rPr lang="pt-BR" sz="2400" i="1" baseline="-25000" dirty="0" err="1" smtClean="0"/>
              <a:t>óti</a:t>
            </a:r>
            <a:r>
              <a:rPr lang="pt-BR" sz="2400" dirty="0" smtClean="0"/>
              <a:t>(</a:t>
            </a:r>
            <a:r>
              <a:rPr lang="pt-BR" sz="2400" i="1" dirty="0" smtClean="0"/>
              <a:t>f</a:t>
            </a:r>
            <a:r>
              <a:rPr lang="pt-BR" sz="2400" dirty="0"/>
              <a:t>) </a:t>
            </a:r>
            <a:r>
              <a:rPr lang="pt-BR" sz="2400" dirty="0" smtClean="0"/>
              <a:t>é </a:t>
            </a:r>
            <a:r>
              <a:rPr lang="pt-BR" sz="2400" dirty="0"/>
              <a:t>a solução ótima para </a:t>
            </a:r>
            <a:r>
              <a:rPr lang="pt-BR" sz="2400" b="1" dirty="0" smtClean="0">
                <a:solidFill>
                  <a:srgbClr val="FFC000"/>
                </a:solidFill>
              </a:rPr>
              <a:t>ISI nula </a:t>
            </a:r>
            <a:r>
              <a:rPr lang="pt-BR" sz="2400" dirty="0"/>
              <a:t>na menor largura de </a:t>
            </a:r>
            <a:r>
              <a:rPr lang="pt-BR" sz="2400" dirty="0" smtClean="0"/>
              <a:t>banda de </a:t>
            </a:r>
            <a:r>
              <a:rPr lang="pt-BR" sz="2400" dirty="0"/>
              <a:t>transmissão possível </a:t>
            </a:r>
            <a:r>
              <a:rPr lang="pt-BR" sz="2400" dirty="0" smtClean="0"/>
              <a:t>em canal sem </a:t>
            </a:r>
            <a:r>
              <a:rPr lang="pt-BR" sz="2400" dirty="0"/>
              <a:t>ruído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19299"/>
            <a:ext cx="3677277" cy="91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286125" cy="246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4" y="3849507"/>
            <a:ext cx="906452" cy="56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7662" r="8355" b="3646"/>
          <a:stretch/>
        </p:blipFill>
        <p:spPr>
          <a:xfrm>
            <a:off x="1051961" y="2780928"/>
            <a:ext cx="7120439" cy="3942633"/>
          </a:xfrm>
          <a:prstGeom prst="rect">
            <a:avLst/>
          </a:prstGeom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/>
              <a:t>Canal de Nyquist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559726" cy="4929411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um sistema PAM banda base binário com pulso ótimo definido por: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onde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10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(duração de cada bit), e as amplitudes são +1 e -1V para os bits '1' e '0' respectivamente. Descreva a forma de onda do sinal na saída do filtro de recepção,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a entrada com sequência binária </a:t>
            </a:r>
            <a:r>
              <a:rPr lang="pt-BR" sz="1600" b="1" dirty="0" smtClean="0">
                <a:solidFill>
                  <a:srgbClr val="FFC000"/>
                </a:solidFill>
              </a:rPr>
              <a:t>00111101001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41716"/>
              </p:ext>
            </p:extLst>
          </p:nvPr>
        </p:nvGraphicFramePr>
        <p:xfrm>
          <a:off x="7507643" y="1531277"/>
          <a:ext cx="1456845" cy="31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Equação" r:id="rId5" imgW="1066680" imgH="228600" progId="Equation.3">
                  <p:embed/>
                </p:oleObj>
              </mc:Choice>
              <mc:Fallback>
                <p:oleObj name="Equação" r:id="rId5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643" y="1531277"/>
                        <a:ext cx="1456845" cy="3135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2760716" y="3212976"/>
            <a:ext cx="5267668" cy="3168352"/>
            <a:chOff x="2760716" y="3212976"/>
            <a:chExt cx="5267668" cy="3168352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5397340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4594130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>
              <a:off x="4067944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>
              <a:off x="3813164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3541720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3275856" y="321297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2760716" y="5533858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3021038" y="5539400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V="1">
              <a:off x="4333846" y="5539400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865574" y="5544942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5131438" y="555048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6187816" y="6104329"/>
              <a:ext cx="1840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F0"/>
                  </a:solidFill>
                </a:rPr>
                <a:t>Instante de amostragem</a:t>
              </a:r>
              <a:endParaRPr lang="pt-B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 flipV="1">
              <a:off x="6156176" y="6032372"/>
              <a:ext cx="0" cy="2769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14</a:t>
            </a:fld>
            <a:endParaRPr lang="pt-BR" altLang="pt-BR"/>
          </a:p>
        </p:txBody>
      </p:sp>
      <p:grpSp>
        <p:nvGrpSpPr>
          <p:cNvPr id="10" name="Grupo 9"/>
          <p:cNvGrpSpPr/>
          <p:nvPr/>
        </p:nvGrpSpPr>
        <p:grpSpPr>
          <a:xfrm>
            <a:off x="2483768" y="2924944"/>
            <a:ext cx="3419998" cy="3498691"/>
            <a:chOff x="2483768" y="2924944"/>
            <a:chExt cx="3419998" cy="3498691"/>
          </a:xfrm>
        </p:grpSpPr>
        <p:sp>
          <p:nvSpPr>
            <p:cNvPr id="4" name="Retângulo 3"/>
            <p:cNvSpPr>
              <a:spLocks noChangeAspect="1"/>
            </p:cNvSpPr>
            <p:nvPr/>
          </p:nvSpPr>
          <p:spPr>
            <a:xfrm>
              <a:off x="2483768" y="6054303"/>
              <a:ext cx="34199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0 0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1 1 1 1 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0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1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0 0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1</a:t>
              </a:r>
              <a:endParaRPr lang="pt-BR" kern="800" spc="-50" dirty="0">
                <a:solidFill>
                  <a:srgbClr val="FFC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Retângulo 31"/>
            <p:cNvSpPr>
              <a:spLocks noChangeAspect="1"/>
            </p:cNvSpPr>
            <p:nvPr/>
          </p:nvSpPr>
          <p:spPr>
            <a:xfrm>
              <a:off x="2483768" y="2924944"/>
              <a:ext cx="34199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0 0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1 1 1 1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0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1 </a:t>
              </a:r>
              <a:r>
                <a:rPr lang="pt-BR" b="1" kern="800" spc="-50" dirty="0" smtClean="0">
                  <a:solidFill>
                    <a:srgbClr val="FFC000"/>
                  </a:solidFill>
                  <a:latin typeface="Courier New" panose="02070309020205020404" pitchFamily="49" charset="0"/>
                </a:rPr>
                <a:t>0 0</a:t>
              </a:r>
              <a:r>
                <a:rPr lang="pt-BR" b="1" kern="800" spc="-50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 1</a:t>
              </a:r>
              <a:endParaRPr lang="pt-BR" kern="800" spc="-50" dirty="0">
                <a:solidFill>
                  <a:srgbClr val="C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 smtClean="0"/>
              <a:t>Canal de Nyquist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559726" cy="5468640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Sistema PAM é </a:t>
            </a:r>
            <a:r>
              <a:rPr lang="pt-BR" sz="2800" b="1" dirty="0" smtClean="0">
                <a:solidFill>
                  <a:srgbClr val="FFFF00"/>
                </a:solidFill>
              </a:rPr>
              <a:t>impraticável</a:t>
            </a:r>
            <a:r>
              <a:rPr lang="pt-B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!!!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de frequências do pulso ótimo precisa ser plano na faixa de –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 +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nulo fora dela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solidFill>
                  <a:srgbClr val="FFFF00"/>
                </a:solidFill>
                <a:sym typeface="Wingdings" panose="05000000000000000000" pitchFamily="2" charset="2"/>
              </a:rPr>
              <a:t>fisicamente irrealizável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devido às transições abruptas em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± B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0</a:t>
            </a:r>
          </a:p>
          <a:p>
            <a:pPr lvl="1"/>
            <a:endParaRPr lang="pt-BR" sz="900" i="1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é proporcional 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/|t|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e decresce lentamente para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∞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impõem margem nula de erro para os tempos de amostragem no receptor</a:t>
            </a:r>
          </a:p>
          <a:p>
            <a:pPr marL="457200" lvl="1" indent="0">
              <a:buNone/>
            </a:pPr>
            <a:endParaRPr lang="pt-BR" sz="105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Para resolver os problemas do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b="1" dirty="0" smtClean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Canal </a:t>
            </a:r>
            <a:r>
              <a:rPr lang="pt-BR" sz="19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 Nyquist 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 da margem de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erro nula no sincronismo do receptor,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busca-se formas de pulso diferentes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do </a:t>
            </a:r>
            <a:r>
              <a:rPr lang="pt-BR" sz="1900" b="1" i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sinc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de modo </a:t>
            </a:r>
            <a:r>
              <a:rPr lang="pt-BR" sz="19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que </a:t>
            </a:r>
            <a:r>
              <a:rPr lang="pt-BR" sz="1900" i="1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pt-BR" sz="19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pt-BR" sz="1900" i="1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) diminua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gradualmente para </a:t>
            </a:r>
            <a:r>
              <a:rPr lang="pt-BR" sz="19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zero 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 </a:t>
            </a:r>
            <a:r>
              <a:rPr lang="pt-BR" sz="19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não 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abruptamente</a:t>
            </a:r>
          </a:p>
          <a:p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Exemplo: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pt-BR" sz="1900" b="1" dirty="0" smtClean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Pulso de Cosseno Levantado</a:t>
            </a:r>
            <a:r>
              <a:rPr lang="pt-BR" sz="19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1</a:t>
            </a:r>
            <a:endParaRPr lang="pt-BR" sz="1900" baseline="30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rot="16200000">
            <a:off x="-602624" y="553819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11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raised-cosine pulse</a:t>
            </a:r>
            <a:endParaRPr lang="en-US" sz="1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15</a:t>
            </a:fld>
            <a:endParaRPr lang="pt-BR" altLang="pt-BR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23104"/>
            <a:ext cx="3864000" cy="29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685355"/>
            <a:ext cx="1071716" cy="48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943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>
                <a:solidFill>
                  <a:srgbClr val="FFFF00"/>
                </a:solidFill>
              </a:rPr>
              <a:t>4. Pulso </a:t>
            </a:r>
            <a:r>
              <a:rPr lang="pt-BR" altLang="pt-BR" sz="3200" dirty="0" smtClean="0">
                <a:solidFill>
                  <a:srgbClr val="FFFF00"/>
                </a:solidFill>
              </a:rPr>
              <a:t>do Cosseno </a:t>
            </a:r>
            <a:r>
              <a:rPr lang="pt-BR" altLang="pt-BR" sz="3200" dirty="0">
                <a:solidFill>
                  <a:srgbClr val="FFFF00"/>
                </a:solidFill>
              </a:rPr>
              <a:t>Levantado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4830763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Torna realizável o PAM  (r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elaxa a condição de menor largura de banda possível)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largura de banda de Nyquist</a:t>
            </a:r>
          </a:p>
        </p:txBody>
      </p:sp>
      <p:pic>
        <p:nvPicPr>
          <p:cNvPr id="60418" name="Picture 2" descr="Resultado de imagem para pulso cosseno levanta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988840"/>
            <a:ext cx="594786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06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04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115360" y="2708920"/>
            <a:ext cx="3935935" cy="3577208"/>
            <a:chOff x="5115360" y="2708920"/>
            <a:chExt cx="3935935" cy="3577208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360" y="3212976"/>
              <a:ext cx="3935935" cy="307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537657"/>
                </p:ext>
              </p:extLst>
            </p:nvPr>
          </p:nvGraphicFramePr>
          <p:xfrm>
            <a:off x="6300192" y="2708920"/>
            <a:ext cx="2751101" cy="563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5" name="Equação" r:id="rId5" imgW="2108160" imgH="431640" progId="Equation.3">
                    <p:embed/>
                  </p:oleObj>
                </mc:Choice>
                <mc:Fallback>
                  <p:oleObj name="Equação" r:id="rId5" imgW="21081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00192" y="2708920"/>
                          <a:ext cx="2751101" cy="56347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do pulso do cosseno levantado:</a:t>
            </a:r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 flipH="1">
            <a:off x="6408862" y="5189294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flipH="1">
            <a:off x="6121276" y="5187322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 flipH="1">
            <a:off x="6642896" y="5193344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 flipH="1">
            <a:off x="5568360" y="5193344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 flipH="1">
            <a:off x="7798400" y="5193344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flipH="1">
            <a:off x="8028670" y="5193344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 flipH="1">
            <a:off x="8336910" y="5184676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 flipH="1">
            <a:off x="8866914" y="5184676"/>
            <a:ext cx="45720" cy="4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652121" y="1179909"/>
            <a:ext cx="3528391" cy="1384995"/>
            <a:chOff x="5652121" y="1052736"/>
            <a:chExt cx="3528391" cy="1384995"/>
          </a:xfrm>
        </p:grpSpPr>
        <p:sp>
          <p:nvSpPr>
            <p:cNvPr id="7" name="CaixaDeTexto 6"/>
            <p:cNvSpPr txBox="1"/>
            <p:nvPr/>
          </p:nvSpPr>
          <p:spPr>
            <a:xfrm>
              <a:off x="6244952" y="1052736"/>
              <a:ext cx="29355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Parâmetro de controle</a:t>
              </a:r>
            </a:p>
            <a:p>
              <a:pPr algn="ctr"/>
              <a:r>
                <a:rPr lang="pt-BR" sz="1400" i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da largura de banda de</a:t>
              </a:r>
            </a:p>
            <a:p>
              <a:pPr algn="ctr"/>
              <a:r>
                <a:rPr lang="pt-BR" sz="1400" i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decaimento:</a:t>
              </a:r>
            </a:p>
            <a:p>
              <a:pPr algn="ctr"/>
              <a:endParaRPr lang="pt-BR" sz="1400" i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algn="ctr"/>
              <a:r>
                <a:rPr lang="pt-BR" sz="14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Fator de </a:t>
              </a:r>
              <a:r>
                <a:rPr lang="pt-BR" sz="1400" i="1" dirty="0" err="1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Roll</a:t>
              </a:r>
              <a:r>
                <a:rPr lang="pt-BR" sz="1400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-off</a:t>
              </a:r>
            </a:p>
            <a:p>
              <a:pPr algn="ctr"/>
              <a:r>
                <a:rPr lang="pt-BR" sz="1400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α</a:t>
              </a:r>
              <a:r>
                <a:rPr lang="pt-BR" sz="14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= 0,  </a:t>
              </a:r>
              <a:r>
                <a:rPr lang="pt-BR" sz="1400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f</a:t>
              </a:r>
              <a:r>
                <a:rPr lang="pt-BR" sz="1400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 </a:t>
              </a:r>
              <a:r>
                <a:rPr lang="pt-BR" sz="1400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= B</a:t>
              </a:r>
              <a:r>
                <a:rPr lang="pt-BR" sz="1400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r>
                <a:rPr lang="pt-BR" sz="1400" i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pt-BR" sz="14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pt-BR" sz="1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canal de Nyquist</a:t>
              </a:r>
              <a:endParaRPr lang="pt-BR" sz="1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768656"/>
                </p:ext>
              </p:extLst>
            </p:nvPr>
          </p:nvGraphicFramePr>
          <p:xfrm>
            <a:off x="5652121" y="1556792"/>
            <a:ext cx="990101" cy="524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6" name="Equação" r:id="rId7" imgW="660240" imgH="431640" progId="Equation.3">
                    <p:embed/>
                  </p:oleObj>
                </mc:Choice>
                <mc:Fallback>
                  <p:oleObj name="Equação" r:id="rId7" imgW="66024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52121" y="1556792"/>
                          <a:ext cx="990101" cy="52417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upo 26"/>
          <p:cNvGrpSpPr/>
          <p:nvPr/>
        </p:nvGrpSpPr>
        <p:grpSpPr>
          <a:xfrm>
            <a:off x="5652120" y="2745727"/>
            <a:ext cx="2289458" cy="960272"/>
            <a:chOff x="5652120" y="2745727"/>
            <a:chExt cx="2289458" cy="960272"/>
          </a:xfrm>
        </p:grpSpPr>
        <p:sp>
          <p:nvSpPr>
            <p:cNvPr id="11" name="Elipse 10"/>
            <p:cNvSpPr/>
            <p:nvPr/>
          </p:nvSpPr>
          <p:spPr>
            <a:xfrm>
              <a:off x="6822589" y="2745727"/>
              <a:ext cx="1118989" cy="496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52120" y="3429000"/>
              <a:ext cx="1351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Canal de Nyquist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Conector de seta reta 22"/>
            <p:cNvCxnSpPr>
              <a:stCxn id="13" idx="0"/>
              <a:endCxn id="11" idx="3"/>
            </p:cNvCxnSpPr>
            <p:nvPr/>
          </p:nvCxnSpPr>
          <p:spPr>
            <a:xfrm flipV="1">
              <a:off x="6327946" y="3169751"/>
              <a:ext cx="658515" cy="2592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7705556" y="2666651"/>
            <a:ext cx="1402948" cy="1194397"/>
            <a:chOff x="7705556" y="2666651"/>
            <a:chExt cx="1402948" cy="1194397"/>
          </a:xfrm>
        </p:grpSpPr>
        <p:sp>
          <p:nvSpPr>
            <p:cNvPr id="12" name="Elipse 11"/>
            <p:cNvSpPr/>
            <p:nvPr/>
          </p:nvSpPr>
          <p:spPr>
            <a:xfrm>
              <a:off x="7941578" y="2666651"/>
              <a:ext cx="1166926" cy="6188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705556" y="3584049"/>
              <a:ext cx="1402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Redutor da cauda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de seta reta 31"/>
            <p:cNvCxnSpPr>
              <a:stCxn id="31" idx="1"/>
              <a:endCxn id="12" idx="3"/>
            </p:cNvCxnSpPr>
            <p:nvPr/>
          </p:nvCxnSpPr>
          <p:spPr>
            <a:xfrm flipV="1">
              <a:off x="7705556" y="3194901"/>
              <a:ext cx="406914" cy="527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251520" y="1652017"/>
            <a:ext cx="4591050" cy="4634111"/>
            <a:chOff x="611560" y="1652017"/>
            <a:chExt cx="4591050" cy="4634111"/>
          </a:xfrm>
        </p:grpSpPr>
        <p:grpSp>
          <p:nvGrpSpPr>
            <p:cNvPr id="33" name="Grupo 32"/>
            <p:cNvGrpSpPr/>
            <p:nvPr/>
          </p:nvGrpSpPr>
          <p:grpSpPr>
            <a:xfrm>
              <a:off x="611560" y="1652017"/>
              <a:ext cx="4591050" cy="4634111"/>
              <a:chOff x="611560" y="1652017"/>
              <a:chExt cx="4591050" cy="4634111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611560" y="1652017"/>
                <a:ext cx="4591050" cy="4634111"/>
                <a:chOff x="899592" y="1652017"/>
                <a:chExt cx="4591050" cy="4634111"/>
              </a:xfrm>
            </p:grpSpPr>
            <p:graphicFrame>
              <p:nvGraphicFramePr>
                <p:cNvPr id="4" name="Objeto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0997608"/>
                    </p:ext>
                  </p:extLst>
                </p:nvPr>
              </p:nvGraphicFramePr>
              <p:xfrm>
                <a:off x="906572" y="1652017"/>
                <a:ext cx="3816350" cy="17049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87" name="Equação" r:id="rId9" imgW="3365280" imgH="1498320" progId="Equation.3">
                        <p:embed/>
                      </p:oleObj>
                    </mc:Choice>
                    <mc:Fallback>
                      <p:oleObj name="Equação" r:id="rId9" imgW="3365280" imgH="1498320" progId="Equation.3">
                        <p:embed/>
                        <p:pic>
                          <p:nvPicPr>
                            <p:cNvPr id="0" name="Objeto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6572" y="1652017"/>
                              <a:ext cx="3816350" cy="1704975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41986" name="Picture 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592" y="3212976"/>
                  <a:ext cx="4591050" cy="307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0" name="CaixaDeTexto 39"/>
              <p:cNvSpPr txBox="1"/>
              <p:nvPr/>
            </p:nvSpPr>
            <p:spPr>
              <a:xfrm>
                <a:off x="1385899" y="3645024"/>
                <a:ext cx="80983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α</a:t>
                </a:r>
                <a:r>
                  <a:rPr lang="pt-B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     f</a:t>
                </a:r>
                <a:r>
                  <a:rPr lang="pt-BR" sz="1200" baseline="-25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r>
                  <a:rPr lang="pt-B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======</a:t>
                </a:r>
              </a:p>
              <a:p>
                <a:r>
                  <a:rPr lang="pt-BR" sz="12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pt-B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     B</a:t>
                </a:r>
                <a:r>
                  <a:rPr lang="pt-BR" sz="1200" i="1" baseline="-25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0</a:t>
                </a:r>
              </a:p>
              <a:p>
                <a:r>
                  <a:rPr lang="pt-BR" sz="12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½</a:t>
                </a:r>
                <a:r>
                  <a:rPr lang="pt-B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    B</a:t>
                </a:r>
                <a:r>
                  <a:rPr lang="pt-BR" sz="1200" i="1" baseline="-25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pt-BR" sz="12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/2</a:t>
                </a:r>
              </a:p>
              <a:p>
                <a:r>
                  <a:rPr lang="pt-BR" sz="12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pt-BR" sz="12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pt-BR" sz="12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0</a:t>
                </a:r>
                <a:endParaRPr lang="pt-BR" sz="12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Conector reto 34"/>
            <p:cNvCxnSpPr/>
            <p:nvPr/>
          </p:nvCxnSpPr>
          <p:spPr>
            <a:xfrm>
              <a:off x="3563888" y="3567499"/>
              <a:ext cx="0" cy="2381781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/>
            <p:cNvSpPr/>
            <p:nvPr/>
          </p:nvSpPr>
          <p:spPr>
            <a:xfrm>
              <a:off x="3347864" y="5732714"/>
              <a:ext cx="10583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i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f</a:t>
              </a:r>
              <a:r>
                <a:rPr lang="pt-BR" sz="1200" baseline="-25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pt-BR" sz="1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 para </a:t>
              </a:r>
              <a:r>
                <a:rPr lang="el-GR" sz="1200" i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α</a:t>
              </a:r>
              <a:r>
                <a:rPr lang="pt-BR" sz="1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 = ½  </a:t>
              </a:r>
              <a:endParaRPr lang="pt-BR" sz="12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324714" y="1844824"/>
            <a:ext cx="2308431" cy="1296144"/>
            <a:chOff x="3324714" y="1844824"/>
            <a:chExt cx="2308431" cy="1296144"/>
          </a:xfrm>
        </p:grpSpPr>
        <p:pic>
          <p:nvPicPr>
            <p:cNvPr id="45073" name="Picture 1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070" y="2893318"/>
              <a:ext cx="13620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4" name="Picture 1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070" y="2565959"/>
              <a:ext cx="11430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>
              <a:off x="3324714" y="1844824"/>
              <a:ext cx="2208568" cy="821826"/>
              <a:chOff x="3324714" y="1844824"/>
              <a:chExt cx="2208568" cy="821826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3324714" y="2348879"/>
                <a:ext cx="792000" cy="3177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4139952" y="1844824"/>
                <a:ext cx="1393330" cy="64633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solidFill>
                      <a:srgbClr val="FF0000"/>
                    </a:solidFill>
                  </a:rPr>
                  <a:t>Largura de banda</a:t>
                </a:r>
              </a:p>
              <a:p>
                <a:r>
                  <a:rPr lang="pt-BR" sz="1200" dirty="0" smtClean="0">
                    <a:solidFill>
                      <a:srgbClr val="FF0000"/>
                    </a:solidFill>
                  </a:rPr>
                  <a:t>de transmissão </a:t>
                </a:r>
              </a:p>
              <a:p>
                <a:r>
                  <a:rPr lang="pt-BR" sz="1200" dirty="0" smtClean="0">
                    <a:solidFill>
                      <a:srgbClr val="FF0000"/>
                    </a:solidFill>
                  </a:rPr>
                  <a:t>com esse pulso</a:t>
                </a:r>
                <a:endParaRPr lang="pt-BR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17</a:t>
            </a:fld>
            <a:endParaRPr lang="pt-BR" altLang="pt-BR"/>
          </a:p>
        </p:txBody>
      </p:sp>
      <p:sp>
        <p:nvSpPr>
          <p:cNvPr id="43" name="Retângulo 42"/>
          <p:cNvSpPr/>
          <p:nvPr/>
        </p:nvSpPr>
        <p:spPr>
          <a:xfrm>
            <a:off x="233693" y="6278256"/>
            <a:ext cx="8817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FFCC"/>
                </a:solidFill>
              </a:rPr>
              <a:t>A transmissão de sinais binários com pulsos de cosseno levantado é relativamente insensível a erros de tempo de amostragem. A ISI total resultante de um erro de temporização diminui quando o fator de </a:t>
            </a:r>
            <a:r>
              <a:rPr lang="pt-BR" sz="1200" dirty="0" err="1" smtClean="0">
                <a:solidFill>
                  <a:srgbClr val="FFFFCC"/>
                </a:solidFill>
              </a:rPr>
              <a:t>roll</a:t>
            </a:r>
            <a:r>
              <a:rPr lang="pt-BR" sz="1200" dirty="0" smtClean="0">
                <a:solidFill>
                  <a:srgbClr val="FFFFCC"/>
                </a:solidFill>
              </a:rPr>
              <a:t>-off aumenta de 0 para 1.</a:t>
            </a:r>
            <a:endParaRPr lang="pt-BR" sz="12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569371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Requisito da largura de banda de transmissão (</a:t>
            </a:r>
            <a:r>
              <a:rPr lang="pt-BR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4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Porção não nula do espectro de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vai de 0 a 2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2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Fator </a:t>
            </a:r>
            <a:r>
              <a:rPr lang="pt-BR" sz="20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roll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-off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X  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endParaRPr lang="pt-BR" sz="2000" i="1" baseline="-25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5393" y="2620567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latin typeface="Times New Roman" panose="02020603050405020304" pitchFamily="18" charset="0"/>
              </a:rPr>
              <a:t>α</a:t>
            </a:r>
            <a:r>
              <a:rPr lang="pt-BR" i="1" dirty="0" smtClean="0">
                <a:latin typeface="Times New Roman" panose="02020603050405020304" pitchFamily="18" charset="0"/>
              </a:rPr>
              <a:t>      f</a:t>
            </a:r>
            <a:r>
              <a:rPr lang="pt-BR" baseline="-25000" dirty="0" smtClean="0">
                <a:latin typeface="Times New Roman" panose="02020603050405020304" pitchFamily="18" charset="0"/>
              </a:rPr>
              <a:t>1</a:t>
            </a:r>
            <a:r>
              <a:rPr lang="pt-BR" dirty="0" smtClean="0">
                <a:latin typeface="Times New Roman" panose="02020603050405020304" pitchFamily="18" charset="0"/>
              </a:rPr>
              <a:t>          </a:t>
            </a:r>
            <a:r>
              <a:rPr lang="pt-BR" i="1" dirty="0" smtClean="0">
                <a:latin typeface="Times New Roman" panose="02020603050405020304" pitchFamily="18" charset="0"/>
              </a:rPr>
              <a:t>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T</a:t>
            </a:r>
          </a:p>
          <a:p>
            <a:r>
              <a:rPr lang="pt-BR" i="1" dirty="0" smtClean="0">
                <a:latin typeface="Times New Roman" panose="02020603050405020304" pitchFamily="18" charset="0"/>
              </a:rPr>
              <a:t>================</a:t>
            </a:r>
          </a:p>
          <a:p>
            <a:r>
              <a:rPr lang="pt-BR" dirty="0" smtClean="0">
                <a:latin typeface="Times New Roman" panose="02020603050405020304" pitchFamily="18" charset="0"/>
              </a:rPr>
              <a:t>0</a:t>
            </a:r>
            <a:r>
              <a:rPr lang="pt-BR" i="1" dirty="0" smtClean="0">
                <a:latin typeface="Times New Roman" panose="02020603050405020304" pitchFamily="18" charset="0"/>
              </a:rPr>
              <a:t>      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0   </a:t>
            </a:r>
            <a:r>
              <a:rPr lang="pt-BR" i="1" dirty="0" smtClean="0">
                <a:latin typeface="Times New Roman" panose="02020603050405020304" pitchFamily="18" charset="0"/>
              </a:rPr>
              <a:t>      </a:t>
            </a:r>
            <a:r>
              <a:rPr lang="pt-BR" dirty="0" smtClean="0">
                <a:latin typeface="Times New Roman" panose="02020603050405020304" pitchFamily="18" charset="0"/>
              </a:rPr>
              <a:t>1,0</a:t>
            </a:r>
            <a:r>
              <a:rPr lang="pt-BR" i="1" dirty="0" smtClean="0">
                <a:latin typeface="Times New Roman" panose="02020603050405020304" pitchFamily="18" charset="0"/>
              </a:rPr>
              <a:t>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0  </a:t>
            </a:r>
            <a:r>
              <a:rPr lang="pt-BR" dirty="0" smtClean="0">
                <a:latin typeface="Times New Roman" panose="02020603050405020304" pitchFamily="18" charset="0"/>
              </a:rPr>
              <a:t>=</a:t>
            </a:r>
            <a:r>
              <a:rPr lang="pt-BR" i="1" dirty="0" smtClean="0">
                <a:latin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</a:rPr>
              <a:t>1/(2</a:t>
            </a:r>
            <a:r>
              <a:rPr lang="pt-BR" i="1" dirty="0" smtClean="0">
                <a:latin typeface="Times New Roman" panose="02020603050405020304" pitchFamily="18" charset="0"/>
              </a:rPr>
              <a:t>T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b</a:t>
            </a:r>
            <a:r>
              <a:rPr lang="pt-BR" dirty="0" smtClean="0">
                <a:latin typeface="Times New Roman" panose="02020603050405020304" pitchFamily="18" charset="0"/>
              </a:rPr>
              <a:t>)</a:t>
            </a:r>
            <a:endParaRPr lang="pt-BR" i="1" baseline="-25000" dirty="0" smtClean="0">
              <a:latin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</a:rPr>
              <a:t>½</a:t>
            </a:r>
            <a:r>
              <a:rPr lang="pt-BR" i="1" dirty="0" smtClean="0">
                <a:latin typeface="Times New Roman" panose="02020603050405020304" pitchFamily="18" charset="0"/>
              </a:rPr>
              <a:t>     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0 </a:t>
            </a:r>
            <a:r>
              <a:rPr lang="pt-BR" dirty="0" smtClean="0">
                <a:latin typeface="Times New Roman" panose="02020603050405020304" pitchFamily="18" charset="0"/>
              </a:rPr>
              <a:t>/2    1,5</a:t>
            </a:r>
            <a:r>
              <a:rPr lang="pt-BR" i="1" dirty="0" smtClean="0">
                <a:latin typeface="Times New Roman" panose="02020603050405020304" pitchFamily="18" charset="0"/>
              </a:rPr>
              <a:t>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0  </a:t>
            </a:r>
            <a:r>
              <a:rPr lang="pt-BR" i="1" dirty="0" smtClean="0">
                <a:latin typeface="Times New Roman" panose="02020603050405020304" pitchFamily="18" charset="0"/>
              </a:rPr>
              <a:t>= </a:t>
            </a:r>
            <a:r>
              <a:rPr lang="pt-BR" dirty="0" smtClean="0">
                <a:latin typeface="Times New Roman" panose="02020603050405020304" pitchFamily="18" charset="0"/>
              </a:rPr>
              <a:t>3/(4</a:t>
            </a:r>
            <a:r>
              <a:rPr lang="pt-BR" i="1" dirty="0" smtClean="0">
                <a:latin typeface="Times New Roman" panose="02020603050405020304" pitchFamily="18" charset="0"/>
              </a:rPr>
              <a:t>T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b</a:t>
            </a:r>
            <a:r>
              <a:rPr lang="pt-BR" dirty="0">
                <a:latin typeface="Times New Roman" panose="02020603050405020304" pitchFamily="18" charset="0"/>
              </a:rPr>
              <a:t>)</a:t>
            </a:r>
            <a:endParaRPr lang="pt-BR" dirty="0" smtClean="0">
              <a:latin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</a:rPr>
              <a:t>1 </a:t>
            </a:r>
            <a:r>
              <a:rPr lang="pt-BR" i="1" dirty="0" smtClean="0">
                <a:latin typeface="Times New Roman" panose="02020603050405020304" pitchFamily="18" charset="0"/>
              </a:rPr>
              <a:t>     </a:t>
            </a:r>
            <a:r>
              <a:rPr lang="pt-BR" dirty="0" smtClean="0">
                <a:latin typeface="Times New Roman" panose="02020603050405020304" pitchFamily="18" charset="0"/>
              </a:rPr>
              <a:t>0         2,0</a:t>
            </a:r>
            <a:r>
              <a:rPr lang="pt-BR" i="1" dirty="0" smtClean="0">
                <a:latin typeface="Times New Roman" panose="02020603050405020304" pitchFamily="18" charset="0"/>
              </a:rPr>
              <a:t>B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0  </a:t>
            </a:r>
            <a:r>
              <a:rPr lang="pt-BR" i="1" dirty="0" smtClean="0">
                <a:latin typeface="Times New Roman" panose="02020603050405020304" pitchFamily="18" charset="0"/>
              </a:rPr>
              <a:t>= </a:t>
            </a:r>
            <a:r>
              <a:rPr lang="pt-BR" dirty="0" smtClean="0">
                <a:latin typeface="Times New Roman" panose="02020603050405020304" pitchFamily="18" charset="0"/>
              </a:rPr>
              <a:t>1/</a:t>
            </a:r>
            <a:r>
              <a:rPr lang="pt-BR" i="1" dirty="0" smtClean="0">
                <a:latin typeface="Times New Roman" panose="02020603050405020304" pitchFamily="18" charset="0"/>
              </a:rPr>
              <a:t>T</a:t>
            </a:r>
            <a:r>
              <a:rPr lang="pt-BR" i="1" baseline="-25000" dirty="0" smtClean="0">
                <a:latin typeface="Times New Roman" panose="02020603050405020304" pitchFamily="18" charset="0"/>
              </a:rPr>
              <a:t>b</a:t>
            </a:r>
            <a:endParaRPr lang="pt-BR" dirty="0">
              <a:latin typeface="Times New Roman" panose="02020603050405020304" pitchFamily="18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18</a:t>
            </a:fld>
            <a:endParaRPr lang="pt-BR" alt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0" y="3210737"/>
            <a:ext cx="3384376" cy="5783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Excesso de largura de banda:  </a:t>
            </a:r>
            <a:r>
              <a:rPr lang="el-GR" sz="1600" b="1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α</a:t>
            </a:r>
            <a:r>
              <a:rPr lang="pt-BR" sz="1600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b="1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b="1" i="1" baseline="-250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0</a:t>
            </a:r>
          </a:p>
          <a:p>
            <a:pPr algn="ctr"/>
            <a:r>
              <a:rPr lang="pt-BR" sz="16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em relação a banda do canal de Nyquist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99592" y="4221088"/>
            <a:ext cx="79208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FFCC"/>
                </a:solidFill>
              </a:rPr>
              <a:t>Quando o fator </a:t>
            </a:r>
            <a:r>
              <a:rPr lang="el-GR" sz="1400" dirty="0" smtClean="0">
                <a:solidFill>
                  <a:srgbClr val="FFFFCC"/>
                </a:solidFill>
              </a:rPr>
              <a:t>α</a:t>
            </a:r>
            <a:r>
              <a:rPr lang="pt-BR" sz="1400" dirty="0" smtClean="0">
                <a:solidFill>
                  <a:srgbClr val="FFFFCC"/>
                </a:solidFill>
              </a:rPr>
              <a:t> = 0, o excesso de largura de banda é reduzido para zero, permitindo que a largura de banda de transmissão assuma seu valor mínimo, </a:t>
            </a:r>
            <a:r>
              <a:rPr lang="pt-BR" sz="1400" i="1" dirty="0" smtClean="0">
                <a:solidFill>
                  <a:srgbClr val="FFFFCC"/>
                </a:solidFill>
              </a:rPr>
              <a:t>B</a:t>
            </a:r>
            <a:r>
              <a:rPr lang="pt-BR" sz="1400" i="1" baseline="-25000" dirty="0" smtClean="0">
                <a:solidFill>
                  <a:srgbClr val="FFFFCC"/>
                </a:solidFill>
              </a:rPr>
              <a:t>0</a:t>
            </a:r>
            <a:r>
              <a:rPr lang="pt-BR" sz="1400" dirty="0" smtClean="0">
                <a:solidFill>
                  <a:srgbClr val="FFFFCC"/>
                </a:solidFill>
              </a:rPr>
              <a:t> = 1/(2</a:t>
            </a:r>
            <a:r>
              <a:rPr lang="pt-BR" sz="1400" i="1" dirty="0" smtClean="0">
                <a:solidFill>
                  <a:srgbClr val="FFFFCC"/>
                </a:solidFill>
              </a:rPr>
              <a:t>T</a:t>
            </a:r>
            <a:r>
              <a:rPr lang="pt-BR" sz="1400" i="1" baseline="-25000" dirty="0" smtClean="0">
                <a:solidFill>
                  <a:srgbClr val="FFFFCC"/>
                </a:solidFill>
              </a:rPr>
              <a:t>b</a:t>
            </a:r>
            <a:r>
              <a:rPr lang="pt-BR" sz="1400" dirty="0" smtClean="0">
                <a:solidFill>
                  <a:srgbClr val="FFFFCC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FF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FFCC"/>
                </a:solidFill>
              </a:rPr>
              <a:t>Quando o fator </a:t>
            </a:r>
            <a:r>
              <a:rPr lang="el-GR" sz="1400" dirty="0">
                <a:solidFill>
                  <a:srgbClr val="FFFFCC"/>
                </a:solidFill>
              </a:rPr>
              <a:t>α</a:t>
            </a:r>
            <a:r>
              <a:rPr lang="pt-BR" sz="1400" dirty="0">
                <a:solidFill>
                  <a:srgbClr val="FFFFCC"/>
                </a:solidFill>
              </a:rPr>
              <a:t> = </a:t>
            </a:r>
            <a:r>
              <a:rPr lang="pt-BR" sz="1400" dirty="0" smtClean="0">
                <a:solidFill>
                  <a:srgbClr val="FFFFCC"/>
                </a:solidFill>
              </a:rPr>
              <a:t>1, </a:t>
            </a:r>
            <a:r>
              <a:rPr lang="pt-BR" sz="1400" dirty="0">
                <a:solidFill>
                  <a:srgbClr val="FFFFCC"/>
                </a:solidFill>
              </a:rPr>
              <a:t>o excesso de largura de banda é </a:t>
            </a:r>
            <a:r>
              <a:rPr lang="pt-BR" sz="1400" dirty="0" err="1">
                <a:solidFill>
                  <a:srgbClr val="FFFFCC"/>
                </a:solidFill>
              </a:rPr>
              <a:t>é</a:t>
            </a:r>
            <a:r>
              <a:rPr lang="pt-BR" sz="1400" dirty="0">
                <a:solidFill>
                  <a:srgbClr val="FFFFCC"/>
                </a:solidFill>
              </a:rPr>
              <a:t> </a:t>
            </a:r>
            <a:r>
              <a:rPr lang="pt-BR" sz="1400" dirty="0" smtClean="0">
                <a:solidFill>
                  <a:srgbClr val="FFFFCC"/>
                </a:solidFill>
              </a:rPr>
              <a:t>aumentado </a:t>
            </a:r>
            <a:r>
              <a:rPr lang="pt-BR" sz="1400" dirty="0">
                <a:solidFill>
                  <a:srgbClr val="FFFFCC"/>
                </a:solidFill>
              </a:rPr>
              <a:t>de </a:t>
            </a:r>
            <a:r>
              <a:rPr lang="pt-BR" sz="1400" i="1" dirty="0" smtClean="0">
                <a:solidFill>
                  <a:srgbClr val="FFFFCC"/>
                </a:solidFill>
              </a:rPr>
              <a:t>B</a:t>
            </a:r>
            <a:r>
              <a:rPr lang="pt-BR" sz="1400" i="1" baseline="-25000" dirty="0" smtClean="0">
                <a:solidFill>
                  <a:srgbClr val="FFFFCC"/>
                </a:solidFill>
              </a:rPr>
              <a:t>0</a:t>
            </a:r>
            <a:r>
              <a:rPr lang="pt-BR" sz="1400" dirty="0" smtClean="0">
                <a:solidFill>
                  <a:srgbClr val="FFFFCC"/>
                </a:solidFill>
              </a:rPr>
              <a:t>, e a largura de banda de transmissão </a:t>
            </a:r>
            <a:r>
              <a:rPr lang="pt-BR" sz="1400" i="1" dirty="0" smtClean="0">
                <a:solidFill>
                  <a:srgbClr val="FFFFCC"/>
                </a:solidFill>
              </a:rPr>
              <a:t>B</a:t>
            </a:r>
            <a:r>
              <a:rPr lang="pt-BR" sz="1400" i="1" baseline="-25000" dirty="0" smtClean="0">
                <a:solidFill>
                  <a:srgbClr val="FFFFCC"/>
                </a:solidFill>
              </a:rPr>
              <a:t>T</a:t>
            </a:r>
            <a:r>
              <a:rPr lang="pt-BR" sz="1400" dirty="0" smtClean="0">
                <a:solidFill>
                  <a:srgbClr val="FFFFCC"/>
                </a:solidFill>
              </a:rPr>
              <a:t> é dobrada, se comparada ao caso anterior.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FF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FFCC"/>
                </a:solidFill>
              </a:rPr>
              <a:t>Com </a:t>
            </a:r>
            <a:r>
              <a:rPr lang="el-GR" sz="1400" dirty="0" smtClean="0">
                <a:solidFill>
                  <a:srgbClr val="FFFFCC"/>
                </a:solidFill>
              </a:rPr>
              <a:t>α</a:t>
            </a:r>
            <a:r>
              <a:rPr lang="pt-BR" sz="1400" dirty="0" smtClean="0">
                <a:solidFill>
                  <a:srgbClr val="FFFFCC"/>
                </a:solidFill>
              </a:rPr>
              <a:t> </a:t>
            </a:r>
            <a:r>
              <a:rPr lang="pt-BR" sz="1400" dirty="0">
                <a:solidFill>
                  <a:srgbClr val="FFFFCC"/>
                </a:solidFill>
              </a:rPr>
              <a:t>= </a:t>
            </a:r>
            <a:r>
              <a:rPr lang="pt-BR" sz="1400" dirty="0" smtClean="0">
                <a:solidFill>
                  <a:srgbClr val="FFFFCC"/>
                </a:solidFill>
              </a:rPr>
              <a:t>1 temos a base para se fazer o sincronismo entre transmissor e receptor:</a:t>
            </a:r>
            <a:endParaRPr lang="pt-BR" sz="1400" dirty="0">
              <a:solidFill>
                <a:srgbClr val="FFFFCC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21526"/>
            <a:ext cx="2494941" cy="69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8" y="2448673"/>
            <a:ext cx="1562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7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569371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Exemplo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Largura de banda de transmissão para linha T1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Sistema de portadora T1:  24 canais de voz multiplexados, codificados em PCM com 8 bits +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</a:t>
            </a:r>
            <a:r>
              <a:rPr lang="pt-BR" sz="20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quadro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 taxa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1,544 Mbps</a:t>
            </a: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Largura de banda necessária para transmissão em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canal de Nyquist usando Pulso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sinc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ISI nula:</a:t>
            </a:r>
          </a:p>
          <a:p>
            <a:pPr lvl="1"/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sistema realizável, com Pulso de cosseno elevado e </a:t>
            </a:r>
            <a:r>
              <a:rPr lang="el-G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α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1: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1559"/>
              </p:ext>
            </p:extLst>
          </p:nvPr>
        </p:nvGraphicFramePr>
        <p:xfrm>
          <a:off x="3203848" y="3717032"/>
          <a:ext cx="3276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ção" r:id="rId4" imgW="2184120" imgH="431640" progId="Equation.3">
                  <p:embed/>
                </p:oleObj>
              </mc:Choice>
              <mc:Fallback>
                <p:oleObj name="Equação" r:id="rId4" imgW="2184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8" y="3717032"/>
                        <a:ext cx="3276600" cy="523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98819"/>
              </p:ext>
            </p:extLst>
          </p:nvPr>
        </p:nvGraphicFramePr>
        <p:xfrm>
          <a:off x="2986088" y="4797425"/>
          <a:ext cx="3638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ção" r:id="rId6" imgW="2425680" imgH="431640" progId="Equation.3">
                  <p:embed/>
                </p:oleObj>
              </mc:Choice>
              <mc:Fallback>
                <p:oleObj name="Equação" r:id="rId6" imgW="2425680" imgH="4316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797425"/>
                        <a:ext cx="3638550" cy="523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757243" y="5507940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Será necessário o dobro da largura de banda de Nyquist!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828800" y="1340768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1.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Introdução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828800" y="2069931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2.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Interferência Intersimbólica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828800" y="2799094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3.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Canal de Nyquist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828800" y="3528257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4.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Pulso do Cosseno Levantado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1826096" y="425742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5. Transmissão de Dados </a:t>
            </a:r>
            <a:r>
              <a:rPr lang="pt-BR" altLang="pt-BR" sz="2400" b="1" i="1" dirty="0" err="1" smtClean="0">
                <a:solidFill>
                  <a:srgbClr val="000000"/>
                </a:solidFill>
              </a:rPr>
              <a:t>M</a:t>
            </a:r>
            <a:r>
              <a:rPr lang="pt-BR" altLang="pt-BR" sz="2400" b="1" dirty="0" err="1" smtClean="0">
                <a:solidFill>
                  <a:srgbClr val="000000"/>
                </a:solidFill>
              </a:rPr>
              <a:t>-ário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1835696" y="4986583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6. Diagrama do Olho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835696" y="5715744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7. Equalização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2" name="Colchete esquerdo 1"/>
          <p:cNvSpPr/>
          <p:nvPr/>
        </p:nvSpPr>
        <p:spPr>
          <a:xfrm>
            <a:off x="1403648" y="2298531"/>
            <a:ext cx="216024" cy="1458326"/>
          </a:xfrm>
          <a:prstGeom prst="leftBracket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60432" y="6669360"/>
            <a:ext cx="216024" cy="268139"/>
          </a:xfrm>
        </p:spPr>
        <p:txBody>
          <a:bodyPr/>
          <a:lstStyle/>
          <a:p>
            <a:fld id="{D6A88E62-7384-4C00-9B1E-6BE330B585D0}" type="slidenum">
              <a:rPr lang="pt-BR" altLang="pt-BR" sz="9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pt-BR" altLang="pt-BR" sz="9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569371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dos pulsos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</a:t>
            </a:r>
            <a:r>
              <a:rPr lang="pt-BR" sz="2400" dirty="0" smtClean="0">
                <a:solidFill>
                  <a:srgbClr val="FFC000"/>
                </a:solidFill>
              </a:rPr>
              <a:t> Nyquist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do </a:t>
            </a:r>
            <a:r>
              <a:rPr lang="pt-BR" sz="2400" dirty="0" smtClean="0">
                <a:solidFill>
                  <a:srgbClr val="FFC000"/>
                </a:solidFill>
              </a:rPr>
              <a:t>Cosseno Levantado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 1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simetria ímpar com relação ao ponto médio ±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endParaRPr lang="pt-BR" sz="2000" baseline="-25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752967" cy="279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827584" y="5507940"/>
            <a:ext cx="8098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C000"/>
                </a:solidFill>
              </a:rPr>
              <a:t>Nas duas aplicações, nas quais o espectro do pulso do cosseno levantado é usado,</a:t>
            </a:r>
          </a:p>
          <a:p>
            <a:r>
              <a:rPr lang="pt-BR" sz="1600" u="sng" dirty="0" smtClean="0">
                <a:solidFill>
                  <a:srgbClr val="FFC000"/>
                </a:solidFill>
              </a:rPr>
              <a:t>na transmissão de dados digitais banda base</a:t>
            </a:r>
            <a:r>
              <a:rPr lang="pt-BR" sz="1600" dirty="0" smtClean="0">
                <a:solidFill>
                  <a:srgbClr val="FFC000"/>
                </a:solidFill>
              </a:rPr>
              <a:t> e no </a:t>
            </a:r>
            <a:r>
              <a:rPr lang="pt-BR" sz="1600" u="sng" dirty="0" smtClean="0">
                <a:solidFill>
                  <a:srgbClr val="FFC000"/>
                </a:solidFill>
              </a:rPr>
              <a:t>espectro da faixa lateral vestigial</a:t>
            </a:r>
          </a:p>
          <a:p>
            <a:r>
              <a:rPr lang="pt-BR" sz="1600" dirty="0" smtClean="0">
                <a:solidFill>
                  <a:srgbClr val="FFC000"/>
                </a:solidFill>
              </a:rPr>
              <a:t>(geralmente, mas não sempre, utilizado na modulação analógica), a motivação é </a:t>
            </a:r>
          </a:p>
          <a:p>
            <a:r>
              <a:rPr lang="pt-BR" sz="1600" dirty="0" smtClean="0">
                <a:solidFill>
                  <a:srgbClr val="FFC000"/>
                </a:solidFill>
              </a:rPr>
              <a:t>garantir a realização física do sistema.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77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569371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dos pulsos de</a:t>
            </a:r>
            <a:r>
              <a:rPr lang="pt-BR" sz="2400" dirty="0">
                <a:solidFill>
                  <a:srgbClr val="FFC000"/>
                </a:solidFill>
              </a:rPr>
              <a:t> Nyquist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do </a:t>
            </a:r>
            <a:r>
              <a:rPr lang="pt-BR" sz="2400" dirty="0">
                <a:solidFill>
                  <a:srgbClr val="FFC000"/>
                </a:solidFill>
              </a:rPr>
              <a:t>Cosseno Levantado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 2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a soma de infinitas réplicas do espectro de pulso de cosseno levantado, espaçados por 2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2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é constante e igual a:</a:t>
            </a:r>
            <a:endParaRPr lang="pt-BR" sz="2000" baseline="-25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6767"/>
              </p:ext>
            </p:extLst>
          </p:nvPr>
        </p:nvGraphicFramePr>
        <p:xfrm>
          <a:off x="3707904" y="3212976"/>
          <a:ext cx="1915056" cy="6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ção" r:id="rId4" imgW="1473120" imgH="469800" progId="Equation.3">
                  <p:embed/>
                </p:oleObj>
              </mc:Choice>
              <mc:Fallback>
                <p:oleObj name="Equação" r:id="rId4" imgW="1473120" imgH="46980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12976"/>
                        <a:ext cx="1915056" cy="610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6315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69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do pulso do Cosseno Levantado com </a:t>
            </a:r>
            <a:r>
              <a:rPr lang="el-GR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α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1:</a:t>
            </a:r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346"/>
              </p:ext>
            </p:extLst>
          </p:nvPr>
        </p:nvGraphicFramePr>
        <p:xfrm>
          <a:off x="611560" y="1916113"/>
          <a:ext cx="5982915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8" name="Equação" r:id="rId4" imgW="3784320" imgH="1600200" progId="Equation.3">
                  <p:embed/>
                </p:oleObj>
              </mc:Choice>
              <mc:Fallback>
                <p:oleObj name="Equação" r:id="rId4" imgW="378432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916113"/>
                        <a:ext cx="5982915" cy="2224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46751"/>
              </p:ext>
            </p:extLst>
          </p:nvPr>
        </p:nvGraphicFramePr>
        <p:xfrm>
          <a:off x="6878034" y="1916832"/>
          <a:ext cx="1942438" cy="25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9" name="Equação" r:id="rId6" imgW="1549080" imgH="203040" progId="Equation.3">
                  <p:embed/>
                </p:oleObj>
              </mc:Choice>
              <mc:Fallback>
                <p:oleObj name="Equação" r:id="rId6" imgW="154908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034" y="1916832"/>
                        <a:ext cx="1942438" cy="25479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52479"/>
              </p:ext>
            </p:extLst>
          </p:nvPr>
        </p:nvGraphicFramePr>
        <p:xfrm>
          <a:off x="6875484" y="2348880"/>
          <a:ext cx="192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0" name="Equação" r:id="rId8" imgW="1536480" imgH="660240" progId="Equation.3">
                  <p:embed/>
                </p:oleObj>
              </mc:Choice>
              <mc:Fallback>
                <p:oleObj name="Equação" r:id="rId8" imgW="1536480" imgH="6602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84" y="2348880"/>
                        <a:ext cx="1925638" cy="825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16636"/>
            <a:ext cx="8205555" cy="11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9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Pulsos de Nyquist e do Cosseno Levantado</a:t>
            </a:r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5107" r="7595" b="3292"/>
          <a:stretch/>
        </p:blipFill>
        <p:spPr>
          <a:xfrm>
            <a:off x="694481" y="1700808"/>
            <a:ext cx="7755038" cy="437523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96618" y="4221088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Pulso de Nyquist, </a:t>
            </a:r>
            <a:r>
              <a:rPr lang="el-GR" sz="11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α</a:t>
            </a:r>
            <a:r>
              <a:rPr lang="pt-B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= 0</a:t>
            </a:r>
            <a:endParaRPr lang="pt-BR" sz="11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64088" y="547164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9900"/>
                </a:solidFill>
              </a:rPr>
              <a:t>Pulso de Cosseno Lev., </a:t>
            </a:r>
            <a:r>
              <a:rPr lang="el-GR" sz="1100" i="1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α</a:t>
            </a:r>
            <a:r>
              <a:rPr lang="pt-BR" sz="1100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 = 1/2 </a:t>
            </a:r>
            <a:endParaRPr lang="pt-BR" sz="1100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76056" y="3861048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Pulso de Cosseno Lev., </a:t>
            </a:r>
            <a:r>
              <a:rPr lang="el-GR" sz="11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α</a:t>
            </a:r>
            <a:r>
              <a:rPr lang="pt-BR" sz="1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= 1 </a:t>
            </a:r>
            <a:endParaRPr lang="pt-BR" sz="1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5220072" y="4077072"/>
            <a:ext cx="0" cy="6744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167820" y="5124373"/>
            <a:ext cx="224713" cy="423219"/>
          </a:xfrm>
          <a:prstGeom prst="straightConnector1">
            <a:avLst/>
          </a:prstGeom>
          <a:ln>
            <a:solidFill>
              <a:srgbClr val="00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82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8567" r="8143" b="4191"/>
          <a:stretch/>
        </p:blipFill>
        <p:spPr>
          <a:xfrm>
            <a:off x="1089490" y="2803404"/>
            <a:ext cx="7128792" cy="3867492"/>
          </a:xfrm>
          <a:prstGeom prst="rect">
            <a:avLst/>
          </a:prstGeom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/>
              <a:t>Pulso </a:t>
            </a:r>
            <a:r>
              <a:rPr lang="pt-BR" altLang="pt-BR" sz="3200" dirty="0" smtClean="0"/>
              <a:t>do </a:t>
            </a:r>
            <a:r>
              <a:rPr lang="pt-BR" altLang="pt-BR" sz="3200" dirty="0"/>
              <a:t>Cosseno Levantado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559726" cy="4929411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um sistema PAM banda base binário com pulso do cosseno levantado.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onde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a duração de cada bit, e as amplitudes são +1 e -1V para os bits '1' e '0', respectivamente. Descreva a forma de onda do sinal na saída do filtro de recepção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uma sequência binária 00111101001 na entrada do sistema PAM.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803050" y="2924944"/>
            <a:ext cx="5225334" cy="3456384"/>
            <a:chOff x="2803050" y="2924944"/>
            <a:chExt cx="5225334" cy="3456384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5436096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4632886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106700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3851920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3580476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3314612" y="2924944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2803050" y="5810806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3063372" y="5816348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376180" y="5816348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4907908" y="5821890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V="1">
              <a:off x="5173772" y="5827432"/>
              <a:ext cx="0" cy="5538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6187816" y="6104329"/>
              <a:ext cx="1840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F0"/>
                  </a:solidFill>
                </a:rPr>
                <a:t>Instante de amostragem</a:t>
              </a:r>
              <a:endParaRPr lang="pt-B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19" name="Conector de seta reta 18"/>
            <p:cNvCxnSpPr/>
            <p:nvPr/>
          </p:nvCxnSpPr>
          <p:spPr>
            <a:xfrm flipV="1">
              <a:off x="6156176" y="6032372"/>
              <a:ext cx="0" cy="2769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34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/>
              <a:t>Pulso </a:t>
            </a:r>
            <a:r>
              <a:rPr lang="pt-BR" altLang="pt-BR" sz="3200" dirty="0" smtClean="0"/>
              <a:t>do </a:t>
            </a:r>
            <a:r>
              <a:rPr lang="pt-BR" altLang="pt-BR" sz="3200" dirty="0"/>
              <a:t>Cosseno Levantado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rot="16200000">
            <a:off x="-2309937" y="3686200"/>
            <a:ext cx="5266928" cy="432048"/>
          </a:xfrm>
        </p:spPr>
        <p:txBody>
          <a:bodyPr>
            <a:normAutofit fontScale="85000" lnSpcReduction="10000"/>
          </a:bodyPr>
          <a:lstStyle/>
          <a:p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script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Python para alfa = 0, ½ e 1.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9552" y="1196752"/>
            <a:ext cx="7992888" cy="5201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Espectro do pulso de cosseno levantado e Resposta ao Impulso do pulso de 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cosseno levantado para alfa = {0.0, 0.5, 1.0}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18/04/16. """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grid, figure,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zeros,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cos,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logical_and</a:t>
            </a:r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zeros(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*x)/(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(y[:]))] = 1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 = 1.e-3    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duração do pulso de um símbolo (bit) em seg.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1.        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energia de um símbolo (J)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B0 = 1./(2*Tb)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largura de banda do pulso de um símbolo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(-10*Tb,10.*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Tb,Tb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/25.)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temporal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alfa in [0.,0.5,1.]: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(2*B0*t)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(E)*y*cos(2*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*alfa*B0*t)/(1-(4.*alfa*B0*t)**2)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t,p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pt-B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'alfa = 0','alfa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1/2', 'alfa = 1'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'Pulso de Cosseno Levantado'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grid(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'tempo (s) - $</a:t>
            </a:r>
            <a:r>
              <a:rPr lang="pt-BR" sz="1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%.3g$ s'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Tb);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'Amplitude'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1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#%%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gerado com pulsos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para a seq. 00111101001 (exemplo do slide)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([0,0,1,1,1,1,0,1,0,0,1])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mensagem (seq. de bits)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b*2-1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codificação NRZ bipolar: '1'=+1 e '0'=-1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qbi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bits antes do início p/ visualização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qbi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*Tb,(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qbi+len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(b))*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Tb,Tb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/25.)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temporal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zeros(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(t))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com pulsos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na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do RX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zeros(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(t))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com pulsos retangulares no TX</a:t>
            </a:r>
          </a:p>
          <a:p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8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sz="3200" dirty="0"/>
              <a:t>Pulso </a:t>
            </a:r>
            <a:r>
              <a:rPr lang="pt-BR" altLang="pt-BR" sz="3200" dirty="0" smtClean="0"/>
              <a:t>do </a:t>
            </a:r>
            <a:r>
              <a:rPr lang="pt-BR" altLang="pt-BR" sz="3200" dirty="0"/>
              <a:t>Cosseno Levantado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rot="16200000">
            <a:off x="-2309937" y="3686200"/>
            <a:ext cx="5266928" cy="432048"/>
          </a:xfrm>
        </p:spPr>
        <p:txBody>
          <a:bodyPr>
            <a:normAutofit fontScale="85000" lnSpcReduction="10000"/>
          </a:bodyPr>
          <a:lstStyle/>
          <a:p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script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Python para alfa = 0, ½ e 1.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20554"/>
            <a:ext cx="7992888" cy="52327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continuação...</a:t>
            </a:r>
            <a:endParaRPr lang="pt-BR" sz="1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i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pulso in a: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intervalo =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logical_and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(t&gt;=i*Tb-Tb/2,t&lt;(i+1)*Tb-Tb/2))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r[intervalo] = pulso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(t,r,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u'Pulsos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Retangulares NRZ - Saída do TX')</a:t>
            </a:r>
          </a:p>
          <a:p>
            <a:endParaRPr lang="pt-BR" sz="1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pulso in a: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pulso*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(2*B0*(t-t0));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t,p,'k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p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acumula amplitudes de -10Tb a +10Tb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t0 += Tb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posição temporal do próximo bit (símbolo)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(t,x,'b',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=2,label=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'Pulsos </a:t>
            </a:r>
            <a:r>
              <a:rPr lang="pt-BR" sz="1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Entrada do RX'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'Tempo (s)'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'Amplitude (V)'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grid(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(0.0,-1.5,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'$T_b$ = %.3g s'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Tb,fontsize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endParaRPr lang="pt-BR" sz="1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#%%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gerado com pulsos de cosseno levantado para a seq. 00111101001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zeros(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(t))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com pulsos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-cos' na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do RX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(t,r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u'Pulsos</a:t>
            </a:r>
            <a:r>
              <a:rPr lang="pt-BR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Retangulares NRZ - Saída do TX')</a:t>
            </a:r>
          </a:p>
          <a:p>
            <a:endParaRPr lang="pt-BR" sz="1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alfa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pulso in a: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(E)*pulso*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(2*B0*(t-t0))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s*cos(2*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*alfa*B0*(t-t0))/(1-(4.*alfa*B0*(t-t0))**2)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t,p,</a:t>
            </a:r>
            <a:r>
              <a:rPr lang="pt-BR" sz="1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+= p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acumula amplitudes de -10Tb a +10Tb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t0 += Tb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posição temporal do próximo bit (símbolo)</a:t>
            </a:r>
          </a:p>
          <a:p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(t,y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=2,label=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'Pulsos Cosseno Levantado - Entrada do RX'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('Tempo (s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)');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('Amplitude (V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)'); grid(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,-1.5,</a:t>
            </a:r>
            <a:r>
              <a:rPr lang="pt-BR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'$T_b$ = %.3g s'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Tb,fontsize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  <a:endParaRPr lang="pt-BR" sz="1000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53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Pulso da Raiz do Cosseno Levantado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Espectro do </a:t>
            </a: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Pulso da </a:t>
            </a:r>
            <a:r>
              <a:rPr lang="pt-BR" sz="2400" b="1" dirty="0" smtClean="0">
                <a:solidFill>
                  <a:srgbClr val="FFC000"/>
                </a:solidFill>
              </a:rPr>
              <a:t>Raiz</a:t>
            </a: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do Cosseno Levantado</a:t>
            </a:r>
            <a:endParaRPr lang="pt-BR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08" y="1700808"/>
            <a:ext cx="1724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324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895721" y="2519022"/>
            <a:ext cx="3137943" cy="247650"/>
            <a:chOff x="895721" y="2648865"/>
            <a:chExt cx="3137943" cy="24765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5"/>
            <a:stretch/>
          </p:blipFill>
          <p:spPr bwMode="auto">
            <a:xfrm>
              <a:off x="895721" y="2648865"/>
              <a:ext cx="3137943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45"/>
            <a:stretch/>
          </p:blipFill>
          <p:spPr bwMode="auto">
            <a:xfrm>
              <a:off x="895722" y="2648865"/>
              <a:ext cx="3619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698" y="2684059"/>
              <a:ext cx="6858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7" y="3028782"/>
            <a:ext cx="4676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96952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46" y="3528802"/>
            <a:ext cx="1885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899592" y="4077072"/>
            <a:ext cx="5334000" cy="238126"/>
            <a:chOff x="899592" y="4437111"/>
            <a:chExt cx="5334000" cy="238126"/>
          </a:xfrm>
        </p:grpSpPr>
        <p:pic>
          <p:nvPicPr>
            <p:cNvPr id="50185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437112"/>
              <a:ext cx="31432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6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842" y="4437111"/>
              <a:ext cx="21907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7" y="1762363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8" y="3623143"/>
            <a:ext cx="5238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509120"/>
            <a:ext cx="796588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t="6647" r="32722" b="46677"/>
          <a:stretch/>
        </p:blipFill>
        <p:spPr bwMode="auto">
          <a:xfrm>
            <a:off x="6010462" y="1870950"/>
            <a:ext cx="3098042" cy="8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69165"/>
              </p:ext>
            </p:extLst>
          </p:nvPr>
        </p:nvGraphicFramePr>
        <p:xfrm>
          <a:off x="6704632" y="1628800"/>
          <a:ext cx="17859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ção" r:id="rId17" imgW="1574640" imgH="203040" progId="Equation.3">
                  <p:embed/>
                </p:oleObj>
              </mc:Choice>
              <mc:Fallback>
                <p:oleObj name="Equação" r:id="rId17" imgW="1574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632" y="1628800"/>
                        <a:ext cx="1785938" cy="231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77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FFFF00"/>
                </a:solidFill>
              </a:rPr>
              <a:t>5. Transmissão Banda Base de Dados </a:t>
            </a:r>
            <a:r>
              <a:rPr lang="pt-BR" sz="2800" i="1" dirty="0" err="1" smtClean="0">
                <a:solidFill>
                  <a:srgbClr val="FFFF00"/>
                </a:solidFill>
              </a:rPr>
              <a:t>M</a:t>
            </a:r>
            <a:r>
              <a:rPr lang="pt-BR" sz="2800" dirty="0" err="1" smtClean="0">
                <a:solidFill>
                  <a:srgbClr val="FFFF00"/>
                </a:solidFill>
              </a:rPr>
              <a:t>-ário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507288" cy="5229944"/>
          </a:xfrm>
        </p:spPr>
        <p:txBody>
          <a:bodyPr/>
          <a:lstStyle/>
          <a:p>
            <a:r>
              <a:rPr lang="pt-BR" sz="2000" dirty="0" smtClean="0"/>
              <a:t>No sistema </a:t>
            </a:r>
            <a:r>
              <a:rPr lang="pt-BR" sz="2000" b="1" dirty="0" smtClean="0"/>
              <a:t>PAM </a:t>
            </a:r>
            <a:r>
              <a:rPr lang="pt-BR" sz="2000" b="1" i="1" dirty="0" err="1" smtClean="0"/>
              <a:t>M</a:t>
            </a:r>
            <a:r>
              <a:rPr lang="pt-BR" sz="2000" b="1" dirty="0" err="1" smtClean="0"/>
              <a:t>-ário</a:t>
            </a:r>
            <a:r>
              <a:rPr lang="pt-BR" sz="2000" b="1" dirty="0" smtClean="0"/>
              <a:t> </a:t>
            </a:r>
            <a:r>
              <a:rPr lang="pt-BR" sz="2000" dirty="0" smtClean="0"/>
              <a:t>(com </a:t>
            </a:r>
            <a:r>
              <a:rPr lang="pt-BR" sz="2000" i="1" dirty="0" smtClean="0"/>
              <a:t>M</a:t>
            </a:r>
            <a:r>
              <a:rPr lang="pt-BR" sz="2000" dirty="0" smtClean="0"/>
              <a:t> &gt; 2):</a:t>
            </a:r>
          </a:p>
          <a:p>
            <a:pPr lvl="1"/>
            <a:r>
              <a:rPr lang="pt-BR" sz="1800" dirty="0" smtClean="0"/>
              <a:t>O codificador de linha assume um dentre </a:t>
            </a:r>
            <a:r>
              <a:rPr lang="pt-BR" sz="1800" b="1" i="1" dirty="0" smtClean="0"/>
              <a:t>M</a:t>
            </a:r>
            <a:r>
              <a:rPr lang="pt-BR" sz="1800" dirty="0" smtClean="0"/>
              <a:t> possíveis níveis de amplitude</a:t>
            </a:r>
          </a:p>
          <a:p>
            <a:pPr lvl="1"/>
            <a:r>
              <a:rPr lang="pt-BR" sz="1800" dirty="0" smtClean="0"/>
              <a:t>Cada nível de amplitude corresponde a um símbolo diferente</a:t>
            </a:r>
          </a:p>
          <a:p>
            <a:endParaRPr lang="pt-BR" sz="2000" dirty="0" smtClean="0"/>
          </a:p>
          <a:p>
            <a:r>
              <a:rPr lang="pt-BR" sz="2000" dirty="0" smtClean="0"/>
              <a:t>Sistema PAM </a:t>
            </a:r>
            <a:r>
              <a:rPr lang="pt-BR" sz="2000" b="1" i="1" dirty="0" err="1" smtClean="0"/>
              <a:t>M</a:t>
            </a:r>
            <a:r>
              <a:rPr lang="pt-BR" sz="2000" dirty="0" err="1" smtClean="0"/>
              <a:t>-ário</a:t>
            </a:r>
            <a:r>
              <a:rPr lang="pt-BR" sz="2000" dirty="0" smtClean="0"/>
              <a:t> com </a:t>
            </a:r>
            <a:r>
              <a:rPr lang="pt-BR" sz="2000" i="1" dirty="0" err="1" smtClean="0"/>
              <a:t>T</a:t>
            </a:r>
            <a:r>
              <a:rPr lang="pt-BR" sz="2000" i="1" baseline="-25000" dirty="0" err="1" smtClean="0"/>
              <a:t>símb</a:t>
            </a:r>
            <a:r>
              <a:rPr lang="pt-BR" sz="2000" dirty="0" smtClean="0"/>
              <a:t> </a:t>
            </a:r>
            <a:r>
              <a:rPr lang="pt-BR" sz="2000" dirty="0" err="1" smtClean="0"/>
              <a:t>seg</a:t>
            </a:r>
            <a:r>
              <a:rPr lang="pt-BR" sz="2000" dirty="0" smtClean="0"/>
              <a:t> de duração de cada símbolo </a:t>
            </a:r>
          </a:p>
          <a:p>
            <a:endParaRPr lang="pt-BR" sz="2000" dirty="0" smtClean="0"/>
          </a:p>
          <a:p>
            <a:r>
              <a:rPr lang="pt-BR" sz="2000" dirty="0" smtClean="0"/>
              <a:t>Taxa de Sinalização é a quantidade de símbolos/</a:t>
            </a:r>
            <a:r>
              <a:rPr lang="pt-BR" sz="2000" dirty="0" err="1" smtClean="0"/>
              <a:t>seg</a:t>
            </a:r>
            <a:r>
              <a:rPr lang="pt-BR" sz="2000" dirty="0" smtClean="0"/>
              <a:t>  (baud)</a:t>
            </a:r>
          </a:p>
          <a:p>
            <a:pPr lvl="1"/>
            <a:r>
              <a:rPr lang="pt-BR" sz="1800" dirty="0" smtClean="0"/>
              <a:t>Relações:    1 baud = log</a:t>
            </a:r>
            <a:r>
              <a:rPr lang="pt-BR" sz="1800" baseline="-25000" dirty="0" smtClean="0"/>
              <a:t>2 </a:t>
            </a:r>
            <a:r>
              <a:rPr lang="pt-BR" sz="1800" b="1" i="1" dirty="0" smtClean="0"/>
              <a:t>M</a:t>
            </a:r>
            <a:r>
              <a:rPr lang="pt-BR" sz="1800" dirty="0" smtClean="0"/>
              <a:t>  </a:t>
            </a:r>
            <a:r>
              <a:rPr lang="pt-BR" sz="1800" dirty="0" err="1" smtClean="0"/>
              <a:t>bps</a:t>
            </a:r>
            <a:r>
              <a:rPr lang="pt-BR" sz="1800" dirty="0" smtClean="0"/>
              <a:t>     e    </a:t>
            </a:r>
            <a:r>
              <a:rPr lang="pt-BR" sz="1800" i="1" dirty="0" err="1" smtClean="0"/>
              <a:t>T</a:t>
            </a:r>
            <a:r>
              <a:rPr lang="pt-BR" sz="1800" i="1" baseline="-25000" dirty="0" err="1"/>
              <a:t>símb</a:t>
            </a:r>
            <a:r>
              <a:rPr lang="pt-BR" sz="1800" dirty="0" smtClean="0"/>
              <a:t> = </a:t>
            </a:r>
            <a:r>
              <a:rPr lang="pt-BR" sz="1800" i="1" dirty="0" smtClean="0"/>
              <a:t>T</a:t>
            </a:r>
            <a:r>
              <a:rPr lang="pt-BR" sz="1800" i="1" baseline="-25000" dirty="0" smtClean="0"/>
              <a:t>b</a:t>
            </a:r>
            <a:r>
              <a:rPr lang="pt-BR" sz="1800" dirty="0" smtClean="0"/>
              <a:t>.</a:t>
            </a:r>
            <a:r>
              <a:rPr lang="pt-BR" sz="1800" dirty="0"/>
              <a:t> </a:t>
            </a:r>
            <a:r>
              <a:rPr lang="pt-BR" sz="1800" dirty="0" smtClean="0"/>
              <a:t>log</a:t>
            </a:r>
            <a:r>
              <a:rPr lang="pt-BR" sz="1800" baseline="-25000" dirty="0" smtClean="0"/>
              <a:t>2 </a:t>
            </a:r>
            <a:r>
              <a:rPr lang="pt-BR" sz="1800" b="1" i="1" dirty="0" smtClean="0"/>
              <a:t>M</a:t>
            </a:r>
          </a:p>
          <a:p>
            <a:pPr lvl="1"/>
            <a:r>
              <a:rPr lang="pt-BR" sz="1800" dirty="0" smtClean="0">
                <a:solidFill>
                  <a:srgbClr val="FFFF00"/>
                </a:solidFill>
              </a:rPr>
              <a:t>A potência transmitida no </a:t>
            </a:r>
            <a:r>
              <a:rPr lang="pt-BR" sz="1800" b="1" dirty="0" smtClean="0">
                <a:solidFill>
                  <a:srgbClr val="FFC000"/>
                </a:solidFill>
              </a:rPr>
              <a:t>PAM </a:t>
            </a:r>
            <a:r>
              <a:rPr lang="pt-BR" sz="1800" b="1" i="1" dirty="0" err="1" smtClean="0">
                <a:solidFill>
                  <a:srgbClr val="FFC000"/>
                </a:solidFill>
              </a:rPr>
              <a:t>M</a:t>
            </a:r>
            <a:r>
              <a:rPr lang="pt-BR" sz="1800" b="1" dirty="0" err="1" smtClean="0">
                <a:solidFill>
                  <a:srgbClr val="FFC000"/>
                </a:solidFill>
              </a:rPr>
              <a:t>-ário</a:t>
            </a:r>
            <a:r>
              <a:rPr lang="pt-BR" sz="1800" b="1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>
                <a:solidFill>
                  <a:srgbClr val="FFFF00"/>
                </a:solidFill>
              </a:rPr>
              <a:t>deve ser aumentada em </a:t>
            </a:r>
            <a:br>
              <a:rPr lang="pt-BR" sz="1800" dirty="0" smtClean="0">
                <a:solidFill>
                  <a:srgbClr val="FFFF00"/>
                </a:solidFill>
              </a:rPr>
            </a:br>
            <a:r>
              <a:rPr lang="pt-BR" sz="1800" i="1" dirty="0" smtClean="0">
                <a:solidFill>
                  <a:srgbClr val="FFFF00"/>
                </a:solidFill>
              </a:rPr>
              <a:t>M</a:t>
            </a:r>
            <a:r>
              <a:rPr lang="pt-BR" sz="1800" i="1" baseline="30000" dirty="0" smtClean="0">
                <a:solidFill>
                  <a:srgbClr val="FFFF00"/>
                </a:solidFill>
              </a:rPr>
              <a:t>2</a:t>
            </a:r>
            <a:r>
              <a:rPr lang="pt-BR" sz="1800" dirty="0" smtClean="0">
                <a:solidFill>
                  <a:srgbClr val="FFFF00"/>
                </a:solidFill>
              </a:rPr>
              <a:t> / log</a:t>
            </a:r>
            <a:r>
              <a:rPr lang="pt-BR" sz="1800" baseline="-25000" dirty="0" smtClean="0">
                <a:solidFill>
                  <a:srgbClr val="FFFF00"/>
                </a:solidFill>
              </a:rPr>
              <a:t>2 </a:t>
            </a:r>
            <a:r>
              <a:rPr lang="pt-BR" sz="1800" i="1" dirty="0" smtClean="0">
                <a:solidFill>
                  <a:srgbClr val="FFFF00"/>
                </a:solidFill>
              </a:rPr>
              <a:t>M</a:t>
            </a:r>
            <a:r>
              <a:rPr lang="pt-BR" sz="1800" dirty="0" smtClean="0">
                <a:solidFill>
                  <a:srgbClr val="FFFF00"/>
                </a:solidFill>
              </a:rPr>
              <a:t>  para que se tenha a mesma SNR do sistema </a:t>
            </a:r>
            <a:r>
              <a:rPr lang="pt-BR" sz="1800" b="1" dirty="0" smtClean="0">
                <a:solidFill>
                  <a:srgbClr val="FFC000"/>
                </a:solidFill>
              </a:rPr>
              <a:t>PAM binário</a:t>
            </a:r>
            <a:endParaRPr lang="pt-BR" sz="1800" b="1" dirty="0">
              <a:solidFill>
                <a:srgbClr val="FFC000"/>
              </a:solidFill>
            </a:endParaRPr>
          </a:p>
          <a:p>
            <a:endParaRPr lang="pt-BR" sz="2000" i="1" dirty="0" smtClean="0"/>
          </a:p>
          <a:p>
            <a:r>
              <a:rPr lang="pt-BR" sz="2000" i="1" dirty="0" smtClean="0"/>
              <a:t>Conclusão:</a:t>
            </a:r>
            <a:endParaRPr lang="pt-BR" sz="2000" dirty="0" smtClean="0"/>
          </a:p>
          <a:p>
            <a:pPr lvl="1"/>
            <a:r>
              <a:rPr lang="pt-BR" sz="1800" dirty="0" smtClean="0">
                <a:solidFill>
                  <a:srgbClr val="FFC000"/>
                </a:solidFill>
              </a:rPr>
              <a:t>Numa dada largura de banda do canal, pode-se transmitir dados num sistema PAM </a:t>
            </a:r>
            <a:r>
              <a:rPr lang="pt-BR" sz="1800" i="1" dirty="0" err="1" smtClean="0">
                <a:solidFill>
                  <a:srgbClr val="FFC000"/>
                </a:solidFill>
              </a:rPr>
              <a:t>M</a:t>
            </a:r>
            <a:r>
              <a:rPr lang="pt-BR" sz="1800" dirty="0" err="1" smtClean="0">
                <a:solidFill>
                  <a:srgbClr val="FFC000"/>
                </a:solidFill>
              </a:rPr>
              <a:t>-ário</a:t>
            </a:r>
            <a:r>
              <a:rPr lang="pt-BR" sz="1800" dirty="0" smtClean="0">
                <a:solidFill>
                  <a:srgbClr val="FFC000"/>
                </a:solidFill>
              </a:rPr>
              <a:t> a uma taxa  log</a:t>
            </a:r>
            <a:r>
              <a:rPr lang="pt-BR" sz="1800" baseline="-25000" dirty="0" smtClean="0">
                <a:solidFill>
                  <a:srgbClr val="FFC000"/>
                </a:solidFill>
              </a:rPr>
              <a:t>2</a:t>
            </a:r>
            <a:r>
              <a:rPr lang="pt-BR" sz="1800" i="1" dirty="0" smtClean="0">
                <a:solidFill>
                  <a:srgbClr val="FFC000"/>
                </a:solidFill>
              </a:rPr>
              <a:t>M</a:t>
            </a:r>
            <a:r>
              <a:rPr lang="pt-BR" sz="1800" dirty="0" smtClean="0">
                <a:solidFill>
                  <a:srgbClr val="FFC000"/>
                </a:solidFill>
              </a:rPr>
              <a:t>  mais rápida que a de um sistema PAM binário correspondente</a:t>
            </a:r>
            <a:endParaRPr lang="pt-BR" sz="1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40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>
                <a:solidFill>
                  <a:srgbClr val="FFFF00"/>
                </a:solidFill>
              </a:rPr>
              <a:t>6.</a:t>
            </a:r>
            <a:r>
              <a:rPr lang="pt-BR" altLang="pt-BR" sz="3200" dirty="0">
                <a:solidFill>
                  <a:srgbClr val="FFFF00"/>
                </a:solidFill>
              </a:rPr>
              <a:t> </a:t>
            </a:r>
            <a:r>
              <a:rPr lang="pt-BR" altLang="pt-BR" sz="3200" dirty="0" smtClean="0">
                <a:solidFill>
                  <a:srgbClr val="FFFF00"/>
                </a:solidFill>
              </a:rPr>
              <a:t>Diagrama do Olho</a:t>
            </a:r>
            <a:endParaRPr lang="pt-BR" altLang="pt-BR" sz="3200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4830763"/>
          </a:xfrm>
        </p:spPr>
        <p:txBody>
          <a:bodyPr/>
          <a:lstStyle/>
          <a:p>
            <a:r>
              <a:rPr lang="pt-BR" sz="2000" dirty="0" smtClean="0"/>
              <a:t>Gerado pela superposição sincronizada de intervalos de símbolos sucessivos do sinal distorcido na saída do filtro de recepção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Exemplo</a:t>
            </a:r>
            <a:r>
              <a:rPr lang="pt-BR" sz="2000" dirty="0" smtClean="0"/>
              <a:t>: senóide distorcida e sem ruídos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Experimentalmente o diagrama do olho tem duas vantagens:</a:t>
            </a:r>
          </a:p>
          <a:p>
            <a:pPr lvl="1"/>
            <a:r>
              <a:rPr lang="pt-BR" sz="1800" dirty="0" smtClean="0"/>
              <a:t>Simplicidade de geração (osciloscópio com base de tempo sincronizada)</a:t>
            </a:r>
          </a:p>
          <a:p>
            <a:pPr lvl="1"/>
            <a:r>
              <a:rPr lang="pt-BR" sz="1800" dirty="0" smtClean="0"/>
              <a:t>Fornece muita informação sobre as características do sistema de transmissão de dados </a:t>
            </a:r>
            <a:r>
              <a:rPr lang="pt-BR" sz="1800" dirty="0" smtClean="0">
                <a:sym typeface="Wingdings" panose="05000000000000000000" pitchFamily="2" charset="2"/>
              </a:rPr>
              <a:t> indicador visual da qualidade do sistema</a:t>
            </a:r>
            <a:endParaRPr lang="pt-BR" sz="1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6483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04864"/>
            <a:ext cx="1368152" cy="224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76256" y="4437112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Diagrama do Olho</a:t>
            </a:r>
            <a:endParaRPr lang="pt-BR" sz="1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7584" y="4437112"/>
            <a:ext cx="602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Superposição sincronizada do sinal dos intervalos de 8 símbolos binários      </a:t>
            </a:r>
            <a:r>
              <a:rPr lang="pt-BR" sz="1200" b="1" dirty="0" smtClean="0">
                <a:sym typeface="Wingdings" panose="05000000000000000000" pitchFamily="2" charset="2"/>
              </a:rPr>
              <a:t></a:t>
            </a:r>
            <a:endParaRPr lang="pt-BR" sz="1200" b="1" dirty="0"/>
          </a:p>
        </p:txBody>
      </p:sp>
      <p:grpSp>
        <p:nvGrpSpPr>
          <p:cNvPr id="12" name="Grupo 11"/>
          <p:cNvGrpSpPr/>
          <p:nvPr/>
        </p:nvGrpSpPr>
        <p:grpSpPr>
          <a:xfrm>
            <a:off x="7328059" y="1973747"/>
            <a:ext cx="1606023" cy="1697403"/>
            <a:chOff x="7328059" y="2405795"/>
            <a:chExt cx="1606023" cy="1697403"/>
          </a:xfrm>
        </p:grpSpPr>
        <p:sp>
          <p:nvSpPr>
            <p:cNvPr id="4" name="Elipse 3"/>
            <p:cNvSpPr/>
            <p:nvPr/>
          </p:nvSpPr>
          <p:spPr>
            <a:xfrm>
              <a:off x="7328059" y="3023078"/>
              <a:ext cx="555399" cy="10801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/>
            <p:cNvCxnSpPr>
              <a:stCxn id="4" idx="0"/>
              <a:endCxn id="10" idx="2"/>
            </p:cNvCxnSpPr>
            <p:nvPr/>
          </p:nvCxnSpPr>
          <p:spPr>
            <a:xfrm flipV="1">
              <a:off x="7605759" y="2682794"/>
              <a:ext cx="669328" cy="3402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7616092" y="2405795"/>
              <a:ext cx="131799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Abertura do olho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783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/>
              <a:t> </a:t>
            </a:r>
            <a:r>
              <a:rPr lang="pt-BR" altLang="pt-BR" sz="3600" dirty="0" smtClean="0"/>
              <a:t>Objetivos</a:t>
            </a:r>
            <a:endParaRPr lang="pt-BR" alt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Estudar a transmissão de dados digitais e seus principais </a:t>
            </a:r>
            <a:r>
              <a:rPr lang="pt-BR" sz="2400" b="1" dirty="0" smtClean="0">
                <a:solidFill>
                  <a:srgbClr val="FFC000"/>
                </a:solidFill>
              </a:rPr>
              <a:t>fatores limitantes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interferência intersimbólica</a:t>
            </a:r>
            <a:r>
              <a:rPr lang="pt-BR" sz="2400" baseline="30000" dirty="0"/>
              <a:t>1</a:t>
            </a: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ruído aditivo no canal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b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possíveis soluções</a:t>
            </a: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b="1" dirty="0" smtClean="0">
                <a:solidFill>
                  <a:srgbClr val="FFC000"/>
                </a:solidFill>
              </a:rPr>
              <a:t>Formatar o pulso banda base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</a:t>
            </a: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pulso do cosseno </a:t>
            </a:r>
            <a:r>
              <a:rPr lang="pt-BR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levantado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mitigar o problema da interferência intersimbólica na transmissão de dados digitais para alcançar o limite da capacidade do canal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Conhecer o </a:t>
            </a: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diagrama do olho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ferramenta prática de </a:t>
            </a:r>
            <a:r>
              <a:rPr lang="pt-BR" sz="2400" b="1" dirty="0" smtClean="0">
                <a:solidFill>
                  <a:srgbClr val="FFC000"/>
                </a:solidFill>
              </a:rPr>
              <a:t>indicação visual da performance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dos sistemas de transmissão de dados digitais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rot="16200000">
            <a:off x="-2682313" y="3663042"/>
            <a:ext cx="5681033" cy="316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1100" baseline="30000" dirty="0" smtClean="0">
                <a:solidFill>
                  <a:schemeClr val="tx2"/>
                </a:solidFill>
              </a:rPr>
              <a:t>1</a:t>
            </a:r>
            <a:r>
              <a:rPr lang="pt-BR" sz="1100" dirty="0" smtClean="0">
                <a:solidFill>
                  <a:schemeClr val="tx2"/>
                </a:solidFill>
              </a:rPr>
              <a:t> Provocada pelo canal que espalha temporalmente um símbolo em seus adjacentes.</a:t>
            </a:r>
          </a:p>
          <a:p>
            <a:r>
              <a:rPr lang="pt-BR" sz="1100" dirty="0" smtClean="0">
                <a:solidFill>
                  <a:schemeClr val="tx2"/>
                </a:solidFill>
              </a:rPr>
              <a:t>impõem limite </a:t>
            </a:r>
            <a:r>
              <a:rPr lang="pt-BR" sz="1100" dirty="0">
                <a:solidFill>
                  <a:schemeClr val="tx2"/>
                </a:solidFill>
              </a:rPr>
              <a:t>na taxa máxima de transmissão de dados através do canal</a:t>
            </a:r>
            <a:endParaRPr lang="pt-BR" sz="1100" dirty="0" smtClean="0">
              <a:solidFill>
                <a:schemeClr val="tx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 rot="19380731">
            <a:off x="8095033" y="1772816"/>
            <a:ext cx="914400" cy="2880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Problema </a:t>
            </a:r>
          </a:p>
        </p:txBody>
      </p:sp>
      <p:sp>
        <p:nvSpPr>
          <p:cNvPr id="6" name="CaixaDeTexto 5"/>
          <p:cNvSpPr txBox="1"/>
          <p:nvPr/>
        </p:nvSpPr>
        <p:spPr>
          <a:xfrm rot="19380731">
            <a:off x="8095034" y="3677228"/>
            <a:ext cx="914400" cy="2880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Solução</a:t>
            </a:r>
          </a:p>
        </p:txBody>
      </p:sp>
      <p:sp>
        <p:nvSpPr>
          <p:cNvPr id="7" name="CaixaDeTexto 6"/>
          <p:cNvSpPr txBox="1"/>
          <p:nvPr/>
        </p:nvSpPr>
        <p:spPr>
          <a:xfrm rot="19380731">
            <a:off x="8081106" y="5361642"/>
            <a:ext cx="1052821" cy="2880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Ferramenta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49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grpSp>
        <p:nvGrpSpPr>
          <p:cNvPr id="3" name="Grupo 2"/>
          <p:cNvGrpSpPr/>
          <p:nvPr/>
        </p:nvGrpSpPr>
        <p:grpSpPr>
          <a:xfrm>
            <a:off x="1691680" y="1484784"/>
            <a:ext cx="5934168" cy="4478270"/>
            <a:chOff x="1691680" y="1484784"/>
            <a:chExt cx="5934168" cy="4478270"/>
          </a:xfrm>
        </p:grpSpPr>
        <p:pic>
          <p:nvPicPr>
            <p:cNvPr id="44036" name="Picture 4" descr="http://image.slidesharecdn.com/apresentao-121215113016-phpapp02/95/apresentao-20-638.jpg?cb=135557195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3" t="20269" r="13951" b="7041"/>
            <a:stretch/>
          </p:blipFill>
          <p:spPr bwMode="auto">
            <a:xfrm>
              <a:off x="1691680" y="1484784"/>
              <a:ext cx="5934168" cy="447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1979712" y="1602674"/>
              <a:ext cx="1776448" cy="64807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r>
                <a:rPr lang="pt-BR" sz="1400" dirty="0" err="1" smtClean="0">
                  <a:solidFill>
                    <a:srgbClr val="000000"/>
                  </a:solidFill>
                </a:rPr>
                <a:t>Qtde</a:t>
              </a:r>
              <a:r>
                <a:rPr lang="pt-BR" sz="1400" dirty="0" smtClean="0">
                  <a:solidFill>
                    <a:srgbClr val="000000"/>
                  </a:solidFill>
                </a:rPr>
                <a:t> de distorção</a:t>
              </a:r>
            </a:p>
            <a:p>
              <a:r>
                <a:rPr lang="pt-BR" sz="1200" dirty="0" smtClean="0">
                  <a:solidFill>
                    <a:srgbClr val="000000"/>
                  </a:solidFill>
                </a:rPr>
                <a:t>(determinada pela SNR) 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652120" y="1628800"/>
              <a:ext cx="1776448" cy="50405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pPr algn="r"/>
              <a:r>
                <a:rPr lang="pt-BR" sz="1400" dirty="0" smtClean="0">
                  <a:solidFill>
                    <a:srgbClr val="000000"/>
                  </a:solidFill>
                </a:rPr>
                <a:t>SNR no ponto de </a:t>
              </a:r>
              <a:br>
                <a:rPr lang="pt-BR" sz="1400" dirty="0" smtClean="0">
                  <a:solidFill>
                    <a:srgbClr val="000000"/>
                  </a:solidFill>
                </a:rPr>
              </a:br>
              <a:r>
                <a:rPr lang="pt-BR" sz="1400" dirty="0" smtClean="0">
                  <a:solidFill>
                    <a:srgbClr val="000000"/>
                  </a:solidFill>
                </a:rPr>
                <a:t>amostragem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763688" y="3501008"/>
              <a:ext cx="1270018" cy="64807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r>
                <a:rPr lang="pt-BR" sz="1200" dirty="0" smtClean="0">
                  <a:solidFill>
                    <a:srgbClr val="000000"/>
                  </a:solidFill>
                </a:rPr>
                <a:t>Variação de </a:t>
              </a:r>
            </a:p>
            <a:p>
              <a:r>
                <a:rPr lang="pt-BR" sz="1200" dirty="0" smtClean="0">
                  <a:solidFill>
                    <a:srgbClr val="000000"/>
                  </a:solidFill>
                </a:rPr>
                <a:t>tempo no</a:t>
              </a:r>
            </a:p>
            <a:p>
              <a:r>
                <a:rPr lang="pt-BR" sz="1200" dirty="0" smtClean="0">
                  <a:solidFill>
                    <a:srgbClr val="000000"/>
                  </a:solidFill>
                </a:rPr>
                <a:t>cruzamento </a:t>
              </a:r>
            </a:p>
            <a:p>
              <a:r>
                <a:rPr lang="pt-BR" sz="1200" dirty="0" smtClean="0">
                  <a:solidFill>
                    <a:srgbClr val="000000"/>
                  </a:solidFill>
                </a:rPr>
                <a:t>pelo zero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867936" y="5468915"/>
              <a:ext cx="3914558" cy="4803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pt-BR" sz="1400" dirty="0" smtClean="0">
                  <a:solidFill>
                    <a:srgbClr val="000000"/>
                  </a:solidFill>
                </a:rPr>
                <a:t>Melhor tempo para amostrar (ponto de decisão)</a:t>
              </a:r>
            </a:p>
            <a:p>
              <a:pPr algn="ctr"/>
              <a:r>
                <a:rPr lang="pt-BR" sz="1400" dirty="0" smtClean="0">
                  <a:solidFill>
                    <a:srgbClr val="000000"/>
                  </a:solidFill>
                </a:rPr>
                <a:t>parte mais aberta do olho = melhor SNR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18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1" y="548680"/>
            <a:ext cx="7948422" cy="41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792162"/>
          </a:xfrm>
        </p:spPr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99792" y="6621016"/>
            <a:ext cx="3816424" cy="264368"/>
          </a:xfrm>
        </p:spPr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- Prof. Cláudio, 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44408" y="6621016"/>
            <a:ext cx="442392" cy="264368"/>
          </a:xfrm>
        </p:spPr>
        <p:txBody>
          <a:bodyPr/>
          <a:lstStyle/>
          <a:p>
            <a:fld id="{D6A88E62-7384-4C00-9B1E-6BE330B585D0}" type="slidenum">
              <a:rPr lang="pt-BR" altLang="pt-BR" sz="1050" smtClean="0"/>
              <a:pPr/>
              <a:t>31</a:t>
            </a:fld>
            <a:endParaRPr lang="pt-BR" altLang="pt-BR" sz="1050"/>
          </a:p>
        </p:txBody>
      </p:sp>
      <p:sp>
        <p:nvSpPr>
          <p:cNvPr id="7" name="CaixaDeTexto 6"/>
          <p:cNvSpPr txBox="1"/>
          <p:nvPr/>
        </p:nvSpPr>
        <p:spPr>
          <a:xfrm>
            <a:off x="557021" y="6033606"/>
            <a:ext cx="7948422" cy="56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b="1" i="1" dirty="0">
                <a:solidFill>
                  <a:srgbClr val="FFC000"/>
                </a:solidFill>
              </a:rPr>
              <a:t>Sensibilidade do sistema a erros de </a:t>
            </a:r>
            <a:r>
              <a:rPr lang="pt-BR" sz="1400" b="1" i="1" dirty="0" smtClean="0">
                <a:solidFill>
                  <a:srgbClr val="FFC000"/>
                </a:solidFill>
              </a:rPr>
              <a:t>temporização</a:t>
            </a:r>
            <a:r>
              <a:rPr lang="pt-BR" sz="1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: determinada pela taxa na qual o padrão do olho é fechado quando o tempo de amostragem é variado.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7021" y="5514594"/>
            <a:ext cx="7948422" cy="578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b="1" i="1" dirty="0" smtClean="0">
                <a:solidFill>
                  <a:srgbClr val="FFC000"/>
                </a:solidFill>
              </a:rPr>
              <a:t>Jitter</a:t>
            </a:r>
            <a:r>
              <a:rPr lang="pt-BR" b="1" baseline="30000" dirty="0" smtClean="0">
                <a:solidFill>
                  <a:srgbClr val="FFC000"/>
                </a:solidFill>
              </a:rPr>
              <a:t>1</a:t>
            </a:r>
            <a:r>
              <a:rPr lang="pt-BR" b="1" dirty="0" smtClean="0">
                <a:solidFill>
                  <a:srgbClr val="FFC000"/>
                </a:solidFill>
              </a:rPr>
              <a:t> </a:t>
            </a:r>
            <a:r>
              <a:rPr lang="pt-BR" b="1" i="1" dirty="0">
                <a:solidFill>
                  <a:srgbClr val="FFC000"/>
                </a:solidFill>
              </a:rPr>
              <a:t>de cruzamento de zero</a:t>
            </a:r>
            <a:r>
              <a:rPr lang="pt-BR" dirty="0"/>
              <a:t>. Na prática o sinal de </a:t>
            </a:r>
            <a:r>
              <a:rPr lang="pt-BR" i="1" dirty="0" err="1"/>
              <a:t>clock</a:t>
            </a:r>
            <a:r>
              <a:rPr lang="pt-BR" dirty="0"/>
              <a:t> </a:t>
            </a:r>
            <a:r>
              <a:rPr lang="pt-BR" dirty="0" smtClean="0"/>
              <a:t> é </a:t>
            </a:r>
            <a:r>
              <a:rPr lang="pt-BR" dirty="0"/>
              <a:t>tirado dos cruzamentos de zero do sinal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/>
              <a:t>saída do filtro de recepção. As irregularidades no cruzamento de zeros resulta no </a:t>
            </a:r>
            <a:r>
              <a:rPr lang="pt-BR" i="1" dirty="0" err="1" smtClean="0"/>
              <a:t>jitter</a:t>
            </a:r>
            <a:r>
              <a:rPr lang="pt-BR" i="1" dirty="0" smtClean="0"/>
              <a:t>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7021" y="4725144"/>
            <a:ext cx="7948422" cy="7906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b="1" i="1" dirty="0">
                <a:solidFill>
                  <a:srgbClr val="FFC000"/>
                </a:solidFill>
              </a:rPr>
              <a:t>Tempo de amostragem ótimo</a:t>
            </a:r>
            <a:r>
              <a:rPr lang="pt-BR" dirty="0"/>
              <a:t>: </a:t>
            </a:r>
            <a:r>
              <a:rPr lang="pt-BR" dirty="0" smtClean="0"/>
              <a:t> a </a:t>
            </a:r>
            <a:r>
              <a:rPr lang="pt-BR" dirty="0"/>
              <a:t>largura da abertura do olho define o intervalo de tempo no qual o sinal binário distorcido da saída do filtro de recepção pode ser amostrado sem erros de decisão (limiar). O tempo ótimo é o tempo no qual o olho está em sua maior abertura.</a:t>
            </a:r>
          </a:p>
        </p:txBody>
      </p:sp>
      <p:sp>
        <p:nvSpPr>
          <p:cNvPr id="8" name="Chave direita 7"/>
          <p:cNvSpPr/>
          <p:nvPr/>
        </p:nvSpPr>
        <p:spPr>
          <a:xfrm>
            <a:off x="4704932" y="1980217"/>
            <a:ext cx="138474" cy="720080"/>
          </a:xfrm>
          <a:prstGeom prst="rightBrace">
            <a:avLst>
              <a:gd name="adj1" fmla="val 31421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5"/>
          <p:cNvSpPr/>
          <p:nvPr/>
        </p:nvSpPr>
        <p:spPr>
          <a:xfrm>
            <a:off x="4704932" y="1690864"/>
            <a:ext cx="138474" cy="250559"/>
          </a:xfrm>
          <a:prstGeom prst="rightBrace">
            <a:avLst>
              <a:gd name="adj1" fmla="val 31421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direita 16"/>
          <p:cNvSpPr/>
          <p:nvPr/>
        </p:nvSpPr>
        <p:spPr>
          <a:xfrm rot="5400000">
            <a:off x="4558145" y="1113350"/>
            <a:ext cx="138474" cy="3456384"/>
          </a:xfrm>
          <a:prstGeom prst="rightBrace">
            <a:avLst>
              <a:gd name="adj1" fmla="val 31421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/>
          <p:cNvSpPr/>
          <p:nvPr/>
        </p:nvSpPr>
        <p:spPr>
          <a:xfrm rot="5400000">
            <a:off x="6472766" y="2796696"/>
            <a:ext cx="138474" cy="250559"/>
          </a:xfrm>
          <a:prstGeom prst="rightBrace">
            <a:avLst>
              <a:gd name="adj1" fmla="val 31421"/>
              <a:gd name="adj2" fmla="val 5163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16200000">
            <a:off x="-2499066" y="3753616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pt-BR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é </a:t>
            </a:r>
            <a:r>
              <a:rPr lang="pt-B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 desvio da periodicidade verdadeira de um sinal presumivelmente periódico, muitas vezes em relação a um sinal de relógio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36080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296915" y="4005064"/>
            <a:ext cx="4452008" cy="2643633"/>
            <a:chOff x="1296915" y="4005064"/>
            <a:chExt cx="4452008" cy="2643633"/>
          </a:xfrm>
        </p:grpSpPr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15" y="4005064"/>
              <a:ext cx="4452008" cy="264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Conector de seta reta 16"/>
            <p:cNvCxnSpPr/>
            <p:nvPr/>
          </p:nvCxnSpPr>
          <p:spPr>
            <a:xfrm>
              <a:off x="2699792" y="4581128"/>
              <a:ext cx="17281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3634940" y="429309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 smtClean="0">
                  <a:solidFill>
                    <a:srgbClr val="FF0000"/>
                  </a:solidFill>
                </a:rPr>
                <a:t>T</a:t>
              </a:r>
              <a:r>
                <a:rPr lang="pt-BR" sz="1400" i="1" baseline="-25000" dirty="0" smtClean="0">
                  <a:solidFill>
                    <a:srgbClr val="FF0000"/>
                  </a:solidFill>
                </a:rPr>
                <a:t>b</a:t>
              </a:r>
              <a:endParaRPr lang="pt-BR" sz="1400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105580"/>
            <a:ext cx="666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Interpretação - </a:t>
            </a:r>
            <a:r>
              <a:rPr lang="pt-BR" sz="2400" dirty="0" smtClean="0"/>
              <a:t>Distorção de Pico para ISI</a:t>
            </a:r>
            <a:endParaRPr lang="pt-BR" sz="2400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657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311349" y="2924944"/>
            <a:ext cx="7005067" cy="428625"/>
            <a:chOff x="1311349" y="3576439"/>
            <a:chExt cx="7077075" cy="428625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349" y="3576439"/>
              <a:ext cx="70770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>
              <a:off x="1331640" y="3584100"/>
              <a:ext cx="2592288" cy="216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29" y="916335"/>
            <a:ext cx="2428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1" y="3425577"/>
            <a:ext cx="7019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26" y="5920605"/>
            <a:ext cx="7077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60" y="4365104"/>
            <a:ext cx="2438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1" y="5567793"/>
            <a:ext cx="2257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1331640" y="1685945"/>
            <a:ext cx="6886575" cy="264251"/>
            <a:chOff x="1331640" y="1685945"/>
            <a:chExt cx="6886575" cy="264251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685945"/>
              <a:ext cx="64484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015" y="1712071"/>
              <a:ext cx="45720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11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pic>
        <p:nvPicPr>
          <p:cNvPr id="46082" name="Picture 2" descr="http://www.qsl.net/py4zbz/KG/interpolh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0836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105580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Interpretação - Resumo:</a:t>
            </a:r>
            <a:endParaRPr lang="pt-BR" sz="2800" dirty="0"/>
          </a:p>
        </p:txBody>
      </p:sp>
      <p:pic>
        <p:nvPicPr>
          <p:cNvPr id="46084" name="Picture 4" descr="http://edadocs.software.keysight.com/download/attachments/15106122/BER4.gif?version=2&amp;modificationDate=1202493160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25" y="995335"/>
            <a:ext cx="2282455" cy="14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2123728" y="6309320"/>
            <a:ext cx="345638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634940" y="602128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T</a:t>
            </a:r>
            <a:r>
              <a:rPr lang="pt-BR" sz="1400" i="1" baseline="-25000" dirty="0" smtClean="0">
                <a:solidFill>
                  <a:srgbClr val="FF0000"/>
                </a:solidFill>
              </a:rPr>
              <a:t>b</a:t>
            </a:r>
            <a:endParaRPr lang="pt-BR" sz="1400" i="1" baseline="-25000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21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pic>
        <p:nvPicPr>
          <p:cNvPr id="44034" name="Picture 2" descr="http://www.qsl.net/py4zbz/KG/Olh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9104"/>
          <a:stretch/>
        </p:blipFill>
        <p:spPr bwMode="auto">
          <a:xfrm>
            <a:off x="4877090" y="1268760"/>
            <a:ext cx="4159406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2" y="1268760"/>
            <a:ext cx="4536504" cy="5016758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pt-BR" sz="2800" dirty="0" smtClean="0"/>
              <a:t>Exemplo:</a:t>
            </a:r>
          </a:p>
          <a:p>
            <a:endParaRPr lang="pt-BR" sz="1600" dirty="0"/>
          </a:p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modulação </a:t>
            </a:r>
            <a:r>
              <a:rPr lang="pt-BR" sz="1600" b="1" dirty="0">
                <a:solidFill>
                  <a:schemeClr val="tx2"/>
                </a:solidFill>
              </a:rPr>
              <a:t>MSK </a:t>
            </a:r>
            <a:r>
              <a:rPr lang="pt-BR" sz="1600" b="1" dirty="0" smtClean="0">
                <a:solidFill>
                  <a:schemeClr val="tx2"/>
                </a:solidFill>
              </a:rPr>
              <a:t>(</a:t>
            </a:r>
            <a:r>
              <a:rPr lang="en-US" sz="1600" b="1" i="1" dirty="0" smtClean="0">
                <a:solidFill>
                  <a:schemeClr val="tx2"/>
                </a:solidFill>
              </a:rPr>
              <a:t>Minimum-Shift Keying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r>
              <a:rPr lang="pt-BR" sz="1600" dirty="0"/>
              <a:t> é uma modulação FSK (modulação por desvio de </a:t>
            </a:r>
            <a:r>
              <a:rPr lang="pt-BR" sz="1600" dirty="0" smtClean="0"/>
              <a:t>frequência) </a:t>
            </a:r>
            <a:r>
              <a:rPr lang="pt-BR" sz="1600" dirty="0"/>
              <a:t>de fase continua, onde o desvio de </a:t>
            </a:r>
            <a:r>
              <a:rPr lang="pt-BR" sz="1600" dirty="0" smtClean="0"/>
              <a:t>frequência </a:t>
            </a:r>
            <a:r>
              <a:rPr lang="pt-BR" sz="1600" dirty="0"/>
              <a:t>é igual a metade da taxa de sinalização em </a:t>
            </a:r>
            <a:r>
              <a:rPr lang="pt-BR" sz="1600" b="1" dirty="0" smtClean="0"/>
              <a:t>baud</a:t>
            </a:r>
            <a:r>
              <a:rPr lang="pt-BR" sz="16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pt-BR" sz="1600" dirty="0" smtClean="0"/>
              <a:t> </a:t>
            </a:r>
          </a:p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Adotando transmissão em</a:t>
            </a:r>
            <a:r>
              <a:rPr lang="pt-BR" sz="1600" dirty="0"/>
              <a:t> </a:t>
            </a:r>
            <a:r>
              <a:rPr lang="pt-BR" sz="1600" b="1" dirty="0"/>
              <a:t>1200 </a:t>
            </a:r>
            <a:r>
              <a:rPr lang="pt-BR" sz="1600" b="1" dirty="0" smtClean="0"/>
              <a:t>baud </a:t>
            </a:r>
            <a:r>
              <a:rPr lang="pt-BR" sz="1600" dirty="0" smtClean="0"/>
              <a:t>(o </a:t>
            </a:r>
            <a:r>
              <a:rPr lang="pt-BR" sz="1600" dirty="0"/>
              <a:t>que </a:t>
            </a:r>
            <a:r>
              <a:rPr lang="pt-BR" sz="1600" dirty="0" smtClean="0"/>
              <a:t>equivale, no </a:t>
            </a:r>
            <a:r>
              <a:rPr lang="pt-BR" sz="1600" dirty="0"/>
              <a:t>caso </a:t>
            </a:r>
            <a:r>
              <a:rPr lang="pt-BR" sz="1600" dirty="0" smtClean="0"/>
              <a:t>da </a:t>
            </a:r>
            <a:r>
              <a:rPr lang="pt-BR" sz="1600" dirty="0"/>
              <a:t>MSK, </a:t>
            </a:r>
            <a:r>
              <a:rPr lang="pt-BR" sz="1600" dirty="0" smtClean="0"/>
              <a:t>a</a:t>
            </a:r>
            <a:r>
              <a:rPr lang="pt-BR" sz="1600" dirty="0"/>
              <a:t> </a:t>
            </a:r>
            <a:r>
              <a:rPr lang="pt-BR" sz="1600" b="1" dirty="0"/>
              <a:t>1200 </a:t>
            </a:r>
            <a:r>
              <a:rPr lang="pt-BR" sz="1600" b="1" dirty="0" err="1"/>
              <a:t>bps</a:t>
            </a:r>
            <a:r>
              <a:rPr lang="pt-BR" sz="1600" dirty="0"/>
              <a:t>) e </a:t>
            </a:r>
            <a:r>
              <a:rPr lang="pt-BR" sz="1600" dirty="0" smtClean="0"/>
              <a:t>frequências </a:t>
            </a:r>
            <a:r>
              <a:rPr lang="pt-BR" sz="1600" dirty="0"/>
              <a:t>de marca (bit 1) e </a:t>
            </a:r>
            <a:r>
              <a:rPr lang="pt-BR" sz="1600" dirty="0" smtClean="0"/>
              <a:t>de espaço </a:t>
            </a:r>
            <a:r>
              <a:rPr lang="pt-BR" sz="1600" dirty="0"/>
              <a:t>(bit 0) </a:t>
            </a:r>
            <a:r>
              <a:rPr lang="pt-BR" sz="1600" dirty="0" smtClean="0"/>
              <a:t>em </a:t>
            </a:r>
            <a:r>
              <a:rPr lang="pt-BR" sz="1600" dirty="0"/>
              <a:t>1800 e 1200 Hz respectivamente. </a:t>
            </a:r>
            <a:endParaRPr lang="pt-BR" sz="1600" dirty="0" smtClean="0"/>
          </a:p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O</a:t>
            </a:r>
            <a:r>
              <a:rPr lang="pt-BR" sz="1600" dirty="0"/>
              <a:t> </a:t>
            </a:r>
            <a:r>
              <a:rPr lang="pt-BR" sz="1600" b="1" dirty="0"/>
              <a:t>4LFSK</a:t>
            </a:r>
            <a:r>
              <a:rPr lang="pt-BR" sz="1600" dirty="0"/>
              <a:t> é uma versão de 4 níveis </a:t>
            </a:r>
            <a:r>
              <a:rPr lang="pt-BR" sz="1600" dirty="0" smtClean="0"/>
              <a:t>da </a:t>
            </a:r>
            <a:r>
              <a:rPr lang="pt-BR" sz="1600" b="1" dirty="0" smtClean="0"/>
              <a:t>MSK</a:t>
            </a:r>
            <a:r>
              <a:rPr lang="pt-BR" sz="1600" dirty="0" smtClean="0"/>
              <a:t>: transporta </a:t>
            </a:r>
            <a:r>
              <a:rPr lang="pt-BR" sz="1600" dirty="0"/>
              <a:t>duas vezes mais bits, ou seja, com os mesmos 1200 </a:t>
            </a:r>
            <a:r>
              <a:rPr lang="pt-BR" sz="1600" dirty="0" smtClean="0"/>
              <a:t>baud, transmite-se</a:t>
            </a:r>
            <a:r>
              <a:rPr lang="pt-BR" sz="1600" dirty="0"/>
              <a:t> </a:t>
            </a:r>
            <a:r>
              <a:rPr lang="pt-BR" sz="1600" b="1" dirty="0"/>
              <a:t>2400 </a:t>
            </a:r>
            <a:r>
              <a:rPr lang="pt-BR" sz="1600" b="1" dirty="0" err="1" smtClean="0"/>
              <a:t>bps</a:t>
            </a:r>
            <a:r>
              <a:rPr lang="pt-BR" sz="1600" dirty="0" smtClean="0"/>
              <a:t>, usando </a:t>
            </a:r>
            <a:r>
              <a:rPr lang="pt-BR" sz="1600" dirty="0"/>
              <a:t>portanto a metade do tempo, mas necessita de um canal com menos ruído. 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84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Diagrama do Olho</a:t>
            </a:r>
            <a:endParaRPr lang="pt-BR" altLang="pt-BR" sz="3200" dirty="0"/>
          </a:p>
        </p:txBody>
      </p:sp>
      <p:pic>
        <p:nvPicPr>
          <p:cNvPr id="45058" name="Picture 2" descr="http://www.qsl.net/py4zbz/KG/olh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t="4698" r="2736" b="7508"/>
          <a:stretch/>
        </p:blipFill>
        <p:spPr bwMode="auto">
          <a:xfrm>
            <a:off x="4644008" y="1052736"/>
            <a:ext cx="4202081" cy="38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51520" y="1564337"/>
            <a:ext cx="410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diagrama do olho é uma imagem da forma de onda, vista num osciloscópio, do sinal digital demodulado e </a:t>
            </a:r>
            <a:r>
              <a:rPr lang="pt-BR" sz="1600" dirty="0" smtClean="0"/>
              <a:t>filtrado pelo canal, </a:t>
            </a:r>
            <a:r>
              <a:rPr lang="pt-BR" sz="1600" dirty="0"/>
              <a:t>sendo o sincronismo da varredura do osciloscópio feito pelo </a:t>
            </a:r>
            <a:r>
              <a:rPr lang="pt-BR" sz="1600" i="1" dirty="0" err="1" smtClean="0"/>
              <a:t>clock</a:t>
            </a:r>
            <a:r>
              <a:rPr lang="pt-BR" sz="1600" dirty="0" smtClean="0"/>
              <a:t> extraído </a:t>
            </a:r>
            <a:r>
              <a:rPr lang="pt-BR" sz="1600" dirty="0"/>
              <a:t>do sinal. </a:t>
            </a:r>
            <a:r>
              <a:rPr lang="pt-BR" sz="1600" dirty="0" smtClean="0"/>
              <a:t>Ou seja, ele mostra a </a:t>
            </a:r>
            <a:r>
              <a:rPr lang="pt-BR" sz="1600" dirty="0"/>
              <a:t>superposição de </a:t>
            </a:r>
            <a:r>
              <a:rPr lang="pt-BR" sz="1600" dirty="0" smtClean="0"/>
              <a:t>vários bits que cria </a:t>
            </a:r>
            <a:r>
              <a:rPr lang="pt-BR" sz="1600" dirty="0"/>
              <a:t>uma imagem semelhante a </a:t>
            </a:r>
            <a:r>
              <a:rPr lang="pt-BR" sz="1600" dirty="0" smtClean="0"/>
              <a:t>de um </a:t>
            </a:r>
            <a:r>
              <a:rPr lang="pt-BR" sz="1600" dirty="0"/>
              <a:t>olho </a:t>
            </a:r>
            <a:r>
              <a:rPr lang="pt-BR" sz="1600" dirty="0" smtClean="0"/>
              <a:t>humano. </a:t>
            </a:r>
            <a:r>
              <a:rPr lang="pt-BR" sz="1600" dirty="0"/>
              <a:t>Isso porque o sinal digital quadrado original fica "arredondado" pelo filtro de </a:t>
            </a:r>
            <a:r>
              <a:rPr lang="pt-BR" sz="1600" dirty="0" smtClean="0"/>
              <a:t>Nyquist (canal).</a:t>
            </a:r>
            <a:r>
              <a:rPr lang="pt-BR" sz="1600" dirty="0"/>
              <a:t> </a:t>
            </a:r>
            <a:endParaRPr lang="pt-BR" sz="1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97768" y="4869160"/>
            <a:ext cx="8767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Os pontos superior e inferior de cruzamento das ondas correspondem aos níveis binários "1" e "0" respectivamente, para um sinal de dois </a:t>
            </a:r>
            <a:r>
              <a:rPr lang="pt-BR" sz="1600" dirty="0" smtClean="0"/>
              <a:t>níveis. </a:t>
            </a:r>
            <a:r>
              <a:rPr lang="pt-BR" sz="1600" dirty="0"/>
              <a:t>A presença de ruído e de interferência </a:t>
            </a:r>
            <a:r>
              <a:rPr lang="pt-BR" sz="1600" dirty="0" smtClean="0"/>
              <a:t>intersimbólica </a:t>
            </a:r>
            <a:r>
              <a:rPr lang="pt-BR" sz="1600" dirty="0"/>
              <a:t>(ISI) </a:t>
            </a:r>
            <a:r>
              <a:rPr lang="pt-BR" sz="1600" dirty="0" smtClean="0"/>
              <a:t>provoca o </a:t>
            </a:r>
            <a:r>
              <a:rPr lang="pt-BR" sz="1600" dirty="0"/>
              <a:t>fechamento do olho. </a:t>
            </a:r>
            <a:r>
              <a:rPr lang="pt-BR" sz="1600" dirty="0" smtClean="0"/>
              <a:t>O diagrama </a:t>
            </a:r>
            <a:r>
              <a:rPr lang="pt-BR" sz="1600" dirty="0"/>
              <a:t>do olho é uma maneira pratica de </a:t>
            </a:r>
            <a:r>
              <a:rPr lang="pt-BR" sz="1600" dirty="0" smtClean="0"/>
              <a:t>avaliar </a:t>
            </a:r>
            <a:r>
              <a:rPr lang="pt-BR" sz="1600" dirty="0"/>
              <a:t>a qualidade da transmissão digital. O fechamento do olho no sentido vertical (V na figura acima) é devido a variações de amplitude, enquanto que o fechamento horizontal (H na figura acima) é devido a variações de fase (</a:t>
            </a:r>
            <a:r>
              <a:rPr lang="pt-BR" sz="1600" i="1" dirty="0" err="1"/>
              <a:t>jitter</a:t>
            </a:r>
            <a:r>
              <a:rPr lang="pt-BR" sz="1600" dirty="0"/>
              <a:t>) e a característica </a:t>
            </a:r>
            <a:r>
              <a:rPr lang="pt-BR" sz="1600" dirty="0" smtClean="0"/>
              <a:t>de </a:t>
            </a:r>
            <a:r>
              <a:rPr lang="pt-BR" sz="1600" i="1" dirty="0" err="1" smtClean="0"/>
              <a:t>roll</a:t>
            </a:r>
            <a:r>
              <a:rPr lang="pt-BR" sz="1600" i="1" dirty="0" smtClean="0"/>
              <a:t>-off</a:t>
            </a:r>
            <a:r>
              <a:rPr lang="pt-BR" sz="1600" dirty="0" smtClean="0"/>
              <a:t> </a:t>
            </a:r>
            <a:r>
              <a:rPr lang="pt-BR" sz="1600" dirty="0"/>
              <a:t>dos filtros.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35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>
                <a:solidFill>
                  <a:srgbClr val="FFFF00"/>
                </a:solidFill>
              </a:rPr>
              <a:t>Experimento Computacional</a:t>
            </a:r>
            <a:endParaRPr lang="pt-BR" sz="32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1) Geração do Diagrama de Olho para o sistema: </a:t>
            </a:r>
            <a:endParaRPr lang="pt-BR" sz="2000" dirty="0" smtClean="0"/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endParaRPr lang="pt-BR" sz="2000" dirty="0" smtClean="0"/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PAM com </a:t>
            </a:r>
            <a:r>
              <a:rPr lang="pt-BR" sz="2000" i="1" dirty="0" smtClean="0"/>
              <a:t>M</a:t>
            </a:r>
            <a:r>
              <a:rPr lang="pt-BR" sz="2000" dirty="0" smtClean="0"/>
              <a:t> = 2 níveis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i="1" dirty="0" err="1" smtClean="0"/>
              <a:t>T</a:t>
            </a:r>
            <a:r>
              <a:rPr lang="pt-BR" sz="2000" i="1" baseline="-25000" dirty="0" err="1" smtClean="0"/>
              <a:t>símb</a:t>
            </a:r>
            <a:r>
              <a:rPr lang="pt-BR" sz="2000" i="1" dirty="0" smtClean="0"/>
              <a:t> = T</a:t>
            </a:r>
            <a:r>
              <a:rPr lang="pt-BR" sz="2000" i="1" baseline="-25000" dirty="0" smtClean="0"/>
              <a:t>b</a:t>
            </a:r>
            <a:r>
              <a:rPr lang="pt-BR" sz="2000" i="1" dirty="0" smtClean="0"/>
              <a:t> = 1 s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Canal sem ruído e sem limite</a:t>
            </a:r>
            <a:br>
              <a:rPr lang="pt-BR" sz="2000" dirty="0" smtClean="0"/>
            </a:br>
            <a:r>
              <a:rPr lang="pt-BR" sz="2000" dirty="0" smtClean="0"/>
              <a:t>de largura de banda (ideal)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Taxa de bits:  </a:t>
            </a:r>
            <a:r>
              <a:rPr lang="pt-BR" sz="2000" i="1" dirty="0" smtClean="0"/>
              <a:t>R</a:t>
            </a:r>
            <a:r>
              <a:rPr lang="pt-BR" sz="2000" dirty="0" smtClean="0"/>
              <a:t> = 1 </a:t>
            </a:r>
            <a:r>
              <a:rPr lang="pt-BR" sz="2000" dirty="0" err="1" smtClean="0"/>
              <a:t>bps</a:t>
            </a:r>
            <a:endParaRPr lang="pt-BR" sz="2000" dirty="0" smtClean="0"/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Taxa de sinalização: </a:t>
            </a:r>
            <a:r>
              <a:rPr lang="pt-BR" sz="2000" i="1" dirty="0" smtClean="0"/>
              <a:t>S</a:t>
            </a:r>
            <a:r>
              <a:rPr lang="pt-BR" sz="2000" dirty="0" smtClean="0"/>
              <a:t> = 1 baud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Fator de decaimento </a:t>
            </a:r>
            <a:r>
              <a:rPr lang="el-GR" sz="2000" i="1" dirty="0" smtClean="0"/>
              <a:t>α</a:t>
            </a:r>
            <a:r>
              <a:rPr lang="pt-BR" sz="2000" dirty="0" smtClean="0"/>
              <a:t> = 0,5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67296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18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-744"/>
            <a:ext cx="8928992" cy="333400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 smtClean="0"/>
              <a:t>Diagrama de Olho para transmissão digital com sistema PAM binário (2-PAM) em canal ideal</a:t>
            </a:r>
            <a:endParaRPr lang="pt-BR" sz="14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1052736"/>
            <a:ext cx="8280920" cy="54726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8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pylab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grid, figure,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</a:t>
            </a:r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numpy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zeros,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cos,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isnan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array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logical_and</a:t>
            </a:r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numpy.random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normal,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(x):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*x)/(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*x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y[</a:t>
            </a:r>
            <a:r>
              <a:rPr lang="pt-BR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isnan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[:]))] = 1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</a:p>
          <a:p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 = 1.e-3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duração do pulso de um símbolo, ou bit nesse caso (s)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 = 1.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energia de um símbolo (J)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B0 = 1./(2*Tb)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largura de banda do pulso de um símbolo (Hz)</a:t>
            </a:r>
          </a:p>
          <a:p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Sinal gerado com pulsos '</a:t>
            </a:r>
            <a:r>
              <a:rPr lang="pt-BR" sz="8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</a:t>
            </a:r>
            <a:r>
              <a:rPr lang="pt-B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exemplo do slide)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(2,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=(50,))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mensagem com 50 bits aleatórios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b*2-1    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codificação NRZ bipolar: '1'=+1 e '0'=-1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5      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8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qtde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 bits antes da origem do sinal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200.   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amostras por bit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*Tb,(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qbi+len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(b))*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Tb,Tb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base temporal</a:t>
            </a:r>
          </a:p>
          <a:p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Sinalização com pulsos </a:t>
            </a:r>
            <a:r>
              <a:rPr lang="pt-BR" sz="8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com cosseno levantado para a seq. de bits 'b'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psrc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zeros(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(t))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sinal (pulsos '</a:t>
            </a:r>
            <a:r>
              <a:rPr lang="pt-BR" sz="8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raised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-cos') recebido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t0 = 0; alfa = 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0.5	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fator de decaimento (alfa)</a:t>
            </a:r>
          </a:p>
          <a:p>
            <a:r>
              <a:rPr lang="pt-BR" sz="8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8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a: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(E)*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(2*B0*(t-t0))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p = s*cos(2*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*alfa*B0*(t-t0))/(1-(4.*alfa*B0*(t-t0))**2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t,p,'k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psrc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+= p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acumula pulsos </a:t>
            </a:r>
            <a:r>
              <a:rPr lang="pt-BR" sz="8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RC de -10Tb a +10Tb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t0 += Tb 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posição temporal do próximo bit (símbolo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psrc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'b'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linewidth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=2);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'Pulsos com Cosseno Levantado na Entrada do RX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'Tempo (s)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');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'Amplitude (V)'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grid(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(0.0,-1.2,'$T_b$ = %.3g s' %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Tb,fontsize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=14)</a:t>
            </a:r>
          </a:p>
          <a:p>
            <a:endParaRPr lang="pt-BR" sz="800" dirty="0" smtClean="0">
              <a:solidFill>
                <a:srgbClr val="00B05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Diagrama do Olho com varredura horizontal de 2.Tb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figure()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qtdbits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(t&gt;=0)[0][0]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origem dos tempos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psrc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inic:inic+qtdbits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copy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somente sinal dos bits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apb2 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*2                     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amostras por bit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ddo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w.reshape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qtdbits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/2,apb2))      </a:t>
            </a:r>
            <a:r>
              <a:rPr lang="pt-BR" sz="8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ordenadas do diagrama do olho</a:t>
            </a:r>
          </a:p>
          <a:p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ddo.T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pt-BR" sz="8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'$t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\;(\times2T_b\;s)$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=16)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'Amplitude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=16)</a:t>
            </a:r>
          </a:p>
          <a:p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grid(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pt-BR" sz="8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'Diagrama</a:t>
            </a:r>
            <a:r>
              <a:rPr lang="pt-BR" sz="8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 Olho - PAM com Pulso Cosseno Levantado 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($\alpha = %2.1f)$' % </a:t>
            </a:r>
            <a:r>
              <a:rPr lang="pt-BR" sz="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alfa,fontsize</a:t>
            </a:r>
            <a:r>
              <a:rPr lang="pt-BR" sz="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=18</a:t>
            </a:r>
            <a:r>
              <a:rPr lang="pt-BR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pt-BR" sz="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5758" r="8781" b="3424"/>
          <a:stretch/>
        </p:blipFill>
        <p:spPr>
          <a:xfrm>
            <a:off x="5292080" y="1459861"/>
            <a:ext cx="3837216" cy="2545203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91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2) Geração </a:t>
            </a:r>
            <a:r>
              <a:rPr lang="pt-BR" sz="2400" dirty="0"/>
              <a:t>do Diagrama de Olho para o sistema:</a:t>
            </a:r>
          </a:p>
          <a:p>
            <a:pPr marL="4298950" lvl="1"/>
            <a:endParaRPr lang="pt-BR" sz="1800" i="1" dirty="0" smtClean="0"/>
          </a:p>
          <a:p>
            <a:pPr marL="4298950" lvl="1"/>
            <a:r>
              <a:rPr lang="pt-BR" sz="1800" i="1" dirty="0" smtClean="0"/>
              <a:t>M</a:t>
            </a:r>
            <a:r>
              <a:rPr lang="pt-BR" sz="1800" dirty="0" smtClean="0"/>
              <a:t>-PAM (</a:t>
            </a:r>
            <a:r>
              <a:rPr lang="pt-BR" sz="1800" i="1" dirty="0" smtClean="0"/>
              <a:t>M</a:t>
            </a:r>
            <a:r>
              <a:rPr lang="pt-BR" sz="1800" dirty="0" smtClean="0"/>
              <a:t> = 4 níveis de amplitude) com pulsos de cosseno levantado</a:t>
            </a:r>
            <a:endParaRPr lang="pt-BR" sz="1800" dirty="0"/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1800" dirty="0" smtClean="0"/>
              <a:t>Fator de decaimento </a:t>
            </a:r>
            <a:r>
              <a:rPr lang="el-GR" sz="1800" i="1" dirty="0" smtClean="0"/>
              <a:t>α</a:t>
            </a:r>
            <a:r>
              <a:rPr lang="pt-BR" sz="1800" dirty="0" smtClean="0"/>
              <a:t> = 0,5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1800" i="1" dirty="0" err="1" smtClean="0"/>
              <a:t>T</a:t>
            </a:r>
            <a:r>
              <a:rPr lang="pt-BR" sz="1800" i="1" baseline="-25000" dirty="0" err="1" smtClean="0"/>
              <a:t>símb</a:t>
            </a:r>
            <a:r>
              <a:rPr lang="pt-BR" sz="1800" i="1" dirty="0" smtClean="0"/>
              <a:t> </a:t>
            </a:r>
            <a:r>
              <a:rPr lang="pt-BR" sz="1800" i="1" dirty="0"/>
              <a:t>= T</a:t>
            </a:r>
            <a:r>
              <a:rPr lang="pt-BR" sz="1800" i="1" baseline="-25000" dirty="0"/>
              <a:t>b</a:t>
            </a:r>
            <a:r>
              <a:rPr lang="pt-BR" sz="1800" i="1" dirty="0"/>
              <a:t> </a:t>
            </a:r>
            <a:r>
              <a:rPr lang="pt-BR" sz="1800" i="1" dirty="0" smtClean="0"/>
              <a:t>/ </a:t>
            </a:r>
            <a:r>
              <a:rPr lang="pt-BR" sz="1800" dirty="0" smtClean="0"/>
              <a:t>log</a:t>
            </a:r>
            <a:r>
              <a:rPr lang="pt-BR" sz="1800" baseline="-25000" dirty="0" smtClean="0"/>
              <a:t>2</a:t>
            </a:r>
            <a:r>
              <a:rPr lang="pt-BR" sz="1800" i="1" dirty="0" smtClean="0"/>
              <a:t>M </a:t>
            </a:r>
            <a:r>
              <a:rPr lang="pt-BR" sz="1800" i="1" dirty="0"/>
              <a:t>= </a:t>
            </a:r>
            <a:r>
              <a:rPr lang="pt-BR" sz="1800" i="1" dirty="0" smtClean="0"/>
              <a:t>T</a:t>
            </a:r>
            <a:r>
              <a:rPr lang="pt-BR" sz="1800" i="1" baseline="-25000" dirty="0" smtClean="0"/>
              <a:t>b </a:t>
            </a:r>
            <a:r>
              <a:rPr lang="pt-BR" sz="1800" dirty="0" smtClean="0"/>
              <a:t>/2</a:t>
            </a:r>
            <a:r>
              <a:rPr lang="pt-BR" sz="1800" i="1" dirty="0" smtClean="0"/>
              <a:t> = </a:t>
            </a:r>
            <a:r>
              <a:rPr lang="pt-BR" sz="1800" dirty="0" smtClean="0"/>
              <a:t>1</a:t>
            </a:r>
            <a:r>
              <a:rPr lang="pt-BR" sz="1800" i="1" dirty="0" smtClean="0"/>
              <a:t> </a:t>
            </a:r>
            <a:r>
              <a:rPr lang="pt-BR" sz="1800" i="1" dirty="0"/>
              <a:t>s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>
                <a:solidFill>
                  <a:srgbClr val="FFC000"/>
                </a:solidFill>
              </a:rPr>
              <a:t>Canal</a:t>
            </a:r>
            <a:r>
              <a:rPr lang="pt-BR" sz="1800" dirty="0">
                <a:solidFill>
                  <a:srgbClr val="FFC000"/>
                </a:solidFill>
              </a:rPr>
              <a:t> </a:t>
            </a:r>
            <a:r>
              <a:rPr lang="pt-BR" sz="1800" dirty="0"/>
              <a:t>sem ruído e sem limite</a:t>
            </a:r>
            <a:br>
              <a:rPr lang="pt-BR" sz="1800" dirty="0"/>
            </a:br>
            <a:r>
              <a:rPr lang="pt-BR" sz="1800" dirty="0"/>
              <a:t>de largura de banda (</a:t>
            </a:r>
            <a:r>
              <a:rPr lang="pt-BR" sz="1800" b="1" dirty="0">
                <a:solidFill>
                  <a:srgbClr val="FFC000"/>
                </a:solidFill>
              </a:rPr>
              <a:t>ideal</a:t>
            </a:r>
            <a:r>
              <a:rPr lang="pt-BR" sz="1800" dirty="0"/>
              <a:t>)</a:t>
            </a:r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Taxa de bits  </a:t>
            </a:r>
            <a:r>
              <a:rPr lang="pt-BR" sz="1800" i="1" dirty="0"/>
              <a:t>R</a:t>
            </a:r>
            <a:r>
              <a:rPr lang="pt-BR" sz="1800" dirty="0"/>
              <a:t> = </a:t>
            </a:r>
            <a:r>
              <a:rPr lang="pt-BR" sz="1800" dirty="0" smtClean="0"/>
              <a:t>2 </a:t>
            </a:r>
            <a:r>
              <a:rPr lang="pt-BR" sz="1800" dirty="0" err="1" smtClean="0"/>
              <a:t>bps</a:t>
            </a:r>
            <a:endParaRPr lang="pt-BR" sz="1800" dirty="0" smtClean="0"/>
          </a:p>
          <a:p>
            <a:pPr marL="4298950" lvl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Taxa de sinalização: </a:t>
            </a:r>
            <a:r>
              <a:rPr lang="pt-BR" sz="1800" i="1" dirty="0"/>
              <a:t>S</a:t>
            </a:r>
            <a:r>
              <a:rPr lang="pt-BR" sz="1800" dirty="0"/>
              <a:t> = 1 </a:t>
            </a:r>
            <a:r>
              <a:rPr lang="pt-BR" sz="1800" dirty="0" smtClean="0"/>
              <a:t>baud</a:t>
            </a:r>
            <a:endParaRPr lang="pt-BR" sz="18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3951848" cy="282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4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-744"/>
            <a:ext cx="8229600" cy="333400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smtClean="0"/>
              <a:t>Diagrama de Olho para transmissão  digital com PAM </a:t>
            </a:r>
            <a:r>
              <a:rPr lang="pt-BR" sz="1800" i="1" dirty="0" err="1" smtClean="0"/>
              <a:t>M</a:t>
            </a:r>
            <a:r>
              <a:rPr lang="pt-BR" sz="1800" dirty="0" err="1" smtClean="0"/>
              <a:t>-ário</a:t>
            </a:r>
            <a:r>
              <a:rPr lang="pt-BR" sz="1800" dirty="0" smtClean="0"/>
              <a:t> em canal ideal</a:t>
            </a:r>
            <a:endParaRPr lang="pt-BR" sz="16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39</a:t>
            </a:fld>
            <a:endParaRPr lang="pt-BR" alt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37"/>
            <a:ext cx="9144000" cy="46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solidFill>
                  <a:srgbClr val="FFFF00"/>
                </a:solidFill>
              </a:rPr>
              <a:t> </a:t>
            </a:r>
            <a:r>
              <a:rPr lang="pt-BR" altLang="pt-BR" sz="3600" dirty="0" smtClean="0">
                <a:solidFill>
                  <a:srgbClr val="FFFF00"/>
                </a:solidFill>
              </a:rPr>
              <a:t>1. Introdução</a:t>
            </a:r>
            <a:endParaRPr lang="pt-BR" altLang="pt-BR" sz="3600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699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t-BR" sz="2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Transmissão de dados digitais num canal de comunicação físico é limitada por dois fatores inevitáveis:</a:t>
            </a:r>
          </a:p>
          <a:p>
            <a:pPr lvl="1"/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Interferência intersimbólica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provocada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imperfeições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resposta em frequência do canal</a:t>
            </a:r>
          </a:p>
          <a:p>
            <a:pPr lvl="2"/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Resposta ao Impulso do canal </a:t>
            </a:r>
            <a:r>
              <a:rPr lang="pt-BR" sz="2000" b="1" dirty="0" smtClean="0">
                <a:solidFill>
                  <a:srgbClr val="FFC000"/>
                </a:solidFill>
              </a:rPr>
              <a:t>espalha temporalmente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os símbolos, provocando sobreposição de pulsos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adjacentes no tempo</a:t>
            </a: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Limita a taxa máxima de transmissão de dados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canal, abaixo da capacidade física do canal</a:t>
            </a:r>
          </a:p>
          <a:p>
            <a:pPr lvl="1"/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Ruído de canal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sinais elétricos indesejados provocados por fenômenos físicos imprevisíveis e que se somam ao sinal mensagem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323528" y="2144007"/>
            <a:ext cx="504056" cy="9361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entágono 3"/>
          <p:cNvSpPr/>
          <p:nvPr/>
        </p:nvSpPr>
        <p:spPr>
          <a:xfrm flipH="1">
            <a:off x="6732240" y="4077072"/>
            <a:ext cx="2088232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1400" b="1" dirty="0" smtClean="0">
                <a:solidFill>
                  <a:srgbClr val="FFFF00"/>
                </a:solidFill>
              </a:rPr>
              <a:t>Formatação de pulso</a:t>
            </a:r>
            <a:endParaRPr lang="pt-BR" sz="1400" b="1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44743" y="450912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Pulsos limitados em faixa e</a:t>
            </a:r>
          </a:p>
          <a:p>
            <a:r>
              <a:rPr lang="pt-BR" sz="1200" dirty="0" smtClean="0"/>
              <a:t>conhecimento do canal</a:t>
            </a:r>
            <a:endParaRPr lang="pt-BR" sz="120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70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3) </a:t>
            </a:r>
            <a:r>
              <a:rPr lang="pt-BR" sz="2400" dirty="0"/>
              <a:t>Geração do </a:t>
            </a:r>
            <a:r>
              <a:rPr lang="pt-BR" sz="2400" dirty="0" smtClean="0"/>
              <a:t>Diagrama do Olho para </a:t>
            </a:r>
            <a:r>
              <a:rPr lang="pt-BR" sz="2400" dirty="0"/>
              <a:t>o sistema:</a:t>
            </a:r>
          </a:p>
          <a:p>
            <a:pPr lvl="1"/>
            <a:r>
              <a:rPr lang="pt-BR" sz="1800" dirty="0" smtClean="0"/>
              <a:t>Sistema 2-PAM:   </a:t>
            </a:r>
            <a:r>
              <a:rPr lang="pt-BR" sz="1800" i="1" dirty="0" err="1" smtClean="0"/>
              <a:t>T</a:t>
            </a:r>
            <a:r>
              <a:rPr lang="pt-BR" sz="1800" i="1" baseline="-25000" dirty="0" err="1" smtClean="0"/>
              <a:t>símb</a:t>
            </a:r>
            <a:r>
              <a:rPr lang="pt-BR" sz="1800" i="1" dirty="0" smtClean="0"/>
              <a:t> = T</a:t>
            </a:r>
            <a:r>
              <a:rPr lang="pt-BR" sz="1800" i="1" baseline="-25000" dirty="0" smtClean="0"/>
              <a:t>b</a:t>
            </a:r>
          </a:p>
          <a:p>
            <a:pPr lvl="1"/>
            <a:r>
              <a:rPr lang="pt-BR" sz="1800" dirty="0" smtClean="0"/>
              <a:t>Taxa de sinalização:  1 Hz</a:t>
            </a:r>
          </a:p>
          <a:p>
            <a:pPr lvl="1"/>
            <a:r>
              <a:rPr lang="pt-BR" sz="1800" dirty="0" smtClean="0"/>
              <a:t>Fator de decaimento:  </a:t>
            </a:r>
            <a:r>
              <a:rPr lang="el-GR" sz="1800" dirty="0" smtClean="0"/>
              <a:t>α</a:t>
            </a:r>
            <a:r>
              <a:rPr lang="pt-BR" sz="1800" dirty="0" smtClean="0"/>
              <a:t> = 0,5</a:t>
            </a:r>
          </a:p>
          <a:p>
            <a:pPr lvl="1"/>
            <a:r>
              <a:rPr lang="pt-BR" sz="1800" dirty="0"/>
              <a:t>Canal sem </a:t>
            </a:r>
            <a:r>
              <a:rPr lang="pt-BR" sz="1800" dirty="0" smtClean="0"/>
              <a:t>ruído, </a:t>
            </a:r>
            <a:r>
              <a:rPr lang="pt-BR" sz="1800" b="1" dirty="0">
                <a:solidFill>
                  <a:srgbClr val="FFC000"/>
                </a:solidFill>
              </a:rPr>
              <a:t>com </a:t>
            </a:r>
            <a:br>
              <a:rPr lang="pt-BR" sz="1800" b="1" dirty="0">
                <a:solidFill>
                  <a:srgbClr val="FFC000"/>
                </a:solidFill>
              </a:rPr>
            </a:br>
            <a:r>
              <a:rPr lang="pt-BR" sz="1800" b="1" dirty="0">
                <a:solidFill>
                  <a:srgbClr val="FFC000"/>
                </a:solidFill>
              </a:rPr>
              <a:t>limitação de banda</a:t>
            </a:r>
            <a:r>
              <a:rPr lang="pt-BR" sz="1800" dirty="0" smtClean="0"/>
              <a:t>,</a:t>
            </a:r>
            <a:br>
              <a:rPr lang="pt-BR" sz="1800" dirty="0" smtClean="0"/>
            </a:br>
            <a:r>
              <a:rPr lang="pt-BR" sz="1800" dirty="0" smtClean="0"/>
              <a:t>modelada por filtro PB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i="1" dirty="0" smtClean="0"/>
              <a:t>Butterworth</a:t>
            </a:r>
            <a:r>
              <a:rPr lang="pt-BR" sz="1800" dirty="0" smtClean="0"/>
              <a:t> de terceira ordem, </a:t>
            </a:r>
            <a:br>
              <a:rPr lang="pt-BR" sz="1800" dirty="0" smtClean="0"/>
            </a:br>
            <a:r>
              <a:rPr lang="pt-BR" sz="1800" dirty="0" smtClean="0"/>
              <a:t>com </a:t>
            </a:r>
            <a:r>
              <a:rPr lang="pt-BR" sz="1800" i="1" dirty="0" err="1" smtClean="0"/>
              <a:t>f</a:t>
            </a:r>
            <a:r>
              <a:rPr lang="pt-BR" sz="1800" i="1" baseline="-25000" dirty="0" err="1" smtClean="0"/>
              <a:t>c</a:t>
            </a:r>
            <a:r>
              <a:rPr lang="pt-BR" sz="1800" dirty="0" smtClean="0"/>
              <a:t> = 0,6 </a:t>
            </a:r>
            <a:r>
              <a:rPr lang="pt-BR" sz="1800" dirty="0"/>
              <a:t>Hz </a:t>
            </a:r>
            <a:r>
              <a:rPr lang="pt-BR" sz="1800" dirty="0" smtClean="0"/>
              <a:t>p/ PAM binário </a:t>
            </a:r>
            <a:br>
              <a:rPr lang="pt-BR" sz="1800" dirty="0" smtClean="0"/>
            </a:br>
            <a:r>
              <a:rPr lang="pt-BR" sz="1800" dirty="0" smtClean="0"/>
              <a:t>e </a:t>
            </a:r>
            <a:r>
              <a:rPr lang="pt-BR" sz="1800" i="1" dirty="0" err="1" smtClean="0"/>
              <a:t>f</a:t>
            </a:r>
            <a:r>
              <a:rPr lang="pt-BR" sz="1800" i="1" baseline="-25000" dirty="0" err="1" smtClean="0"/>
              <a:t>c</a:t>
            </a:r>
            <a:r>
              <a:rPr lang="pt-BR" sz="1800" dirty="0" smtClean="0"/>
              <a:t> = 0,3 </a:t>
            </a:r>
            <a:r>
              <a:rPr lang="pt-BR" sz="1800" dirty="0"/>
              <a:t>Hz </a:t>
            </a:r>
            <a:r>
              <a:rPr lang="pt-BR" sz="1800" dirty="0" smtClean="0"/>
              <a:t>p/ </a:t>
            </a:r>
            <a:r>
              <a:rPr lang="pt-BR" sz="1800" dirty="0"/>
              <a:t>PAM quaternário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6275"/>
            <a:ext cx="3995935" cy="31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27" y="5391534"/>
            <a:ext cx="2438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63" y="4931189"/>
            <a:ext cx="1838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01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95400"/>
            <a:ext cx="8496944" cy="5157936"/>
          </a:xfrm>
        </p:spPr>
        <p:txBody>
          <a:bodyPr/>
          <a:lstStyle/>
          <a:p>
            <a:r>
              <a:rPr lang="pt-BR" sz="2400" dirty="0" smtClean="0"/>
              <a:t>Filtro de </a:t>
            </a:r>
            <a:r>
              <a:rPr lang="pt-BR" sz="2400" dirty="0" err="1" smtClean="0"/>
              <a:t>Butterworth</a:t>
            </a:r>
            <a:r>
              <a:rPr lang="pt-BR" sz="2400" dirty="0" smtClean="0"/>
              <a:t> em Python</a:t>
            </a:r>
          </a:p>
          <a:p>
            <a:pPr marL="633413" lvl="1" indent="-268288"/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scipy.signal.butter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Wn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btype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analog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output='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  <a:endParaRPr lang="pt-B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0113" lvl="2" indent="-266700"/>
            <a:r>
              <a:rPr lang="pt-BR" sz="1100" dirty="0" err="1"/>
              <a:t>Butterworth</a:t>
            </a:r>
            <a:r>
              <a:rPr lang="pt-BR" sz="1100" dirty="0"/>
              <a:t> digital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analog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 design.</a:t>
            </a:r>
          </a:p>
          <a:p>
            <a:pPr marL="900113" lvl="2" indent="-266700"/>
            <a:r>
              <a:rPr lang="pt-BR" sz="1100" dirty="0" smtClean="0"/>
              <a:t>Design </a:t>
            </a:r>
            <a:r>
              <a:rPr lang="pt-BR" sz="1100" dirty="0" err="1"/>
              <a:t>an</a:t>
            </a:r>
            <a:r>
              <a:rPr lang="pt-BR" sz="1100" dirty="0"/>
              <a:t> </a:t>
            </a:r>
            <a:r>
              <a:rPr lang="pt-BR" sz="1100" dirty="0" err="1"/>
              <a:t>Nth</a:t>
            </a:r>
            <a:r>
              <a:rPr lang="pt-BR" sz="1100" dirty="0"/>
              <a:t> </a:t>
            </a:r>
            <a:r>
              <a:rPr lang="pt-BR" sz="1100" dirty="0" err="1"/>
              <a:t>order</a:t>
            </a:r>
            <a:r>
              <a:rPr lang="pt-BR" sz="1100" dirty="0"/>
              <a:t> digital </a:t>
            </a:r>
            <a:r>
              <a:rPr lang="pt-BR" sz="1100" dirty="0" err="1"/>
              <a:t>or</a:t>
            </a:r>
            <a:r>
              <a:rPr lang="pt-BR" sz="1100" dirty="0"/>
              <a:t> </a:t>
            </a:r>
            <a:r>
              <a:rPr lang="pt-BR" sz="1100" dirty="0" err="1"/>
              <a:t>analog</a:t>
            </a:r>
            <a:r>
              <a:rPr lang="pt-BR" sz="1100" dirty="0"/>
              <a:t> </a:t>
            </a:r>
            <a:r>
              <a:rPr lang="pt-BR" sz="1100" dirty="0" err="1"/>
              <a:t>Butterworth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return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 </a:t>
            </a:r>
            <a:r>
              <a:rPr lang="pt-BR" sz="1100" dirty="0" err="1"/>
              <a:t>coefficients</a:t>
            </a:r>
            <a:r>
              <a:rPr lang="pt-BR" sz="1100" dirty="0"/>
              <a:t> in (B,A) </a:t>
            </a:r>
            <a:r>
              <a:rPr lang="pt-BR" sz="1100" dirty="0" err="1"/>
              <a:t>or</a:t>
            </a:r>
            <a:r>
              <a:rPr lang="pt-BR" sz="1100" dirty="0"/>
              <a:t> (Z,P,K) form</a:t>
            </a:r>
            <a:r>
              <a:rPr lang="pt-BR" sz="1100" dirty="0" smtClean="0"/>
              <a:t>.</a:t>
            </a:r>
            <a:endParaRPr lang="pt-BR" sz="1100" dirty="0"/>
          </a:p>
          <a:p>
            <a:pPr marL="900113" lvl="2" indent="-266700"/>
            <a:r>
              <a:rPr lang="pt-BR" sz="1100" dirty="0" err="1"/>
              <a:t>Parameters</a:t>
            </a:r>
            <a:r>
              <a:rPr lang="pt-BR" sz="1100" dirty="0"/>
              <a:t>:	</a:t>
            </a:r>
          </a:p>
          <a:p>
            <a:pPr lvl="3"/>
            <a:r>
              <a:rPr lang="pt-BR" sz="1100" dirty="0"/>
              <a:t>N : </a:t>
            </a:r>
            <a:r>
              <a:rPr lang="pt-BR" sz="1100" dirty="0" err="1"/>
              <a:t>int</a:t>
            </a:r>
            <a:endParaRPr lang="pt-BR" sz="1100" dirty="0"/>
          </a:p>
          <a:p>
            <a:pPr marL="1371600" lvl="3" indent="0">
              <a:buNone/>
            </a:pPr>
            <a:r>
              <a:rPr lang="pt-BR" sz="1100" dirty="0" smtClean="0"/>
              <a:t>	The </a:t>
            </a:r>
            <a:r>
              <a:rPr lang="pt-BR" sz="1100" dirty="0" err="1"/>
              <a:t>order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.</a:t>
            </a:r>
          </a:p>
          <a:p>
            <a:pPr lvl="3"/>
            <a:r>
              <a:rPr lang="pt-BR" sz="1100" dirty="0" err="1"/>
              <a:t>Wn</a:t>
            </a:r>
            <a:r>
              <a:rPr lang="pt-BR" sz="1100" dirty="0"/>
              <a:t> : </a:t>
            </a:r>
            <a:r>
              <a:rPr lang="pt-BR" sz="1100" dirty="0" err="1"/>
              <a:t>array_like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smtClean="0"/>
              <a:t>A </a:t>
            </a:r>
            <a:r>
              <a:rPr lang="pt-BR" sz="1100" dirty="0" err="1"/>
              <a:t>scalar</a:t>
            </a:r>
            <a:r>
              <a:rPr lang="pt-BR" sz="1100" dirty="0"/>
              <a:t> </a:t>
            </a:r>
            <a:r>
              <a:rPr lang="pt-BR" sz="1100" dirty="0" err="1"/>
              <a:t>or</a:t>
            </a:r>
            <a:r>
              <a:rPr lang="pt-BR" sz="1100" dirty="0"/>
              <a:t> length-2 </a:t>
            </a:r>
            <a:r>
              <a:rPr lang="pt-BR" sz="1100" dirty="0" err="1"/>
              <a:t>sequence</a:t>
            </a:r>
            <a:r>
              <a:rPr lang="pt-BR" sz="1100" dirty="0"/>
              <a:t> </a:t>
            </a:r>
            <a:r>
              <a:rPr lang="pt-BR" sz="1100" dirty="0" err="1"/>
              <a:t>giving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critical</a:t>
            </a:r>
            <a:r>
              <a:rPr lang="pt-BR" sz="1100" dirty="0"/>
              <a:t> </a:t>
            </a:r>
            <a:r>
              <a:rPr lang="pt-BR" sz="1100" dirty="0" err="1"/>
              <a:t>frequencies</a:t>
            </a:r>
            <a:r>
              <a:rPr lang="pt-BR" sz="1100" dirty="0"/>
              <a:t>. For a </a:t>
            </a:r>
            <a:r>
              <a:rPr lang="pt-BR" sz="1100" dirty="0" err="1"/>
              <a:t>Butterworth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, 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point </a:t>
            </a:r>
            <a:r>
              <a:rPr lang="pt-BR" sz="1100" dirty="0" err="1"/>
              <a:t>at</a:t>
            </a:r>
            <a:r>
              <a:rPr lang="pt-BR" sz="1100" dirty="0"/>
              <a:t> </a:t>
            </a:r>
            <a:r>
              <a:rPr lang="pt-BR" sz="1100" dirty="0" err="1"/>
              <a:t>which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gain</a:t>
            </a:r>
            <a:r>
              <a:rPr lang="pt-BR" sz="1100" dirty="0"/>
              <a:t> </a:t>
            </a:r>
            <a:r>
              <a:rPr lang="pt-BR" sz="1100" dirty="0" err="1"/>
              <a:t>drops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1/</a:t>
            </a:r>
            <a:r>
              <a:rPr lang="pt-BR" sz="1100" dirty="0" err="1"/>
              <a:t>sqrt</a:t>
            </a:r>
            <a:r>
              <a:rPr lang="pt-BR" sz="1100" dirty="0"/>
              <a:t>(2) </a:t>
            </a:r>
            <a:r>
              <a:rPr lang="pt-BR" sz="1100" dirty="0" err="1"/>
              <a:t>that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</a:t>
            </a:r>
            <a:r>
              <a:rPr lang="pt-BR" sz="1100" dirty="0" err="1"/>
              <a:t>passband</a:t>
            </a:r>
            <a:r>
              <a:rPr lang="pt-BR" sz="1100" dirty="0"/>
              <a:t> (</a:t>
            </a:r>
            <a:r>
              <a:rPr lang="pt-BR" sz="1100" dirty="0" err="1"/>
              <a:t>the</a:t>
            </a:r>
            <a:r>
              <a:rPr lang="pt-BR" sz="1100" dirty="0"/>
              <a:t> “-3 dB point”). For digital </a:t>
            </a:r>
            <a:r>
              <a:rPr lang="pt-BR" sz="1100" dirty="0" err="1"/>
              <a:t>filters</a:t>
            </a:r>
            <a:r>
              <a:rPr lang="pt-BR" sz="1100" dirty="0"/>
              <a:t>, </a:t>
            </a:r>
            <a:r>
              <a:rPr lang="pt-BR" sz="1100" dirty="0" err="1"/>
              <a:t>Wn</a:t>
            </a:r>
            <a:r>
              <a:rPr lang="pt-BR" sz="1100" dirty="0"/>
              <a:t>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normalized</a:t>
            </a:r>
            <a:r>
              <a:rPr lang="pt-BR" sz="1100" dirty="0"/>
              <a:t> </a:t>
            </a:r>
            <a:r>
              <a:rPr lang="pt-BR" sz="1100" dirty="0" err="1"/>
              <a:t>from</a:t>
            </a:r>
            <a:r>
              <a:rPr lang="pt-BR" sz="1100" dirty="0"/>
              <a:t> 0 </a:t>
            </a:r>
            <a:r>
              <a:rPr lang="pt-BR" sz="1100" dirty="0" err="1"/>
              <a:t>to</a:t>
            </a:r>
            <a:r>
              <a:rPr lang="pt-BR" sz="1100" dirty="0"/>
              <a:t> 1, </a:t>
            </a:r>
            <a:r>
              <a:rPr lang="pt-BR" sz="1100" dirty="0" err="1"/>
              <a:t>where</a:t>
            </a:r>
            <a:r>
              <a:rPr lang="pt-BR" sz="1100" dirty="0"/>
              <a:t> 1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Nyquist </a:t>
            </a:r>
            <a:r>
              <a:rPr lang="pt-BR" sz="1100" dirty="0" err="1"/>
              <a:t>frequency</a:t>
            </a:r>
            <a:r>
              <a:rPr lang="pt-BR" sz="1100" dirty="0"/>
              <a:t>, </a:t>
            </a:r>
            <a:r>
              <a:rPr lang="pt-BR" sz="1100" dirty="0" err="1"/>
              <a:t>pi</a:t>
            </a:r>
            <a:r>
              <a:rPr lang="pt-BR" sz="1100" dirty="0"/>
              <a:t> </a:t>
            </a:r>
            <a:r>
              <a:rPr lang="pt-BR" sz="1100" dirty="0" err="1"/>
              <a:t>radians</a:t>
            </a:r>
            <a:r>
              <a:rPr lang="pt-BR" sz="1100" dirty="0"/>
              <a:t>/</a:t>
            </a:r>
            <a:r>
              <a:rPr lang="pt-BR" sz="1100" dirty="0" err="1"/>
              <a:t>sample</a:t>
            </a:r>
            <a:r>
              <a:rPr lang="pt-BR" sz="1100" dirty="0"/>
              <a:t>. (</a:t>
            </a:r>
            <a:r>
              <a:rPr lang="pt-BR" sz="1100" dirty="0" err="1"/>
              <a:t>Wn</a:t>
            </a:r>
            <a:r>
              <a:rPr lang="pt-BR" sz="1100" dirty="0"/>
              <a:t>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thus</a:t>
            </a:r>
            <a:r>
              <a:rPr lang="pt-BR" sz="1100" dirty="0"/>
              <a:t> in </a:t>
            </a:r>
            <a:r>
              <a:rPr lang="pt-BR" sz="1100" dirty="0" err="1"/>
              <a:t>half-cycles</a:t>
            </a:r>
            <a:r>
              <a:rPr lang="pt-BR" sz="1100" dirty="0"/>
              <a:t> / </a:t>
            </a:r>
            <a:r>
              <a:rPr lang="pt-BR" sz="1100" dirty="0" err="1"/>
              <a:t>sample</a:t>
            </a:r>
            <a:r>
              <a:rPr lang="pt-BR" sz="1100" dirty="0"/>
              <a:t>.) For </a:t>
            </a:r>
            <a:r>
              <a:rPr lang="pt-BR" sz="1100" dirty="0" err="1"/>
              <a:t>analog</a:t>
            </a:r>
            <a:r>
              <a:rPr lang="pt-BR" sz="1100" dirty="0"/>
              <a:t> </a:t>
            </a:r>
            <a:r>
              <a:rPr lang="pt-BR" sz="1100" dirty="0" err="1"/>
              <a:t>filters</a:t>
            </a:r>
            <a:r>
              <a:rPr lang="pt-BR" sz="1100" dirty="0"/>
              <a:t>, </a:t>
            </a:r>
            <a:r>
              <a:rPr lang="pt-BR" sz="1100" dirty="0" err="1"/>
              <a:t>Wn</a:t>
            </a:r>
            <a:r>
              <a:rPr lang="pt-BR" sz="1100" dirty="0"/>
              <a:t>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an</a:t>
            </a:r>
            <a:r>
              <a:rPr lang="pt-BR" sz="1100" dirty="0"/>
              <a:t> angular </a:t>
            </a:r>
            <a:r>
              <a:rPr lang="pt-BR" sz="1100" dirty="0" err="1"/>
              <a:t>frequency</a:t>
            </a:r>
            <a:r>
              <a:rPr lang="pt-BR" sz="1100" dirty="0"/>
              <a:t> (e.g. </a:t>
            </a:r>
            <a:r>
              <a:rPr lang="pt-BR" sz="1100" dirty="0" err="1"/>
              <a:t>rad</a:t>
            </a:r>
            <a:r>
              <a:rPr lang="pt-BR" sz="1100" dirty="0"/>
              <a:t>/s).</a:t>
            </a:r>
          </a:p>
          <a:p>
            <a:pPr lvl="3"/>
            <a:r>
              <a:rPr lang="pt-BR" sz="1100" dirty="0" err="1"/>
              <a:t>btype</a:t>
            </a:r>
            <a:r>
              <a:rPr lang="pt-BR" sz="1100" dirty="0"/>
              <a:t> : {‘</a:t>
            </a:r>
            <a:r>
              <a:rPr lang="pt-BR" sz="1100" dirty="0" err="1"/>
              <a:t>lowpass</a:t>
            </a:r>
            <a:r>
              <a:rPr lang="pt-BR" sz="1100" dirty="0"/>
              <a:t>’, ‘</a:t>
            </a:r>
            <a:r>
              <a:rPr lang="pt-BR" sz="1100" dirty="0" err="1"/>
              <a:t>highpass</a:t>
            </a:r>
            <a:r>
              <a:rPr lang="pt-BR" sz="1100" dirty="0"/>
              <a:t>’, ‘</a:t>
            </a:r>
            <a:r>
              <a:rPr lang="pt-BR" sz="1100" dirty="0" err="1"/>
              <a:t>bandpass</a:t>
            </a:r>
            <a:r>
              <a:rPr lang="pt-BR" sz="1100" dirty="0"/>
              <a:t>’, ‘</a:t>
            </a:r>
            <a:r>
              <a:rPr lang="pt-BR" sz="1100" dirty="0" err="1"/>
              <a:t>bandstop</a:t>
            </a:r>
            <a:r>
              <a:rPr lang="pt-BR" sz="1100" dirty="0"/>
              <a:t>’}, </a:t>
            </a:r>
            <a:r>
              <a:rPr lang="pt-BR" sz="1100" dirty="0" err="1"/>
              <a:t>optional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smtClean="0"/>
              <a:t>The </a:t>
            </a:r>
            <a:r>
              <a:rPr lang="pt-BR" sz="1100" dirty="0" err="1"/>
              <a:t>type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. Default </a:t>
            </a:r>
            <a:r>
              <a:rPr lang="pt-BR" sz="1100" dirty="0" err="1"/>
              <a:t>is</a:t>
            </a:r>
            <a:r>
              <a:rPr lang="pt-BR" sz="1100" dirty="0"/>
              <a:t> ‘</a:t>
            </a:r>
            <a:r>
              <a:rPr lang="pt-BR" sz="1100" dirty="0" err="1"/>
              <a:t>lowpass</a:t>
            </a:r>
            <a:r>
              <a:rPr lang="pt-BR" sz="1100" dirty="0"/>
              <a:t>’.</a:t>
            </a:r>
          </a:p>
          <a:p>
            <a:pPr lvl="3"/>
            <a:r>
              <a:rPr lang="pt-BR" sz="1100" dirty="0" err="1"/>
              <a:t>analog</a:t>
            </a:r>
            <a:r>
              <a:rPr lang="pt-BR" sz="1100" dirty="0"/>
              <a:t> : </a:t>
            </a:r>
            <a:r>
              <a:rPr lang="pt-BR" sz="1100" dirty="0" err="1"/>
              <a:t>bool</a:t>
            </a:r>
            <a:r>
              <a:rPr lang="pt-BR" sz="1100" dirty="0"/>
              <a:t>, </a:t>
            </a:r>
            <a:r>
              <a:rPr lang="pt-BR" sz="1100" dirty="0" err="1"/>
              <a:t>optional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err="1" smtClean="0"/>
              <a:t>When</a:t>
            </a:r>
            <a:r>
              <a:rPr lang="pt-BR" sz="1100" dirty="0" smtClean="0"/>
              <a:t> </a:t>
            </a:r>
            <a:r>
              <a:rPr lang="pt-BR" sz="1100" dirty="0" err="1"/>
              <a:t>True</a:t>
            </a:r>
            <a:r>
              <a:rPr lang="pt-BR" sz="1100" dirty="0"/>
              <a:t>, </a:t>
            </a:r>
            <a:r>
              <a:rPr lang="pt-BR" sz="1100" dirty="0" err="1"/>
              <a:t>return</a:t>
            </a:r>
            <a:r>
              <a:rPr lang="pt-BR" sz="1100" dirty="0"/>
              <a:t> </a:t>
            </a:r>
            <a:r>
              <a:rPr lang="pt-BR" sz="1100" dirty="0" err="1"/>
              <a:t>an</a:t>
            </a:r>
            <a:r>
              <a:rPr lang="pt-BR" sz="1100" dirty="0"/>
              <a:t> </a:t>
            </a:r>
            <a:r>
              <a:rPr lang="pt-BR" sz="1100" dirty="0" err="1"/>
              <a:t>analog</a:t>
            </a:r>
            <a:r>
              <a:rPr lang="pt-BR" sz="1100" dirty="0"/>
              <a:t> </a:t>
            </a:r>
            <a:r>
              <a:rPr lang="pt-BR" sz="1100" dirty="0" err="1"/>
              <a:t>filter</a:t>
            </a:r>
            <a:r>
              <a:rPr lang="pt-BR" sz="1100" dirty="0"/>
              <a:t>, </a:t>
            </a:r>
            <a:r>
              <a:rPr lang="pt-BR" sz="1100" dirty="0" err="1"/>
              <a:t>otherwise</a:t>
            </a:r>
            <a:r>
              <a:rPr lang="pt-BR" sz="1100" dirty="0"/>
              <a:t> a digital </a:t>
            </a:r>
            <a:r>
              <a:rPr lang="pt-BR" sz="1100" dirty="0" err="1"/>
              <a:t>filter</a:t>
            </a:r>
            <a:r>
              <a:rPr lang="pt-BR" sz="1100" dirty="0"/>
              <a:t> </a:t>
            </a:r>
            <a:r>
              <a:rPr lang="pt-BR" sz="1100" dirty="0" err="1"/>
              <a:t>is</a:t>
            </a:r>
            <a:r>
              <a:rPr lang="pt-BR" sz="1100" dirty="0"/>
              <a:t> </a:t>
            </a:r>
            <a:r>
              <a:rPr lang="pt-BR" sz="1100" dirty="0" err="1"/>
              <a:t>returned</a:t>
            </a:r>
            <a:r>
              <a:rPr lang="pt-BR" sz="1100" dirty="0"/>
              <a:t>.</a:t>
            </a:r>
          </a:p>
          <a:p>
            <a:pPr lvl="3"/>
            <a:r>
              <a:rPr lang="pt-BR" sz="1100" dirty="0"/>
              <a:t>output : {‘</a:t>
            </a:r>
            <a:r>
              <a:rPr lang="pt-BR" sz="1100" dirty="0" err="1"/>
              <a:t>ba</a:t>
            </a:r>
            <a:r>
              <a:rPr lang="pt-BR" sz="1100" dirty="0"/>
              <a:t>’, ‘</a:t>
            </a:r>
            <a:r>
              <a:rPr lang="pt-BR" sz="1100" dirty="0" err="1"/>
              <a:t>zpk</a:t>
            </a:r>
            <a:r>
              <a:rPr lang="pt-BR" sz="1100" dirty="0"/>
              <a:t>’}, </a:t>
            </a:r>
            <a:r>
              <a:rPr lang="pt-BR" sz="1100" dirty="0" err="1"/>
              <a:t>optional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err="1" smtClean="0"/>
              <a:t>Type</a:t>
            </a:r>
            <a:r>
              <a:rPr lang="pt-BR" sz="1100" dirty="0" smtClean="0"/>
              <a:t> </a:t>
            </a:r>
            <a:r>
              <a:rPr lang="pt-BR" sz="1100" dirty="0" err="1"/>
              <a:t>of</a:t>
            </a:r>
            <a:r>
              <a:rPr lang="pt-BR" sz="1100" dirty="0"/>
              <a:t> output: </a:t>
            </a:r>
            <a:r>
              <a:rPr lang="pt-BR" sz="1100" dirty="0" err="1"/>
              <a:t>numerator</a:t>
            </a:r>
            <a:r>
              <a:rPr lang="pt-BR" sz="1100" dirty="0"/>
              <a:t>/</a:t>
            </a:r>
            <a:r>
              <a:rPr lang="pt-BR" sz="1100" dirty="0" err="1"/>
              <a:t>denominator</a:t>
            </a:r>
            <a:r>
              <a:rPr lang="pt-BR" sz="1100" dirty="0"/>
              <a:t> (‘</a:t>
            </a:r>
            <a:r>
              <a:rPr lang="pt-BR" sz="1100" dirty="0" err="1"/>
              <a:t>ba</a:t>
            </a:r>
            <a:r>
              <a:rPr lang="pt-BR" sz="1100" dirty="0"/>
              <a:t>’) </a:t>
            </a:r>
            <a:r>
              <a:rPr lang="pt-BR" sz="1100" dirty="0" err="1"/>
              <a:t>or</a:t>
            </a:r>
            <a:r>
              <a:rPr lang="pt-BR" sz="1100" dirty="0"/>
              <a:t> pole-zero (‘</a:t>
            </a:r>
            <a:r>
              <a:rPr lang="pt-BR" sz="1100" dirty="0" err="1"/>
              <a:t>zpk</a:t>
            </a:r>
            <a:r>
              <a:rPr lang="pt-BR" sz="1100" dirty="0"/>
              <a:t>’). Default </a:t>
            </a:r>
            <a:r>
              <a:rPr lang="pt-BR" sz="1100" dirty="0" err="1"/>
              <a:t>is</a:t>
            </a:r>
            <a:r>
              <a:rPr lang="pt-BR" sz="1100" dirty="0"/>
              <a:t> ‘</a:t>
            </a:r>
            <a:r>
              <a:rPr lang="pt-BR" sz="1100" dirty="0" err="1"/>
              <a:t>ba</a:t>
            </a:r>
            <a:r>
              <a:rPr lang="pt-BR" sz="1100" dirty="0"/>
              <a:t>’.</a:t>
            </a:r>
          </a:p>
          <a:p>
            <a:pPr marL="900113" lvl="2" indent="-266700"/>
            <a:r>
              <a:rPr lang="pt-BR" sz="1100" dirty="0" err="1"/>
              <a:t>Returns</a:t>
            </a:r>
            <a:r>
              <a:rPr lang="pt-BR" sz="1100" dirty="0"/>
              <a:t>:	</a:t>
            </a:r>
          </a:p>
          <a:p>
            <a:pPr lvl="3"/>
            <a:r>
              <a:rPr lang="pt-BR" sz="1100" dirty="0"/>
              <a:t>b, a : </a:t>
            </a:r>
            <a:r>
              <a:rPr lang="pt-BR" sz="1100" dirty="0" err="1"/>
              <a:t>ndarray</a:t>
            </a:r>
            <a:r>
              <a:rPr lang="pt-BR" sz="1100" dirty="0"/>
              <a:t>, </a:t>
            </a:r>
            <a:r>
              <a:rPr lang="pt-BR" sz="1100" dirty="0" err="1"/>
              <a:t>ndarray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err="1" smtClean="0"/>
              <a:t>Numerator</a:t>
            </a:r>
            <a:r>
              <a:rPr lang="pt-BR" sz="1100" dirty="0" smtClean="0"/>
              <a:t> </a:t>
            </a:r>
            <a:r>
              <a:rPr lang="pt-BR" sz="1100" dirty="0"/>
              <a:t>(b)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denominator</a:t>
            </a:r>
            <a:r>
              <a:rPr lang="pt-BR" sz="1100" dirty="0"/>
              <a:t> (a) </a:t>
            </a:r>
            <a:r>
              <a:rPr lang="pt-BR" sz="1100" dirty="0" err="1"/>
              <a:t>polynomials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IIR </a:t>
            </a:r>
            <a:r>
              <a:rPr lang="pt-BR" sz="1100" dirty="0" err="1"/>
              <a:t>filter</a:t>
            </a:r>
            <a:r>
              <a:rPr lang="pt-BR" sz="1100" dirty="0"/>
              <a:t>. </a:t>
            </a:r>
            <a:r>
              <a:rPr lang="pt-BR" sz="1100" dirty="0" err="1"/>
              <a:t>Only</a:t>
            </a:r>
            <a:r>
              <a:rPr lang="pt-BR" sz="1100" dirty="0"/>
              <a:t> </a:t>
            </a:r>
            <a:r>
              <a:rPr lang="pt-BR" sz="1100" dirty="0" err="1"/>
              <a:t>returned</a:t>
            </a:r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output='</a:t>
            </a:r>
            <a:r>
              <a:rPr lang="pt-BR" sz="1100" dirty="0" err="1"/>
              <a:t>ba</a:t>
            </a:r>
            <a:r>
              <a:rPr lang="pt-BR" sz="1100" dirty="0"/>
              <a:t>'.</a:t>
            </a:r>
          </a:p>
          <a:p>
            <a:pPr lvl="3"/>
            <a:r>
              <a:rPr lang="pt-BR" sz="1100" dirty="0"/>
              <a:t>z, p, k : </a:t>
            </a:r>
            <a:r>
              <a:rPr lang="pt-BR" sz="1100" dirty="0" err="1"/>
              <a:t>ndarray</a:t>
            </a:r>
            <a:r>
              <a:rPr lang="pt-BR" sz="1100" dirty="0"/>
              <a:t>, </a:t>
            </a:r>
            <a:r>
              <a:rPr lang="pt-BR" sz="1100" dirty="0" err="1"/>
              <a:t>ndarray</a:t>
            </a:r>
            <a:r>
              <a:rPr lang="pt-BR" sz="1100" dirty="0"/>
              <a:t>, </a:t>
            </a:r>
            <a:r>
              <a:rPr lang="pt-BR" sz="1100" dirty="0" err="1"/>
              <a:t>float</a:t>
            </a:r>
            <a:endParaRPr lang="pt-BR" sz="1100" dirty="0"/>
          </a:p>
          <a:p>
            <a:pPr marL="1884363" lvl="3" indent="0">
              <a:buNone/>
            </a:pPr>
            <a:r>
              <a:rPr lang="pt-BR" sz="1100" dirty="0" smtClean="0"/>
              <a:t>Zeros</a:t>
            </a:r>
            <a:r>
              <a:rPr lang="pt-BR" sz="1100" dirty="0"/>
              <a:t>, poles, </a:t>
            </a:r>
            <a:r>
              <a:rPr lang="pt-BR" sz="1100" dirty="0" err="1"/>
              <a:t>and</a:t>
            </a:r>
            <a:r>
              <a:rPr lang="pt-BR" sz="1100" dirty="0"/>
              <a:t> system </a:t>
            </a:r>
            <a:r>
              <a:rPr lang="pt-BR" sz="1100" dirty="0" err="1"/>
              <a:t>gain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IIR </a:t>
            </a:r>
            <a:r>
              <a:rPr lang="pt-BR" sz="1100" dirty="0" err="1"/>
              <a:t>filter</a:t>
            </a:r>
            <a:r>
              <a:rPr lang="pt-BR" sz="1100" dirty="0"/>
              <a:t> </a:t>
            </a:r>
            <a:r>
              <a:rPr lang="pt-BR" sz="1100" dirty="0" err="1"/>
              <a:t>transfer</a:t>
            </a:r>
            <a:r>
              <a:rPr lang="pt-BR" sz="1100" dirty="0"/>
              <a:t> </a:t>
            </a:r>
            <a:r>
              <a:rPr lang="pt-BR" sz="1100" dirty="0" err="1"/>
              <a:t>function</a:t>
            </a:r>
            <a:r>
              <a:rPr lang="pt-BR" sz="1100" dirty="0"/>
              <a:t>. </a:t>
            </a:r>
            <a:r>
              <a:rPr lang="pt-BR" sz="1100" dirty="0" err="1"/>
              <a:t>Only</a:t>
            </a:r>
            <a:r>
              <a:rPr lang="pt-BR" sz="1100" dirty="0"/>
              <a:t> </a:t>
            </a:r>
            <a:r>
              <a:rPr lang="pt-BR" sz="1100" dirty="0" err="1"/>
              <a:t>returned</a:t>
            </a:r>
            <a:r>
              <a:rPr lang="pt-BR" sz="1100" dirty="0"/>
              <a:t> </a:t>
            </a:r>
            <a:r>
              <a:rPr lang="pt-BR" sz="1100" dirty="0" err="1"/>
              <a:t>if</a:t>
            </a:r>
            <a:r>
              <a:rPr lang="pt-BR" sz="1100" dirty="0"/>
              <a:t> output='</a:t>
            </a:r>
            <a:r>
              <a:rPr lang="pt-BR" sz="1100" dirty="0" err="1"/>
              <a:t>zpk</a:t>
            </a:r>
            <a:r>
              <a:rPr lang="pt-BR" sz="1100" dirty="0"/>
              <a:t>'.</a:t>
            </a:r>
            <a:endParaRPr lang="pt-BR" sz="11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77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4) </a:t>
            </a:r>
            <a:r>
              <a:rPr lang="pt-BR" sz="2400" dirty="0"/>
              <a:t>Geração do Diagrama de Olho para o sistema:</a:t>
            </a:r>
          </a:p>
          <a:p>
            <a:pPr lvl="1"/>
            <a:r>
              <a:rPr lang="pt-BR" sz="1800" dirty="0" smtClean="0"/>
              <a:t>Sistema 4-PAM   </a:t>
            </a:r>
            <a:br>
              <a:rPr lang="pt-BR" sz="1800" dirty="0" smtClean="0"/>
            </a:br>
            <a:r>
              <a:rPr lang="pt-BR" sz="1800" dirty="0" smtClean="0"/>
              <a:t>T = </a:t>
            </a:r>
            <a:r>
              <a:rPr lang="pt-BR" sz="1800" i="1" dirty="0" smtClean="0"/>
              <a:t>T</a:t>
            </a:r>
            <a:r>
              <a:rPr lang="pt-BR" sz="1800" i="1" baseline="-25000" dirty="0" smtClean="0"/>
              <a:t>b</a:t>
            </a:r>
            <a:r>
              <a:rPr lang="pt-BR" sz="1800" dirty="0" smtClean="0"/>
              <a:t>.log</a:t>
            </a:r>
            <a:r>
              <a:rPr lang="pt-BR" sz="1800" baseline="-25000" dirty="0" smtClean="0"/>
              <a:t>2</a:t>
            </a:r>
            <a:r>
              <a:rPr lang="pt-BR" sz="1800" i="1" dirty="0" smtClean="0"/>
              <a:t>M = 2</a:t>
            </a:r>
            <a:r>
              <a:rPr lang="pt-BR" sz="1800" i="1" dirty="0"/>
              <a:t>T</a:t>
            </a:r>
            <a:r>
              <a:rPr lang="pt-BR" sz="1800" i="1" baseline="-25000" dirty="0"/>
              <a:t>b</a:t>
            </a:r>
            <a:endParaRPr lang="pt-BR" sz="1800" i="1" dirty="0" smtClean="0"/>
          </a:p>
          <a:p>
            <a:pPr lvl="1"/>
            <a:r>
              <a:rPr lang="pt-BR" sz="1800" dirty="0"/>
              <a:t>Taxa de sinalização:  1 Hz</a:t>
            </a:r>
          </a:p>
          <a:p>
            <a:pPr lvl="1"/>
            <a:r>
              <a:rPr lang="pt-BR" sz="1800" dirty="0"/>
              <a:t>Fator de decaimento:  </a:t>
            </a:r>
            <a:r>
              <a:rPr lang="el-GR" sz="1800" dirty="0"/>
              <a:t>α</a:t>
            </a:r>
            <a:r>
              <a:rPr lang="pt-BR" sz="1800" dirty="0"/>
              <a:t> = 0,5</a:t>
            </a:r>
          </a:p>
          <a:p>
            <a:pPr lvl="1"/>
            <a:r>
              <a:rPr lang="pt-BR" sz="1800" dirty="0"/>
              <a:t>Canal sem ruído, com </a:t>
            </a:r>
            <a:br>
              <a:rPr lang="pt-BR" sz="1800" dirty="0"/>
            </a:br>
            <a:r>
              <a:rPr lang="pt-BR" sz="1800" dirty="0"/>
              <a:t>limitação de banda,</a:t>
            </a:r>
            <a:br>
              <a:rPr lang="pt-BR" sz="1800" dirty="0"/>
            </a:br>
            <a:r>
              <a:rPr lang="pt-BR" sz="1800" dirty="0"/>
              <a:t>modelada por filtro PB de </a:t>
            </a:r>
            <a:br>
              <a:rPr lang="pt-BR" sz="1800" dirty="0"/>
            </a:br>
            <a:r>
              <a:rPr lang="pt-BR" sz="1800" i="1" dirty="0" err="1"/>
              <a:t>Butterworth</a:t>
            </a:r>
            <a:r>
              <a:rPr lang="pt-BR" sz="1800" dirty="0"/>
              <a:t>, de ordem 3, </a:t>
            </a:r>
            <a:br>
              <a:rPr lang="pt-BR" sz="1800" dirty="0"/>
            </a:br>
            <a:r>
              <a:rPr lang="pt-BR" sz="1800" dirty="0"/>
              <a:t>com frequência de corte 0,6 Hz </a:t>
            </a:r>
            <a:br>
              <a:rPr lang="pt-BR" sz="1800" dirty="0"/>
            </a:br>
            <a:r>
              <a:rPr lang="pt-BR" sz="1800" dirty="0"/>
              <a:t>para PAM binário e 0,3 Hz </a:t>
            </a:r>
            <a:br>
              <a:rPr lang="pt-BR" sz="1800" dirty="0"/>
            </a:br>
            <a:r>
              <a:rPr lang="pt-BR" sz="1800" dirty="0"/>
              <a:t>para PAM quaternário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468470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1838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4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-744"/>
            <a:ext cx="8784976" cy="333400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smtClean="0"/>
              <a:t>Diagrama de Olho para transmissão  digital com PAM </a:t>
            </a:r>
            <a:r>
              <a:rPr lang="pt-BR" sz="1800" i="1" dirty="0" err="1" smtClean="0"/>
              <a:t>M</a:t>
            </a:r>
            <a:r>
              <a:rPr lang="pt-BR" sz="1800" dirty="0" err="1" smtClean="0"/>
              <a:t>-ário</a:t>
            </a:r>
            <a:r>
              <a:rPr lang="pt-BR" sz="1800" dirty="0" smtClean="0"/>
              <a:t> em canal sem ruídos</a:t>
            </a:r>
            <a:endParaRPr lang="pt-BR" sz="16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43</a:t>
            </a:fld>
            <a:endParaRPr lang="pt-BR" alt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37"/>
            <a:ext cx="9144000" cy="46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-744"/>
            <a:ext cx="9108504" cy="333400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 smtClean="0"/>
              <a:t>Diagrama de Olho para </a:t>
            </a:r>
            <a:r>
              <a:rPr lang="pt-BR" sz="1600" dirty="0" err="1" smtClean="0"/>
              <a:t>txo</a:t>
            </a:r>
            <a:r>
              <a:rPr lang="pt-BR" sz="1600" dirty="0" smtClean="0"/>
              <a:t> </a:t>
            </a:r>
            <a:r>
              <a:rPr lang="pt-BR" sz="1600" dirty="0" err="1" smtClean="0"/>
              <a:t>dig</a:t>
            </a:r>
            <a:r>
              <a:rPr lang="pt-BR" sz="1600" dirty="0" smtClean="0"/>
              <a:t>. com M-PAM em canal ideal ou limitado em banda, sem ruídos</a:t>
            </a:r>
            <a:endParaRPr lang="pt-BR" sz="14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980728"/>
            <a:ext cx="8280920" cy="576064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-*-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coding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utf-8 -*-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 Diagrama do Olho para sinal com pulso formatado por cosseno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levantado, @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author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kaw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07/06/17.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ts val="1040"/>
              </a:lnSpc>
            </a:pPr>
            <a:r>
              <a:rPr lang="pt-BR" sz="1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pylab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grid, figure,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ylim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arrow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tight_layout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numpy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zeros,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cos,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isnan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log10,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logical_and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numpy.random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scipy.signal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butter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lfilter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(x):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 y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*x)/(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*x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y[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isnan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[:]))] = 1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</a:p>
          <a:p>
            <a:pPr>
              <a:lnSpc>
                <a:spcPts val="1040"/>
              </a:lnSpc>
            </a:pP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codif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msg,t,tipo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='NRZ',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Vmin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=-1,Vmax=1,qtdniv=2):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faixadin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Vmax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Vmin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faixa dinâmica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delta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faixadin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)/(qtdniv-1)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diferença de tensão entre níveis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(log10(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qtdniv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)/log10(2))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bits por símbolo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niveis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Vmin,Vmax+delta,delta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Codificação da mensagem:  bits --&gt; amplitude dos símbolos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msg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)/bpsimb+1)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amplitude de cada símbolo   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cjb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range(0,len(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msg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cada conjunto de bits (um símbolo)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 peso = 1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converte conj. de bits em posição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for bit in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msg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cjb:cjb+bpsimb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][::-1]: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+=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bit*peso; peso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*= 2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cjb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niveis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sinal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 i=0           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pulsos retangulares na saída do TX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converte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 de símbolos em amostras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intervsimb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logical_and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 &gt;= i*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Tb,t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 (i+1)*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*Tb))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sinal[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intervsimb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=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i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 1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sinal,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asimb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log2(x):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log10(x)/log10(2)</a:t>
            </a:r>
          </a:p>
          <a:p>
            <a:pPr>
              <a:lnSpc>
                <a:spcPts val="1040"/>
              </a:lnSpc>
            </a:pP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Geração de bits de dados a serem transmitidos com 4-PAM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canais = ('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ideal','sem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ruídos','AWGN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 = 1.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duração do pulso de um símbolo, ou bit nesse caso (s)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  = 1.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energia de um símbolo (J)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B0 = 1./(2*Tb)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largura de banda do pulso de um símbolo (Hz)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  = 50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qtde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 bits na mensagem a ser codificada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b =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array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([0,0,1,1,1,1,0,1,0,0,1])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mensagem (seq. de bits do slide)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 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=(N,))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mensagem com N bits aleatórios</a:t>
            </a:r>
          </a:p>
          <a:p>
            <a:pPr>
              <a:lnSpc>
                <a:spcPts val="1040"/>
              </a:lnSpc>
            </a:pP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5     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qtde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 bits antes da origem do sinal</a:t>
            </a:r>
          </a:p>
          <a:p>
            <a:pPr>
              <a:lnSpc>
                <a:spcPts val="1040"/>
              </a:lnSpc>
            </a:pP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20.   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amostras por bit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   = 4     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qtde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 níveis: dibit = 2 bits/símbolo</a:t>
            </a:r>
          </a:p>
          <a:p>
            <a:pPr>
              <a:lnSpc>
                <a:spcPts val="1040"/>
              </a:lnSpc>
            </a:pP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(log2(M))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bits por símbolo</a:t>
            </a: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B0s = B0/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largura de banda do sinal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M-ário</a:t>
            </a:r>
            <a:endParaRPr lang="pt-BR" sz="1000" dirty="0">
              <a:solidFill>
                <a:srgbClr val="00B05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040"/>
              </a:lnSpc>
            </a:pP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  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*Tb,(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qbi+len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(b))*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Tb,Tb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base de tempo</a:t>
            </a:r>
          </a:p>
          <a:p>
            <a:pPr>
              <a:lnSpc>
                <a:spcPts val="1040"/>
              </a:lnSpc>
            </a:pP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cnl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canais[0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                   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tipo de canal adotado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94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980728"/>
            <a:ext cx="8280920" cy="56886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Codificação de Fonte: NRZ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pr,a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codif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(b,t,'NRZ',-3,3,M)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codificação NRZ bipolar, com M níveis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 = figure(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=(15,7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(311);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,'r',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u'Sinal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NRZ ${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a_k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}$',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=3)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(-0.001,-4.5,'$T_b$ = %.3g s   $T_{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}$ = %.3g s ' % (Tb,1./B0),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=11);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ylim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(-6.5,6.5)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st1,sep,st2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(b).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partition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('\n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text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(-0.001,-6,'Msg: %s' % (st1[1:]+st2[:-1]),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=11)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Formatação de pulsos: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*Tb; t0s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/2.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(t))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sinal com pulsos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na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entrda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RX</a:t>
            </a:r>
          </a:p>
          <a:p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a: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p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(2*B0s*(t-t0s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t,p,color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='0.75')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+= p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acumula amplitudes de -10Tb a +10Tb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t0s +=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posição temporal do próximo símbolo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,'b--',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linewidth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=2,label='Sinal $s(t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)$');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('Tempo (s)');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('Amplitude (V)'); grid(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u'Modulação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%d-PAM Quantizada (pulsos "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")' %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M,fontsize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=16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arange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/2.,len(b)*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Tb,Ts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 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pontos de amostragem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(t&gt;=x)[0][0]]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arrow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(x, y+0.5, 0., -0.4,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="g",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="g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head_width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=0.001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head_length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=0.1,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=0.0002)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Formatação de pulsos: 'cosseno levantado'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(312);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,'r',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u'Sinal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NRZ ${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a_k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}$',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=3)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(t))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sinal com pulsos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raised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-cos' na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entr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 do RX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t0s = Tb; alfa = 0.5</a:t>
            </a:r>
            <a:endParaRPr lang="pt-BR" sz="1000" dirty="0">
              <a:solidFill>
                <a:srgbClr val="00B05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a: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(E)*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amplit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(2*B0s*(t-t0s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pcl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s*cos(2*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*alfa*2*B0s*(t-t0s))/(1-(4.*alfa*2*B0s*(t-t0s))**2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t,pcl,color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='0.6')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+=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pcl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acumula amplitudes de -10Tb a +10Tb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t0s +=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bpsimb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*Tb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posição temporal do próximo bit (símbolo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t,y,'b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linewidth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=2,label='Sinal $s(t)$');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ylim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6.5,6.5)</a:t>
            </a: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('Tempo (s)');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('Amplitude (V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)')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grid(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u'Modulação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%d-PAM Quantizada (pulsos "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-cos")' %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M,fontsize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=16)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Sistemas de Comunicação - Prof. Cláudio, Mai/17</a:t>
            </a:r>
            <a:endParaRPr lang="pt-BR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45</a:t>
            </a:fld>
            <a:endParaRPr lang="pt-BR" alt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35496" y="-744"/>
            <a:ext cx="9108504" cy="3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600" kern="0" dirty="0" smtClean="0"/>
              <a:t>Diagrama de Olho para </a:t>
            </a:r>
            <a:r>
              <a:rPr lang="pt-BR" sz="1600" kern="0" dirty="0" err="1" smtClean="0"/>
              <a:t>txo</a:t>
            </a:r>
            <a:r>
              <a:rPr lang="pt-BR" sz="1600" kern="0" dirty="0" smtClean="0"/>
              <a:t> </a:t>
            </a:r>
            <a:r>
              <a:rPr lang="pt-BR" sz="1600" kern="0" dirty="0" err="1" smtClean="0"/>
              <a:t>dig</a:t>
            </a:r>
            <a:r>
              <a:rPr lang="pt-BR" sz="1600" kern="0" dirty="0" smtClean="0"/>
              <a:t>. com M-PAM em canal ideal ou limitado em banda, sem ruídos</a:t>
            </a:r>
            <a:endParaRPr lang="pt-BR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29541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Experimento Computacional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980728"/>
            <a:ext cx="8280920" cy="56886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Ação do canal</a:t>
            </a:r>
          </a:p>
          <a:p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cnl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== 'ideal':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Canal ideal (banda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ilimitada,sem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ruídos)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z = y</a:t>
            </a:r>
          </a:p>
          <a:p>
            <a:r>
              <a:rPr lang="pt-BR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   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Canal limitado em banda (PB) e sem ruídos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limitação em 0,6 Hz com FPB Butterworth, 3a.ordem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amostras por bit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/2.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freq. de Nyquist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0.6/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freq. de corte, FPB Butterworth, 3a.ordem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cb,ca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butter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(3,fc)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coeficientes do filtro passa baixa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z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lfilter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cb,ca,y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filtragem do sinal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(t,z,'k',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u'Sinal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$x(t)$',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=3);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#%% Diagrama do Olho com varredura horizontal,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vh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2.Tb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                          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varredura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horiz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 (x Tb seg.)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qtdbits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</a:t>
            </a: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inic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(t&gt;=0)[0][0]            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origem dos tempos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z[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inic:inic+qtdbits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copy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somente sinal dos bits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apb2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qtdbits2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qtdbits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vh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ddo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w.reshape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((qtdbits2,apb2))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ordenadas do diagrama do olho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(0.,1.,apb2)</a:t>
            </a:r>
          </a:p>
          <a:p>
            <a:endParaRPr lang="pt-BR" sz="10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t-BR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(338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tt,ddo.T,'k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   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traçado do diagrama do olho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r'$t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\;(\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times%dT_b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\;s)$' %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vh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('Amplitude'); grid(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u'Diagrama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 Olho - '+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(M)+'PAM (Pulso Cosseno Levantado)' + \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r' ($\alpha = %2.1f)$, Canal %s' % 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alfa,cnl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fontsize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=18)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tight_layout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46</a:t>
            </a:fld>
            <a:endParaRPr lang="pt-BR" alt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35496" y="-744"/>
            <a:ext cx="9108504" cy="3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600" kern="0" dirty="0" smtClean="0"/>
              <a:t>Diagrama de Olho para </a:t>
            </a:r>
            <a:r>
              <a:rPr lang="pt-BR" sz="1600" kern="0" dirty="0" err="1" smtClean="0"/>
              <a:t>txo</a:t>
            </a:r>
            <a:r>
              <a:rPr lang="pt-BR" sz="1600" kern="0" dirty="0" smtClean="0"/>
              <a:t> </a:t>
            </a:r>
            <a:r>
              <a:rPr lang="pt-BR" sz="1600" kern="0" dirty="0" err="1" smtClean="0"/>
              <a:t>dig</a:t>
            </a:r>
            <a:r>
              <a:rPr lang="pt-BR" sz="1600" kern="0" dirty="0" smtClean="0"/>
              <a:t>. com M-PAM em canal ideal ou limitado em banda, sem ruídos</a:t>
            </a:r>
            <a:endParaRPr lang="pt-BR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27829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Tema de Pesquisa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478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0163"/>
            <a:ext cx="8187861" cy="16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7544" y="2996952"/>
            <a:ext cx="8187861" cy="3054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467543" y="3150611"/>
            <a:ext cx="8187861" cy="1303652"/>
            <a:chOff x="467543" y="3150611"/>
            <a:chExt cx="8187861" cy="1303652"/>
          </a:xfrm>
        </p:grpSpPr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3150611"/>
              <a:ext cx="8187861" cy="122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8223356" y="4146864"/>
              <a:ext cx="432048" cy="3073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59" y="4770333"/>
            <a:ext cx="7751139" cy="127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560" y="4365104"/>
            <a:ext cx="3888432" cy="2331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 do Filtro Transversal: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47</a:t>
            </a:fld>
            <a:endParaRPr lang="pt-BR" alt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860032" y="1556792"/>
            <a:ext cx="2448272" cy="0"/>
          </a:xfrm>
          <a:prstGeom prst="line">
            <a:avLst/>
          </a:prstGeom>
          <a:ln w="317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39552" y="2276872"/>
            <a:ext cx="3672408" cy="0"/>
          </a:xfrm>
          <a:prstGeom prst="line">
            <a:avLst/>
          </a:prstGeom>
          <a:ln w="317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879216" y="3413825"/>
            <a:ext cx="3096344" cy="231199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Tema de Pesquisa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4864"/>
            <a:ext cx="6858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140728" y="1772816"/>
            <a:ext cx="3888432" cy="43204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Componentes  do Filtro Transversal: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71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4830763"/>
          </a:xfrm>
        </p:spPr>
        <p:txBody>
          <a:bodyPr/>
          <a:lstStyle/>
          <a:p>
            <a:pPr marL="355600" indent="-355600" algn="just">
              <a:buNone/>
            </a:pPr>
            <a:r>
              <a:rPr lang="pt-BR" sz="1800" dirty="0" smtClean="0"/>
              <a:t>1. 	A forma do pulso </a:t>
            </a:r>
            <a:r>
              <a:rPr lang="pt-B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 smtClean="0"/>
              <a:t> de um sistema PAM banda base binário é definida por:</a:t>
            </a:r>
          </a:p>
          <a:p>
            <a:pPr marL="355600" indent="-355600">
              <a:buNone/>
            </a:pPr>
            <a:endParaRPr lang="pt-BR" sz="1800" dirty="0" smtClean="0"/>
          </a:p>
          <a:p>
            <a:pPr marL="355600" indent="-355600">
              <a:buNone/>
            </a:pPr>
            <a:endParaRPr lang="pt-BR" sz="1800" dirty="0" smtClean="0"/>
          </a:p>
          <a:p>
            <a:pPr marL="355600" indent="-355600">
              <a:buNone/>
            </a:pPr>
            <a:endParaRPr lang="pt-BR" sz="1800" dirty="0" smtClean="0"/>
          </a:p>
          <a:p>
            <a:pPr marL="355600" indent="-355600" algn="just">
              <a:buNone/>
            </a:pPr>
            <a:r>
              <a:rPr lang="pt-BR" sz="1800" dirty="0" smtClean="0"/>
              <a:t>	na qual </a:t>
            </a:r>
            <a:r>
              <a:rPr lang="pt-BR" sz="1800" i="1" dirty="0" smtClean="0">
                <a:latin typeface="Times New Roman" panose="02020603050405020304" pitchFamily="18" charset="0"/>
              </a:rPr>
              <a:t>T</a:t>
            </a:r>
            <a:r>
              <a:rPr lang="pt-BR" sz="1800" i="1" baseline="-25000" dirty="0" smtClean="0">
                <a:latin typeface="Times New Roman" panose="02020603050405020304" pitchFamily="18" charset="0"/>
              </a:rPr>
              <a:t>b</a:t>
            </a:r>
            <a:r>
              <a:rPr lang="pt-BR" sz="1800" dirty="0" smtClean="0"/>
              <a:t> é a duração do bit do dado binário de entrada. Os níveis de amplitude na saída do gerador de pulso são +1V e -1V, para os bits '1' e '0' respectivamente. Descreva a forma de onda na saída do filtro de recepção em resposta à sequência de dados de entrada 001101001.</a:t>
            </a: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9592" y="4077072"/>
            <a:ext cx="7848872" cy="936104"/>
          </a:xfrm>
          <a:prstGeom prst="rect">
            <a:avLst/>
          </a:prstGeom>
          <a:solidFill>
            <a:schemeClr val="tx1"/>
          </a:solidFill>
        </p:spPr>
        <p:txBody>
          <a:bodyPr wrap="square" tIns="108000" rtlCol="0">
            <a:noAutofit/>
          </a:bodyPr>
          <a:lstStyle/>
          <a:p>
            <a:r>
              <a:rPr lang="pt-BR" sz="1300" dirty="0" smtClean="0">
                <a:solidFill>
                  <a:srgbClr val="000000"/>
                </a:solidFill>
              </a:rPr>
              <a:t>Para a entrada 001101001, a forma de onda na saída do receptor consiste de um pulso </a:t>
            </a:r>
            <a:r>
              <a:rPr lang="pt-BR" sz="13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sinc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3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/T</a:t>
            </a:r>
            <a:r>
              <a:rPr lang="pt-BR" sz="13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pt-BR" sz="1300" dirty="0" smtClean="0">
                <a:solidFill>
                  <a:srgbClr val="000000"/>
                </a:solidFill>
              </a:rPr>
              <a:t> </a:t>
            </a:r>
            <a:br>
              <a:rPr lang="pt-BR" sz="1300" dirty="0" smtClean="0">
                <a:solidFill>
                  <a:srgbClr val="000000"/>
                </a:solidFill>
              </a:rPr>
            </a:br>
            <a:r>
              <a:rPr lang="pt-BR" sz="1300" dirty="0" smtClean="0">
                <a:solidFill>
                  <a:srgbClr val="000000"/>
                </a:solidFill>
              </a:rPr>
              <a:t>sempre que o símbolo </a:t>
            </a:r>
            <a:r>
              <a:rPr lang="pt-BR" sz="1300" b="1" i="1" dirty="0" smtClean="0">
                <a:solidFill>
                  <a:srgbClr val="000000"/>
                </a:solidFill>
              </a:rPr>
              <a:t>1</a:t>
            </a:r>
            <a:r>
              <a:rPr lang="pt-BR" sz="1300" dirty="0" smtClean="0">
                <a:solidFill>
                  <a:srgbClr val="000000"/>
                </a:solidFill>
              </a:rPr>
              <a:t> for transmitido </a:t>
            </a:r>
            <a:r>
              <a:rPr lang="pt-BR" sz="1300" dirty="0">
                <a:solidFill>
                  <a:srgbClr val="000000"/>
                </a:solidFill>
              </a:rPr>
              <a:t>e 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pt-BR" sz="13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sinc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3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3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/T</a:t>
            </a:r>
            <a:r>
              <a:rPr lang="pt-BR" sz="13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pt-BR" sz="1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pt-BR" sz="1300" dirty="0">
                <a:solidFill>
                  <a:srgbClr val="000000"/>
                </a:solidFill>
              </a:rPr>
              <a:t> </a:t>
            </a:r>
            <a:r>
              <a:rPr lang="pt-BR" sz="1300" dirty="0" smtClean="0">
                <a:solidFill>
                  <a:srgbClr val="000000"/>
                </a:solidFill>
              </a:rPr>
              <a:t> sempre que o símbolo </a:t>
            </a:r>
            <a:r>
              <a:rPr lang="pt-BR" sz="1300" b="1" i="1" dirty="0">
                <a:solidFill>
                  <a:srgbClr val="000000"/>
                </a:solidFill>
              </a:rPr>
              <a:t>0</a:t>
            </a:r>
            <a:r>
              <a:rPr lang="pt-BR" sz="1300" dirty="0" smtClean="0">
                <a:solidFill>
                  <a:srgbClr val="000000"/>
                </a:solidFill>
              </a:rPr>
              <a:t> for transmitido. </a:t>
            </a:r>
            <a:r>
              <a:rPr lang="pt-BR" sz="1300" dirty="0" smtClean="0">
                <a:solidFill>
                  <a:srgbClr val="000000"/>
                </a:solidFill>
              </a:rPr>
              <a:t>Não </a:t>
            </a:r>
            <a:r>
              <a:rPr lang="pt-BR" sz="1300" dirty="0" smtClean="0">
                <a:solidFill>
                  <a:srgbClr val="000000"/>
                </a:solidFill>
              </a:rPr>
              <a:t>existirá interferência intersimbólica pois o pulso </a:t>
            </a:r>
            <a:r>
              <a:rPr lang="pt-BR" sz="1300" b="1" dirty="0" err="1" smtClean="0">
                <a:solidFill>
                  <a:srgbClr val="000000"/>
                </a:solidFill>
              </a:rPr>
              <a:t>sinc</a:t>
            </a:r>
            <a:r>
              <a:rPr lang="pt-BR" sz="1300" dirty="0" smtClean="0">
                <a:solidFill>
                  <a:srgbClr val="000000"/>
                </a:solidFill>
              </a:rPr>
              <a:t> vai a zero sempre que outro símbolo é </a:t>
            </a:r>
            <a:r>
              <a:rPr lang="pt-BR" sz="1300" dirty="0" smtClean="0">
                <a:solidFill>
                  <a:srgbClr val="000000"/>
                </a:solidFill>
              </a:rPr>
              <a:t>transmitido</a:t>
            </a:r>
            <a:r>
              <a:rPr lang="pt-BR" sz="1300" dirty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5" name="Objeto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7272613"/>
              </p:ext>
            </p:extLst>
          </p:nvPr>
        </p:nvGraphicFramePr>
        <p:xfrm>
          <a:off x="3995936" y="1772816"/>
          <a:ext cx="14112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ção" r:id="rId3" imgW="1002960" imgH="482400" progId="Equation.3">
                  <p:embed/>
                </p:oleObj>
              </mc:Choice>
              <mc:Fallback>
                <p:oleObj name="Equação" r:id="rId3" imgW="1002960" imgH="482400" progId="Equation.3">
                  <p:embed/>
                  <p:pic>
                    <p:nvPicPr>
                      <p:cNvPr id="0" name="Espaço Reservado para Conteúdo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72816"/>
                        <a:ext cx="1411287" cy="677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61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147248" cy="792162"/>
          </a:xfrm>
        </p:spPr>
        <p:txBody>
          <a:bodyPr/>
          <a:lstStyle/>
          <a:p>
            <a:r>
              <a:rPr lang="pt-BR" altLang="pt-BR" dirty="0"/>
              <a:t> </a:t>
            </a:r>
            <a:r>
              <a:rPr lang="pt-BR" altLang="pt-BR" sz="3200" dirty="0" smtClean="0"/>
              <a:t>Transmissão Banda Base </a:t>
            </a:r>
            <a:br>
              <a:rPr lang="pt-BR" altLang="pt-BR" sz="3200" dirty="0" smtClean="0"/>
            </a:br>
            <a:r>
              <a:rPr lang="pt-BR" altLang="pt-BR" sz="3200" dirty="0" smtClean="0"/>
              <a:t>de Dados Digitais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 fontScale="92500"/>
          </a:bodyPr>
          <a:lstStyle/>
          <a:p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Banda Base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indica a faixa de frequências do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sinal original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entregue por uma fonte de informação a um sistema de comunicação -- componentes frequenciais de  0  a  </a:t>
            </a:r>
            <a:r>
              <a:rPr lang="pt-BR" sz="2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24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máx</a:t>
            </a:r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19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modulação/codificação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adequa o espectro do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sinal </a:t>
            </a:r>
            <a:r>
              <a:rPr lang="pt-BR" sz="2400" dirty="0" smtClean="0">
                <a:solidFill>
                  <a:srgbClr val="FFC000"/>
                </a:solidFill>
              </a:rPr>
              <a:t>mensagem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às características do </a:t>
            </a:r>
            <a:r>
              <a:rPr lang="pt-BR" sz="2400" dirty="0" smtClean="0">
                <a:solidFill>
                  <a:srgbClr val="FFC000"/>
                </a:solidFill>
              </a:rPr>
              <a:t>canal real</a:t>
            </a:r>
          </a:p>
          <a:p>
            <a:endParaRPr lang="pt-BR" sz="19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por Amplitude de Pulso </a:t>
            </a:r>
            <a:r>
              <a:rPr lang="pt-BR" sz="2400" b="1" dirty="0" smtClean="0">
                <a:solidFill>
                  <a:schemeClr val="tx2"/>
                </a:solidFill>
              </a:rPr>
              <a:t>Discreta</a:t>
            </a:r>
            <a:r>
              <a:rPr lang="pt-BR" sz="2400" b="1" baseline="30000" dirty="0" smtClean="0">
                <a:solidFill>
                  <a:schemeClr val="tx2"/>
                </a:solidFill>
              </a:rPr>
              <a:t>1</a:t>
            </a:r>
            <a:r>
              <a:rPr lang="pt-BR" sz="2400" dirty="0" smtClean="0">
                <a:solidFill>
                  <a:schemeClr val="tx2"/>
                </a:solidFill>
              </a:rPr>
              <a:t> </a:t>
            </a:r>
            <a:endParaRPr lang="pt-BR" sz="17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fácil análise</a:t>
            </a:r>
          </a:p>
          <a:p>
            <a:pPr lvl="1"/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a forma mais eficiente de modulação de pulso discreta </a:t>
            </a:r>
            <a:b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</a:t>
            </a:r>
            <a:r>
              <a:rPr lang="pt-BR" sz="1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termos de potência e largura de banda</a:t>
            </a:r>
          </a:p>
          <a:p>
            <a:pPr lvl="1"/>
            <a:r>
              <a:rPr lang="pt-BR" sz="1900" i="1" dirty="0" smtClean="0">
                <a:solidFill>
                  <a:schemeClr val="accent2"/>
                </a:solidFill>
              </a:rPr>
              <a:t>As técnicas analíticas desenvolvidas para PAM se aplicam também às outras técnicas de modulação </a:t>
            </a:r>
            <a:r>
              <a:rPr lang="pt-BR" sz="1900" i="1" dirty="0" smtClean="0">
                <a:solidFill>
                  <a:schemeClr val="accent2"/>
                </a:solidFill>
              </a:rPr>
              <a:t>de pulso </a:t>
            </a:r>
            <a:r>
              <a:rPr lang="pt-BR" sz="1900" i="1" dirty="0">
                <a:solidFill>
                  <a:schemeClr val="accent2"/>
                </a:solidFill>
              </a:rPr>
              <a:t>discreta (</a:t>
            </a:r>
            <a:r>
              <a:rPr lang="pt-BR" sz="1900" i="1" dirty="0" smtClean="0">
                <a:solidFill>
                  <a:schemeClr val="accent2"/>
                </a:solidFill>
              </a:rPr>
              <a:t>frequência e fase)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81811" y="5949280"/>
            <a:ext cx="7522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smtClean="0">
                <a:solidFill>
                  <a:srgbClr val="00B050"/>
                </a:solidFill>
              </a:rPr>
              <a:t>A </a:t>
            </a:r>
            <a:r>
              <a:rPr lang="pt-BR" sz="1600" b="1" i="1" dirty="0">
                <a:solidFill>
                  <a:srgbClr val="00B050"/>
                </a:solidFill>
              </a:rPr>
              <a:t>amplitude</a:t>
            </a:r>
            <a:r>
              <a:rPr lang="pt-BR" sz="1600" i="1" dirty="0">
                <a:solidFill>
                  <a:srgbClr val="00B050"/>
                </a:solidFill>
              </a:rPr>
              <a:t> dos pulsos transmitidos é variada de forma </a:t>
            </a:r>
            <a:r>
              <a:rPr lang="pt-BR" sz="1600" b="1" i="1" dirty="0">
                <a:solidFill>
                  <a:srgbClr val="00B050"/>
                </a:solidFill>
              </a:rPr>
              <a:t>discreta</a:t>
            </a:r>
            <a:r>
              <a:rPr lang="pt-BR" sz="1600" i="1" dirty="0">
                <a:solidFill>
                  <a:srgbClr val="00B050"/>
                </a:solidFill>
              </a:rPr>
              <a:t> </a:t>
            </a:r>
            <a:r>
              <a:rPr lang="pt-BR" sz="1600" i="1" dirty="0" smtClean="0">
                <a:solidFill>
                  <a:srgbClr val="00B050"/>
                </a:solidFill>
              </a:rPr>
              <a:t>(quantizada) em </a:t>
            </a:r>
            <a:r>
              <a:rPr lang="pt-BR" sz="1600" i="1" dirty="0">
                <a:solidFill>
                  <a:srgbClr val="00B050"/>
                </a:solidFill>
              </a:rPr>
              <a:t>função </a:t>
            </a:r>
            <a:r>
              <a:rPr lang="pt-BR" sz="1600" i="1" dirty="0" smtClean="0">
                <a:solidFill>
                  <a:srgbClr val="00B050"/>
                </a:solidFill>
              </a:rPr>
              <a:t>da </a:t>
            </a:r>
            <a:r>
              <a:rPr lang="pt-BR" sz="1600" b="1" i="1" dirty="0">
                <a:solidFill>
                  <a:srgbClr val="00B050"/>
                </a:solidFill>
              </a:rPr>
              <a:t>entrada</a:t>
            </a:r>
            <a:r>
              <a:rPr lang="pt-BR" sz="1600" i="1" dirty="0">
                <a:solidFill>
                  <a:srgbClr val="00B050"/>
                </a:solidFill>
              </a:rPr>
              <a:t> </a:t>
            </a:r>
            <a:r>
              <a:rPr lang="pt-BR" sz="1600" i="1" dirty="0" smtClean="0">
                <a:solidFill>
                  <a:srgbClr val="00B050"/>
                </a:solidFill>
              </a:rPr>
              <a:t> (dados digitais) , ou seja, do sinal modulante.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 rot="16200000">
            <a:off x="-2308793" y="3820787"/>
            <a:ext cx="49336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aseline="30000" dirty="0" smtClean="0">
                <a:solidFill>
                  <a:schemeClr val="tx2"/>
                </a:solidFill>
              </a:rPr>
              <a:t>1</a:t>
            </a:r>
            <a:r>
              <a:rPr lang="pt-BR" sz="1100" dirty="0" smtClean="0">
                <a:solidFill>
                  <a:schemeClr val="tx2"/>
                </a:solidFill>
              </a:rPr>
              <a:t> Trata-se de uma variante </a:t>
            </a:r>
            <a:r>
              <a:rPr lang="pt-BR" sz="1100" dirty="0">
                <a:solidFill>
                  <a:schemeClr val="tx2"/>
                </a:solidFill>
              </a:rPr>
              <a:t>da Modulação por Amplitude de Pulso - PAM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89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35433"/>
            <a:ext cx="4325808" cy="3171841"/>
          </a:xfr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56942"/>
              </p:ext>
            </p:extLst>
          </p:nvPr>
        </p:nvGraphicFramePr>
        <p:xfrm>
          <a:off x="4536295" y="3428876"/>
          <a:ext cx="3924137" cy="95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ção" r:id="rId4" imgW="2857320" imgH="698400" progId="Equation.3">
                  <p:embed/>
                </p:oleObj>
              </mc:Choice>
              <mc:Fallback>
                <p:oleObj name="Equação" r:id="rId4" imgW="2857320" imgH="69840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295" y="3428876"/>
                        <a:ext cx="3924137" cy="95668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352928" cy="24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800" kern="0" dirty="0" smtClean="0"/>
              <a:t>2. 	A equação 6.17 define o espectro </a:t>
            </a:r>
            <a:r>
              <a:rPr lang="pt-BR" sz="1800" i="1" kern="0" dirty="0"/>
              <a:t>P</a:t>
            </a:r>
            <a:r>
              <a:rPr lang="pt-BR" sz="1800" kern="0" dirty="0"/>
              <a:t>(</a:t>
            </a:r>
            <a:r>
              <a:rPr lang="pt-BR" sz="1800" i="1" kern="0" dirty="0"/>
              <a:t>f</a:t>
            </a:r>
            <a:r>
              <a:rPr lang="pt-BR" sz="1800" kern="0" dirty="0"/>
              <a:t>) do </a:t>
            </a:r>
            <a:r>
              <a:rPr lang="pt-BR" sz="1800" kern="0" dirty="0" smtClean="0"/>
              <a:t>pulso cosseno levantado como sendo de valor real e, portanto, com atraso nulo. Na prática, todo sistema de transmissão vivencia algum atraso finito. Para acomodar esta questão prática, podemos associar a </a:t>
            </a:r>
            <a:r>
              <a:rPr lang="pt-BR" sz="1800" i="1" kern="0" dirty="0"/>
              <a:t>P</a:t>
            </a:r>
            <a:r>
              <a:rPr lang="pt-BR" sz="1800" kern="0" dirty="0"/>
              <a:t>(</a:t>
            </a:r>
            <a:r>
              <a:rPr lang="pt-BR" sz="1800" i="1" kern="0" dirty="0"/>
              <a:t>f</a:t>
            </a:r>
            <a:r>
              <a:rPr lang="pt-BR" sz="1800" kern="0" dirty="0"/>
              <a:t>) </a:t>
            </a:r>
            <a:r>
              <a:rPr lang="pt-BR" sz="1800" kern="0" dirty="0" smtClean="0"/>
              <a:t>uma característica de fase linear na faixa de frequência de 0 a  2</a:t>
            </a:r>
            <a:r>
              <a:rPr lang="pt-BR" sz="1800" i="1" kern="0" dirty="0" smtClean="0"/>
              <a:t>B</a:t>
            </a:r>
            <a:r>
              <a:rPr lang="pt-BR" sz="1800" i="1" kern="0" baseline="-25000" dirty="0" smtClean="0"/>
              <a:t>0</a:t>
            </a:r>
            <a:r>
              <a:rPr lang="pt-BR" sz="1800" kern="0" dirty="0" smtClean="0"/>
              <a:t> – </a:t>
            </a:r>
            <a:r>
              <a:rPr lang="pt-BR" sz="1800" i="1" kern="0" dirty="0" smtClean="0"/>
              <a:t>f</a:t>
            </a:r>
            <a:r>
              <a:rPr lang="pt-BR" sz="1800" i="1" kern="0" baseline="-25000" dirty="0" smtClean="0"/>
              <a:t>1</a:t>
            </a:r>
            <a:r>
              <a:rPr lang="pt-BR" sz="1800" kern="0" dirty="0" smtClean="0"/>
              <a:t>.</a:t>
            </a:r>
          </a:p>
          <a:p>
            <a:pPr marL="0" indent="0">
              <a:buFontTx/>
              <a:buNone/>
            </a:pPr>
            <a:endParaRPr lang="pt-BR" sz="900" kern="0" dirty="0" smtClean="0"/>
          </a:p>
          <a:p>
            <a:pPr marL="628650" indent="-273050">
              <a:buFontTx/>
              <a:buNone/>
            </a:pPr>
            <a:r>
              <a:rPr lang="pt-BR" sz="1800" kern="0" dirty="0" smtClean="0"/>
              <a:t>a) Mostre que esta modificação em </a:t>
            </a:r>
            <a:r>
              <a:rPr lang="pt-BR" sz="1800" i="1" kern="0" dirty="0" smtClean="0"/>
              <a:t>P</a:t>
            </a:r>
            <a:r>
              <a:rPr lang="pt-BR" sz="1800" kern="0" dirty="0" smtClean="0"/>
              <a:t>(</a:t>
            </a:r>
            <a:r>
              <a:rPr lang="pt-BR" sz="1800" i="1" kern="0" dirty="0" smtClean="0"/>
              <a:t>f</a:t>
            </a:r>
            <a:r>
              <a:rPr lang="pt-BR" sz="1800" kern="0" dirty="0" smtClean="0"/>
              <a:t>) introduz um atraso finito em sua </a:t>
            </a:r>
            <a:r>
              <a:rPr lang="pt-BR" sz="1800" kern="0" dirty="0" smtClean="0"/>
              <a:t>transf</a:t>
            </a:r>
            <a:r>
              <a:rPr lang="pt-BR" sz="1800" kern="0" dirty="0" smtClean="0"/>
              <a:t>ormada</a:t>
            </a:r>
            <a:r>
              <a:rPr lang="pt-BR" sz="1800" kern="0" dirty="0" smtClean="0"/>
              <a:t> </a:t>
            </a:r>
            <a:r>
              <a:rPr lang="pt-BR" sz="1800" kern="0" dirty="0" smtClean="0"/>
              <a:t>inversa de Fourier, ou seja, </a:t>
            </a:r>
            <a:r>
              <a:rPr lang="pt-BR" sz="1800" kern="0" dirty="0" smtClean="0"/>
              <a:t>no sinal do </a:t>
            </a:r>
            <a:r>
              <a:rPr lang="pt-BR" sz="1800" kern="0" dirty="0" smtClean="0"/>
              <a:t>pulso </a:t>
            </a:r>
            <a:r>
              <a:rPr lang="pt-BR" sz="1800" i="1" kern="0" dirty="0" smtClean="0"/>
              <a:t>p</a:t>
            </a:r>
            <a:r>
              <a:rPr lang="pt-BR" sz="1800" kern="0" dirty="0" smtClean="0"/>
              <a:t>(</a:t>
            </a:r>
            <a:r>
              <a:rPr lang="pt-BR" sz="1800" i="1" kern="0" dirty="0" smtClean="0"/>
              <a:t>t</a:t>
            </a:r>
            <a:r>
              <a:rPr lang="pt-BR" sz="1800" kern="0" dirty="0" smtClean="0"/>
              <a:t>).</a:t>
            </a:r>
            <a:endParaRPr lang="pt-BR" sz="1800" kern="0" dirty="0"/>
          </a:p>
        </p:txBody>
      </p:sp>
      <p:pic>
        <p:nvPicPr>
          <p:cNvPr id="53271" name="Picture 2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5"/>
          <a:stretch/>
        </p:blipFill>
        <p:spPr bwMode="auto">
          <a:xfrm>
            <a:off x="4536295" y="5450904"/>
            <a:ext cx="434042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36295" y="5157192"/>
            <a:ext cx="914400" cy="2880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Eq. 6.17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54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sp>
        <p:nvSpPr>
          <p:cNvPr id="7" name="Espaço Reservado para Conteúdo 11"/>
          <p:cNvSpPr txBox="1">
            <a:spLocks/>
          </p:cNvSpPr>
          <p:nvPr/>
        </p:nvSpPr>
        <p:spPr bwMode="auto">
          <a:xfrm>
            <a:off x="395536" y="980728"/>
            <a:ext cx="8352928" cy="24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600" kern="0" dirty="0" smtClean="0"/>
              <a:t>b) 	De acordo com a Eq. 6.19,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representa uma resposta não causal no tempo. O atraso introduzido em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pela modificação em </a:t>
            </a:r>
            <a:r>
              <a:rPr lang="pt-BR" sz="1600" i="1" kern="0" dirty="0" smtClean="0"/>
              <a:t>P</a:t>
            </a:r>
            <a:r>
              <a:rPr lang="pt-BR" sz="1600" kern="0" dirty="0" smtClean="0"/>
              <a:t>(</a:t>
            </a:r>
            <a:r>
              <a:rPr lang="pt-BR" sz="1600" i="1" kern="0" dirty="0" smtClean="0"/>
              <a:t>f</a:t>
            </a:r>
            <a:r>
              <a:rPr lang="pt-BR" sz="1600" kern="0" dirty="0" smtClean="0"/>
              <a:t>) também possui um efeito benéfico, tendendo a tornar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essencialmente causal. Para que isto aconteça, entretanto, o atraso não deve ser menor que um certo valor que depende do fator de decaimento </a:t>
            </a:r>
            <a:r>
              <a:rPr lang="el-GR" sz="1600" i="1" kern="0" dirty="0" smtClean="0"/>
              <a:t>α</a:t>
            </a:r>
            <a:r>
              <a:rPr lang="pt-BR" sz="1600" kern="0" dirty="0" smtClean="0"/>
              <a:t>. Sugira valores adequados para este atraso considerando </a:t>
            </a:r>
            <a:r>
              <a:rPr lang="el-GR" sz="1600" i="1" kern="0" dirty="0"/>
              <a:t>α </a:t>
            </a:r>
            <a:r>
              <a:rPr lang="pt-BR" sz="1600" kern="0" dirty="0" smtClean="0"/>
              <a:t>= </a:t>
            </a:r>
            <a:r>
              <a:rPr lang="pt-BR" sz="1600" kern="0" dirty="0" smtClean="0"/>
              <a:t>0, ½ e 1.</a:t>
            </a:r>
            <a:endParaRPr lang="pt-BR" sz="1600" kern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51</a:t>
            </a:fld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>
            <a:off x="5868144" y="44624"/>
            <a:ext cx="3275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i="1" dirty="0"/>
              <a:t>p</a:t>
            </a:r>
            <a:r>
              <a:rPr lang="pt-BR" sz="1200" dirty="0"/>
              <a:t>(</a:t>
            </a:r>
            <a:r>
              <a:rPr lang="pt-BR" sz="1200" i="1" dirty="0"/>
              <a:t>t</a:t>
            </a:r>
            <a:r>
              <a:rPr lang="pt-BR" sz="1200" dirty="0" smtClean="0"/>
              <a:t>) é o pulso modificado, </a:t>
            </a:r>
            <a:r>
              <a:rPr lang="pt-BR" sz="1200" dirty="0"/>
              <a:t>ou seja, a transformada inversa de Fourier do espectro do pulso de cosseno levantado </a:t>
            </a:r>
            <a:r>
              <a:rPr lang="pt-BR" sz="1200" i="1" dirty="0"/>
              <a:t>P</a:t>
            </a:r>
            <a:r>
              <a:rPr lang="pt-BR" sz="1200" dirty="0"/>
              <a:t>(</a:t>
            </a:r>
            <a:r>
              <a:rPr lang="pt-BR" sz="1200" i="1" dirty="0"/>
              <a:t>f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pic>
        <p:nvPicPr>
          <p:cNvPr id="54326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76" y="2276872"/>
            <a:ext cx="3143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932856" y="2424175"/>
            <a:ext cx="914400" cy="2880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Eq. </a:t>
            </a:r>
            <a:r>
              <a:rPr lang="pt-BR" sz="1400" dirty="0" smtClean="0">
                <a:solidFill>
                  <a:srgbClr val="000000"/>
                </a:solidFill>
              </a:rPr>
              <a:t>6.19</a:t>
            </a:r>
            <a:endParaRPr lang="pt-BR" sz="1400" dirty="0" smtClean="0">
              <a:solidFill>
                <a:srgbClr val="000000"/>
              </a:solidFill>
            </a:endParaRPr>
          </a:p>
        </p:txBody>
      </p:sp>
      <p:pic>
        <p:nvPicPr>
          <p:cNvPr id="54327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4" y="2962994"/>
            <a:ext cx="4867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" t="44787"/>
          <a:stretch/>
        </p:blipFill>
        <p:spPr bwMode="auto">
          <a:xfrm>
            <a:off x="683568" y="5561491"/>
            <a:ext cx="7838869" cy="11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82692"/>
              </p:ext>
            </p:extLst>
          </p:nvPr>
        </p:nvGraphicFramePr>
        <p:xfrm>
          <a:off x="683568" y="2852936"/>
          <a:ext cx="7838869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ção" r:id="rId4" imgW="4978080" imgH="1904760" progId="Equation.3">
                  <p:embed/>
                </p:oleObj>
              </mc:Choice>
              <mc:Fallback>
                <p:oleObj name="Equação" r:id="rId4" imgW="497808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7838869" cy="2647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Conteúdo 11"/>
          <p:cNvSpPr txBox="1">
            <a:spLocks/>
          </p:cNvSpPr>
          <p:nvPr/>
        </p:nvSpPr>
        <p:spPr bwMode="auto">
          <a:xfrm>
            <a:off x="395536" y="980728"/>
            <a:ext cx="8352928" cy="24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600" kern="0" dirty="0" smtClean="0"/>
              <a:t>b) 	De acordo com a Eq. 6.19,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representa uma resposta não causal no tempo. O atraso introduzido em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pela modificação em </a:t>
            </a:r>
            <a:r>
              <a:rPr lang="pt-BR" sz="1600" i="1" kern="0" dirty="0" smtClean="0"/>
              <a:t>P</a:t>
            </a:r>
            <a:r>
              <a:rPr lang="pt-BR" sz="1600" kern="0" dirty="0" smtClean="0"/>
              <a:t>(</a:t>
            </a:r>
            <a:r>
              <a:rPr lang="pt-BR" sz="1600" i="1" kern="0" dirty="0" smtClean="0"/>
              <a:t>f</a:t>
            </a:r>
            <a:r>
              <a:rPr lang="pt-BR" sz="1600" kern="0" dirty="0" smtClean="0"/>
              <a:t>) também possui um efeito benéfico, tendendo a tornar </a:t>
            </a:r>
            <a:r>
              <a:rPr lang="pt-BR" sz="1600" i="1" kern="0" dirty="0"/>
              <a:t>p</a:t>
            </a:r>
            <a:r>
              <a:rPr lang="pt-BR" sz="1600" kern="0" dirty="0"/>
              <a:t>(</a:t>
            </a:r>
            <a:r>
              <a:rPr lang="pt-BR" sz="1600" i="1" kern="0" dirty="0"/>
              <a:t>t</a:t>
            </a:r>
            <a:r>
              <a:rPr lang="pt-BR" sz="1600" kern="0" dirty="0"/>
              <a:t>) </a:t>
            </a:r>
            <a:r>
              <a:rPr lang="pt-BR" sz="1600" kern="0" dirty="0" smtClean="0"/>
              <a:t>essencialmente causal. Para que isto aconteça, entretanto, o atraso não deve ser menor que um certo valor que depende do fator de decaimento </a:t>
            </a:r>
            <a:r>
              <a:rPr lang="el-GR" sz="1600" i="1" kern="0" dirty="0" smtClean="0"/>
              <a:t>α</a:t>
            </a:r>
            <a:r>
              <a:rPr lang="pt-BR" sz="1600" kern="0" dirty="0" smtClean="0"/>
              <a:t>. Sugira valores adequados para este atraso considerando </a:t>
            </a:r>
            <a:r>
              <a:rPr lang="el-GR" sz="1600" i="1" kern="0" dirty="0"/>
              <a:t>α </a:t>
            </a:r>
            <a:r>
              <a:rPr lang="pt-BR" sz="1600" kern="0" dirty="0" smtClean="0"/>
              <a:t>= </a:t>
            </a:r>
            <a:r>
              <a:rPr lang="pt-BR" sz="1600" kern="0" dirty="0" smtClean="0"/>
              <a:t>0, ½ e 1.</a:t>
            </a:r>
            <a:endParaRPr lang="pt-BR" sz="1600" kern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52</a:t>
            </a:fld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>
            <a:off x="5868144" y="44624"/>
            <a:ext cx="3275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i="1" dirty="0"/>
              <a:t>p</a:t>
            </a:r>
            <a:r>
              <a:rPr lang="pt-BR" sz="1200" dirty="0"/>
              <a:t>(</a:t>
            </a:r>
            <a:r>
              <a:rPr lang="pt-BR" sz="1200" i="1" dirty="0"/>
              <a:t>t</a:t>
            </a:r>
            <a:r>
              <a:rPr lang="pt-BR" sz="1200" dirty="0" smtClean="0"/>
              <a:t>) é o pulso modificado, </a:t>
            </a:r>
            <a:r>
              <a:rPr lang="pt-BR" sz="1200" dirty="0"/>
              <a:t>ou seja, a transformada inversa de Fourier do espectro do pulso de cosseno levantado </a:t>
            </a:r>
            <a:r>
              <a:rPr lang="pt-BR" sz="1200" i="1" dirty="0"/>
              <a:t>P</a:t>
            </a:r>
            <a:r>
              <a:rPr lang="pt-BR" sz="1200" dirty="0"/>
              <a:t>(</a:t>
            </a:r>
            <a:r>
              <a:rPr lang="pt-BR" sz="1200" i="1" dirty="0"/>
              <a:t>f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pic>
        <p:nvPicPr>
          <p:cNvPr id="54326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71" y="2254146"/>
            <a:ext cx="3143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75656" y="2400642"/>
            <a:ext cx="914400" cy="2880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Eq. </a:t>
            </a:r>
            <a:r>
              <a:rPr lang="pt-BR" sz="1400" dirty="0" smtClean="0">
                <a:solidFill>
                  <a:srgbClr val="000000"/>
                </a:solidFill>
              </a:rPr>
              <a:t>6.19</a:t>
            </a:r>
            <a:endParaRPr lang="pt-BR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graphicFrame>
        <p:nvGraphicFramePr>
          <p:cNvPr id="11" name="Espaço Reservado para Conteúdo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006822"/>
              </p:ext>
            </p:extLst>
          </p:nvPr>
        </p:nvGraphicFramePr>
        <p:xfrm>
          <a:off x="900113" y="2908300"/>
          <a:ext cx="5521073" cy="23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ção" r:id="rId3" imgW="3987720" imgH="1676160" progId="Equation.3">
                  <p:embed/>
                </p:oleObj>
              </mc:Choice>
              <mc:Fallback>
                <p:oleObj name="Equação" r:id="rId3" imgW="3987720" imgH="1676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908300"/>
                        <a:ext cx="5521073" cy="2320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229600" cy="24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800" kern="0" dirty="0" smtClean="0"/>
              <a:t>3. 	Um computador disponibiliza em sua saída um dado binário na taxa de </a:t>
            </a:r>
            <a:br>
              <a:rPr lang="pt-BR" sz="1800" kern="0" dirty="0" smtClean="0"/>
            </a:br>
            <a:r>
              <a:rPr lang="pt-BR" sz="1800" kern="0" dirty="0" smtClean="0"/>
              <a:t>56 </a:t>
            </a:r>
            <a:r>
              <a:rPr lang="pt-BR" sz="1800" kern="0" dirty="0" err="1" smtClean="0"/>
              <a:t>kbps</a:t>
            </a:r>
            <a:r>
              <a:rPr lang="pt-BR" sz="1800" kern="0" dirty="0" smtClean="0"/>
              <a:t>. A saída do computador é transmitida por um sistema PAM binário banda base  projetado para ter o espectro do pulso de cosseno levantado. Determine a largura de banda, </a:t>
            </a:r>
            <a:r>
              <a:rPr lang="pt-BR" sz="1800" i="1" kern="0" dirty="0" smtClean="0"/>
              <a:t>B</a:t>
            </a:r>
            <a:r>
              <a:rPr lang="pt-BR" sz="1800" i="1" kern="0" baseline="-25000" dirty="0" smtClean="0"/>
              <a:t>T</a:t>
            </a:r>
            <a:r>
              <a:rPr lang="pt-BR" sz="1800" kern="0" dirty="0" smtClean="0"/>
              <a:t>, necessária para cada um dos seguintes fatores de decaimento: 0,25; 0,5; 0,75; 1,0.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27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graphicFrame>
        <p:nvGraphicFramePr>
          <p:cNvPr id="11" name="Espaço Reservado para Conteúdo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54206"/>
              </p:ext>
            </p:extLst>
          </p:nvPr>
        </p:nvGraphicFramePr>
        <p:xfrm>
          <a:off x="898451" y="2412876"/>
          <a:ext cx="446563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ção" r:id="rId3" imgW="3174840" imgH="1371600" progId="Equation.3">
                  <p:embed/>
                </p:oleObj>
              </mc:Choice>
              <mc:Fallback>
                <p:oleObj name="Equação" r:id="rId3" imgW="317484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451" y="2412876"/>
                        <a:ext cx="4465637" cy="1928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229600" cy="24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800" kern="0" dirty="0"/>
              <a:t>4</a:t>
            </a:r>
            <a:r>
              <a:rPr lang="pt-BR" sz="1800" kern="0" dirty="0" smtClean="0"/>
              <a:t>. 	Uma forma de onda PAM binária deve ser transmitida em um canal passa baixa com largura de banda de 75 kHz. A duração do bit é de 10 </a:t>
            </a:r>
            <a:r>
              <a:rPr lang="el-GR" sz="1800" kern="0" dirty="0" smtClean="0"/>
              <a:t>μ</a:t>
            </a:r>
            <a:r>
              <a:rPr lang="pt-BR" sz="1800" kern="0" dirty="0" smtClean="0"/>
              <a:t>s. Obtenha o espectro do pulso de cosseno levantado que atenda essas condições.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9592" y="4581128"/>
            <a:ext cx="4464496" cy="10081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000000"/>
                </a:solidFill>
              </a:rPr>
              <a:t>Logo, os parâmetros de projeto necessários para o espectro do pulso de cosseno levantado são:</a:t>
            </a:r>
          </a:p>
          <a:p>
            <a:endParaRPr lang="pt-BR" sz="1400" dirty="0">
              <a:solidFill>
                <a:srgbClr val="000000"/>
              </a:solidFill>
            </a:endParaRPr>
          </a:p>
          <a:p>
            <a:pPr algn="ctr"/>
            <a:r>
              <a:rPr lang="pt-BR" sz="1400" i="1" dirty="0">
                <a:solidFill>
                  <a:srgbClr val="000000"/>
                </a:solidFill>
              </a:rPr>
              <a:t>f</a:t>
            </a:r>
            <a:r>
              <a:rPr lang="pt-BR" sz="1400" i="1" baseline="-25000" dirty="0" smtClean="0">
                <a:solidFill>
                  <a:srgbClr val="000000"/>
                </a:solidFill>
              </a:rPr>
              <a:t>1</a:t>
            </a:r>
            <a:r>
              <a:rPr lang="pt-BR" sz="1400" dirty="0" smtClean="0">
                <a:solidFill>
                  <a:srgbClr val="000000"/>
                </a:solidFill>
              </a:rPr>
              <a:t> = 25 kHz </a:t>
            </a:r>
            <a:r>
              <a:rPr lang="pt-BR" sz="1400" dirty="0" smtClean="0">
                <a:solidFill>
                  <a:srgbClr val="000000"/>
                </a:solidFill>
              </a:rPr>
              <a:t>  e   </a:t>
            </a:r>
            <a:r>
              <a:rPr lang="el-GR" sz="1400" i="1" dirty="0" smtClean="0">
                <a:solidFill>
                  <a:srgbClr val="000000"/>
                </a:solidFill>
              </a:rPr>
              <a:t>α</a:t>
            </a:r>
            <a:r>
              <a:rPr lang="pt-BR" sz="1400" dirty="0" smtClean="0">
                <a:solidFill>
                  <a:srgbClr val="000000"/>
                </a:solidFill>
              </a:rPr>
              <a:t> = 0,25.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35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graphicFrame>
        <p:nvGraphicFramePr>
          <p:cNvPr id="11" name="Espaço Reservado para Conteúdo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11156"/>
              </p:ext>
            </p:extLst>
          </p:nvPr>
        </p:nvGraphicFramePr>
        <p:xfrm>
          <a:off x="859110" y="2636912"/>
          <a:ext cx="43211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ção" r:id="rId3" imgW="3390840" imgH="1143000" progId="Equation.3">
                  <p:embed/>
                </p:oleObj>
              </mc:Choice>
              <mc:Fallback>
                <p:oleObj name="Equação" r:id="rId3" imgW="339084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110" y="2636912"/>
                        <a:ext cx="4321175" cy="1457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229600" cy="162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800" kern="0" dirty="0" smtClean="0"/>
              <a:t>5. </a:t>
            </a:r>
            <a:r>
              <a:rPr lang="pt-BR" sz="1800" kern="0" dirty="0"/>
              <a:t>	Considere um canal, cuja largura de </a:t>
            </a:r>
            <a:r>
              <a:rPr lang="pt-BR" sz="1800" kern="0" dirty="0" smtClean="0"/>
              <a:t>banda é </a:t>
            </a:r>
            <a:r>
              <a:rPr lang="pt-BR" sz="1800" kern="0" dirty="0"/>
              <a:t>3,0 kHz, disponível para a transmissão de </a:t>
            </a:r>
            <a:r>
              <a:rPr lang="pt-BR" sz="1800" kern="0" dirty="0" smtClean="0"/>
              <a:t>dados usando </a:t>
            </a:r>
            <a:r>
              <a:rPr lang="pt-BR" sz="1800" kern="0" dirty="0"/>
              <a:t>PAM binário. Trace a taxa </a:t>
            </a:r>
            <a:r>
              <a:rPr lang="pt-BR" sz="1800" kern="0" dirty="0" smtClean="0"/>
              <a:t>1/</a:t>
            </a:r>
            <a:r>
              <a:rPr lang="pt-BR" sz="1800" i="1" kern="0" dirty="0" smtClean="0"/>
              <a:t>T</a:t>
            </a:r>
            <a:r>
              <a:rPr lang="pt-BR" sz="1800" i="1" kern="0" baseline="-25000" dirty="0" smtClean="0"/>
              <a:t>b</a:t>
            </a:r>
            <a:r>
              <a:rPr lang="pt-BR" sz="1800" kern="0" dirty="0" smtClean="0"/>
              <a:t> </a:t>
            </a:r>
            <a:r>
              <a:rPr lang="pt-BR" sz="1800" kern="0" dirty="0"/>
              <a:t>de bit possível (sinalização) em função do excesso </a:t>
            </a:r>
            <a:r>
              <a:rPr lang="pt-BR" sz="1800" kern="0" dirty="0" smtClean="0"/>
              <a:t>de largura </a:t>
            </a:r>
            <a:r>
              <a:rPr lang="pt-BR" sz="1800" kern="0" dirty="0"/>
              <a:t>de faixa </a:t>
            </a:r>
            <a:r>
              <a:rPr lang="pt-BR" sz="1800" i="1" kern="0" dirty="0" err="1"/>
              <a:t>f</a:t>
            </a:r>
            <a:r>
              <a:rPr lang="pt-BR" sz="1800" i="1" kern="0" baseline="-25000" dirty="0" err="1"/>
              <a:t>v</a:t>
            </a:r>
            <a:r>
              <a:rPr lang="pt-BR" sz="1800" kern="0" dirty="0"/>
              <a:t>, assumindo que o fator α de </a:t>
            </a:r>
            <a:r>
              <a:rPr lang="pt-BR" sz="1800" kern="0" dirty="0" err="1"/>
              <a:t>roll</a:t>
            </a:r>
            <a:r>
              <a:rPr lang="pt-BR" sz="1800" kern="0" dirty="0"/>
              <a:t>-off varia de zero à unidade e que o </a:t>
            </a:r>
            <a:r>
              <a:rPr lang="pt-BR" sz="1800" kern="0" dirty="0" smtClean="0"/>
              <a:t>critério de </a:t>
            </a:r>
            <a:r>
              <a:rPr lang="pt-BR" sz="1800" kern="0" dirty="0"/>
              <a:t>interferência intersimbólica nula seja satisfeito</a:t>
            </a:r>
            <a:r>
              <a:rPr lang="pt-BR" sz="1800" kern="0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0" y="4293096"/>
            <a:ext cx="6953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2533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>
            <a:off x="4139952" y="2746449"/>
            <a:ext cx="1584176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9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sp>
        <p:nvSpPr>
          <p:cNvPr id="5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229600" cy="162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None/>
            </a:pPr>
            <a:r>
              <a:rPr lang="pt-BR" sz="1800" kern="0" dirty="0" smtClean="0"/>
              <a:t>5. </a:t>
            </a:r>
            <a:r>
              <a:rPr lang="pt-BR" sz="1800" kern="0" dirty="0"/>
              <a:t>	Considere um canal, cuja largura de faixa é 3,0 kHz, disponível para a transmissão de </a:t>
            </a:r>
            <a:r>
              <a:rPr lang="pt-BR" sz="1800" kern="0" dirty="0" smtClean="0"/>
              <a:t>dados usando </a:t>
            </a:r>
            <a:r>
              <a:rPr lang="pt-BR" sz="1800" kern="0" dirty="0"/>
              <a:t>PAM binário. Trace a taxa </a:t>
            </a:r>
            <a:r>
              <a:rPr lang="pt-BR" sz="1800" kern="0" dirty="0" smtClean="0"/>
              <a:t>1/</a:t>
            </a:r>
            <a:r>
              <a:rPr lang="pt-BR" sz="1800" i="1" kern="0" dirty="0" smtClean="0"/>
              <a:t>T</a:t>
            </a:r>
            <a:r>
              <a:rPr lang="pt-BR" sz="1800" i="1" kern="0" baseline="-25000" dirty="0" smtClean="0"/>
              <a:t>b</a:t>
            </a:r>
            <a:r>
              <a:rPr lang="pt-BR" sz="1800" kern="0" dirty="0" smtClean="0"/>
              <a:t> </a:t>
            </a:r>
            <a:r>
              <a:rPr lang="pt-BR" sz="1800" kern="0" dirty="0"/>
              <a:t>de bit possível (sinalização) em função do excesso </a:t>
            </a:r>
            <a:r>
              <a:rPr lang="pt-BR" sz="1800" kern="0" dirty="0" smtClean="0"/>
              <a:t>de largura </a:t>
            </a:r>
            <a:r>
              <a:rPr lang="pt-BR" sz="1800" kern="0" dirty="0"/>
              <a:t>de faixa </a:t>
            </a:r>
            <a:r>
              <a:rPr lang="pt-BR" sz="1800" i="1" kern="0" dirty="0" err="1"/>
              <a:t>f</a:t>
            </a:r>
            <a:r>
              <a:rPr lang="pt-BR" sz="1800" i="1" kern="0" baseline="-25000" dirty="0" err="1"/>
              <a:t>v</a:t>
            </a:r>
            <a:r>
              <a:rPr lang="pt-BR" sz="1800" kern="0" dirty="0"/>
              <a:t>, assumindo que o fator </a:t>
            </a:r>
            <a:r>
              <a:rPr lang="pt-BR" sz="1800" kern="0" dirty="0" smtClean="0"/>
              <a:t>de </a:t>
            </a:r>
            <a:r>
              <a:rPr lang="pt-BR" sz="1800" kern="0" dirty="0" err="1"/>
              <a:t>roll</a:t>
            </a:r>
            <a:r>
              <a:rPr lang="pt-BR" sz="1800" kern="0" dirty="0"/>
              <a:t>-off </a:t>
            </a:r>
            <a:r>
              <a:rPr lang="pt-BR" sz="1800" i="1" kern="0" dirty="0" smtClean="0"/>
              <a:t>α </a:t>
            </a:r>
            <a:r>
              <a:rPr lang="pt-BR" sz="1800" kern="0" dirty="0" smtClean="0"/>
              <a:t>varia </a:t>
            </a:r>
            <a:r>
              <a:rPr lang="pt-BR" sz="1800" kern="0" dirty="0"/>
              <a:t>de zero à unidade e que o </a:t>
            </a:r>
            <a:r>
              <a:rPr lang="pt-BR" sz="1800" kern="0" dirty="0" smtClean="0"/>
              <a:t>critério de </a:t>
            </a:r>
            <a:r>
              <a:rPr lang="pt-BR" sz="1800" kern="0" dirty="0"/>
              <a:t>interferência intersimbólica nula seja satisfeito</a:t>
            </a:r>
            <a:r>
              <a:rPr lang="pt-BR" sz="1800" kern="0" dirty="0" smtClean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1430"/>
            <a:ext cx="4489589" cy="33878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211960" y="2982431"/>
            <a:ext cx="4464496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Exercício 6.11 -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aos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SC's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Haykin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Moher</a:t>
            </a:r>
            <a:endParaRPr lang="pt-BR" sz="1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Prof. Cláudio, 17/05/2016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"""</a:t>
            </a:r>
            <a:endParaRPr lang="pt-BR" sz="1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pt-B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grid,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endParaRPr lang="pt-B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alfa 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(0,1.05,.05)</a:t>
            </a:r>
          </a:p>
          <a:p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B0 = 3000. 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largura de banda (Hz)</a:t>
            </a:r>
          </a:p>
          <a:p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2*B0/(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1+alfa) 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c/ pulsos cos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alfa*B0 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excesso de banda necessário (Hz)</a:t>
            </a:r>
          </a:p>
          <a:p>
            <a:endParaRPr lang="pt-BR" sz="1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fv,R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grid('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('Taxa de bits (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)')</a:t>
            </a:r>
          </a:p>
          <a:p>
            <a:r>
              <a:rPr lang="pt-BR" sz="1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u'Taxa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Máxima X Excesso de Banda')</a:t>
            </a:r>
          </a:p>
          <a:p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('Excesso de banda, $</a:t>
            </a:r>
            <a:r>
              <a:rPr lang="pt-BR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f_v</a:t>
            </a:r>
            <a:r>
              <a:rPr lang="pt-B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(Hz</a:t>
            </a:r>
            <a:r>
              <a:rPr lang="pt-BR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)')</a:t>
            </a:r>
            <a:endParaRPr lang="pt-B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sz="3200" dirty="0" smtClean="0"/>
              <a:t>Transmissão Banda Base </a:t>
            </a:r>
            <a:br>
              <a:rPr lang="pt-BR" altLang="pt-BR" sz="3200" dirty="0" smtClean="0"/>
            </a:br>
            <a:r>
              <a:rPr lang="pt-BR" altLang="pt-BR" sz="3200" dirty="0" smtClean="0"/>
              <a:t>de Dados Digitais</a:t>
            </a:r>
            <a:endParaRPr lang="pt-BR" alt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por Amplitude de Pulso </a:t>
            </a:r>
            <a:r>
              <a:rPr lang="pt-BR" sz="2400" b="1" dirty="0" smtClean="0">
                <a:solidFill>
                  <a:schemeClr val="tx2"/>
                </a:solidFill>
              </a:rPr>
              <a:t>Discreta</a:t>
            </a:r>
            <a:r>
              <a:rPr lang="pt-BR" sz="2400" dirty="0" smtClean="0">
                <a:solidFill>
                  <a:schemeClr val="tx2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(PAM)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85763" y="2070348"/>
            <a:ext cx="8372475" cy="1790700"/>
            <a:chOff x="385763" y="2132856"/>
            <a:chExt cx="8372475" cy="1790700"/>
          </a:xfrm>
        </p:grpSpPr>
        <p:grpSp>
          <p:nvGrpSpPr>
            <p:cNvPr id="9" name="Grupo 8"/>
            <p:cNvGrpSpPr/>
            <p:nvPr/>
          </p:nvGrpSpPr>
          <p:grpSpPr>
            <a:xfrm>
              <a:off x="385763" y="2132856"/>
              <a:ext cx="8372475" cy="1790700"/>
              <a:chOff x="385763" y="2632274"/>
              <a:chExt cx="8372475" cy="1790700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385763" y="2632274"/>
                <a:ext cx="8372475" cy="1790700"/>
                <a:chOff x="385763" y="2632274"/>
                <a:chExt cx="8372475" cy="1790700"/>
              </a:xfrm>
            </p:grpSpPr>
            <p:pic>
              <p:nvPicPr>
                <p:cNvPr id="33794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763" y="2632274"/>
                  <a:ext cx="8372475" cy="1790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797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793" r="2616"/>
                <a:stretch/>
              </p:blipFill>
              <p:spPr bwMode="auto">
                <a:xfrm>
                  <a:off x="385763" y="4205333"/>
                  <a:ext cx="1818067" cy="196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803" name="Picture 1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3928" y="2661980"/>
                  <a:ext cx="1193478" cy="190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" name="CaixaDeTexto 14"/>
              <p:cNvSpPr txBox="1"/>
              <p:nvPr/>
            </p:nvSpPr>
            <p:spPr>
              <a:xfrm>
                <a:off x="2913779" y="3508936"/>
                <a:ext cx="9381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pt-BR" sz="12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Filtro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pt-BR" sz="12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Formatador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pt-BR" sz="12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de Pulso</a:t>
                </a:r>
                <a:endParaRPr lang="pt-BR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CaixaDeTexto 27"/>
            <p:cNvSpPr txBox="1"/>
            <p:nvPr/>
          </p:nvSpPr>
          <p:spPr>
            <a:xfrm>
              <a:off x="4034165" y="3140406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rgbClr val="00B05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sem ruído</a:t>
              </a:r>
            </a:p>
            <a:p>
              <a:pPr algn="ctr"/>
              <a:r>
                <a:rPr lang="pt-BR" sz="1200" dirty="0" smtClean="0">
                  <a:solidFill>
                    <a:srgbClr val="00B05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aditivo</a:t>
              </a:r>
              <a:endParaRPr lang="pt-BR" sz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619672" y="3925476"/>
                <a:ext cx="2000170" cy="5836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+1   </m:t>
                              </m:r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200" b="0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pt-BR" sz="12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25476"/>
                <a:ext cx="2000170" cy="5836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1187624" y="4725144"/>
            <a:ext cx="6840760" cy="13681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</a:rPr>
              <a:t>{</a:t>
            </a:r>
            <a:r>
              <a:rPr lang="pt-BR" sz="1400" i="1" dirty="0" err="1" smtClean="0">
                <a:latin typeface="Times New Roman" panose="02020603050405020304" pitchFamily="18" charset="0"/>
              </a:rPr>
              <a:t>b</a:t>
            </a:r>
            <a:r>
              <a:rPr lang="pt-BR" sz="1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1400" dirty="0">
                <a:latin typeface="Times New Roman" panose="02020603050405020304" pitchFamily="18" charset="0"/>
              </a:rPr>
              <a:t>}</a:t>
            </a:r>
            <a:r>
              <a:rPr lang="pt-BR" sz="1400" dirty="0"/>
              <a:t> </a:t>
            </a:r>
            <a:r>
              <a:rPr lang="pt-BR" sz="1400" dirty="0" smtClean="0"/>
              <a:t>- sinal discreto no tempo   	    	</a:t>
            </a:r>
            <a:r>
              <a:rPr lang="pt-BR" sz="1400" dirty="0" smtClean="0">
                <a:sym typeface="Wingdings" panose="05000000000000000000" pitchFamily="2" charset="2"/>
              </a:rPr>
              <a:t>  </a:t>
            </a:r>
            <a:r>
              <a:rPr lang="pt-BR" sz="1400" dirty="0">
                <a:sym typeface="Wingdings" panose="05000000000000000000" pitchFamily="2" charset="2"/>
              </a:rPr>
              <a:t>sinal modulante</a:t>
            </a:r>
            <a:endParaRPr lang="pt-BR" sz="1400" dirty="0"/>
          </a:p>
          <a:p>
            <a:r>
              <a:rPr lang="pt-BR" sz="1400" dirty="0" smtClean="0">
                <a:latin typeface="Times New Roman" panose="02020603050405020304" pitchFamily="18" charset="0"/>
              </a:rPr>
              <a:t>{</a:t>
            </a:r>
            <a:r>
              <a:rPr lang="pt-BR" sz="1400" i="1" dirty="0" err="1" smtClean="0">
                <a:latin typeface="Times New Roman" panose="02020603050405020304" pitchFamily="18" charset="0"/>
              </a:rPr>
              <a:t>a</a:t>
            </a:r>
            <a:r>
              <a:rPr lang="pt-BR" sz="1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1400" dirty="0" smtClean="0">
                <a:latin typeface="Times New Roman" panose="02020603050405020304" pitchFamily="18" charset="0"/>
              </a:rPr>
              <a:t>}</a:t>
            </a:r>
            <a:r>
              <a:rPr lang="pt-BR" sz="1400" dirty="0" smtClean="0"/>
              <a:t> - sinal quantizado e codificado em nível 	</a:t>
            </a:r>
            <a:r>
              <a:rPr lang="pt-BR" sz="1400" dirty="0" smtClean="0">
                <a:sym typeface="Wingdings" panose="05000000000000000000" pitchFamily="2" charset="2"/>
              </a:rPr>
              <a:t>  sinal codificado</a:t>
            </a:r>
          </a:p>
          <a:p>
            <a:r>
              <a:rPr lang="pt-BR" sz="1400" i="1" dirty="0" smtClean="0">
                <a:latin typeface="Times New Roman" panose="02020603050405020304" pitchFamily="18" charset="0"/>
              </a:rPr>
              <a:t>s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 smtClean="0">
                <a:latin typeface="Times New Roman" panose="02020603050405020304" pitchFamily="18" charset="0"/>
              </a:rPr>
              <a:t>)</a:t>
            </a:r>
            <a:r>
              <a:rPr lang="pt-BR" sz="1400" i="1" dirty="0" smtClean="0">
                <a:latin typeface="Times New Roman" panose="02020603050405020304" pitchFamily="18" charset="0"/>
              </a:rPr>
              <a:t> </a:t>
            </a:r>
            <a:r>
              <a:rPr lang="pt-BR" sz="1400" dirty="0" smtClean="0"/>
              <a:t> - sinal </a:t>
            </a:r>
            <a:r>
              <a:rPr lang="pt-BR" sz="1400" dirty="0"/>
              <a:t>analógico </a:t>
            </a:r>
            <a:r>
              <a:rPr lang="pt-BR" sz="1400" dirty="0" smtClean="0"/>
              <a:t>		    	</a:t>
            </a:r>
            <a:r>
              <a:rPr lang="pt-BR" sz="1400" dirty="0" smtClean="0">
                <a:sym typeface="Wingdings" panose="05000000000000000000" pitchFamily="2" charset="2"/>
              </a:rPr>
              <a:t>  sinal PAM discreto (transmitido)</a:t>
            </a:r>
          </a:p>
          <a:p>
            <a:r>
              <a:rPr lang="pt-BR" sz="1400" i="1" dirty="0" smtClean="0">
                <a:latin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>
                <a:latin typeface="Times New Roman" panose="02020603050405020304" pitchFamily="18" charset="0"/>
              </a:rPr>
              <a:t>)</a:t>
            </a:r>
            <a:r>
              <a:rPr lang="pt-BR" sz="1400" i="1" dirty="0">
                <a:latin typeface="Times New Roman" panose="02020603050405020304" pitchFamily="18" charset="0"/>
              </a:rPr>
              <a:t> </a:t>
            </a:r>
            <a:r>
              <a:rPr lang="pt-BR" sz="1400" dirty="0" smtClean="0"/>
              <a:t> - sinal analógico, alterado pelo canal</a:t>
            </a:r>
            <a:r>
              <a:rPr lang="pt-BR" sz="1400" dirty="0"/>
              <a:t>	</a:t>
            </a:r>
            <a:r>
              <a:rPr lang="pt-BR" sz="1400" dirty="0" smtClean="0">
                <a:sym typeface="Wingdings" panose="05000000000000000000" pitchFamily="2" charset="2"/>
              </a:rPr>
              <a:t>  </a:t>
            </a:r>
            <a:r>
              <a:rPr lang="pt-BR" sz="1400" i="1" dirty="0" smtClean="0">
                <a:latin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 smtClean="0">
                <a:latin typeface="Times New Roman" panose="02020603050405020304" pitchFamily="18" charset="0"/>
              </a:rPr>
              <a:t>) = </a:t>
            </a:r>
            <a:r>
              <a:rPr lang="pt-BR" sz="1400" i="1" dirty="0" smtClean="0">
                <a:latin typeface="Times New Roman" panose="02020603050405020304" pitchFamily="18" charset="0"/>
              </a:rPr>
              <a:t>s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 smtClean="0">
                <a:latin typeface="Times New Roman" panose="02020603050405020304" pitchFamily="18" charset="0"/>
              </a:rPr>
              <a:t>) * </a:t>
            </a:r>
            <a:r>
              <a:rPr lang="pt-BR" sz="1400" i="1" dirty="0" smtClean="0">
                <a:latin typeface="Times New Roman" panose="02020603050405020304" pitchFamily="18" charset="0"/>
              </a:rPr>
              <a:t>h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 smtClean="0">
                <a:latin typeface="Times New Roman" panose="02020603050405020304" pitchFamily="18" charset="0"/>
              </a:rPr>
              <a:t>)          </a:t>
            </a:r>
            <a:r>
              <a:rPr lang="pt-BR" sz="1400" dirty="0" smtClean="0"/>
              <a:t>(</a:t>
            </a:r>
            <a:r>
              <a:rPr lang="pt-BR" sz="1400" dirty="0"/>
              <a:t>recebido</a:t>
            </a:r>
            <a:r>
              <a:rPr lang="pt-BR" sz="1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pt-BR" sz="1400" i="1" dirty="0" smtClean="0">
                <a:latin typeface="Times New Roman" panose="02020603050405020304" pitchFamily="18" charset="0"/>
              </a:rPr>
              <a:t>y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>
                <a:latin typeface="Times New Roman" panose="02020603050405020304" pitchFamily="18" charset="0"/>
              </a:rPr>
              <a:t>)</a:t>
            </a:r>
            <a:r>
              <a:rPr lang="pt-BR" sz="1400" i="1" dirty="0">
                <a:latin typeface="Times New Roman" panose="02020603050405020304" pitchFamily="18" charset="0"/>
              </a:rPr>
              <a:t> </a:t>
            </a:r>
            <a:r>
              <a:rPr lang="pt-BR" sz="1400" dirty="0" smtClean="0"/>
              <a:t> - sinal analógico, filtrado no receptor </a:t>
            </a:r>
            <a:r>
              <a:rPr lang="pt-BR" sz="1400" dirty="0"/>
              <a:t>	</a:t>
            </a:r>
            <a:r>
              <a:rPr lang="pt-BR" sz="1400" dirty="0" smtClean="0">
                <a:sym typeface="Wingdings" panose="05000000000000000000" pitchFamily="2" charset="2"/>
              </a:rPr>
              <a:t>  </a:t>
            </a:r>
            <a:r>
              <a:rPr lang="pt-BR" sz="1400" i="1" dirty="0" smtClean="0">
                <a:latin typeface="Times New Roman" panose="02020603050405020304" pitchFamily="18" charset="0"/>
              </a:rPr>
              <a:t>y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>
                <a:latin typeface="Times New Roman" panose="02020603050405020304" pitchFamily="18" charset="0"/>
              </a:rPr>
              <a:t>) = </a:t>
            </a:r>
            <a:r>
              <a:rPr lang="pt-BR" sz="1400" i="1" dirty="0" smtClean="0">
                <a:latin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>
                <a:latin typeface="Times New Roman" panose="02020603050405020304" pitchFamily="18" charset="0"/>
              </a:rPr>
              <a:t>) * </a:t>
            </a:r>
            <a:r>
              <a:rPr lang="pt-BR" sz="1400" i="1" dirty="0" smtClean="0">
                <a:latin typeface="Times New Roman" panose="02020603050405020304" pitchFamily="18" charset="0"/>
              </a:rPr>
              <a:t>q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</a:rPr>
              <a:t>t</a:t>
            </a:r>
            <a:r>
              <a:rPr lang="pt-BR" sz="1400" dirty="0" smtClean="0">
                <a:latin typeface="Times New Roman" panose="02020603050405020304" pitchFamily="18" charset="0"/>
              </a:rPr>
              <a:t>)          </a:t>
            </a:r>
            <a:r>
              <a:rPr lang="pt-BR" sz="1400" dirty="0" smtClean="0"/>
              <a:t>(filtrado</a:t>
            </a:r>
            <a:r>
              <a:rPr lang="pt-BR" sz="1400" dirty="0">
                <a:latin typeface="Times New Roman" panose="02020603050405020304" pitchFamily="18" charset="0"/>
              </a:rPr>
              <a:t>)</a:t>
            </a:r>
            <a:endParaRPr lang="pt-BR" sz="1400" dirty="0" smtClean="0">
              <a:latin typeface="Times New Roman" panose="02020603050405020304" pitchFamily="18" charset="0"/>
            </a:endParaRPr>
          </a:p>
          <a:p>
            <a:r>
              <a:rPr lang="pt-BR" sz="1400" i="1" dirty="0" smtClean="0">
                <a:latin typeface="Times New Roman" panose="02020603050405020304" pitchFamily="18" charset="0"/>
              </a:rPr>
              <a:t>y</a:t>
            </a:r>
            <a:r>
              <a:rPr lang="pt-BR" sz="14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 err="1" smtClean="0">
                <a:latin typeface="Times New Roman" panose="02020603050405020304" pitchFamily="18" charset="0"/>
              </a:rPr>
              <a:t>i.T</a:t>
            </a:r>
            <a:r>
              <a:rPr lang="pt-BR" sz="14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pt-BR" sz="1400" dirty="0" smtClean="0">
                <a:latin typeface="Times New Roman" panose="02020603050405020304" pitchFamily="18" charset="0"/>
              </a:rPr>
              <a:t>)</a:t>
            </a:r>
            <a:r>
              <a:rPr lang="pt-BR" sz="1400" i="1" dirty="0" smtClean="0">
                <a:latin typeface="Times New Roman" panose="02020603050405020304" pitchFamily="18" charset="0"/>
              </a:rPr>
              <a:t> - </a:t>
            </a:r>
            <a:r>
              <a:rPr lang="pt-BR" sz="1400" dirty="0" smtClean="0"/>
              <a:t>sinal amostrado</a:t>
            </a:r>
            <a:r>
              <a:rPr lang="pt-BR" sz="1400" dirty="0"/>
              <a:t>	    </a:t>
            </a:r>
            <a:r>
              <a:rPr lang="pt-BR" sz="1400" dirty="0" smtClean="0"/>
              <a:t>	</a:t>
            </a:r>
            <a:r>
              <a:rPr lang="pt-BR" sz="1400" dirty="0" smtClean="0">
                <a:sym typeface="Wingdings" panose="05000000000000000000" pitchFamily="2" charset="2"/>
              </a:rPr>
              <a:t>  </a:t>
            </a:r>
            <a:r>
              <a:rPr lang="pt-BR" sz="1400" dirty="0"/>
              <a:t>a ser </a:t>
            </a:r>
            <a:r>
              <a:rPr lang="pt-BR" sz="1400" dirty="0" err="1" smtClean="0"/>
              <a:t>binarizado</a:t>
            </a:r>
            <a:r>
              <a:rPr lang="pt-BR" sz="1400" dirty="0" smtClean="0"/>
              <a:t>      (</a:t>
            </a:r>
            <a:r>
              <a:rPr lang="pt-BR" sz="1400" dirty="0" err="1" smtClean="0"/>
              <a:t>limiarizado</a:t>
            </a:r>
            <a:r>
              <a:rPr lang="pt-BR" sz="1400" dirty="0" smtClean="0"/>
              <a:t>)</a:t>
            </a:r>
            <a:endParaRPr lang="pt-BR" sz="14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3881118" y="3919652"/>
                <a:ext cx="2538615" cy="80549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𝑠</m:t>
                      </m:r>
                      <m:r>
                        <a:rPr lang="pt-B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1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18" y="3919652"/>
                <a:ext cx="2538615" cy="80549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755576" y="6135687"/>
            <a:ext cx="8002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 sinal </a:t>
            </a:r>
            <a:r>
              <a:rPr lang="pt-BR" sz="12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y(t) </a:t>
            </a:r>
            <a:r>
              <a:rPr lang="pt-BR" sz="12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é amostrado em </a:t>
            </a:r>
            <a:r>
              <a:rPr lang="pt-BR" sz="1200" i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sincronia</a:t>
            </a:r>
            <a:r>
              <a:rPr lang="pt-BR" sz="12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 o </a:t>
            </a:r>
            <a:r>
              <a:rPr lang="pt-BR" sz="12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gerador de pulsos </a:t>
            </a:r>
            <a:r>
              <a:rPr lang="pt-BR" sz="12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2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clock</a:t>
            </a:r>
            <a:r>
              <a:rPr lang="pt-BR" sz="12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 transmissor. </a:t>
            </a:r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A </a:t>
            </a:r>
            <a:r>
              <a:rPr lang="pt-B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sincronização é, geralmente, estabelecida pela extração de um </a:t>
            </a:r>
            <a:r>
              <a:rPr lang="pt-BR" sz="12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sinal </a:t>
            </a:r>
            <a:r>
              <a:rPr lang="pt-BR" sz="12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 temporização </a:t>
            </a:r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 partir da </a:t>
            </a:r>
            <a:r>
              <a:rPr lang="pt-BR" sz="12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</a:t>
            </a:r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saída do filtro de </a:t>
            </a:r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recepção</a:t>
            </a:r>
            <a:endParaRPr lang="pt-BR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</a:t>
            </a:fld>
            <a:endParaRPr lang="pt-BR" altLang="pt-BR"/>
          </a:p>
        </p:txBody>
      </p:sp>
      <p:grpSp>
        <p:nvGrpSpPr>
          <p:cNvPr id="17" name="Grupo 16"/>
          <p:cNvGrpSpPr/>
          <p:nvPr/>
        </p:nvGrpSpPr>
        <p:grpSpPr>
          <a:xfrm>
            <a:off x="2987824" y="2276871"/>
            <a:ext cx="2952328" cy="839790"/>
            <a:chOff x="2987824" y="2276871"/>
            <a:chExt cx="2952328" cy="839790"/>
          </a:xfrm>
        </p:grpSpPr>
        <p:sp>
          <p:nvSpPr>
            <p:cNvPr id="16" name="Retângulo 15"/>
            <p:cNvSpPr/>
            <p:nvPr/>
          </p:nvSpPr>
          <p:spPr>
            <a:xfrm>
              <a:off x="2987824" y="2276871"/>
              <a:ext cx="2952328" cy="5963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642144" y="2866567"/>
                  <a:ext cx="1726878" cy="250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𝑸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pt-BR" sz="11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pt-BR" sz="1100" b="1" dirty="0" smtClean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144" y="2866567"/>
                  <a:ext cx="1726878" cy="25009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CaixaDeTexto 37"/>
          <p:cNvSpPr txBox="1"/>
          <p:nvPr/>
        </p:nvSpPr>
        <p:spPr>
          <a:xfrm>
            <a:off x="5295424" y="29969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Filtro </a:t>
            </a:r>
          </a:p>
          <a:p>
            <a:pPr algn="ctr">
              <a:lnSpc>
                <a:spcPts val="1200"/>
              </a:lnSpc>
            </a:pPr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Casado</a:t>
            </a:r>
            <a:endParaRPr lang="pt-BR" sz="12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/>
              <a:t>  </a:t>
            </a:r>
            <a:r>
              <a:rPr lang="pt-BR" altLang="pt-BR" sz="3200" dirty="0" smtClean="0"/>
              <a:t>Transmissão Banda Base </a:t>
            </a:r>
            <a:br>
              <a:rPr lang="pt-BR" altLang="pt-BR" sz="3200" dirty="0" smtClean="0"/>
            </a:br>
            <a:r>
              <a:rPr lang="pt-BR" altLang="pt-BR" sz="3200" dirty="0" smtClean="0"/>
              <a:t>de Dados Digitais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756391"/>
            <a:ext cx="8229600" cy="3489251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Saída do filtro de recepção: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onde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a forma de onda total do pulso recebido:</a:t>
            </a:r>
          </a:p>
          <a:p>
            <a:endParaRPr lang="pt-BR" sz="11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Saída amostrada em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sincronismo com o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  <a:p>
            <a:endParaRPr lang="pt-BR" sz="19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37" y="1294040"/>
            <a:ext cx="4657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19101"/>
            <a:ext cx="1000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15970"/>
            <a:ext cx="10382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07" y="4988640"/>
            <a:ext cx="3552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3563888" y="5043962"/>
            <a:ext cx="1080120" cy="42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2840794" y="5522040"/>
            <a:ext cx="5801769" cy="647700"/>
            <a:chOff x="2840794" y="5779286"/>
            <a:chExt cx="5801769" cy="647700"/>
          </a:xfrm>
        </p:grpSpPr>
        <p:pic>
          <p:nvPicPr>
            <p:cNvPr id="3483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538" y="5779286"/>
              <a:ext cx="43910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Seta para a direita 27"/>
            <p:cNvSpPr/>
            <p:nvPr/>
          </p:nvSpPr>
          <p:spPr>
            <a:xfrm>
              <a:off x="2840794" y="5892386"/>
              <a:ext cx="1080120" cy="4214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lipse 4"/>
          <p:cNvSpPr/>
          <p:nvPr/>
        </p:nvSpPr>
        <p:spPr>
          <a:xfrm>
            <a:off x="5292080" y="5522039"/>
            <a:ext cx="1451499" cy="670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59058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intersimbólica  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99591" y="5564704"/>
            <a:ext cx="1609726" cy="564913"/>
            <a:chOff x="899591" y="5672399"/>
            <a:chExt cx="1609726" cy="564913"/>
          </a:xfrm>
        </p:grpSpPr>
        <p:pic>
          <p:nvPicPr>
            <p:cNvPr id="34830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913462"/>
              <a:ext cx="16097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899591" y="5672399"/>
              <a:ext cx="1609725" cy="27074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r>
                <a:rPr lang="pt-BR" sz="12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Definimos</a:t>
              </a:r>
              <a:r>
                <a:rPr lang="pt-BR" sz="1400" dirty="0" smtClean="0">
                  <a:solidFill>
                    <a:srgbClr val="000000"/>
                  </a:solidFill>
                </a:rPr>
                <a:t>:</a:t>
              </a:r>
            </a:p>
          </p:txBody>
        </p:sp>
      </p:grp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</a:t>
            </a:fld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572798" y="2661448"/>
                <a:ext cx="2242086" cy="6955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100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98" y="2661448"/>
                <a:ext cx="2242086" cy="6955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577073" y="3393313"/>
                <a:ext cx="2242086" cy="6955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∗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∗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100" b="0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pt-BR" sz="1100" dirty="0" smtClean="0">
                    <a:solidFill>
                      <a:srgbClr val="000000"/>
                    </a:solidFill>
                  </a:rPr>
                  <a:t>ou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11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𝑄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𝑓</m:t>
                    </m:r>
                    <m:r>
                      <a:rPr lang="pt-BR" sz="1100" b="0" i="1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1100" b="0" dirty="0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73" y="3393313"/>
                <a:ext cx="2242086" cy="6955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251537" y="4124544"/>
                <a:ext cx="4578773" cy="6955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𝑖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  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=0,±1,±2, …</m:t>
                          </m:r>
                        </m:e>
                      </m:nary>
                    </m:oMath>
                  </m:oMathPara>
                </a14:m>
                <a:endParaRPr lang="pt-BR" sz="1100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37" y="4124544"/>
                <a:ext cx="4578773" cy="6955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/>
          <p:cNvSpPr/>
          <p:nvPr/>
        </p:nvSpPr>
        <p:spPr>
          <a:xfrm>
            <a:off x="817810" y="6284784"/>
            <a:ext cx="4114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pt-BR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é a energia por bit (símbolo) do sinal transmitido </a:t>
            </a:r>
            <a:endParaRPr lang="pt-BR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>
                <a:solidFill>
                  <a:srgbClr val="FFFF00"/>
                </a:solidFill>
              </a:rPr>
              <a:t>2. Interferência Intersimbólica - </a:t>
            </a:r>
            <a:r>
              <a:rPr lang="pt-BR" altLang="pt-BR" sz="3200" i="1" dirty="0" smtClean="0">
                <a:solidFill>
                  <a:srgbClr val="FFFF00"/>
                </a:solidFill>
              </a:rPr>
              <a:t>ISI</a:t>
            </a:r>
            <a:endParaRPr lang="pt-BR" altLang="pt-BR" sz="3200" i="1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69371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a deformação de um símbolo provocada pelos símbolos temporalmente adjacentes</a:t>
            </a:r>
          </a:p>
          <a:p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sistemas de 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comunicações óticas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ISI se dá pelas características dos lasers,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pela dispersão do pulso na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fibra ótica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e/ou pela filtragem não ideal no receptor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732240" y="991761"/>
            <a:ext cx="232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Inter-Symbolic Interference</a:t>
            </a:r>
            <a:endParaRPr lang="en-US" sz="1400" i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196524" y="2564904"/>
            <a:ext cx="7119892" cy="3960440"/>
            <a:chOff x="914440" y="2426115"/>
            <a:chExt cx="7119892" cy="409922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40" y="2426115"/>
              <a:ext cx="7119891" cy="38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914440" y="6255446"/>
              <a:ext cx="7119892" cy="269898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noAutofit/>
            </a:bodyPr>
            <a:lstStyle/>
            <a:p>
              <a:r>
                <a:rPr lang="pt-BR" sz="1200" dirty="0" smtClean="0">
                  <a:solidFill>
                    <a:srgbClr val="7030A0"/>
                  </a:solidFill>
                </a:rPr>
                <a:t>Pulsos adjacentes sofrem os efeitos da dispersão (</a:t>
              </a:r>
              <a:r>
                <a:rPr lang="pt-BR" sz="1200" b="1" i="1" dirty="0" err="1" smtClean="0">
                  <a:solidFill>
                    <a:srgbClr val="7030A0"/>
                  </a:solidFill>
                </a:rPr>
                <a:t>T</a:t>
              </a:r>
              <a:r>
                <a:rPr lang="pt-BR" sz="1200" b="1" i="1" baseline="-25000" dirty="0" err="1" smtClean="0">
                  <a:solidFill>
                    <a:srgbClr val="7030A0"/>
                  </a:solidFill>
                </a:rPr>
                <a:t>s</a:t>
              </a:r>
              <a:r>
                <a:rPr lang="pt-BR" sz="1200" dirty="0" smtClean="0">
                  <a:solidFill>
                    <a:srgbClr val="7030A0"/>
                  </a:solidFill>
                </a:rPr>
                <a:t> é a duração de um símbolo)</a:t>
              </a:r>
            </a:p>
          </p:txBody>
        </p: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4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Interferência Intersimbólica - </a:t>
            </a:r>
            <a:r>
              <a:rPr lang="pt-BR" altLang="pt-BR" sz="3200" i="1" dirty="0" smtClean="0"/>
              <a:t>ISI</a:t>
            </a:r>
            <a:endParaRPr lang="pt-BR" altLang="pt-BR" sz="3200" i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69371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Sinal decodificado sem ISI: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b="1" dirty="0" smtClean="0">
              <a:solidFill>
                <a:srgbClr val="FFC000"/>
              </a:solidFill>
            </a:endParaRPr>
          </a:p>
          <a:p>
            <a:endParaRPr lang="pt-BR" sz="2000" b="1" dirty="0" smtClean="0">
              <a:solidFill>
                <a:srgbClr val="FFC000"/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ser evitar a ISI no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sistema PAM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faz-se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2000" b="1" dirty="0" smtClean="0">
                <a:solidFill>
                  <a:srgbClr val="FFC000"/>
                </a:solidFill>
              </a:rPr>
              <a:t>formatação de </a:t>
            </a:r>
            <a:r>
              <a:rPr lang="pt-BR" sz="2000" b="1" dirty="0" smtClean="0">
                <a:solidFill>
                  <a:srgbClr val="FFC000"/>
                </a:solidFill>
              </a:rPr>
              <a:t>pulso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(inicialmente,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supondo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canal sem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ruído):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- Prof. Cláudio, Mai/17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9</a:t>
            </a:fld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11960" y="2157392"/>
                <a:ext cx="4391025" cy="6955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noAutofit/>
              </a:bodyPr>
              <a:lstStyle/>
              <a:p>
                <a:r>
                  <a:rPr lang="pt-BR" sz="1400" dirty="0" smtClean="0">
                    <a:solidFill>
                      <a:srgbClr val="000000"/>
                    </a:solidFill>
                  </a:rPr>
                  <a:t>Decodificação perfeita: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4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</m:rad>
                    <m:sSub>
                      <m:sSubPr>
                        <m:ctrlPr>
                          <a:rPr lang="pt-BR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400" b="0" i="1" smtClean="0">
                        <a:solidFill>
                          <a:srgbClr val="000000"/>
                        </a:solidFill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pt-BR" sz="1400" b="0" i="0" smtClean="0">
                        <a:solidFill>
                          <a:srgbClr val="000000"/>
                        </a:solidFill>
                        <a:latin typeface="Cambria Math"/>
                      </a:rPr>
                      <m:t>para</m:t>
                    </m:r>
                    <m:r>
                      <a:rPr lang="pt-BR" sz="14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sz="1400" b="0" i="0" smtClean="0">
                        <a:solidFill>
                          <a:srgbClr val="000000"/>
                        </a:solidFill>
                        <a:latin typeface="Cambria Math"/>
                      </a:rPr>
                      <m:t>todo</m:t>
                    </m:r>
                    <m:r>
                      <a:rPr lang="pt-BR" sz="14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pt-BR" sz="1400" b="0" i="1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pt-BR" sz="1400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157392"/>
                <a:ext cx="4391025" cy="695544"/>
              </a:xfrm>
              <a:prstGeom prst="rect">
                <a:avLst/>
              </a:prstGeom>
              <a:blipFill rotWithShape="1"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211960" y="2545159"/>
                <a:ext cx="4058227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onde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representa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o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s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í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mbolo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bin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rio</m:t>
                      </m:r>
                      <m: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>
                          <a:solidFill>
                            <a:srgbClr val="000000"/>
                          </a:solidFill>
                          <a:latin typeface="Cambria Math"/>
                        </a:rPr>
                        <m:t>transmitido</m:t>
                      </m:r>
                      <m:r>
                        <a:rPr lang="pt-BR" sz="1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545159"/>
                <a:ext cx="405822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3148"/>
            <a:ext cx="4391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>
            <a:endCxn id="9" idx="1"/>
          </p:cNvCxnSpPr>
          <p:nvPr/>
        </p:nvCxnSpPr>
        <p:spPr>
          <a:xfrm flipV="1">
            <a:off x="5580112" y="1520788"/>
            <a:ext cx="910952" cy="46805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91064" y="1340768"/>
            <a:ext cx="457200" cy="3600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57001" y="4437112"/>
            <a:ext cx="8208911" cy="1584176"/>
          </a:xfrm>
          <a:prstGeom prst="rect">
            <a:avLst/>
          </a:prstGeom>
          <a:solidFill>
            <a:schemeClr val="tx1"/>
          </a:solidFill>
        </p:spPr>
        <p:txBody>
          <a:bodyPr wrap="square" lIns="108000" rIns="72000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Dada a resposta em frequência 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canal, determine o espectro do pulso transmitido 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a resposta em frequência do filtro de recepção 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 forma que dois requisitos básicos sejam atendidos: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interferência intersimbólica seja reduzida para zero.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pt-BR" sz="17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largura de banda de transmissão seja conservada.</a:t>
            </a:r>
            <a:endParaRPr lang="pt-BR" sz="17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ample presentation slides">
  <a:themeElements>
    <a:clrScheme name="GD_BusPres_01_TP01136794 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GD_BusPres_01_TP01136794 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0"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tx1"/>
        </a:solidFill>
      </a:spPr>
      <a:bodyPr wrap="none" rtlCol="0">
        <a:noAutofit/>
      </a:bodyPr>
      <a:lstStyle>
        <a:defPPr algn="ctr"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8282</TotalTime>
  <Words>4280</Words>
  <Application>Microsoft Office PowerPoint</Application>
  <PresentationFormat>Apresentação na tela (4:3)</PresentationFormat>
  <Paragraphs>778</Paragraphs>
  <Slides>56</Slides>
  <Notes>32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56</vt:i4>
      </vt:variant>
    </vt:vector>
  </HeadingPairs>
  <TitlesOfParts>
    <vt:vector size="59" baseType="lpstr">
      <vt:lpstr>Sample presentation slides</vt:lpstr>
      <vt:lpstr>Equação</vt:lpstr>
      <vt:lpstr>Microsoft Equation 3.0</vt:lpstr>
      <vt:lpstr>Transmissão Digital em Banda Base</vt:lpstr>
      <vt:lpstr>Agenda</vt:lpstr>
      <vt:lpstr> Objetivos</vt:lpstr>
      <vt:lpstr> 1. Introdução</vt:lpstr>
      <vt:lpstr> Transmissão Banda Base  de Dados Digitais</vt:lpstr>
      <vt:lpstr> Transmissão Banda Base  de Dados Digitais</vt:lpstr>
      <vt:lpstr>   Transmissão Banda Base  de Dados Digitais</vt:lpstr>
      <vt:lpstr>2. Interferência Intersimbólica - ISI</vt:lpstr>
      <vt:lpstr>Interferência Intersimbólica - ISI</vt:lpstr>
      <vt:lpstr>3. Canal de Nyquist</vt:lpstr>
      <vt:lpstr>Canal de Nyquist</vt:lpstr>
      <vt:lpstr>Canal de Nyquist</vt:lpstr>
      <vt:lpstr>Canal de Nyquist</vt:lpstr>
      <vt:lpstr>Canal de Nyquist</vt:lpstr>
      <vt:lpstr>Canal de Nyquist</vt:lpstr>
      <vt:lpstr>4. Pulso do Cosseno Levantado</vt:lpstr>
      <vt:lpstr> Pulso do Cosseno Levantado</vt:lpstr>
      <vt:lpstr> Pulso do Cosseno Levantado</vt:lpstr>
      <vt:lpstr> Pulso do Cosseno Levantado</vt:lpstr>
      <vt:lpstr> Pulso do Cosseno Levantado</vt:lpstr>
      <vt:lpstr> Pulso do Cosseno Levantado</vt:lpstr>
      <vt:lpstr> Pulso do Cosseno Levantado</vt:lpstr>
      <vt:lpstr> Pulso do Cosseno Levantado</vt:lpstr>
      <vt:lpstr>Pulso do Cosseno Levantado</vt:lpstr>
      <vt:lpstr>Pulso do Cosseno Levantado</vt:lpstr>
      <vt:lpstr>Pulso do Cosseno Levantado</vt:lpstr>
      <vt:lpstr> Pulso da Raiz do Cosseno Levantado</vt:lpstr>
      <vt:lpstr>5. Transmissão Banda Base de Dados M-ário</vt:lpstr>
      <vt:lpstr>6. Diagrama do Olho</vt:lpstr>
      <vt:lpstr> Diagrama do Olho</vt:lpstr>
      <vt:lpstr> Diagrama do Olho</vt:lpstr>
      <vt:lpstr> Diagrama do Olho</vt:lpstr>
      <vt:lpstr> Diagrama do Olho</vt:lpstr>
      <vt:lpstr> Diagrama do Olho</vt:lpstr>
      <vt:lpstr> Diagrama do Olho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Experimento Computacional</vt:lpstr>
      <vt:lpstr>Tema de Pesquisa</vt:lpstr>
      <vt:lpstr>Tema de Pesquisa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em Banda Base</dc:title>
  <dc:creator>Windows User</dc:creator>
  <cp:lastModifiedBy>Windows User</cp:lastModifiedBy>
  <cp:revision>192</cp:revision>
  <cp:lastPrinted>2017-06-07T21:18:39Z</cp:lastPrinted>
  <dcterms:created xsi:type="dcterms:W3CDTF">2016-04-17T19:52:48Z</dcterms:created>
  <dcterms:modified xsi:type="dcterms:W3CDTF">2017-06-26T19:49:33Z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TC011367951046</vt:lpwstr>
  </property>
</Properties>
</file>