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73" r:id="rId20"/>
    <p:sldId id="275" r:id="rId21"/>
    <p:sldId id="277" r:id="rId22"/>
    <p:sldId id="278" r:id="rId23"/>
    <p:sldId id="276" r:id="rId24"/>
    <p:sldId id="279" r:id="rId25"/>
    <p:sldId id="283" r:id="rId26"/>
    <p:sldId id="284" r:id="rId27"/>
    <p:sldId id="285" r:id="rId28"/>
    <p:sldId id="287" r:id="rId29"/>
    <p:sldId id="286" r:id="rId30"/>
    <p:sldId id="288" r:id="rId31"/>
    <p:sldId id="274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8" autoAdjust="0"/>
  </p:normalViewPr>
  <p:slideViewPr>
    <p:cSldViewPr>
      <p:cViewPr varScale="1">
        <p:scale>
          <a:sx n="81" d="100"/>
          <a:sy n="81" d="100"/>
        </p:scale>
        <p:origin x="-94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DCFDD-BA55-42F0-90C4-9DC135EB9B81}" type="datetimeFigureOut">
              <a:rPr lang="pt-BR" smtClean="0"/>
              <a:t>24/03/2018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B6BD2-341A-4107-9006-B95A8324C3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67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transmissor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em alguma posição do espaço, converte 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sinal de mensagem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produzido pela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fonte de informação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uma forma adequada para a transmissão no canal. </a:t>
            </a:r>
          </a:p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canal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sua vez, transporta o sinal de mensagem e a entrega para o receptor em alguma outra localização no espaço. Entretanto, ao longo da transmissão no canal, o sinal é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distorcido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devido a imperfeições do canal. Além disso, ruído e sinais de interferência (originado por outras fontes) são adicionados à saída do canal, o que resulta na recepção de uma versão corrompida do sinal transmitido. </a:t>
            </a:r>
          </a:p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receptor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possui a tarefa de operar no sinal recebido, de forma a produzir uma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estimativa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sinal original da mensagem para o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usuário da informação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Dizemos uma “estimativa” devido ao inevitável desvio, mesmo que pequeno, da saída do receptor quando comparado à entrada do transmissor, sendo este desvio atribuído às imperfeições do canal, aos ruídos e às interferências.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427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Heteródino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Feita a partir do Grego HETEROS, “diferente, outro”, mais DYNAMIS, “poder”.</a:t>
            </a:r>
          </a:p>
          <a:p>
            <a:pPr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frequências.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427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Calculadora online de perda em espaço livre:</a:t>
            </a:r>
            <a:r>
              <a:rPr lang="pt-BR" baseline="0" dirty="0" smtClean="0"/>
              <a:t> https://www.everythingrf.com/rf-calculators/friis-transmission-calculator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08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Trançamento</a:t>
            </a:r>
            <a:r>
              <a:rPr lang="pt-BR" dirty="0" smtClean="0"/>
              <a:t> reduzem efeitos das</a:t>
            </a:r>
            <a:r>
              <a:rPr lang="pt-BR" baseline="0" dirty="0" smtClean="0"/>
              <a:t> interferências eletromagnéticas.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418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uma série de razões, a companhia telefônica limita deliberadamente a resposta de frequência de uma linha telefônica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analógica em cerca de 300-3400 Hz. As características indicadas em seus gráficos representam os filtros usados ​​para conseguir isso, ao invés de qualquer característica física da própria linha de transmissão. 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Essa largura de banda foi escolhida como um bom equilíbrio entre a inteligibilidade para ambas as vozes masculinas e femininas, de um lado, e o uso eficiente da largura de banda do cabo telefônico para conexões entre escritórios, por outro. 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Inicialmente, a multiplexação analógica (SSB FDM) foi utilizada para colocar várias chamadas em um cabo coaxial. Mais tarde, o áudio de voz foi digitalizado a uma taxa de amostragem de 8000 Hz e multiplexados usando TDM.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CABO CI-BLINDADO 20 PARES BITOLA 40mm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(26AWG):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Aplicação: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Utilizado nas instalações Prediais, Comerciais e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Residênciais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de:</a:t>
            </a: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Ramais internos de PABX;</a:t>
            </a: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Porteiros Eletrônicos e Interfones de Apartamentos;</a:t>
            </a: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Centrais de Portarias em Condomínios;</a:t>
            </a: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Distribuição de linhas e ramais em edifícios.</a:t>
            </a: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Constituição: Condutor Veias: Cobre eletrolítico; Isolação Veias: Polietileno; Blindagem: Fita de alumínio; Capa: Composto de PVC.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100m por R$ 530,00 (17/01/2016).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Cabo CI (c</a:t>
            </a:r>
            <a:r>
              <a:rPr lang="pt-BR" dirty="0" smtClean="0"/>
              <a:t>abo telefônico com isolamento termoplástico sólido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1 par,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Bitola 40mm (26AWG)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Utilizado nas instalações Prediais, Comerciais e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Residênciais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de:</a:t>
            </a:r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Ramais internos de PABX; Porteiros Eletrônicos e Interfones de Apartamentos; Centrais de Portarias em Condomínios; Distribuição de linhas e ramais em edifícios.</a:t>
            </a: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Constituição: Condutor Veias: Cobre eletrolítico; Isolação Veias: Polietileno; Capa/Revestimento: C</a:t>
            </a:r>
            <a:r>
              <a:rPr lang="pt-BR" dirty="0" smtClean="0"/>
              <a:t>loreto de </a:t>
            </a:r>
            <a:r>
              <a:rPr lang="pt-BR" dirty="0" err="1" smtClean="0"/>
              <a:t>polivinil</a:t>
            </a:r>
            <a:r>
              <a:rPr lang="pt-BR" dirty="0" smtClean="0"/>
              <a:t> (PVC)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Rolo de 100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por R$ 25,00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(17/01/2016).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 mm = 26 AWG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 mm = 24 AWG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65 mm = 22 AWG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90 mm = 19 AWG</a:t>
            </a:r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Maior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imunidade à EMI e maior largura de banda se comparados aos cabos de pares trançados.</a:t>
            </a:r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Maior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imunidade à EMI e maior largura de banda se comparados aos cabos de pares trançados.</a:t>
            </a:r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Maior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imunidade à EMI e maior largura de banda se comparados aos cabos de pares trançados.</a:t>
            </a:r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Heteródino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Feita a partir do Grego HETEROS, “diferente, outro”, mais DYNAMIS, “poder”.</a:t>
            </a:r>
          </a:p>
          <a:p>
            <a:pPr fontAlgn="base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frequências.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B6BD2-341A-4107-9006-B95A8324C3C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75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033CC"/>
                </a:solidFill>
                <a:latin typeface="Levenim MT" panose="02010502060101010101" pitchFamily="2" charset="-79"/>
                <a:cs typeface="Levenim MT" panose="02010502060101010101" pitchFamily="2" charset="-79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617245"/>
            <a:ext cx="2133600" cy="196131"/>
          </a:xfrm>
        </p:spPr>
        <p:txBody>
          <a:bodyPr/>
          <a:lstStyle>
            <a:lvl1pPr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617245"/>
            <a:ext cx="2895600" cy="196131"/>
          </a:xfrm>
        </p:spPr>
        <p:txBody>
          <a:bodyPr/>
          <a:lstStyle>
            <a:lvl1pPr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smtClean="0"/>
              <a:t>Sistemas de Comunicação - Fundamentos e Visão Geral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>
            <a:lvl1pPr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B7FF535-F086-4768-8902-45C7F89B19F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790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5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4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20080"/>
          </a:xfrm>
        </p:spPr>
        <p:txBody>
          <a:bodyPr>
            <a:normAutofit/>
          </a:bodyPr>
          <a:lstStyle>
            <a:lvl1pPr>
              <a:defRPr sz="3600" b="0">
                <a:solidFill>
                  <a:srgbClr val="0033CC"/>
                </a:solidFill>
                <a:latin typeface="Levenim MT" panose="02010502060101010101" pitchFamily="2" charset="-79"/>
                <a:cs typeface="Levenim MT" panose="02010502060101010101" pitchFamily="2" charset="-79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/>
          <a:lstStyle>
            <a:lvl1pPr marL="72000" indent="0">
              <a:spcBef>
                <a:spcPts val="1200"/>
              </a:spcBef>
              <a:buNone/>
              <a:defRPr>
                <a:latin typeface="Calibri" panose="020F0502020204030204" pitchFamily="34" charset="0"/>
              </a:defRPr>
            </a:lvl1pPr>
            <a:lvl2pPr marL="457200" indent="0">
              <a:buFont typeface="Wingdings" panose="05000000000000000000" pitchFamily="2" charset="2"/>
              <a:buNone/>
              <a:defRPr>
                <a:latin typeface="Calibri" panose="020F0502020204030204" pitchFamily="34" charset="0"/>
              </a:defRPr>
            </a:lvl2pPr>
            <a:lvl3pPr marL="914400" indent="0">
              <a:buNone/>
              <a:defRPr>
                <a:latin typeface="Calibri" panose="020F0502020204030204" pitchFamily="34" charset="0"/>
              </a:defRPr>
            </a:lvl3pPr>
            <a:lvl4pPr marL="1371600" indent="0">
              <a:buFont typeface="Wingdings" panose="05000000000000000000" pitchFamily="2" charset="2"/>
              <a:buNone/>
              <a:defRPr>
                <a:latin typeface="Calibri" panose="020F0502020204030204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669360"/>
            <a:ext cx="2133600" cy="196131"/>
          </a:xfrm>
        </p:spPr>
        <p:txBody>
          <a:bodyPr/>
          <a:lstStyle>
            <a:lvl1pPr>
              <a:defRPr sz="105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67544" y="1"/>
            <a:ext cx="8208912" cy="188640"/>
          </a:xfrm>
        </p:spPr>
        <p:txBody>
          <a:bodyPr/>
          <a:lstStyle>
            <a:lvl1pPr>
              <a:defRPr sz="105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028384" y="6669360"/>
            <a:ext cx="658416" cy="188640"/>
          </a:xfrm>
        </p:spPr>
        <p:txBody>
          <a:bodyPr/>
          <a:lstStyle>
            <a:lvl1pPr>
              <a:defRPr sz="105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B7FF535-F086-4768-8902-45C7F89B19F7}" type="slidenum">
              <a:rPr lang="pt-BR" smtClean="0"/>
              <a:pPr/>
              <a:t>‹nº›</a:t>
            </a:fld>
            <a:r>
              <a:rPr lang="pt-BR" dirty="0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564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32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118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228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76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56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3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Sistemas de Comunicação - Fundamentos e Visão Geral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F535-F086-4768-8902-45C7F89B1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68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2.wmf"/><Relationship Id="rId5" Type="http://schemas.openxmlformats.org/officeDocument/2006/relationships/image" Target="../media/image14.jpe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3.png"/><Relationship Id="rId9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4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62831"/>
            <a:ext cx="7772400" cy="1470025"/>
          </a:xfrm>
        </p:spPr>
        <p:txBody>
          <a:bodyPr/>
          <a:lstStyle/>
          <a:p>
            <a:r>
              <a:rPr lang="pt-BR" b="1" dirty="0" smtClean="0"/>
              <a:t>Sistemas de Comunicação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316835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Fundamentos e Visão Geral</a:t>
            </a:r>
          </a:p>
          <a:p>
            <a:r>
              <a:rPr lang="pt-BR" dirty="0" smtClean="0"/>
              <a:t>Cap. </a:t>
            </a:r>
            <a:r>
              <a:rPr lang="pt-BR" smtClean="0"/>
              <a:t>0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Prof. Cláudio A. Fleury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90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Redes de Comunicação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44" y="1412776"/>
            <a:ext cx="8424336" cy="505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300192" y="5661248"/>
            <a:ext cx="1378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latin typeface="Times New Roman" panose="02020603050405020304" pitchFamily="18" charset="0"/>
              </a:rPr>
              <a:t>ED - Enlace de Dados</a:t>
            </a:r>
            <a:endParaRPr lang="pt-BR" sz="1000" dirty="0">
              <a:latin typeface="Times New Roman" panose="020206030504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5536" y="1052736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 OSI - ISO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10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16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://cdn.everythingrf.com/live/friis_transmiss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941167"/>
            <a:ext cx="2549215" cy="178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Canais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400600"/>
          </a:xfrm>
        </p:spPr>
        <p:txBody>
          <a:bodyPr/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Tipos de Propagação do sinal eletromagnético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dirty="0" smtClean="0"/>
              <a:t>Guiada</a:t>
            </a:r>
          </a:p>
          <a:p>
            <a:pPr marL="1371600" lvl="2" indent="-457200">
              <a:spcBef>
                <a:spcPts val="0"/>
              </a:spcBef>
              <a:buFont typeface="Arial" charset="0"/>
              <a:buChar char="•"/>
            </a:pPr>
            <a:r>
              <a:rPr lang="pt-BR" dirty="0" smtClean="0"/>
              <a:t>Canais telefônicos </a:t>
            </a:r>
            <a:br>
              <a:rPr lang="pt-BR" dirty="0" smtClean="0"/>
            </a:br>
            <a:r>
              <a:rPr lang="pt-BR" dirty="0" smtClean="0"/>
              <a:t>(largura de banda limitada)</a:t>
            </a:r>
          </a:p>
          <a:p>
            <a:pPr marL="1371600" lvl="2" indent="-457200">
              <a:spcBef>
                <a:spcPts val="0"/>
              </a:spcBef>
              <a:buFont typeface="Arial" charset="0"/>
              <a:buChar char="•"/>
            </a:pPr>
            <a:r>
              <a:rPr lang="pt-BR" dirty="0" smtClean="0"/>
              <a:t>Cabos coaxiais </a:t>
            </a:r>
          </a:p>
          <a:p>
            <a:pPr marL="1371600" lvl="2" indent="-457200">
              <a:spcBef>
                <a:spcPts val="0"/>
              </a:spcBef>
              <a:buFont typeface="Arial" charset="0"/>
              <a:buChar char="•"/>
            </a:pPr>
            <a:r>
              <a:rPr lang="pt-BR" dirty="0" smtClean="0"/>
              <a:t>Fibras ópticas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dirty="0" smtClean="0"/>
              <a:t>Espaço Livre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dirty="0" smtClean="0"/>
              <a:t>Canais sem fio (rádio móvel, satélite e </a:t>
            </a:r>
            <a:r>
              <a:rPr lang="pt-BR" dirty="0" err="1" smtClean="0"/>
              <a:t>wi-fi</a:t>
            </a:r>
            <a:r>
              <a:rPr lang="pt-BR" dirty="0" smtClean="0"/>
              <a:t>)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dirty="0" smtClean="0"/>
              <a:t>Perda de Espaço Livre (Lei de </a:t>
            </a:r>
            <a:r>
              <a:rPr lang="pt-BR" dirty="0" err="1" smtClean="0"/>
              <a:t>Friis</a:t>
            </a:r>
            <a:r>
              <a:rPr lang="pt-BR" dirty="0" smtClean="0"/>
              <a:t>):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pic>
        <p:nvPicPr>
          <p:cNvPr id="7" name="Picture 12" descr="http://i00.i.aliimg.com/photo/v0/60078629820/twisted_pair_telephone_cable_service_HYV_telephon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27604" r="33108" b="16724"/>
          <a:stretch/>
        </p:blipFill>
        <p:spPr bwMode="auto">
          <a:xfrm flipH="1">
            <a:off x="6300192" y="1772816"/>
            <a:ext cx="2477206" cy="241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/>
          <p:nvPr/>
        </p:nvCxnSpPr>
        <p:spPr>
          <a:xfrm>
            <a:off x="4499992" y="249289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11</a:t>
            </a:fld>
            <a:r>
              <a:rPr lang="pt-BR" smtClean="0"/>
              <a:t> / 30</a:t>
            </a:r>
            <a:endParaRPr lang="pt-BR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726559"/>
              </p:ext>
            </p:extLst>
          </p:nvPr>
        </p:nvGraphicFramePr>
        <p:xfrm>
          <a:off x="2627784" y="5095205"/>
          <a:ext cx="227488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ção" r:id="rId6" imgW="1523880" imgH="495000" progId="Equation.3">
                  <p:embed/>
                </p:oleObj>
              </mc:Choice>
              <mc:Fallback>
                <p:oleObj name="Equação" r:id="rId6" imgW="152388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7784" y="5095205"/>
                        <a:ext cx="2274888" cy="73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081661"/>
              </p:ext>
            </p:extLst>
          </p:nvPr>
        </p:nvGraphicFramePr>
        <p:xfrm>
          <a:off x="7120336" y="5445224"/>
          <a:ext cx="836917" cy="443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ção" r:id="rId8" imgW="812520" imgH="431640" progId="Equation.3">
                  <p:embed/>
                </p:oleObj>
              </mc:Choice>
              <mc:Fallback>
                <p:oleObj name="Equação" r:id="rId8" imgW="812520" imgH="431640" progId="Equation.3">
                  <p:embed/>
                  <p:pic>
                    <p:nvPicPr>
                      <p:cNvPr id="0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336" y="5445224"/>
                        <a:ext cx="836917" cy="443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837663"/>
              </p:ext>
            </p:extLst>
          </p:nvPr>
        </p:nvGraphicFramePr>
        <p:xfrm>
          <a:off x="2617195" y="5864820"/>
          <a:ext cx="2628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ção" r:id="rId10" imgW="2628720" imgH="888840" progId="Equation.3">
                  <p:embed/>
                </p:oleObj>
              </mc:Choice>
              <mc:Fallback>
                <p:oleObj name="Equação" r:id="rId10" imgW="2628720" imgH="888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17195" y="5864820"/>
                        <a:ext cx="26289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7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Canais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400600"/>
          </a:xfrm>
        </p:spPr>
        <p:txBody>
          <a:bodyPr/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Canal Telefônico</a:t>
            </a:r>
          </a:p>
          <a:p>
            <a:pPr marL="914400" lvl="1" indent="-457200">
              <a:buFont typeface="Arial" charset="0"/>
              <a:buChar char="•"/>
              <a:tabLst>
                <a:tab pos="1703388" algn="l"/>
              </a:tabLst>
            </a:pPr>
            <a:r>
              <a:rPr lang="pt-BR" dirty="0" smtClean="0"/>
              <a:t>Formado por um par de fios trançados</a:t>
            </a:r>
            <a:r>
              <a:rPr lang="pt-BR" baseline="30000" dirty="0" smtClean="0"/>
              <a:t>*</a:t>
            </a:r>
          </a:p>
          <a:p>
            <a:pPr marL="914400" lvl="1" indent="-457200">
              <a:buFont typeface="Arial" charset="0"/>
              <a:buChar char="•"/>
              <a:tabLst>
                <a:tab pos="1703388" algn="l"/>
              </a:tabLst>
            </a:pPr>
            <a:r>
              <a:rPr lang="pt-BR" dirty="0" smtClean="0"/>
              <a:t>Perda de inserção do canal:</a:t>
            </a:r>
            <a:br>
              <a:rPr lang="pt-BR" dirty="0" smtClean="0"/>
            </a:br>
            <a:r>
              <a:rPr lang="pt-BR" sz="1000" dirty="0" smtClean="0"/>
              <a:t/>
            </a:r>
            <a:br>
              <a:rPr lang="pt-BR" sz="1000" dirty="0" smtClean="0"/>
            </a:br>
            <a:r>
              <a:rPr lang="pt-BR" sz="1900" dirty="0" smtClean="0"/>
              <a:t>onde:	</a:t>
            </a:r>
            <a:r>
              <a:rPr lang="pt-BR" sz="1900" i="1" dirty="0" smtClean="0"/>
              <a:t>P</a:t>
            </a:r>
            <a:r>
              <a:rPr lang="pt-BR" sz="1900" i="1" baseline="-25000" dirty="0" smtClean="0"/>
              <a:t>0</a:t>
            </a:r>
            <a:r>
              <a:rPr lang="pt-BR" sz="1900" dirty="0" smtClean="0"/>
              <a:t>  é a potência entregue à carga via canal</a:t>
            </a:r>
            <a:br>
              <a:rPr lang="pt-BR" sz="1900" dirty="0" smtClean="0"/>
            </a:br>
            <a:r>
              <a:rPr lang="pt-BR" sz="1900" dirty="0" smtClean="0"/>
              <a:t>	</a:t>
            </a:r>
            <a:r>
              <a:rPr lang="pt-BR" sz="1900" i="1" dirty="0" smtClean="0"/>
              <a:t>P</a:t>
            </a:r>
            <a:r>
              <a:rPr lang="pt-BR" sz="1900" i="1" baseline="-25000" dirty="0" smtClean="0"/>
              <a:t>L</a:t>
            </a:r>
            <a:r>
              <a:rPr lang="pt-BR" sz="1900" dirty="0" smtClean="0"/>
              <a:t>  é a potência entregue à mesma carga, diretamente pela fonte</a:t>
            </a:r>
          </a:p>
          <a:p>
            <a:pPr marL="914400" lvl="1" indent="-457200">
              <a:buFont typeface="Arial" charset="0"/>
              <a:buChar char="•"/>
            </a:pPr>
            <a:endParaRPr lang="pt-BR" dirty="0" smtClean="0"/>
          </a:p>
          <a:p>
            <a:pPr marL="914400" lvl="1" indent="-457200">
              <a:buFont typeface="Arial" charset="0"/>
              <a:buChar char="•"/>
            </a:pPr>
            <a:r>
              <a:rPr lang="pt-BR" dirty="0" smtClean="0"/>
              <a:t>Retardo de envoltória:</a:t>
            </a:r>
            <a:br>
              <a:rPr lang="pt-BR" dirty="0" smtClean="0"/>
            </a:br>
            <a:r>
              <a:rPr lang="pt-BR" sz="2000" dirty="0" smtClean="0"/>
              <a:t>(atraso de grupo)</a:t>
            </a:r>
            <a:r>
              <a:rPr lang="pt-BR" sz="1000" dirty="0" smtClean="0"/>
              <a:t> </a:t>
            </a:r>
            <a:r>
              <a:rPr lang="pt-BR" sz="1100" dirty="0" smtClean="0"/>
              <a:t/>
            </a:r>
            <a:br>
              <a:rPr lang="pt-BR" sz="1100" dirty="0" smtClean="0"/>
            </a:br>
            <a:r>
              <a:rPr lang="pt-BR" sz="1100" dirty="0" smtClean="0"/>
              <a:t/>
            </a:r>
            <a:br>
              <a:rPr lang="pt-BR" sz="1100" dirty="0" smtClean="0"/>
            </a:br>
            <a:r>
              <a:rPr lang="pt-BR" sz="1900" dirty="0" smtClean="0"/>
              <a:t>onde:	</a:t>
            </a:r>
            <a:r>
              <a:rPr lang="el-GR" sz="1900" dirty="0" smtClean="0">
                <a:latin typeface="Times New Roman"/>
                <a:cs typeface="Times New Roman"/>
              </a:rPr>
              <a:t>φ</a:t>
            </a:r>
            <a:r>
              <a:rPr lang="pt-BR" sz="1900" dirty="0" smtClean="0">
                <a:latin typeface="Times New Roman"/>
                <a:cs typeface="Times New Roman"/>
              </a:rPr>
              <a:t>(</a:t>
            </a:r>
            <a:r>
              <a:rPr lang="el-GR" sz="1900" dirty="0" smtClean="0">
                <a:latin typeface="Times New Roman"/>
                <a:cs typeface="Times New Roman"/>
              </a:rPr>
              <a:t>ω</a:t>
            </a:r>
            <a:r>
              <a:rPr lang="pt-BR" sz="1900" dirty="0" smtClean="0">
                <a:latin typeface="Times New Roman"/>
                <a:cs typeface="Times New Roman"/>
              </a:rPr>
              <a:t>)</a:t>
            </a:r>
            <a:r>
              <a:rPr lang="pt-BR" sz="1900" dirty="0" smtClean="0"/>
              <a:t>  é a resposta de fase do canal, medida em </a:t>
            </a:r>
            <a:r>
              <a:rPr lang="pt-BR" sz="1900" dirty="0" err="1" smtClean="0"/>
              <a:t>rad</a:t>
            </a:r>
            <a:r>
              <a:rPr lang="pt-BR" sz="1900" dirty="0" smtClean="0"/>
              <a:t>/s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5724128" y="2098873"/>
            <a:ext cx="2842552" cy="2588246"/>
            <a:chOff x="5724128" y="1628800"/>
            <a:chExt cx="2842552" cy="2588246"/>
          </a:xfrm>
        </p:grpSpPr>
        <p:graphicFrame>
          <p:nvGraphicFramePr>
            <p:cNvPr id="8" name="Objeto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9201925"/>
                </p:ext>
              </p:extLst>
            </p:nvPr>
          </p:nvGraphicFramePr>
          <p:xfrm>
            <a:off x="5724128" y="1628800"/>
            <a:ext cx="2842552" cy="923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name="Equação" r:id="rId4" imgW="1485720" imgH="482400" progId="Equation.3">
                    <p:embed/>
                  </p:oleObj>
                </mc:Choice>
                <mc:Fallback>
                  <p:oleObj name="Equação" r:id="rId4" imgW="1485720" imgH="48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24128" y="1628800"/>
                          <a:ext cx="2842552" cy="9232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to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8331131"/>
                </p:ext>
              </p:extLst>
            </p:nvPr>
          </p:nvGraphicFramePr>
          <p:xfrm>
            <a:off x="5796136" y="3462983"/>
            <a:ext cx="1943100" cy="754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name="Equação" r:id="rId6" imgW="1015920" imgH="393480" progId="Equation.3">
                    <p:embed/>
                  </p:oleObj>
                </mc:Choice>
                <mc:Fallback>
                  <p:oleObj name="Equação" r:id="rId6" imgW="1015920" imgH="393480" progId="Equation.3">
                    <p:embed/>
                    <p:pic>
                      <p:nvPicPr>
                        <p:cNvPr id="0" name="Objeto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6136" y="3462983"/>
                          <a:ext cx="1943100" cy="754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CaixaDeTexto 10"/>
          <p:cNvSpPr txBox="1"/>
          <p:nvPr/>
        </p:nvSpPr>
        <p:spPr>
          <a:xfrm rot="16200000">
            <a:off x="-2828402" y="3682493"/>
            <a:ext cx="5933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 2 a 12 espiras por pé (1 </a:t>
            </a:r>
            <a:r>
              <a:rPr lang="pt-BR" sz="12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feet</a:t>
            </a:r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= 30,48 cm) para impedância característica de 90 a 110 </a:t>
            </a:r>
            <a:r>
              <a:rPr lang="el-G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Ω</a:t>
            </a:r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/km.</a:t>
            </a:r>
            <a:endParaRPr lang="pt-BR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12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06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i.stack.imgur.com/sFTw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03" b="38647"/>
          <a:stretch/>
        </p:blipFill>
        <p:spPr bwMode="auto">
          <a:xfrm>
            <a:off x="395536" y="2996952"/>
            <a:ext cx="8675731" cy="38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Canais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400600"/>
          </a:xfrm>
        </p:spPr>
        <p:txBody>
          <a:bodyPr/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Par Telefônico</a:t>
            </a:r>
          </a:p>
          <a:p>
            <a:pPr marL="914400" lvl="1" indent="-457200">
              <a:buFont typeface="Arial" charset="0"/>
              <a:buChar char="•"/>
              <a:tabLst>
                <a:tab pos="1703388" algn="l"/>
              </a:tabLst>
            </a:pPr>
            <a:r>
              <a:rPr lang="pt-BR" dirty="0" smtClean="0"/>
              <a:t>Dispersivo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5364088" y="1183549"/>
            <a:ext cx="3528392" cy="1996328"/>
            <a:chOff x="5364088" y="1183549"/>
            <a:chExt cx="3528392" cy="1996328"/>
          </a:xfrm>
        </p:grpSpPr>
        <p:pic>
          <p:nvPicPr>
            <p:cNvPr id="8196" name="Picture 4" descr="http://d1fzrfeqgmqjkr.cloudfront.net/assets/39959/produtos/276/cabocirolo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2" t="10674" r="4509" b="7382"/>
            <a:stretch/>
          </p:blipFill>
          <p:spPr bwMode="auto">
            <a:xfrm>
              <a:off x="6516216" y="1183549"/>
              <a:ext cx="2376264" cy="192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5364088" y="2348880"/>
              <a:ext cx="149391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pt-BR" sz="1200" dirty="0"/>
                <a:t>Cabo CI Blindado </a:t>
              </a:r>
              <a:r>
                <a:rPr lang="pt-BR" sz="1200" dirty="0" smtClean="0"/>
                <a:t/>
              </a:r>
              <a:br>
                <a:rPr lang="pt-BR" sz="1200" dirty="0" smtClean="0"/>
              </a:br>
              <a:r>
                <a:rPr lang="pt-BR" sz="1200" dirty="0" smtClean="0"/>
                <a:t>20 </a:t>
              </a:r>
              <a:r>
                <a:rPr lang="pt-BR" sz="1200" dirty="0"/>
                <a:t>pares </a:t>
              </a:r>
              <a:r>
                <a:rPr lang="pt-BR" sz="1200" dirty="0" smtClean="0"/>
                <a:t/>
              </a:r>
              <a:br>
                <a:rPr lang="pt-BR" sz="1200" dirty="0" smtClean="0"/>
              </a:br>
              <a:r>
                <a:rPr lang="pt-BR" sz="1200" dirty="0" smtClean="0"/>
                <a:t>Bitola 40</a:t>
              </a:r>
              <a:br>
                <a:rPr lang="pt-BR" sz="1200" dirty="0" smtClean="0"/>
              </a:br>
              <a:r>
                <a:rPr lang="pt-BR" sz="1200" dirty="0" smtClean="0"/>
                <a:t>Rolo </a:t>
              </a:r>
              <a:r>
                <a:rPr lang="pt-BR" sz="1200" dirty="0"/>
                <a:t>100m</a:t>
              </a:r>
            </a:p>
          </p:txBody>
        </p:sp>
      </p:grp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13</a:t>
            </a:fld>
            <a:r>
              <a:rPr lang="pt-BR" smtClean="0"/>
              <a:t> / 30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95536" y="4221088"/>
            <a:ext cx="288032" cy="1224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4">
                  <a:lumMod val="75000"/>
                </a:schemeClr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464823" y="4185919"/>
            <a:ext cx="288032" cy="1224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smtClean="0">
              <a:solidFill>
                <a:schemeClr val="accent4">
                  <a:lumMod val="75000"/>
                </a:schemeClr>
              </a:solidFill>
              <a:latin typeface="Levenim MT" panose="02010502060101010101" pitchFamily="2" charset="-79"/>
              <a:cs typeface="Levenim MT" panose="02010502060101010101" pitchFamily="2" charset="-79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403648" y="2348880"/>
            <a:ext cx="33492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Canal</a:t>
            </a:r>
            <a:r>
              <a:rPr lang="pt-BR" sz="1600" dirty="0"/>
              <a:t> </a:t>
            </a:r>
            <a:r>
              <a:rPr lang="pt-BR" sz="1600" dirty="0" smtClean="0"/>
              <a:t>de banda estreita que introduz AWGN</a:t>
            </a:r>
            <a:r>
              <a:rPr lang="pt-BR" sz="1600" baseline="30000" dirty="0" smtClean="0"/>
              <a:t>1 </a:t>
            </a:r>
            <a:r>
              <a:rPr lang="pt-BR" sz="1600" dirty="0" smtClean="0"/>
              <a:t>e efeitos </a:t>
            </a:r>
            <a:r>
              <a:rPr lang="pt-BR" sz="1600" dirty="0"/>
              <a:t>do desvanecimento seletivo </a:t>
            </a:r>
            <a:r>
              <a:rPr lang="pt-BR" sz="1600" dirty="0" smtClean="0"/>
              <a:t>de frequência.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-967791" y="1047912"/>
            <a:ext cx="2283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pt-BR" sz="1200" dirty="0" smtClean="0">
                <a:solidFill>
                  <a:schemeClr val="bg1">
                    <a:lumMod val="65000"/>
                  </a:schemeClr>
                </a:solidFill>
              </a:rPr>
              <a:t> Ruído Branco Gaussiano Aditivo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556" name="Picture 4" descr="Imagem relacionad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3" t="8483" r="12767" b="22593"/>
          <a:stretch/>
        </p:blipFill>
        <p:spPr bwMode="auto">
          <a:xfrm>
            <a:off x="5057546" y="1027991"/>
            <a:ext cx="1458670" cy="162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/>
          <p:cNvGrpSpPr/>
          <p:nvPr/>
        </p:nvGrpSpPr>
        <p:grpSpPr>
          <a:xfrm>
            <a:off x="5652120" y="1079516"/>
            <a:ext cx="3240359" cy="2133460"/>
            <a:chOff x="5652120" y="979105"/>
            <a:chExt cx="3240359" cy="2133460"/>
          </a:xfrm>
        </p:grpSpPr>
        <p:pic>
          <p:nvPicPr>
            <p:cNvPr id="8198" name="Picture 6" descr="http://d1fzrfeqgmqjkr.cloudfront.net/assets/39959/produtos/417/thumb_400-400-cabocci1parrolo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00" b="4802"/>
            <a:stretch/>
          </p:blipFill>
          <p:spPr bwMode="auto">
            <a:xfrm>
              <a:off x="6516216" y="979105"/>
              <a:ext cx="2376263" cy="212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tângulo 11"/>
            <p:cNvSpPr/>
            <p:nvPr/>
          </p:nvSpPr>
          <p:spPr>
            <a:xfrm>
              <a:off x="5652120" y="2281568"/>
              <a:ext cx="108012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r"/>
              <a:r>
                <a:rPr lang="pt-BR" sz="1200" dirty="0"/>
                <a:t>Cabo CCI </a:t>
              </a:r>
              <a:r>
                <a:rPr lang="pt-BR" sz="1200" dirty="0" smtClean="0"/>
                <a:t>:</a:t>
              </a:r>
            </a:p>
            <a:p>
              <a:pPr algn="r"/>
              <a:r>
                <a:rPr lang="pt-BR" sz="1200" dirty="0" smtClean="0"/>
                <a:t>1 par </a:t>
              </a:r>
            </a:p>
            <a:p>
              <a:pPr algn="r"/>
              <a:r>
                <a:rPr lang="pt-BR" sz="1200" dirty="0" smtClean="0"/>
                <a:t>Bitola 40</a:t>
              </a:r>
            </a:p>
            <a:p>
              <a:pPr algn="r"/>
              <a:r>
                <a:rPr lang="pt-BR" sz="1200" dirty="0" smtClean="0"/>
                <a:t>Rolo </a:t>
              </a:r>
              <a:r>
                <a:rPr lang="pt-BR" sz="1200" dirty="0"/>
                <a:t>100m</a:t>
              </a:r>
            </a:p>
          </p:txBody>
        </p:sp>
      </p:grpSp>
      <p:pic>
        <p:nvPicPr>
          <p:cNvPr id="23558" name="Picture 6" descr="http://www.segcamera.com.br/files/1343955679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6" b="29634"/>
          <a:stretch/>
        </p:blipFill>
        <p:spPr bwMode="auto">
          <a:xfrm rot="5400000">
            <a:off x="7706457" y="1775434"/>
            <a:ext cx="2324100" cy="55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http://megatron.com.br/images/produtos/AltaDefinicaoReduzida/FIO_TELEFONICO_EXTERNO_FE_100_A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952814">
            <a:off x="3582725" y="1172195"/>
            <a:ext cx="2340259" cy="133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/>
          <p:cNvSpPr/>
          <p:nvPr/>
        </p:nvSpPr>
        <p:spPr>
          <a:xfrm>
            <a:off x="3779912" y="1743199"/>
            <a:ext cx="1080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/>
              <a:t>Cabo </a:t>
            </a:r>
            <a:r>
              <a:rPr lang="pt-BR" sz="1200" dirty="0" smtClean="0"/>
              <a:t>Telef. Ext. (FE)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023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Canais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400600"/>
          </a:xfrm>
        </p:spPr>
        <p:txBody>
          <a:bodyPr/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Cabo Coaxial</a:t>
            </a:r>
          </a:p>
          <a:p>
            <a:pPr marL="914400" lvl="1" indent="-457200">
              <a:buFont typeface="Arial" charset="0"/>
              <a:buChar char="•"/>
              <a:tabLst>
                <a:tab pos="1703388" algn="l"/>
              </a:tabLst>
            </a:pPr>
            <a:r>
              <a:rPr lang="pt-BR" dirty="0" smtClean="0"/>
              <a:t>Impedância Característica: 50 ou 75</a:t>
            </a:r>
            <a:r>
              <a:rPr lang="el-GR" dirty="0" smtClean="0"/>
              <a:t>Ω</a:t>
            </a:r>
            <a:endParaRPr lang="pt-BR" dirty="0" smtClean="0"/>
          </a:p>
          <a:p>
            <a:pPr marL="914400" lvl="1" indent="-457200">
              <a:buFont typeface="Arial" charset="0"/>
              <a:buChar char="•"/>
              <a:tabLst>
                <a:tab pos="1703388" algn="l"/>
              </a:tabLst>
            </a:pPr>
            <a:r>
              <a:rPr lang="pt-BR" dirty="0"/>
              <a:t>Maior imunidade à EMI e maior largura de banda se comparados aos cabos de pares trançados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1043608" y="3596233"/>
            <a:ext cx="7224886" cy="1945382"/>
            <a:chOff x="683568" y="4509120"/>
            <a:chExt cx="7224886" cy="1945382"/>
          </a:xfrm>
        </p:grpSpPr>
        <p:pic>
          <p:nvPicPr>
            <p:cNvPr id="10242" name="Picture 2" descr="http://www.wellshow.com/wp-content/uploads/2010/03/coax-cable-semi-rigid-flex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04"/>
            <a:stretch/>
          </p:blipFill>
          <p:spPr bwMode="auto">
            <a:xfrm>
              <a:off x="1907704" y="4509120"/>
              <a:ext cx="6000750" cy="1945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683568" y="5003884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RG405, 50</a:t>
              </a:r>
              <a:r>
                <a:rPr lang="el-GR" dirty="0" smtClean="0"/>
                <a:t>Ω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 rot="16200000">
            <a:off x="-1153676" y="5310687"/>
            <a:ext cx="258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 EMI – Interferência eletromagnética.</a:t>
            </a:r>
            <a:endParaRPr lang="pt-BR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14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6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123728" y="2367874"/>
            <a:ext cx="4853441" cy="4238770"/>
            <a:chOff x="2123728" y="2367874"/>
            <a:chExt cx="4853441" cy="4238770"/>
          </a:xfrm>
        </p:grpSpPr>
        <p:pic>
          <p:nvPicPr>
            <p:cNvPr id="11266" name="Picture 2" descr="http://www.bravoav.com/images/coax_table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2367874"/>
              <a:ext cx="4781433" cy="3797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2123728" y="6237312"/>
              <a:ext cx="3363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100 </a:t>
              </a:r>
              <a:r>
                <a:rPr lang="pt-BR" dirty="0" err="1" smtClean="0"/>
                <a:t>ft</a:t>
              </a:r>
              <a:r>
                <a:rPr lang="pt-BR" dirty="0" smtClean="0"/>
                <a:t> = 100 x 30,48 cm = 30,48 m</a:t>
              </a:r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Canais de Comunicação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pic>
        <p:nvPicPr>
          <p:cNvPr id="11268" name="Picture 4" descr="https://community.ubnt.com/ubnt/attachments/ubnt/airMAX-General/20971/2/compare_coax_loss_chart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" b="1"/>
          <a:stretch/>
        </p:blipFill>
        <p:spPr bwMode="auto">
          <a:xfrm>
            <a:off x="1691680" y="2169550"/>
            <a:ext cx="6696744" cy="45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400600"/>
          </a:xfrm>
        </p:spPr>
        <p:txBody>
          <a:bodyPr/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Cabo Coaxial</a:t>
            </a:r>
            <a:endParaRPr lang="pt-BR" sz="2000" dirty="0" smtClean="0"/>
          </a:p>
          <a:p>
            <a:pPr marL="914400" lvl="1" indent="-457200">
              <a:spcBef>
                <a:spcPts val="0"/>
              </a:spcBef>
              <a:buFont typeface="Arial" charset="0"/>
              <a:buChar char="•"/>
              <a:tabLst>
                <a:tab pos="1703388" algn="l"/>
              </a:tabLst>
            </a:pPr>
            <a:r>
              <a:rPr lang="pt-BR" dirty="0" smtClean="0"/>
              <a:t>Perda por inserção</a:t>
            </a:r>
            <a:r>
              <a:rPr lang="pt-BR" baseline="30000" dirty="0" smtClean="0"/>
              <a:t>1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15</a:t>
            </a:fld>
            <a:r>
              <a:rPr lang="pt-BR" smtClean="0"/>
              <a:t> / 30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 rot="16200000">
            <a:off x="-2283994" y="4019269"/>
            <a:ext cx="489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pt-BR" sz="1200" dirty="0" smtClean="0">
                <a:solidFill>
                  <a:schemeClr val="bg1">
                    <a:lumMod val="65000"/>
                  </a:schemeClr>
                </a:solidFill>
              </a:rPr>
              <a:t> resultante por inserção de HW de conexão, lance de cabo e equipamentos</a:t>
            </a:r>
            <a:endParaRPr lang="pt-BR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Canais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400600"/>
          </a:xfrm>
        </p:spPr>
        <p:txBody>
          <a:bodyPr/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Fibra Ótica</a:t>
            </a:r>
          </a:p>
          <a:p>
            <a:pPr marL="914400" lvl="1" indent="-457200">
              <a:buFont typeface="Arial" charset="0"/>
              <a:buChar char="•"/>
              <a:tabLst>
                <a:tab pos="1703388" algn="l"/>
              </a:tabLst>
            </a:pPr>
            <a:r>
              <a:rPr lang="pt-BR" dirty="0" smtClean="0"/>
              <a:t>Enorme largura </a:t>
            </a:r>
            <a:r>
              <a:rPr lang="pt-BR" dirty="0"/>
              <a:t>de banda </a:t>
            </a:r>
            <a:r>
              <a:rPr lang="pt-BR" dirty="0" smtClean="0"/>
              <a:t>(200 </a:t>
            </a:r>
            <a:r>
              <a:rPr lang="pt-BR" dirty="0" err="1" smtClean="0"/>
              <a:t>THz</a:t>
            </a:r>
            <a:r>
              <a:rPr lang="pt-BR" dirty="0" smtClean="0"/>
              <a:t>)</a:t>
            </a:r>
          </a:p>
          <a:p>
            <a:pPr marL="914400" lvl="1" indent="-457200">
              <a:buFont typeface="Arial" charset="0"/>
              <a:buChar char="•"/>
              <a:tabLst>
                <a:tab pos="1703388" algn="l"/>
              </a:tabLst>
            </a:pPr>
            <a:r>
              <a:rPr lang="pt-BR" dirty="0" smtClean="0"/>
              <a:t>Perda de inserção &lt; 0,1 dB/km</a:t>
            </a:r>
          </a:p>
          <a:p>
            <a:pPr marL="914400" lvl="1" indent="-457200">
              <a:buFont typeface="Arial" charset="0"/>
              <a:buChar char="•"/>
              <a:tabLst>
                <a:tab pos="1703388" algn="l"/>
              </a:tabLst>
            </a:pPr>
            <a:r>
              <a:rPr lang="pt-BR" dirty="0" smtClean="0"/>
              <a:t>Imune à EMI</a:t>
            </a:r>
          </a:p>
          <a:p>
            <a:pPr marL="914400" lvl="1" indent="-457200">
              <a:buFont typeface="Arial" charset="0"/>
              <a:buChar char="•"/>
              <a:tabLst>
                <a:tab pos="1703388" algn="l"/>
              </a:tabLst>
            </a:pPr>
            <a:r>
              <a:rPr lang="pt-BR" dirty="0" smtClean="0"/>
              <a:t>Dimensões e pesos reduzidos</a:t>
            </a:r>
          </a:p>
          <a:p>
            <a:pPr marL="914400" lvl="1" indent="-457200">
              <a:buFont typeface="Arial" charset="0"/>
              <a:buChar char="•"/>
              <a:tabLst>
                <a:tab pos="1703388" algn="l"/>
              </a:tabLst>
            </a:pPr>
            <a:r>
              <a:rPr lang="pt-BR" dirty="0" smtClean="0"/>
              <a:t>Matéria prima abundante (areia)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16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2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Canais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400600"/>
          </a:xfrm>
        </p:spPr>
        <p:txBody>
          <a:bodyPr/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Canal de Radiodifusão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dirty="0" smtClean="0"/>
              <a:t>Sinal de informação (mensagem) modula uma das características dos sinal portador cuja frequência (maior) identifica a estação transmissora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dirty="0" smtClean="0"/>
              <a:t>A maioria dos receptores é do tipo </a:t>
            </a:r>
            <a:r>
              <a:rPr lang="pt-BR" b="1" dirty="0" err="1" smtClean="0"/>
              <a:t>heteródino</a:t>
            </a:r>
            <a:r>
              <a:rPr lang="pt-BR" baseline="30000" dirty="0" smtClean="0"/>
              <a:t>*</a:t>
            </a:r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 rot="16200000">
            <a:off x="-2684255" y="3703967"/>
            <a:ext cx="575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 conversão </a:t>
            </a:r>
            <a:r>
              <a:rPr lang="pt-B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 sinal recebido (modulado) para alguma banda de frequência conveniente </a:t>
            </a:r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b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(</a:t>
            </a:r>
            <a:r>
              <a:rPr lang="pt-BR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freq. intermediária – FI)</a:t>
            </a:r>
          </a:p>
        </p:txBody>
      </p:sp>
      <p:pic>
        <p:nvPicPr>
          <p:cNvPr id="12292" name="Picture 4" descr="http://www.py2bbs.qsl.br/projetos/explorador_vhf/super-heterodino-diagrama-bloco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61912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4.bp.blogspot.com/-39JSY7K5xOQ/Ua4zMVYaZAI/AAAAAAAABEU/JCmcSCtZAWI/s1600/convf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143500"/>
            <a:ext cx="4000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17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26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Canais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1708175"/>
          </a:xfrm>
        </p:spPr>
        <p:txBody>
          <a:bodyPr>
            <a:normAutofit fontScale="85000" lnSpcReduction="10000"/>
          </a:bodyPr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Canal de Satélite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dirty="0" smtClean="0"/>
              <a:t>Canal não linear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dirty="0" smtClean="0"/>
              <a:t>Órbita geossíncrona (geoestacionária): 35.880 m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dirty="0" smtClean="0"/>
              <a:t>Canal com larg. de banda de 500 MHz  (12 </a:t>
            </a:r>
            <a:r>
              <a:rPr lang="pt-BR" i="1" dirty="0" err="1" smtClean="0"/>
              <a:t>transponders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41" y="2904927"/>
            <a:ext cx="7761140" cy="333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152862" y="3585210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GHz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27984" y="549574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GHz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18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Canais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400600"/>
          </a:xfrm>
        </p:spPr>
        <p:txBody>
          <a:bodyPr/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Sumário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20826"/>
              </p:ext>
            </p:extLst>
          </p:nvPr>
        </p:nvGraphicFramePr>
        <p:xfrm>
          <a:off x="1115616" y="2420888"/>
          <a:ext cx="7200800" cy="15841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0136"/>
                <a:gridCol w="2512392"/>
                <a:gridCol w="24482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Canais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Linear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 Linear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Invariante no tempo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Canal de Radiodifusão</a:t>
                      </a:r>
                    </a:p>
                    <a:p>
                      <a:r>
                        <a:rPr lang="pt-BR" dirty="0" smtClean="0"/>
                        <a:t>Canal de Fibra Ótica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Canal de Satélite</a:t>
                      </a:r>
                    </a:p>
                    <a:p>
                      <a:r>
                        <a:rPr lang="pt-BR" dirty="0" smtClean="0"/>
                        <a:t>(geralmente)</a:t>
                      </a:r>
                      <a:endParaRPr lang="pt-BR" dirty="0"/>
                    </a:p>
                  </a:txBody>
                  <a:tcPr/>
                </a:tc>
              </a:tr>
              <a:tr h="573256">
                <a:tc>
                  <a:txBody>
                    <a:bodyPr/>
                    <a:lstStyle/>
                    <a:p>
                      <a:r>
                        <a:rPr lang="pt-BR" dirty="0" smtClean="0"/>
                        <a:t>Variante no tempo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Canal de Rádio Móvel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Demais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19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5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1556792"/>
            <a:ext cx="7920880" cy="4680520"/>
          </a:xfrm>
        </p:spPr>
        <p:txBody>
          <a:bodyPr>
            <a:normAutofit fontScale="85000" lnSpcReduction="10000"/>
          </a:bodyPr>
          <a:lstStyle/>
          <a:p>
            <a:pPr marL="586350" indent="-514350">
              <a:buFont typeface="+mj-lt"/>
              <a:buAutoNum type="arabicPeriod"/>
            </a:pPr>
            <a:r>
              <a:rPr lang="pt-BR" dirty="0" smtClean="0"/>
              <a:t>O processo de comunicação</a:t>
            </a:r>
          </a:p>
          <a:p>
            <a:pPr marL="586350" indent="-514350">
              <a:buFont typeface="+mj-lt"/>
              <a:buAutoNum type="arabicPeriod"/>
            </a:pPr>
            <a:r>
              <a:rPr lang="pt-BR" dirty="0" smtClean="0"/>
              <a:t>Recursos da comunicação</a:t>
            </a:r>
          </a:p>
          <a:p>
            <a:pPr marL="586350" indent="-514350">
              <a:buFont typeface="+mj-lt"/>
              <a:buAutoNum type="arabicPeriod"/>
            </a:pPr>
            <a:r>
              <a:rPr lang="pt-BR" dirty="0" smtClean="0"/>
              <a:t>Fontes de informação</a:t>
            </a:r>
          </a:p>
          <a:p>
            <a:pPr marL="586350" indent="-514350">
              <a:buFont typeface="+mj-lt"/>
              <a:buAutoNum type="arabicPeriod"/>
            </a:pPr>
            <a:r>
              <a:rPr lang="pt-BR" dirty="0" smtClean="0"/>
              <a:t>Redes de comunicação </a:t>
            </a:r>
          </a:p>
          <a:p>
            <a:pPr marL="586350" indent="-514350">
              <a:buFont typeface="+mj-lt"/>
              <a:buAutoNum type="arabicPeriod"/>
            </a:pPr>
            <a:r>
              <a:rPr lang="pt-BR" dirty="0" smtClean="0"/>
              <a:t>Canais de comunicação</a:t>
            </a:r>
          </a:p>
          <a:p>
            <a:pPr marL="586350" indent="-514350">
              <a:buFont typeface="+mj-lt"/>
              <a:buAutoNum type="arabicPeriod"/>
            </a:pPr>
            <a:r>
              <a:rPr lang="pt-BR" dirty="0" smtClean="0"/>
              <a:t>Processo de modulação</a:t>
            </a:r>
          </a:p>
          <a:p>
            <a:pPr marL="586350" indent="-514350">
              <a:buFont typeface="+mj-lt"/>
              <a:buAutoNum type="arabicPeriod"/>
            </a:pPr>
            <a:r>
              <a:rPr lang="pt-BR" dirty="0" smtClean="0"/>
              <a:t>Tipos de comunicação: analógica e digital</a:t>
            </a:r>
          </a:p>
          <a:p>
            <a:pPr marL="586350" indent="-514350">
              <a:buFont typeface="+mj-lt"/>
              <a:buAutoNum type="arabicPeriod"/>
            </a:pPr>
            <a:r>
              <a:rPr lang="pt-BR" dirty="0" smtClean="0"/>
              <a:t>Teorema de Shannon da capacidade de informação</a:t>
            </a:r>
          </a:p>
          <a:p>
            <a:pPr marL="586350" indent="-514350">
              <a:buFont typeface="+mj-lt"/>
              <a:buAutoNum type="arabicPeriod"/>
            </a:pPr>
            <a:r>
              <a:rPr lang="pt-BR" dirty="0" smtClean="0"/>
              <a:t>Um caso de comunicação digital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2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Processo de Modulação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400600"/>
          </a:xfrm>
        </p:spPr>
        <p:txBody>
          <a:bodyPr>
            <a:normAutofit/>
          </a:bodyPr>
          <a:lstStyle/>
          <a:p>
            <a:pPr marL="529200" indent="-457200">
              <a:buFont typeface="Arial" charset="0"/>
              <a:buChar char="•"/>
            </a:pPr>
            <a:r>
              <a:rPr lang="pt-BR" sz="2800" dirty="0" smtClean="0"/>
              <a:t>Propósito de um sistema de comunicação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2400" dirty="0" err="1" smtClean="0"/>
              <a:t>Entregrar</a:t>
            </a:r>
            <a:r>
              <a:rPr lang="pt-BR" sz="2400" dirty="0" smtClean="0"/>
              <a:t> um sinal de mensagem de uma fonte de informação a usuário final num formato adequado, estando fonte e usuário fisicamente separados</a:t>
            </a:r>
          </a:p>
          <a:p>
            <a:pPr marL="1371600" lvl="2" indent="-457200">
              <a:buFont typeface="Arial" charset="0"/>
              <a:buChar char="•"/>
            </a:pPr>
            <a:endParaRPr lang="pt-BR" sz="2000" dirty="0" smtClean="0"/>
          </a:p>
          <a:p>
            <a:pPr marL="1371600" lvl="2" indent="-457200">
              <a:buFont typeface="Arial" charset="0"/>
              <a:buChar char="•"/>
            </a:pPr>
            <a:r>
              <a:rPr lang="pt-BR" sz="2000" dirty="0" smtClean="0"/>
              <a:t>Transmissor modifica sinal mensagem para forma apropriada à transmissão pelo canal  </a:t>
            </a:r>
            <a:r>
              <a:rPr lang="pt-BR" sz="2000" dirty="0" smtClean="0">
                <a:sym typeface="Wingdings" panose="05000000000000000000" pitchFamily="2" charset="2"/>
              </a:rPr>
              <a:t>  </a:t>
            </a:r>
            <a:r>
              <a:rPr lang="pt-BR" sz="2000" b="1" dirty="0" smtClean="0">
                <a:solidFill>
                  <a:srgbClr val="0033CC"/>
                </a:solidFill>
                <a:sym typeface="Wingdings" panose="05000000000000000000" pitchFamily="2" charset="2"/>
              </a:rPr>
              <a:t>modulação</a:t>
            </a:r>
          </a:p>
          <a:p>
            <a:pPr marL="1371600" lvl="2" indent="-457200">
              <a:buFont typeface="Arial" charset="0"/>
              <a:buChar char="•"/>
            </a:pPr>
            <a:endParaRPr lang="pt-BR" sz="2000" b="1" dirty="0" smtClean="0">
              <a:solidFill>
                <a:srgbClr val="0033CC"/>
              </a:solidFill>
              <a:sym typeface="Wingdings" panose="05000000000000000000" pitchFamily="2" charset="2"/>
            </a:endParaRPr>
          </a:p>
          <a:p>
            <a:pPr marL="1371600" lvl="2" indent="-457200">
              <a:buFont typeface="Arial" charset="0"/>
              <a:buChar char="•"/>
            </a:pPr>
            <a:r>
              <a:rPr lang="pt-BR" sz="2000" b="1" dirty="0" smtClean="0">
                <a:solidFill>
                  <a:srgbClr val="0033CC"/>
                </a:solidFill>
                <a:sym typeface="Wingdings" panose="05000000000000000000" pitchFamily="2" charset="2"/>
              </a:rPr>
              <a:t>Modular</a:t>
            </a:r>
            <a:r>
              <a:rPr lang="pt-BR" sz="2000" dirty="0" smtClean="0">
                <a:sym typeface="Wingdings" panose="05000000000000000000" pitchFamily="2" charset="2"/>
              </a:rPr>
              <a:t> = variar um parâmetro de uma onda portadora de acordo com o sinal mensagem</a:t>
            </a:r>
          </a:p>
          <a:p>
            <a:pPr marL="1371600" lvl="2" indent="-457200">
              <a:buFont typeface="Arial" charset="0"/>
              <a:buChar char="•"/>
            </a:pPr>
            <a:endParaRPr lang="pt-BR" sz="2000" dirty="0" smtClean="0">
              <a:sym typeface="Wingdings" panose="05000000000000000000" pitchFamily="2" charset="2"/>
            </a:endParaRPr>
          </a:p>
          <a:p>
            <a:pPr marL="1371600" lvl="2" indent="-457200">
              <a:buFont typeface="Arial" charset="0"/>
              <a:buChar char="•"/>
            </a:pPr>
            <a:r>
              <a:rPr lang="pt-BR" sz="2000" dirty="0" smtClean="0">
                <a:sym typeface="Wingdings" panose="05000000000000000000" pitchFamily="2" charset="2"/>
              </a:rPr>
              <a:t>Receptor </a:t>
            </a:r>
            <a:r>
              <a:rPr lang="pt-BR" sz="2000" dirty="0">
                <a:sym typeface="Wingdings" panose="05000000000000000000" pitchFamily="2" charset="2"/>
              </a:rPr>
              <a:t>recria o sinal mensagem a partir </a:t>
            </a:r>
            <a:r>
              <a:rPr lang="pt-BR" sz="2000" dirty="0" smtClean="0">
                <a:sym typeface="Wingdings" panose="05000000000000000000" pitchFamily="2" charset="2"/>
              </a:rPr>
              <a:t>de uma versão degrada do sinal transmitido através do canal    </a:t>
            </a:r>
            <a:r>
              <a:rPr lang="pt-BR" sz="2000" b="1" dirty="0" smtClean="0">
                <a:solidFill>
                  <a:srgbClr val="0033CC"/>
                </a:solidFill>
                <a:sym typeface="Wingdings" panose="05000000000000000000" pitchFamily="2" charset="2"/>
              </a:rPr>
              <a:t>demodulação</a:t>
            </a:r>
            <a:endParaRPr lang="pt-BR" sz="2000" b="1" dirty="0">
              <a:solidFill>
                <a:srgbClr val="0033CC"/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20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8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Processo de Modulação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400600"/>
          </a:xfrm>
        </p:spPr>
        <p:txBody>
          <a:bodyPr>
            <a:normAutofit/>
          </a:bodyPr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Classificação do Processo de Modulação</a:t>
            </a:r>
          </a:p>
          <a:p>
            <a:pPr marL="971550" lvl="1" indent="-514350">
              <a:buFont typeface="+mj-lt"/>
              <a:buAutoNum type="arabicPeriod"/>
            </a:pPr>
            <a:endParaRPr lang="pt-BR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pt-BR" sz="2600" dirty="0" smtClean="0"/>
              <a:t>Modulação </a:t>
            </a:r>
            <a:r>
              <a:rPr lang="pt-BR" sz="2600" dirty="0"/>
              <a:t>de Onda </a:t>
            </a:r>
            <a:r>
              <a:rPr lang="pt-BR" sz="2600" dirty="0" smtClean="0"/>
              <a:t>Contínua </a:t>
            </a:r>
            <a:r>
              <a:rPr lang="pt-BR" sz="2400" dirty="0" smtClean="0"/>
              <a:t>(</a:t>
            </a:r>
            <a:r>
              <a:rPr lang="pt-BR" sz="2400" dirty="0" smtClean="0">
                <a:solidFill>
                  <a:srgbClr val="0033CC"/>
                </a:solidFill>
              </a:rPr>
              <a:t>CW – </a:t>
            </a:r>
            <a:r>
              <a:rPr lang="pt-BR" sz="2400" dirty="0" err="1" smtClean="0">
                <a:solidFill>
                  <a:srgbClr val="0033CC"/>
                </a:solidFill>
              </a:rPr>
              <a:t>Continuous</a:t>
            </a:r>
            <a:r>
              <a:rPr lang="pt-BR" sz="2400" dirty="0" smtClean="0">
                <a:solidFill>
                  <a:srgbClr val="0033CC"/>
                </a:solidFill>
              </a:rPr>
              <a:t> </a:t>
            </a:r>
            <a:r>
              <a:rPr lang="pt-BR" sz="2400" dirty="0" err="1" smtClean="0">
                <a:solidFill>
                  <a:srgbClr val="0033CC"/>
                </a:solidFill>
              </a:rPr>
              <a:t>Wave</a:t>
            </a:r>
            <a:r>
              <a:rPr lang="pt-BR" sz="2400" dirty="0" smtClean="0"/>
              <a:t>)</a:t>
            </a:r>
            <a:endParaRPr lang="pt-BR" sz="2600" dirty="0" smtClean="0"/>
          </a:p>
          <a:p>
            <a:pPr marL="1371600" lvl="2" indent="-457200">
              <a:buFont typeface="Arial" charset="0"/>
              <a:buChar char="•"/>
            </a:pPr>
            <a:r>
              <a:rPr lang="pt-BR" sz="2200" dirty="0" smtClean="0"/>
              <a:t>Portadora é um sinal senoidal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200" dirty="0" smtClean="0"/>
              <a:t>Modulação de Amplitude (AM)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200" dirty="0" smtClean="0"/>
              <a:t>Modulação de Ângulo (angular)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1800" dirty="0" smtClean="0"/>
              <a:t>Modulação de Frequência (FM)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1800" dirty="0" smtClean="0"/>
              <a:t>Modulação de Fase (PM)</a:t>
            </a:r>
            <a:endParaRPr lang="pt-BR" sz="1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21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03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Processo de Modulação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400600"/>
          </a:xfrm>
        </p:spPr>
        <p:txBody>
          <a:bodyPr>
            <a:normAutofit/>
          </a:bodyPr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Classificação do Processo de Modulação</a:t>
            </a:r>
          </a:p>
          <a:p>
            <a:pPr marL="971550" lvl="1" indent="-514350">
              <a:buFont typeface="+mj-lt"/>
              <a:buAutoNum type="arabicPeriod" startAt="2"/>
            </a:pPr>
            <a:endParaRPr lang="pt-BR" sz="2600" dirty="0" smtClean="0"/>
          </a:p>
          <a:p>
            <a:pPr marL="971550" lvl="1" indent="-514350">
              <a:buFont typeface="+mj-lt"/>
              <a:buAutoNum type="arabicPeriod" startAt="2"/>
            </a:pPr>
            <a:r>
              <a:rPr lang="pt-BR" sz="2600" dirty="0" smtClean="0"/>
              <a:t>Modulação </a:t>
            </a:r>
            <a:r>
              <a:rPr lang="pt-BR" sz="2600" dirty="0"/>
              <a:t>de </a:t>
            </a:r>
            <a:r>
              <a:rPr lang="pt-BR" sz="2600" dirty="0" smtClean="0"/>
              <a:t>Pulso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200" dirty="0" smtClean="0"/>
              <a:t>Portadora é uma sequência periódica de pulsos retangulares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200" dirty="0" smtClean="0"/>
              <a:t>Modulação Analógica </a:t>
            </a:r>
            <a:r>
              <a:rPr lang="pt-BR" sz="1600" dirty="0" smtClean="0"/>
              <a:t>(a</a:t>
            </a:r>
            <a:r>
              <a:rPr lang="pt-BR" sz="1400" dirty="0" smtClean="0"/>
              <a:t>mplitude, duração ou posição do pulso são variadas)</a:t>
            </a:r>
            <a:endParaRPr lang="pt-BR" sz="2200" dirty="0" smtClean="0"/>
          </a:p>
          <a:p>
            <a:pPr marL="1828800" lvl="3" indent="-457200">
              <a:buFont typeface="Arial" charset="0"/>
              <a:buChar char="•"/>
            </a:pPr>
            <a:r>
              <a:rPr lang="pt-BR" sz="1800" dirty="0" smtClean="0"/>
              <a:t>Modulação por Amplitude de Pulso (PAM)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1800" dirty="0" smtClean="0"/>
              <a:t>Modulação por Duração de Pulso (PDM)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1800" dirty="0" smtClean="0"/>
              <a:t>Modulação por Posição de Pulso (PPM)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200" dirty="0" smtClean="0"/>
              <a:t>Modulação Digital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1800" dirty="0" smtClean="0"/>
              <a:t>Modulação por Codificação de Pulso (PCM)</a:t>
            </a:r>
          </a:p>
          <a:p>
            <a:pPr marL="2286000" lvl="4" indent="-457200">
              <a:buFont typeface="Arial" charset="0"/>
              <a:buChar char="•"/>
            </a:pPr>
            <a:r>
              <a:rPr lang="pt-BR" sz="1800" dirty="0" smtClean="0"/>
              <a:t>Amplitude do pulso é quantizada e depois codificada, e os símbolos binários é que são transmitidos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22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9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Processo de Modulação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 lnSpcReduction="10000"/>
          </a:bodyPr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Classificação do Processo de Modulação</a:t>
            </a:r>
            <a:endParaRPr lang="pt-BR" sz="1800" dirty="0" smtClean="0"/>
          </a:p>
          <a:p>
            <a:pPr marL="971550" lvl="1" indent="-514350">
              <a:buFont typeface="+mj-lt"/>
              <a:buAutoNum type="arabicPeriod" startAt="3"/>
            </a:pPr>
            <a:endParaRPr lang="pt-BR" sz="2600" dirty="0" smtClean="0"/>
          </a:p>
          <a:p>
            <a:pPr marL="971550" lvl="1" indent="-514350">
              <a:buFont typeface="+mj-lt"/>
              <a:buAutoNum type="arabicPeriod" startAt="3"/>
            </a:pPr>
            <a:r>
              <a:rPr lang="pt-BR" sz="2600" dirty="0" smtClean="0"/>
              <a:t>Multiplexação</a:t>
            </a:r>
            <a:r>
              <a:rPr lang="pt-BR" sz="2600" baseline="30000" dirty="0" smtClean="0"/>
              <a:t>*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200" dirty="0" smtClean="0"/>
              <a:t>Uso compartilhado de recursos por mais de um usuário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200" dirty="0" smtClean="0">
                <a:solidFill>
                  <a:srgbClr val="0033CC"/>
                </a:solidFill>
              </a:rPr>
              <a:t>Multiplexação por Divisão de Frequência </a:t>
            </a:r>
            <a:r>
              <a:rPr lang="pt-BR" sz="2200" dirty="0" smtClean="0"/>
              <a:t>(FDM)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1800" dirty="0" smtClean="0"/>
              <a:t>Usa modulação contínua para transladar em frequência cada sinal mensagem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200" dirty="0" smtClean="0">
                <a:solidFill>
                  <a:srgbClr val="0033CC"/>
                </a:solidFill>
              </a:rPr>
              <a:t>Multiplexação por Divisão de Tempo </a:t>
            </a:r>
            <a:r>
              <a:rPr lang="pt-BR" sz="2200" dirty="0" smtClean="0"/>
              <a:t>(TDM) 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1800" dirty="0" smtClean="0"/>
              <a:t>Usa modulação de pulso para posicionar amostras de cada sinal mensagem em intervalos de tempo que não se sobrepõem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200" dirty="0" smtClean="0"/>
              <a:t>Multiplexação por Divisão de Código (CDM) 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1800" dirty="0" smtClean="0"/>
              <a:t>Usa códigos diferentes para identificar cada sinal mensagem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200" dirty="0" smtClean="0"/>
              <a:t>Multiplexação por Divisão de Comprimento de Onda (WDM)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1800" dirty="0" smtClean="0"/>
              <a:t>Específica para canais de fibras óticas 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-2721349" y="3521550"/>
            <a:ext cx="583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 Combinação de diversos sinais de mensagem para serem transmitidos  simultaneamente</a:t>
            </a:r>
            <a:b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 mesmo canal.</a:t>
            </a:r>
            <a:endParaRPr lang="pt-BR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23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5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7. Tipos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Digital</a:t>
            </a:r>
            <a:endParaRPr lang="pt-BR" sz="1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-2721349" y="3521550"/>
            <a:ext cx="583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 Combinação de diversos sinais de mensagem para serem transmitidos  simultaneamente</a:t>
            </a:r>
            <a:b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 mesmo canal.</a:t>
            </a:r>
            <a:endParaRPr lang="pt-BR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26376"/>
            <a:ext cx="6516588" cy="491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de seta reta 8"/>
          <p:cNvCxnSpPr/>
          <p:nvPr/>
        </p:nvCxnSpPr>
        <p:spPr>
          <a:xfrm>
            <a:off x="4427984" y="3068960"/>
            <a:ext cx="1080120" cy="0"/>
          </a:xfrm>
          <a:prstGeom prst="straightConnector1">
            <a:avLst/>
          </a:prstGeom>
          <a:ln w="38100">
            <a:solidFill>
              <a:srgbClr val="0033CC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4430518" y="4181959"/>
            <a:ext cx="1080120" cy="0"/>
          </a:xfrm>
          <a:prstGeom prst="straightConnector1">
            <a:avLst/>
          </a:prstGeom>
          <a:ln w="38100">
            <a:solidFill>
              <a:srgbClr val="0033CC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4430518" y="5301208"/>
            <a:ext cx="1080120" cy="0"/>
          </a:xfrm>
          <a:prstGeom prst="straightConnector1">
            <a:avLst/>
          </a:prstGeom>
          <a:ln w="38100">
            <a:solidFill>
              <a:srgbClr val="0033CC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24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5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7. Tipos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Digital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2400" dirty="0" smtClean="0"/>
              <a:t>Codificador da Fonte 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1400" dirty="0" smtClean="0"/>
              <a:t>Elimina informações redundantes do sinal mensagem (uso eficiente do canal)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1400" dirty="0" smtClean="0"/>
              <a:t>Sequência de símbolos produzida na saída: palavra-código da fonte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2400" dirty="0" smtClean="0"/>
              <a:t>Codificador de Canal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1400" dirty="0" smtClean="0"/>
              <a:t>Acrescenta símbolos redundantes à palavra-código da fonte para formar a pal.-cód. do canal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2400" dirty="0" smtClean="0"/>
              <a:t>Modulador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1400" dirty="0" smtClean="0"/>
              <a:t>Representa cada pal.-cód. do canal por um símbolo analógico correspondente (sequência de símbolos analógicos produzida é chamada de forma de onda)</a:t>
            </a:r>
          </a:p>
          <a:p>
            <a:pPr lvl="1"/>
            <a:endParaRPr lang="pt-BR" sz="18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 algn="ctr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Projeto complexo conceitualmente mas de fácil construção</a:t>
            </a:r>
            <a:endParaRPr lang="pt-BR" sz="1600" dirty="0" smtClean="0"/>
          </a:p>
          <a:p>
            <a:pPr marL="529200" lvl="2" indent="-457200">
              <a:spcBef>
                <a:spcPts val="1200"/>
              </a:spcBef>
              <a:buFont typeface="Arial" charset="0"/>
              <a:buChar char="•"/>
            </a:pPr>
            <a:r>
              <a:rPr lang="pt-BR" sz="3200" dirty="0" smtClean="0"/>
              <a:t>Analógica</a:t>
            </a:r>
          </a:p>
          <a:p>
            <a:pPr lvl="1"/>
            <a:endParaRPr lang="pt-BR" sz="11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 algn="ctr"/>
            <a:r>
              <a:rPr lang="pt-BR" sz="2000" b="1" dirty="0" smtClean="0">
                <a:solidFill>
                  <a:schemeClr val="accent4">
                    <a:lumMod val="75000"/>
                  </a:schemeClr>
                </a:solidFill>
              </a:rPr>
              <a:t>Projeto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</a:rPr>
              <a:t>conceitualmente simples mas de difícil construção</a:t>
            </a:r>
          </a:p>
          <a:p>
            <a:pPr lvl="1"/>
            <a:endParaRPr lang="pt-BR" sz="2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-2721349" y="3521550"/>
            <a:ext cx="583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 Combinação de diversos sinais de mensagem para serem transmitidos  simultaneamente</a:t>
            </a:r>
            <a:b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 mesmo canal.</a:t>
            </a:r>
            <a:endParaRPr lang="pt-BR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25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2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8. Capacidade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pPr marL="363538" lvl="1" indent="-269875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O sinal mensagem deve ser entregue ao usuário de maneira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eficiente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 e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confiável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, sujeito a certas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restrições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400" b="1" dirty="0" smtClean="0">
                <a:solidFill>
                  <a:schemeClr val="accent4">
                    <a:lumMod val="75000"/>
                  </a:schemeClr>
                </a:solidFill>
              </a:rPr>
              <a:t>de projeto </a:t>
            </a: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(potência de </a:t>
            </a:r>
            <a:r>
              <a:rPr lang="pt-BR" sz="1600" dirty="0" err="1" smtClean="0">
                <a:solidFill>
                  <a:schemeClr val="accent4">
                    <a:lumMod val="75000"/>
                  </a:schemeClr>
                </a:solidFill>
              </a:rPr>
              <a:t>txo</a:t>
            </a: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 possível, larg. de banda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</a:rPr>
              <a:t>disponível </a:t>
            </a: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no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</a:rPr>
              <a:t>canal e </a:t>
            </a:r>
            <a:r>
              <a:rPr lang="pt-BR" sz="1600" dirty="0" smtClean="0">
                <a:solidFill>
                  <a:schemeClr val="accent4">
                    <a:lumMod val="75000"/>
                  </a:schemeClr>
                </a:solidFill>
              </a:rPr>
              <a:t>custo viável de construção)</a:t>
            </a:r>
          </a:p>
          <a:p>
            <a:pPr marL="363538" lvl="1" indent="-269875"/>
            <a:endParaRPr lang="pt-BR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363538" lvl="1" indent="-269875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accent4">
                    <a:lumMod val="75000"/>
                  </a:schemeClr>
                </a:solidFill>
              </a:rPr>
              <a:t>Confiabilidade em Sistema de Comunicação Digital (SCD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714375" lvl="2" indent="-268288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Expressa em termos de </a:t>
            </a:r>
            <a:r>
              <a:rPr lang="pt-BR" sz="2000" b="1" dirty="0" smtClean="0">
                <a:solidFill>
                  <a:srgbClr val="0033CC"/>
                </a:solidFill>
              </a:rPr>
              <a:t>taxa de erro de bits</a:t>
            </a:r>
            <a:r>
              <a:rPr lang="pt-BR" sz="2000" baseline="30000" dirty="0" smtClean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 (BER – </a:t>
            </a:r>
            <a:r>
              <a:rPr lang="pt-BR" sz="2000" i="1" dirty="0" smtClean="0">
                <a:solidFill>
                  <a:schemeClr val="accent4">
                    <a:lumMod val="75000"/>
                  </a:schemeClr>
                </a:solidFill>
              </a:rPr>
              <a:t>Bit </a:t>
            </a:r>
            <a:r>
              <a:rPr lang="pt-BR" sz="2000" i="1" dirty="0" err="1" smtClean="0">
                <a:solidFill>
                  <a:schemeClr val="accent4">
                    <a:lumMod val="75000"/>
                  </a:schemeClr>
                </a:solidFill>
              </a:rPr>
              <a:t>Error</a:t>
            </a:r>
            <a:r>
              <a:rPr lang="pt-BR" sz="2000" i="1" dirty="0" smtClean="0">
                <a:solidFill>
                  <a:schemeClr val="accent4">
                    <a:lumMod val="75000"/>
                  </a:schemeClr>
                </a:solidFill>
              </a:rPr>
              <a:t> Rate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</a:rPr>
              <a:t>) medida na saída do receptor </a:t>
            </a:r>
            <a:r>
              <a:rPr lang="pt-BR" sz="2000" dirty="0" smtClean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 menor BER, mais confiável o sist.</a:t>
            </a:r>
          </a:p>
          <a:p>
            <a:pPr marL="363538" lvl="2" indent="-269875"/>
            <a:endParaRPr lang="pt-BR" sz="2000" dirty="0" smtClean="0">
              <a:solidFill>
                <a:schemeClr val="accent4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63538" lvl="1" indent="-269875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É possível projetar um SCD em canal ruidoso com BER "nula"?</a:t>
            </a:r>
            <a:br>
              <a:rPr lang="pt-BR" sz="2400" dirty="0" smtClean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</a:b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Teoricamente, sim, de acordo com o teorema de Shannon.</a:t>
            </a:r>
            <a:endParaRPr lang="pt-BR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-2262185" y="4126037"/>
            <a:ext cx="4913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 Probabilidade de erro de bits</a:t>
            </a:r>
          </a:p>
          <a:p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** taxa máxima que a informação pode ser transmitida sem erros pelo canal</a:t>
            </a:r>
            <a:endParaRPr lang="pt-BR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15616" y="5025370"/>
            <a:ext cx="7475060" cy="70788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7030A0"/>
                </a:solidFill>
              </a:rPr>
              <a:t>Para um canal com largura de banda </a:t>
            </a:r>
            <a:r>
              <a:rPr lang="pt-BR" sz="2000" i="1" dirty="0" smtClean="0">
                <a:solidFill>
                  <a:srgbClr val="7030A0"/>
                </a:solidFill>
              </a:rPr>
              <a:t>B</a:t>
            </a:r>
            <a:r>
              <a:rPr lang="pt-BR" sz="2000" dirty="0" smtClean="0">
                <a:solidFill>
                  <a:srgbClr val="7030A0"/>
                </a:solidFill>
              </a:rPr>
              <a:t> e relação sinal-ruído </a:t>
            </a:r>
            <a:r>
              <a:rPr lang="pt-BR" sz="2000" i="1" dirty="0" smtClean="0">
                <a:solidFill>
                  <a:srgbClr val="7030A0"/>
                </a:solidFill>
              </a:rPr>
              <a:t>SNR</a:t>
            </a:r>
            <a:r>
              <a:rPr lang="pt-BR" sz="2000" dirty="0" smtClean="0">
                <a:solidFill>
                  <a:srgbClr val="7030A0"/>
                </a:solidFill>
              </a:rPr>
              <a:t>, </a:t>
            </a:r>
          </a:p>
          <a:p>
            <a:r>
              <a:rPr lang="pt-BR" sz="2000" dirty="0" smtClean="0">
                <a:solidFill>
                  <a:srgbClr val="7030A0"/>
                </a:solidFill>
              </a:rPr>
              <a:t>a </a:t>
            </a:r>
            <a:r>
              <a:rPr lang="pt-BR" sz="2000" b="1" dirty="0" smtClean="0">
                <a:solidFill>
                  <a:srgbClr val="7030A0"/>
                </a:solidFill>
              </a:rPr>
              <a:t>Capacidade de transmissão de Informação</a:t>
            </a:r>
            <a:r>
              <a:rPr lang="pt-BR" sz="2000" b="1" baseline="30000" dirty="0" smtClean="0">
                <a:solidFill>
                  <a:srgbClr val="7030A0"/>
                </a:solidFill>
              </a:rPr>
              <a:t>**</a:t>
            </a:r>
            <a:r>
              <a:rPr lang="pt-BR" sz="2000" b="1" dirty="0" smtClean="0">
                <a:solidFill>
                  <a:srgbClr val="7030A0"/>
                </a:solidFill>
              </a:rPr>
              <a:t> </a:t>
            </a:r>
            <a:r>
              <a:rPr lang="pt-BR" sz="2000" dirty="0" smtClean="0">
                <a:solidFill>
                  <a:srgbClr val="7030A0"/>
                </a:solidFill>
              </a:rPr>
              <a:t>desse canal é dada por:</a:t>
            </a:r>
            <a:endParaRPr lang="pt-BR" sz="2000" dirty="0">
              <a:solidFill>
                <a:srgbClr val="7030A0"/>
              </a:solidFill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997509"/>
              </p:ext>
            </p:extLst>
          </p:nvPr>
        </p:nvGraphicFramePr>
        <p:xfrm>
          <a:off x="3275856" y="5877272"/>
          <a:ext cx="3240360" cy="37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ção" r:id="rId4" imgW="1879560" imgH="215640" progId="Equation.3">
                  <p:embed/>
                </p:oleObj>
              </mc:Choice>
              <mc:Fallback>
                <p:oleObj name="Equação" r:id="rId4" imgW="18795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5856" y="5877272"/>
                        <a:ext cx="3240360" cy="37243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762939"/>
              </p:ext>
            </p:extLst>
          </p:nvPr>
        </p:nvGraphicFramePr>
        <p:xfrm>
          <a:off x="3197901" y="6381328"/>
          <a:ext cx="320675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ção" r:id="rId6" imgW="2450880" imgH="215640" progId="Equation.3">
                  <p:embed/>
                </p:oleObj>
              </mc:Choice>
              <mc:Fallback>
                <p:oleObj name="Equação" r:id="rId6" imgW="2450880" imgH="21564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901" y="6381328"/>
                        <a:ext cx="3206750" cy="280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26</a:t>
            </a:fld>
            <a:r>
              <a:rPr lang="pt-BR" smtClean="0"/>
              <a:t> / 30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660232" y="6237312"/>
            <a:ext cx="2434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smtClean="0"/>
              <a:t>R</a:t>
            </a:r>
            <a:r>
              <a:rPr lang="pt-BR" sz="1400" dirty="0" smtClean="0"/>
              <a:t> é a taxa de transmissão (</a:t>
            </a:r>
            <a:r>
              <a:rPr lang="pt-BR" sz="1400" dirty="0" err="1" smtClean="0"/>
              <a:t>bps</a:t>
            </a:r>
            <a:r>
              <a:rPr lang="pt-BR" sz="1400" dirty="0" smtClean="0"/>
              <a:t>)</a:t>
            </a:r>
          </a:p>
          <a:p>
            <a:r>
              <a:rPr lang="pt-BR" sz="1400" i="1" dirty="0" smtClean="0"/>
              <a:t>C</a:t>
            </a:r>
            <a:r>
              <a:rPr lang="pt-BR" sz="1400" dirty="0" smtClean="0"/>
              <a:t> é a capac. do canal (</a:t>
            </a:r>
            <a:r>
              <a:rPr lang="pt-BR" sz="1400" dirty="0" err="1" smtClean="0"/>
              <a:t>bps</a:t>
            </a:r>
            <a:r>
              <a:rPr lang="pt-BR" sz="1400" dirty="0" smtClean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157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63272" cy="720080"/>
          </a:xfrm>
        </p:spPr>
        <p:txBody>
          <a:bodyPr>
            <a:noAutofit/>
          </a:bodyPr>
          <a:lstStyle/>
          <a:p>
            <a:r>
              <a:rPr lang="pt-BR" sz="3200" dirty="0" smtClean="0"/>
              <a:t>9. Um caso de comunicação digital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Sinal binário aleatório, 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, contendo símbolos equiprováveis, </a:t>
            </a:r>
            <a:r>
              <a:rPr lang="pt-BR" sz="1800" b="1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 e </a:t>
            </a:r>
            <a:r>
              <a:rPr lang="pt-BR" sz="1800" b="1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, representados por pulsos de duração 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 e amplitudes +1V e -1V, respectivamente.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Modulação por </a:t>
            </a:r>
            <a:r>
              <a:rPr lang="pt-BR" sz="1800" b="1" dirty="0" smtClean="0">
                <a:solidFill>
                  <a:schemeClr val="accent4">
                    <a:lumMod val="75000"/>
                  </a:schemeClr>
                </a:solidFill>
              </a:rPr>
              <a:t>chaveamento de fase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O sinal de informação 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 é multiplicado por um sinal portador </a:t>
            </a:r>
            <a:r>
              <a:rPr lang="pt-BR" sz="1800" i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pt-BR" sz="1800" i="1" baseline="-250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pt-BR" sz="18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.cos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(2</a:t>
            </a:r>
            <a:r>
              <a:rPr lang="el-GR" sz="1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π</a:t>
            </a:r>
            <a:r>
              <a:rPr lang="pt-BR" sz="1800" i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f</a:t>
            </a:r>
            <a:r>
              <a:rPr lang="pt-BR" sz="1800" i="1" baseline="-250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pt-BR" sz="1800" i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, com </a:t>
            </a:r>
            <a:b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0 ≤ 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 ≤ 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, e a frequência da portadora sendo múltipla de 1/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15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15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Supondo um canal sem distorções mas ruidoso, o sinal recebido será:</a:t>
            </a:r>
            <a:b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onde 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w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 é o ruído </a:t>
            </a:r>
            <a:r>
              <a:rPr lang="pt-BR" sz="1800" b="1" dirty="0" smtClean="0">
                <a:solidFill>
                  <a:schemeClr val="accent4">
                    <a:lumMod val="75000"/>
                  </a:schemeClr>
                </a:solidFill>
              </a:rPr>
              <a:t>aditivo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 do canal</a:t>
            </a:r>
            <a:r>
              <a:rPr lang="pt-BR" sz="1800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758465"/>
              </p:ext>
            </p:extLst>
          </p:nvPr>
        </p:nvGraphicFramePr>
        <p:xfrm>
          <a:off x="827584" y="3140696"/>
          <a:ext cx="3384376" cy="62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ção" r:id="rId4" imgW="2628720" imgH="482400" progId="Equation.3">
                  <p:embed/>
                </p:oleObj>
              </mc:Choice>
              <mc:Fallback>
                <p:oleObj name="Equação" r:id="rId4" imgW="26287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3140696"/>
                        <a:ext cx="3384376" cy="6223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997118"/>
              </p:ext>
            </p:extLst>
          </p:nvPr>
        </p:nvGraphicFramePr>
        <p:xfrm>
          <a:off x="3779912" y="4667143"/>
          <a:ext cx="14906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ção" r:id="rId6" imgW="1041120" imgH="203040" progId="Equation.3">
                  <p:embed/>
                </p:oleObj>
              </mc:Choice>
              <mc:Fallback>
                <p:oleObj name="Equação" r:id="rId6" imgW="1041120" imgH="20304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667143"/>
                        <a:ext cx="1490662" cy="29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77" name="Picture 2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508" y="5134694"/>
            <a:ext cx="38671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58" y="2780928"/>
            <a:ext cx="35814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27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2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63272" cy="720080"/>
          </a:xfrm>
        </p:spPr>
        <p:txBody>
          <a:bodyPr>
            <a:noAutofit/>
          </a:bodyPr>
          <a:lstStyle/>
          <a:p>
            <a:r>
              <a:rPr lang="pt-BR" sz="3200" dirty="0" smtClean="0"/>
              <a:t>9. Um caso de comunicação digital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O misturador (correlacionador) multiplica o sinal recebido pela “mesma” portadora (gerada localmente) e depois integra o resultado no intervalo de 0 ≤ 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 ≤ 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Se a saída do misturador, </a:t>
            </a:r>
            <a:r>
              <a:rPr lang="pt-BR" sz="1800" i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pt-BR" sz="1800" i="1" baseline="-25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800" i="1" baseline="-25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, for maior que 0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 então o receptor produzirá um símbolo </a:t>
            </a:r>
            <a:r>
              <a:rPr lang="pt-BR" sz="1800" b="1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;  e caso contrário, o receptor produzirá um símbolo </a:t>
            </a:r>
            <a:r>
              <a:rPr lang="pt-BR" sz="1800" b="1" dirty="0" smtClean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47133"/>
              </p:ext>
            </p:extLst>
          </p:nvPr>
        </p:nvGraphicFramePr>
        <p:xfrm>
          <a:off x="2033588" y="1916113"/>
          <a:ext cx="51625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ção" r:id="rId4" imgW="3606480" imgH="711000" progId="Equation.3">
                  <p:embed/>
                </p:oleObj>
              </mc:Choice>
              <mc:Fallback>
                <p:oleObj name="Equação" r:id="rId4" imgW="36064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1916113"/>
                        <a:ext cx="5162550" cy="1022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1179909" y="3927698"/>
            <a:ext cx="6848475" cy="1733550"/>
            <a:chOff x="1179909" y="3927698"/>
            <a:chExt cx="6848475" cy="1733550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909" y="3927698"/>
              <a:ext cx="6848475" cy="173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CaixaDeTexto 6"/>
            <p:cNvSpPr txBox="1"/>
            <p:nvPr/>
          </p:nvSpPr>
          <p:spPr>
            <a:xfrm>
              <a:off x="4426352" y="4329935"/>
              <a:ext cx="33214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400" i="1" dirty="0" err="1" smtClean="0">
                  <a:latin typeface="Times New Roman" panose="02020603050405020304" pitchFamily="18" charset="0"/>
                </a:rPr>
                <a:t>y</a:t>
              </a:r>
              <a:r>
                <a:rPr lang="pt-BR" sz="1400" i="1" baseline="-25000" dirty="0" err="1" smtClean="0">
                  <a:latin typeface="Times New Roman" panose="02020603050405020304" pitchFamily="18" charset="0"/>
                </a:rPr>
                <a:t>T</a:t>
              </a:r>
              <a:endParaRPr lang="pt-BR" i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080557" y="4333636"/>
              <a:ext cx="6473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sz="1400" i="1" dirty="0" err="1" smtClean="0">
                  <a:latin typeface="Times New Roman" panose="02020603050405020304" pitchFamily="18" charset="0"/>
                </a:rPr>
                <a:t>y</a:t>
              </a:r>
              <a:r>
                <a:rPr lang="pt-BR" sz="1400" i="1" baseline="-25000" dirty="0" err="1" smtClean="0">
                  <a:latin typeface="Times New Roman" panose="02020603050405020304" pitchFamily="18" charset="0"/>
                </a:rPr>
                <a:t>T</a:t>
              </a:r>
              <a:r>
                <a:rPr lang="pt-BR" sz="1400" i="1" baseline="-25000" dirty="0" smtClean="0">
                  <a:latin typeface="Times New Roman" panose="02020603050405020304" pitchFamily="18" charset="0"/>
                </a:rPr>
                <a:t>  </a:t>
              </a:r>
              <a:r>
                <a:rPr lang="pt-BR" sz="1400" i="1" dirty="0" smtClean="0">
                  <a:latin typeface="Times New Roman" panose="02020603050405020304" pitchFamily="18" charset="0"/>
                </a:rPr>
                <a:t>&gt; 0</a:t>
              </a:r>
              <a:endParaRPr lang="pt-BR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28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8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63272" cy="720080"/>
          </a:xfrm>
        </p:spPr>
        <p:txBody>
          <a:bodyPr>
            <a:noAutofit/>
          </a:bodyPr>
          <a:lstStyle/>
          <a:p>
            <a:r>
              <a:rPr lang="pt-BR" sz="3200" dirty="0" smtClean="0"/>
              <a:t>9. Um caso de comunicação digital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Da análise de Fourier sabemos que o produto 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</a:rPr>
              <a:t>tempo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 x 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</a:rPr>
              <a:t>largura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</a:rPr>
              <a:t>de banda 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é constante, ou seja, a larg. de banda de um pulso retangular de duração 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 é inversamente proporcional a 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, que neste caso é a taxa de transmissão do sistema em </a:t>
            </a:r>
            <a:r>
              <a:rPr lang="pt-BR" sz="1800" dirty="0" err="1" smtClean="0">
                <a:solidFill>
                  <a:schemeClr val="accent4">
                    <a:lumMod val="75000"/>
                  </a:schemeClr>
                </a:solidFill>
              </a:rPr>
              <a:t>bps</a:t>
            </a: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pt-BR" sz="1800" i="1" dirty="0" smtClean="0">
                <a:solidFill>
                  <a:schemeClr val="accent4">
                    <a:lumMod val="75000"/>
                  </a:schemeClr>
                </a:solidFill>
              </a:rPr>
              <a:t>R</a:t>
            </a:r>
            <a:endParaRPr lang="pt-BR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A multiplicação de um sinal por uma senóide desloca uma metade do espectro do sinal para direita e a outra metade para a esquerda, da frequência da senóide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1800" dirty="0" smtClean="0">
                <a:solidFill>
                  <a:schemeClr val="accent4">
                    <a:lumMod val="75000"/>
                  </a:schemeClr>
                </a:solidFill>
              </a:rPr>
              <a:t>Teorema da Modulação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chemeClr val="accent4">
                    <a:lumMod val="75000"/>
                  </a:schemeClr>
                </a:solidFill>
              </a:rPr>
              <a:t>Propriedade da transformada de Fourier: </a:t>
            </a:r>
            <a:br>
              <a:rPr lang="pt-BR" sz="1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1400" dirty="0" smtClean="0">
                <a:solidFill>
                  <a:schemeClr val="accent4">
                    <a:lumMod val="75000"/>
                  </a:schemeClr>
                </a:solidFill>
              </a:rPr>
              <a:t>pode ser expresso em termos de:  </a:t>
            </a:r>
            <a:br>
              <a:rPr lang="pt-BR" sz="1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pt-BR" sz="1400" dirty="0" smtClean="0">
                <a:solidFill>
                  <a:schemeClr val="accent4">
                    <a:lumMod val="75000"/>
                  </a:schemeClr>
                </a:solidFill>
              </a:rPr>
              <a:t>como mostrado a seguir:</a:t>
            </a:r>
            <a:endParaRPr lang="pt-BR" sz="18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91267"/>
              </p:ext>
            </p:extLst>
          </p:nvPr>
        </p:nvGraphicFramePr>
        <p:xfrm>
          <a:off x="4529138" y="4324350"/>
          <a:ext cx="35353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ção" r:id="rId4" imgW="2946240" imgH="393480" progId="Equation.3">
                  <p:embed/>
                </p:oleObj>
              </mc:Choice>
              <mc:Fallback>
                <p:oleObj name="Equação" r:id="rId4" imgW="2946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4324350"/>
                        <a:ext cx="3535362" cy="47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400688"/>
              </p:ext>
            </p:extLst>
          </p:nvPr>
        </p:nvGraphicFramePr>
        <p:xfrm>
          <a:off x="4529138" y="4083050"/>
          <a:ext cx="1220787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ção" r:id="rId6" imgW="1015920" imgH="215640" progId="Equation.3">
                  <p:embed/>
                </p:oleObj>
              </mc:Choice>
              <mc:Fallback>
                <p:oleObj name="Equação" r:id="rId6" imgW="1015920" imgH="21564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4083050"/>
                        <a:ext cx="1220787" cy="258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100784"/>
              </p:ext>
            </p:extLst>
          </p:nvPr>
        </p:nvGraphicFramePr>
        <p:xfrm>
          <a:off x="4529138" y="3783013"/>
          <a:ext cx="1384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ção" r:id="rId8" imgW="1155600" imgH="228600" progId="Equation.3">
                  <p:embed/>
                </p:oleObj>
              </mc:Choice>
              <mc:Fallback>
                <p:oleObj name="Equação" r:id="rId8" imgW="1155600" imgH="228600" progId="Equation.3">
                  <p:embed/>
                  <p:pic>
                    <p:nvPicPr>
                      <p:cNvPr id="0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3783013"/>
                        <a:ext cx="1384300" cy="273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29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99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O processo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744416"/>
          </a:xfrm>
        </p:spPr>
        <p:txBody>
          <a:bodyPr>
            <a:normAutofit fontScale="77500" lnSpcReduction="20000"/>
          </a:bodyPr>
          <a:lstStyle/>
          <a:p>
            <a:r>
              <a:rPr lang="pt-BR" sz="3000" dirty="0" smtClean="0"/>
              <a:t>Transmissão de informação de um ponto a outro.</a:t>
            </a:r>
          </a:p>
          <a:p>
            <a:pPr marL="586350" indent="-514350">
              <a:buAutoNum type="arabicPeriod"/>
            </a:pPr>
            <a:r>
              <a:rPr lang="pt-BR" sz="2800" dirty="0" smtClean="0"/>
              <a:t>Geração do sinal mensagem (voz, música, imagem ou dados)</a:t>
            </a:r>
          </a:p>
          <a:p>
            <a:pPr marL="586350" indent="-514350">
              <a:buAutoNum type="arabicPeriod"/>
            </a:pPr>
            <a:r>
              <a:rPr lang="pt-BR" sz="2800" dirty="0" smtClean="0"/>
              <a:t>Descrição do sinal mensagem por meio de um </a:t>
            </a:r>
            <a:br>
              <a:rPr lang="pt-BR" sz="2800" dirty="0" smtClean="0"/>
            </a:br>
            <a:r>
              <a:rPr lang="pt-BR" sz="2800" dirty="0" smtClean="0"/>
              <a:t>conjunto de símbolos (elétricos, auditivos ou visuais)</a:t>
            </a:r>
          </a:p>
          <a:p>
            <a:pPr marL="586350" indent="-514350">
              <a:buAutoNum type="arabicPeriod"/>
            </a:pPr>
            <a:r>
              <a:rPr lang="pt-BR" sz="2800" dirty="0" smtClean="0"/>
              <a:t>Codificação </a:t>
            </a:r>
            <a:r>
              <a:rPr lang="pt-BR" sz="2800" dirty="0" smtClean="0"/>
              <a:t>dos símbolos em forma apropriada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à </a:t>
            </a:r>
            <a:r>
              <a:rPr lang="pt-BR" sz="2800" dirty="0" smtClean="0"/>
              <a:t>transmissão por um meio físico</a:t>
            </a:r>
          </a:p>
          <a:p>
            <a:pPr marL="586350" indent="-514350">
              <a:buAutoNum type="arabicPeriod"/>
            </a:pPr>
            <a:r>
              <a:rPr lang="pt-BR" sz="2800" dirty="0" smtClean="0"/>
              <a:t>Transmissão dos símbolos codificados até o destino</a:t>
            </a:r>
          </a:p>
          <a:p>
            <a:pPr marL="586350" indent="-514350">
              <a:buAutoNum type="arabicPeriod"/>
            </a:pPr>
            <a:r>
              <a:rPr lang="pt-BR" sz="2800" dirty="0" smtClean="0"/>
              <a:t>Decodificação e reprodução dos símbolos originais</a:t>
            </a:r>
          </a:p>
          <a:p>
            <a:pPr marL="586350" indent="-514350">
              <a:buAutoNum type="arabicPeriod"/>
            </a:pPr>
            <a:r>
              <a:rPr lang="pt-BR" sz="2800" dirty="0" smtClean="0"/>
              <a:t>Recriação do sinal de mensagem original com alguma degradação definível da qualidade</a:t>
            </a: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grpSp>
        <p:nvGrpSpPr>
          <p:cNvPr id="13" name="Grupo 12"/>
          <p:cNvGrpSpPr/>
          <p:nvPr/>
        </p:nvGrpSpPr>
        <p:grpSpPr>
          <a:xfrm>
            <a:off x="1221454" y="5229200"/>
            <a:ext cx="6878938" cy="864096"/>
            <a:chOff x="1149446" y="5157192"/>
            <a:chExt cx="6878938" cy="864096"/>
          </a:xfrm>
        </p:grpSpPr>
        <p:sp>
          <p:nvSpPr>
            <p:cNvPr id="7" name="Cubo 6"/>
            <p:cNvSpPr/>
            <p:nvPr/>
          </p:nvSpPr>
          <p:spPr>
            <a:xfrm>
              <a:off x="1149446" y="5157192"/>
              <a:ext cx="1728192" cy="864096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accent4">
                      <a:lumMod val="75000"/>
                    </a:schemeClr>
                  </a:solidFill>
                  <a:latin typeface="Levenim MT" panose="02010502060101010101" pitchFamily="2" charset="-79"/>
                  <a:cs typeface="Levenim MT" panose="02010502060101010101" pitchFamily="2" charset="-79"/>
                </a:rPr>
                <a:t>Transmissor</a:t>
              </a:r>
              <a:endParaRPr lang="pt-BR" b="1" dirty="0">
                <a:solidFill>
                  <a:schemeClr val="accent4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endParaRPr>
            </a:p>
          </p:txBody>
        </p:sp>
        <p:sp>
          <p:nvSpPr>
            <p:cNvPr id="8" name="Cubo 7"/>
            <p:cNvSpPr/>
            <p:nvPr/>
          </p:nvSpPr>
          <p:spPr>
            <a:xfrm>
              <a:off x="6300192" y="5157192"/>
              <a:ext cx="1728192" cy="864096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accent4">
                      <a:lumMod val="75000"/>
                    </a:schemeClr>
                  </a:solidFill>
                  <a:latin typeface="Levenim MT" panose="02010502060101010101" pitchFamily="2" charset="-79"/>
                  <a:cs typeface="Levenim MT" panose="02010502060101010101" pitchFamily="2" charset="-79"/>
                </a:rPr>
                <a:t>Receptor</a:t>
              </a:r>
              <a:endParaRPr lang="pt-BR" b="1" dirty="0">
                <a:solidFill>
                  <a:schemeClr val="accent4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endParaRPr>
            </a:p>
          </p:txBody>
        </p:sp>
        <p:sp>
          <p:nvSpPr>
            <p:cNvPr id="10" name="Fluxograma: Armazenamento de acesso direto 9"/>
            <p:cNvSpPr/>
            <p:nvPr/>
          </p:nvSpPr>
          <p:spPr>
            <a:xfrm>
              <a:off x="3688814" y="5157192"/>
              <a:ext cx="1800200" cy="864096"/>
            </a:xfrm>
            <a:prstGeom prst="flowChartMagneticDrum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b="1" dirty="0" smtClean="0">
                  <a:solidFill>
                    <a:schemeClr val="accent4">
                      <a:lumMod val="75000"/>
                    </a:schemeClr>
                  </a:solidFill>
                  <a:latin typeface="Levenim MT" panose="02010502060101010101" pitchFamily="2" charset="-79"/>
                  <a:cs typeface="Levenim MT" panose="02010502060101010101" pitchFamily="2" charset="-79"/>
                </a:rPr>
                <a:t>Canal</a:t>
              </a:r>
            </a:p>
          </p:txBody>
        </p:sp>
        <p:sp>
          <p:nvSpPr>
            <p:cNvPr id="11" name="Divisa 10"/>
            <p:cNvSpPr/>
            <p:nvPr/>
          </p:nvSpPr>
          <p:spPr>
            <a:xfrm>
              <a:off x="3067202" y="5409220"/>
              <a:ext cx="432048" cy="360040"/>
            </a:xfrm>
            <a:prstGeom prst="chevr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 dirty="0" smtClean="0">
                <a:solidFill>
                  <a:schemeClr val="accent4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endParaRPr>
            </a:p>
          </p:txBody>
        </p:sp>
        <p:sp>
          <p:nvSpPr>
            <p:cNvPr id="12" name="Divisa 11"/>
            <p:cNvSpPr/>
            <p:nvPr/>
          </p:nvSpPr>
          <p:spPr>
            <a:xfrm>
              <a:off x="5678579" y="5409220"/>
              <a:ext cx="432048" cy="360040"/>
            </a:xfrm>
            <a:prstGeom prst="chevr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b="1" dirty="0" smtClean="0">
                <a:solidFill>
                  <a:schemeClr val="accent4">
                    <a:lumMod val="75000"/>
                  </a:schemeClr>
                </a:solidFill>
                <a:latin typeface="Levenim MT" panose="02010502060101010101" pitchFamily="2" charset="-79"/>
                <a:cs typeface="Levenim MT" panose="02010502060101010101" pitchFamily="2" charset="-79"/>
              </a:endParaRPr>
            </a:p>
          </p:txBody>
        </p:sp>
      </p:grp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3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5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363272" cy="720080"/>
          </a:xfrm>
        </p:spPr>
        <p:txBody>
          <a:bodyPr>
            <a:noAutofit/>
          </a:bodyPr>
          <a:lstStyle/>
          <a:p>
            <a:r>
              <a:rPr lang="pt-BR" sz="3200" dirty="0" smtClean="0"/>
              <a:t>9. Um caso de comunicação digital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pic>
        <p:nvPicPr>
          <p:cNvPr id="20502" name="Picture 22" descr="https://mazeofamazement.files.wordpress.com/2010/06/dsbwc.jpeg?w=6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60960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30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62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Anexo: Faixas de Frequência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567970"/>
              </p:ext>
            </p:extLst>
          </p:nvPr>
        </p:nvGraphicFramePr>
        <p:xfrm>
          <a:off x="467544" y="1052736"/>
          <a:ext cx="8352928" cy="5262669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198140"/>
                <a:gridCol w="1758511"/>
                <a:gridCol w="1758511"/>
                <a:gridCol w="2637766"/>
              </a:tblGrid>
              <a:tr h="40612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Frequency</a:t>
                      </a:r>
                      <a:r>
                        <a:rPr lang="pt-BR" sz="1600" dirty="0"/>
                        <a:t> Band </a:t>
                      </a:r>
                      <a:r>
                        <a:rPr lang="pt-BR" sz="1600" dirty="0" err="1"/>
                        <a:t>Name</a:t>
                      </a:r>
                      <a:endParaRPr lang="pt-BR" sz="1600" dirty="0"/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Frequency</a:t>
                      </a:r>
                      <a:r>
                        <a:rPr lang="pt-BR" sz="1600" dirty="0"/>
                        <a:t> Range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Wavelength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smtClean="0"/>
                        <a:t>(m)</a:t>
                      </a:r>
                      <a:endParaRPr lang="pt-BR" sz="1600" dirty="0"/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Application</a:t>
                      </a:r>
                      <a:endParaRPr lang="pt-BR" sz="1600" dirty="0"/>
                    </a:p>
                  </a:txBody>
                  <a:tcPr marL="61371" marR="61371" marT="30686" marB="30686" anchor="ctr"/>
                </a:tc>
              </a:tr>
              <a:tr h="406121">
                <a:tc>
                  <a:txBody>
                    <a:bodyPr/>
                    <a:lstStyle/>
                    <a:p>
                      <a:r>
                        <a:rPr lang="pt-BR" sz="1200"/>
                        <a:t>Extremely Low Frequency (ELF)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3-30 Hz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10,000-100,000 km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Underwater Communication</a:t>
                      </a:r>
                    </a:p>
                  </a:txBody>
                  <a:tcPr marL="61371" marR="61371" marT="30686" marB="30686" anchor="ctr"/>
                </a:tc>
              </a:tr>
              <a:tr h="409251">
                <a:tc>
                  <a:txBody>
                    <a:bodyPr/>
                    <a:lstStyle/>
                    <a:p>
                      <a:r>
                        <a:rPr lang="pt-BR" sz="1200"/>
                        <a:t>Super Low Frequency (SLF)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30-300 Hz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1,000-10,000 km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 Power (though not a transmitted wave)</a:t>
                      </a:r>
                    </a:p>
                  </a:txBody>
                  <a:tcPr marL="61371" marR="61371" marT="30686" marB="30686" anchor="ctr"/>
                </a:tc>
              </a:tr>
              <a:tr h="406121">
                <a:tc>
                  <a:txBody>
                    <a:bodyPr/>
                    <a:lstStyle/>
                    <a:p>
                      <a:r>
                        <a:rPr lang="pt-BR" sz="1200"/>
                        <a:t>Ultra Low Frequency (ULF)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300-3000 Hz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100-1,000 km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endParaRPr lang="pt-BR" sz="1200"/>
                    </a:p>
                  </a:txBody>
                  <a:tcPr marL="61371" marR="61371" marT="30686" marB="30686" anchor="ctr"/>
                </a:tc>
              </a:tr>
              <a:tr h="406121">
                <a:tc>
                  <a:txBody>
                    <a:bodyPr/>
                    <a:lstStyle/>
                    <a:p>
                      <a:r>
                        <a:rPr lang="pt-BR" sz="1200"/>
                        <a:t>Very Low Frequency (VLF)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3-30 kHz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10-100 km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Navigational Beacons</a:t>
                      </a:r>
                    </a:p>
                  </a:txBody>
                  <a:tcPr marL="61371" marR="61371" marT="30686" marB="30686" anchor="ctr"/>
                </a:tc>
              </a:tr>
              <a:tr h="396655">
                <a:tc>
                  <a:txBody>
                    <a:bodyPr/>
                    <a:lstStyle/>
                    <a:p>
                      <a:r>
                        <a:rPr lang="pt-BR" sz="1200"/>
                        <a:t>Low Frequency (LF)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30-300 kHz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1-10 km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AM Radio</a:t>
                      </a:r>
                    </a:p>
                  </a:txBody>
                  <a:tcPr marL="61371" marR="61371" marT="30686" marB="30686" anchor="ctr"/>
                </a:tc>
              </a:tr>
              <a:tr h="406121">
                <a:tc>
                  <a:txBody>
                    <a:bodyPr/>
                    <a:lstStyle/>
                    <a:p>
                      <a:r>
                        <a:rPr lang="pt-BR" sz="1200"/>
                        <a:t>Medium Frequency (MF)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300-3000 kHz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100-1,000 m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Aviation and AM Radio</a:t>
                      </a:r>
                    </a:p>
                  </a:txBody>
                  <a:tcPr marL="61371" marR="61371" marT="30686" marB="30686" anchor="ctr"/>
                </a:tc>
              </a:tr>
              <a:tr h="385967">
                <a:tc>
                  <a:txBody>
                    <a:bodyPr/>
                    <a:lstStyle/>
                    <a:p>
                      <a:r>
                        <a:rPr lang="pt-BR" sz="1200"/>
                        <a:t>High Frequency (HF)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3-30 MHz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10-100 m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Shortwave Radio</a:t>
                      </a:r>
                    </a:p>
                  </a:txBody>
                  <a:tcPr marL="61371" marR="61371" marT="30686" marB="30686" anchor="ctr"/>
                </a:tc>
              </a:tr>
              <a:tr h="406121">
                <a:tc>
                  <a:txBody>
                    <a:bodyPr/>
                    <a:lstStyle/>
                    <a:p>
                      <a:r>
                        <a:rPr lang="pt-BR" sz="1200"/>
                        <a:t>Very High Frequency (VHF)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30-300 MHz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1-10 m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FM Radio</a:t>
                      </a:r>
                    </a:p>
                  </a:txBody>
                  <a:tcPr marL="61371" marR="61371" marT="30686" marB="30686" anchor="ctr"/>
                </a:tc>
              </a:tr>
              <a:tr h="406121">
                <a:tc>
                  <a:txBody>
                    <a:bodyPr/>
                    <a:lstStyle/>
                    <a:p>
                      <a:r>
                        <a:rPr lang="pt-BR" sz="1200"/>
                        <a:t>Ultra High Frequency (UHF)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300-3000 MHz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10-100 cm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Television, Mobile Phones, GPS</a:t>
                      </a:r>
                    </a:p>
                  </a:txBody>
                  <a:tcPr marL="61371" marR="61371" marT="30686" marB="30686" anchor="ctr"/>
                </a:tc>
              </a:tr>
              <a:tr h="406121">
                <a:tc>
                  <a:txBody>
                    <a:bodyPr/>
                    <a:lstStyle/>
                    <a:p>
                      <a:r>
                        <a:rPr lang="pt-BR" sz="1200"/>
                        <a:t>Super High Frequency (SHF)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3-30 GHz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1-10 cm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Satellite Links, Wireless Communication</a:t>
                      </a:r>
                    </a:p>
                  </a:txBody>
                  <a:tcPr marL="61371" marR="61371" marT="30686" marB="30686" anchor="ctr"/>
                </a:tc>
              </a:tr>
              <a:tr h="406121">
                <a:tc>
                  <a:txBody>
                    <a:bodyPr/>
                    <a:lstStyle/>
                    <a:p>
                      <a:r>
                        <a:rPr lang="pt-BR" sz="1200"/>
                        <a:t>Extremely High Frequency (EHF)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30-300 GHz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1-10 mm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Astronomy, Remote Sensing</a:t>
                      </a:r>
                    </a:p>
                  </a:txBody>
                  <a:tcPr marL="61371" marR="61371" marT="30686" marB="30686" anchor="ctr"/>
                </a:tc>
              </a:tr>
              <a:tr h="397826">
                <a:tc>
                  <a:txBody>
                    <a:bodyPr/>
                    <a:lstStyle/>
                    <a:p>
                      <a:r>
                        <a:rPr lang="pt-BR" sz="1200"/>
                        <a:t>Visible Spectrum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400-790 </a:t>
                      </a:r>
                      <a:r>
                        <a:rPr lang="pt-BR" sz="1200" dirty="0" err="1" smtClean="0"/>
                        <a:t>THz</a:t>
                      </a:r>
                      <a:endParaRPr lang="pt-BR" sz="1200" dirty="0"/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380-750 </a:t>
                      </a:r>
                      <a:r>
                        <a:rPr lang="pt-BR" sz="1200" dirty="0" err="1"/>
                        <a:t>nm</a:t>
                      </a:r>
                      <a:r>
                        <a:rPr lang="pt-BR" sz="1200" dirty="0"/>
                        <a:t> (</a:t>
                      </a:r>
                      <a:r>
                        <a:rPr lang="pt-BR" sz="1200" dirty="0" err="1"/>
                        <a:t>nanometers</a:t>
                      </a:r>
                      <a:r>
                        <a:rPr lang="pt-BR" sz="1200" dirty="0"/>
                        <a:t>)</a:t>
                      </a:r>
                    </a:p>
                  </a:txBody>
                  <a:tcPr marL="61371" marR="61371" marT="30686" marB="30686" anchor="ctr"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Human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Eye</a:t>
                      </a:r>
                      <a:endParaRPr lang="pt-BR" sz="1200" dirty="0"/>
                    </a:p>
                  </a:txBody>
                  <a:tcPr marL="61371" marR="61371" marT="30686" marB="30686" anchor="ctr"/>
                </a:tc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31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3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O processo de Comunicação</a:t>
            </a:r>
            <a:endParaRPr lang="pt-BR" dirty="0"/>
          </a:p>
        </p:txBody>
      </p:sp>
      <p:sp>
        <p:nvSpPr>
          <p:cNvPr id="16" name="Espaço Reservado para Conteúdo 15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160240"/>
          </a:xfrm>
        </p:spPr>
        <p:txBody>
          <a:bodyPr>
            <a:normAutofit fontScale="92500" lnSpcReduction="10000"/>
          </a:bodyPr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Tipos de Canais 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dirty="0" smtClean="0"/>
              <a:t>Limitados em potência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dirty="0" smtClean="0"/>
              <a:t>Link de comunicação via satélite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dirty="0" smtClean="0"/>
              <a:t>Limitados em largura de banda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dirty="0" smtClean="0"/>
              <a:t>Circuito telefônico (4 kHz)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74" y="1484784"/>
            <a:ext cx="82063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4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4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O processo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5050904" cy="54006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Modos de transmissão:</a:t>
            </a:r>
          </a:p>
          <a:p>
            <a:pPr marL="529200" indent="-457200">
              <a:buFont typeface="Arial" charset="0"/>
              <a:buChar char="•"/>
            </a:pPr>
            <a:r>
              <a:rPr lang="pt-BR" sz="2800" dirty="0" smtClean="0">
                <a:solidFill>
                  <a:srgbClr val="0033CC"/>
                </a:solidFill>
              </a:rPr>
              <a:t>Radiodifusão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2400" dirty="0" smtClean="0"/>
              <a:t>Realizada por um único transmissor potente e de vários receptores de baixo custo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000" dirty="0" smtClean="0"/>
              <a:t>Unidirecional</a:t>
            </a:r>
          </a:p>
          <a:p>
            <a:pPr marL="529200" indent="-457200">
              <a:buFont typeface="Arial" charset="0"/>
              <a:buChar char="•"/>
            </a:pPr>
            <a:r>
              <a:rPr lang="pt-BR" sz="2800" dirty="0" smtClean="0">
                <a:solidFill>
                  <a:srgbClr val="0033CC"/>
                </a:solidFill>
              </a:rPr>
              <a:t>Ponto a ponto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2400" dirty="0" smtClean="0"/>
              <a:t>A comunicação se desenvolve através de um link (enlace) entre o transmissor e o receptor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000" dirty="0" smtClean="0"/>
              <a:t>Unidirecional ou bidirecional</a:t>
            </a:r>
            <a:endParaRPr lang="pt-BR" sz="2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pic>
        <p:nvPicPr>
          <p:cNvPr id="2050" name="Picture 2" descr="http://www.abtu.org.br/WebSite/wp-content/uploads/2014/01/radiodifus%C3%A3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1196752"/>
            <a:ext cx="19039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brasilescola.uol.com.br/upload/e/img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404" y="4424519"/>
            <a:ext cx="322897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7384401" y="2517731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TV</a:t>
            </a:r>
          </a:p>
          <a:p>
            <a:pPr algn="ctr"/>
            <a:r>
              <a:rPr lang="pt-BR" dirty="0" smtClean="0">
                <a:solidFill>
                  <a:srgbClr val="C00000"/>
                </a:solidFill>
              </a:rPr>
              <a:t>Rádio AM/FM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600083" y="5967214"/>
            <a:ext cx="1568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C00000"/>
                </a:solidFill>
              </a:rPr>
              <a:t>Telefone</a:t>
            </a:r>
          </a:p>
          <a:p>
            <a:pPr algn="ctr"/>
            <a:r>
              <a:rPr lang="pt-BR" dirty="0" smtClean="0">
                <a:solidFill>
                  <a:srgbClr val="C00000"/>
                </a:solidFill>
              </a:rPr>
              <a:t>Computadores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5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5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o.metalica.com.br/images/stories/notcia2/id3508_isolamentoacusticoconcentraca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07" y="3573016"/>
            <a:ext cx="2535238" cy="179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Recursos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9200" indent="-457200">
              <a:buFont typeface="Arial" charset="0"/>
              <a:buChar char="•"/>
            </a:pPr>
            <a:r>
              <a:rPr lang="pt-BR" sz="2800" b="1" dirty="0" smtClean="0"/>
              <a:t>Potência</a:t>
            </a:r>
            <a:r>
              <a:rPr lang="pt-BR" sz="2800" dirty="0" smtClean="0"/>
              <a:t> média do sinal transmitido</a:t>
            </a:r>
          </a:p>
          <a:p>
            <a:pPr marL="529200" indent="-457200">
              <a:buFont typeface="Arial" charset="0"/>
              <a:buChar char="•"/>
            </a:pPr>
            <a:r>
              <a:rPr lang="pt-BR" sz="2800" b="1" dirty="0" smtClean="0"/>
              <a:t>Largura de banda </a:t>
            </a:r>
            <a:r>
              <a:rPr lang="pt-BR" sz="2800" dirty="0" smtClean="0"/>
              <a:t>do canal alocada ao sinal</a:t>
            </a:r>
          </a:p>
          <a:p>
            <a:pPr marL="529200" indent="-457200">
              <a:buFont typeface="Arial" charset="0"/>
              <a:buChar char="•"/>
            </a:pPr>
            <a:r>
              <a:rPr lang="pt-BR" sz="2800" b="1" dirty="0" smtClean="0"/>
              <a:t>Ruído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2400" dirty="0" smtClean="0"/>
              <a:t>Indesejável e Inevitável na comunicação 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2400" dirty="0" smtClean="0"/>
              <a:t>Fontes internas ou externas </a:t>
            </a:r>
            <a:br>
              <a:rPr lang="pt-BR" sz="2400" dirty="0" smtClean="0"/>
            </a:br>
            <a:r>
              <a:rPr lang="pt-BR" sz="2400" dirty="0" smtClean="0"/>
              <a:t>ao sistema de comunicação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2400" dirty="0" smtClean="0"/>
              <a:t>Quantificação do efeito do ruído </a:t>
            </a:r>
            <a:br>
              <a:rPr lang="pt-BR" sz="2400" dirty="0" smtClean="0"/>
            </a:br>
            <a:r>
              <a:rPr lang="pt-BR" sz="2400" dirty="0" smtClean="0"/>
              <a:t>na comunicação é feita pela relação </a:t>
            </a:r>
            <a:br>
              <a:rPr lang="pt-BR" sz="2400" dirty="0" smtClean="0"/>
            </a:br>
            <a:r>
              <a:rPr lang="pt-BR" sz="2400" dirty="0" smtClean="0"/>
              <a:t>sinal/ruído (SNR) expressa em </a:t>
            </a:r>
            <a:r>
              <a:rPr lang="pt-BR" sz="2400" dirty="0" err="1" smtClean="0"/>
              <a:t>dB’s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pic>
        <p:nvPicPr>
          <p:cNvPr id="3076" name="Picture 4" descr="https://image.freepik.com/icones-gratis/um-volume_318-205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1" t="15929" r="15825" b="16427"/>
          <a:stretch/>
        </p:blipFill>
        <p:spPr bwMode="auto">
          <a:xfrm>
            <a:off x="7221659" y="2281100"/>
            <a:ext cx="634967" cy="63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radio-electronics.com/info/rf-technology-design/rf-noise-sensitivity/snr-formula-log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667543"/>
            <a:ext cx="2749806" cy="58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6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50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Fonte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3300" dirty="0" smtClean="0"/>
              <a:t>Tipos de fonte de informação quanto ao sinal:</a:t>
            </a:r>
          </a:p>
          <a:p>
            <a:pPr marL="529200" indent="-457200">
              <a:buFont typeface="Arial" charset="0"/>
              <a:buChar char="•"/>
            </a:pPr>
            <a:r>
              <a:rPr lang="pt-BR" sz="2800" dirty="0" smtClean="0">
                <a:solidFill>
                  <a:srgbClr val="0033CC"/>
                </a:solidFill>
              </a:rPr>
              <a:t>Unidimensional</a:t>
            </a:r>
            <a:r>
              <a:rPr lang="pt-BR" sz="2800" dirty="0" smtClean="0"/>
              <a:t>: 		fala, música ou dados</a:t>
            </a:r>
          </a:p>
          <a:p>
            <a:pPr marL="529200" indent="-457200">
              <a:buFont typeface="Arial" charset="0"/>
              <a:buChar char="•"/>
            </a:pPr>
            <a:r>
              <a:rPr lang="pt-BR" sz="2800" dirty="0">
                <a:solidFill>
                  <a:srgbClr val="0033CC"/>
                </a:solidFill>
              </a:rPr>
              <a:t>Bidimensional</a:t>
            </a:r>
            <a:r>
              <a:rPr lang="pt-BR" sz="2800" dirty="0" smtClean="0"/>
              <a:t>: 		imagens</a:t>
            </a:r>
          </a:p>
          <a:p>
            <a:pPr marL="529200" indent="-457200">
              <a:buFont typeface="Arial" charset="0"/>
              <a:buChar char="•"/>
            </a:pPr>
            <a:r>
              <a:rPr lang="pt-BR" sz="2800" dirty="0">
                <a:solidFill>
                  <a:srgbClr val="0033CC"/>
                </a:solidFill>
              </a:rPr>
              <a:t>Tridimensional</a:t>
            </a:r>
            <a:r>
              <a:rPr lang="pt-BR" sz="2800" dirty="0" smtClean="0"/>
              <a:t>: 		dados de vídeo</a:t>
            </a:r>
          </a:p>
          <a:p>
            <a:pPr marL="529200" indent="-457200">
              <a:buFont typeface="Arial" charset="0"/>
              <a:buChar char="•"/>
            </a:pPr>
            <a:r>
              <a:rPr lang="pt-BR" sz="2800" dirty="0" err="1">
                <a:solidFill>
                  <a:srgbClr val="0033CC"/>
                </a:solidFill>
              </a:rPr>
              <a:t>Quadridimensional</a:t>
            </a:r>
            <a:r>
              <a:rPr lang="pt-BR" sz="2800" dirty="0" smtClean="0"/>
              <a:t>: 	informações de volume no tempo</a:t>
            </a:r>
          </a:p>
          <a:p>
            <a:pPr marL="529200" indent="-457200">
              <a:buFont typeface="Arial" charset="0"/>
              <a:buChar char="•"/>
            </a:pPr>
            <a:endParaRPr lang="pt-BR" sz="2800" dirty="0" smtClean="0"/>
          </a:p>
          <a:p>
            <a:r>
              <a:rPr lang="pt-BR" dirty="0" smtClean="0"/>
              <a:t>Principais fontes em telecomunicações:</a:t>
            </a:r>
          </a:p>
          <a:p>
            <a:pPr marL="529200" indent="-457200">
              <a:buFont typeface="Arial" charset="0"/>
              <a:buChar char="•"/>
            </a:pPr>
            <a:r>
              <a:rPr lang="pt-BR" sz="2800" dirty="0">
                <a:solidFill>
                  <a:srgbClr val="0033CC"/>
                </a:solidFill>
              </a:rPr>
              <a:t>Fala</a:t>
            </a:r>
            <a:r>
              <a:rPr lang="pt-BR" sz="2600" dirty="0" smtClean="0"/>
              <a:t>: telefone usa banda de 300 a 3100 Hz</a:t>
            </a:r>
          </a:p>
          <a:p>
            <a:pPr marL="529200" indent="-457200">
              <a:buFont typeface="Arial" charset="0"/>
              <a:buChar char="•"/>
            </a:pPr>
            <a:r>
              <a:rPr lang="pt-BR" sz="2800" dirty="0">
                <a:solidFill>
                  <a:srgbClr val="0033CC"/>
                </a:solidFill>
              </a:rPr>
              <a:t>Música</a:t>
            </a:r>
            <a:r>
              <a:rPr lang="pt-BR" sz="2600" dirty="0" smtClean="0"/>
              <a:t>:  frequências até 15 kHz</a:t>
            </a:r>
          </a:p>
          <a:p>
            <a:pPr marL="529200" indent="-457200">
              <a:buFont typeface="Arial" charset="0"/>
              <a:buChar char="•"/>
            </a:pPr>
            <a:r>
              <a:rPr lang="pt-BR" sz="2800" dirty="0">
                <a:solidFill>
                  <a:srgbClr val="0033CC"/>
                </a:solidFill>
              </a:rPr>
              <a:t>Imagens</a:t>
            </a:r>
            <a:r>
              <a:rPr lang="pt-BR" sz="2600" dirty="0" smtClean="0"/>
              <a:t>: estática (fax) ou dinâmica </a:t>
            </a:r>
            <a:br>
              <a:rPr lang="pt-BR" sz="2600" dirty="0" smtClean="0"/>
            </a:br>
            <a:r>
              <a:rPr lang="pt-BR" sz="2600" dirty="0" smtClean="0"/>
              <a:t>(TV: banda de 6 MHz)</a:t>
            </a:r>
          </a:p>
          <a:p>
            <a:pPr marL="529200" indent="-457200">
              <a:buFont typeface="Arial" charset="0"/>
              <a:buChar char="•"/>
            </a:pPr>
            <a:r>
              <a:rPr lang="pt-BR" sz="2800" dirty="0">
                <a:solidFill>
                  <a:srgbClr val="0033CC"/>
                </a:solidFill>
              </a:rPr>
              <a:t>Dados de computador</a:t>
            </a:r>
            <a:r>
              <a:rPr lang="pt-BR" sz="2600" dirty="0" smtClean="0"/>
              <a:t>: banda larga,</a:t>
            </a:r>
            <a:br>
              <a:rPr lang="pt-BR" sz="2600" dirty="0" smtClean="0"/>
            </a:br>
            <a:r>
              <a:rPr lang="pt-BR" sz="2600" dirty="0" smtClean="0"/>
              <a:t>transmitido em rajadas (</a:t>
            </a:r>
            <a:r>
              <a:rPr lang="pt-BR" sz="2600" i="1" dirty="0" err="1" smtClean="0"/>
              <a:t>burst</a:t>
            </a:r>
            <a:r>
              <a:rPr lang="pt-BR" sz="2600" dirty="0" smtClean="0"/>
              <a:t>), </a:t>
            </a:r>
            <a:br>
              <a:rPr lang="pt-BR" sz="2600" dirty="0" smtClean="0"/>
            </a:br>
            <a:r>
              <a:rPr lang="pt-BR" sz="2600" dirty="0" smtClean="0"/>
              <a:t>tráfego intermitente</a:t>
            </a:r>
            <a:endParaRPr lang="pt-BR" sz="2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452320" y="5518973"/>
            <a:ext cx="1328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Sinais de </a:t>
            </a:r>
          </a:p>
          <a:p>
            <a:r>
              <a:rPr lang="pt-BR" dirty="0" smtClean="0"/>
              <a:t>Banda Larga</a:t>
            </a:r>
            <a:endParaRPr lang="pt-BR" dirty="0"/>
          </a:p>
        </p:txBody>
      </p:sp>
      <p:sp>
        <p:nvSpPr>
          <p:cNvPr id="8" name="Chave direita 7"/>
          <p:cNvSpPr/>
          <p:nvPr/>
        </p:nvSpPr>
        <p:spPr>
          <a:xfrm>
            <a:off x="6982028" y="5373216"/>
            <a:ext cx="288032" cy="1152998"/>
          </a:xfrm>
          <a:prstGeom prst="rightBrace">
            <a:avLst>
              <a:gd name="adj1" fmla="val 43124"/>
              <a:gd name="adj2" fmla="val 49084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605358" y="4726014"/>
            <a:ext cx="1017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Tráfego</a:t>
            </a:r>
          </a:p>
          <a:p>
            <a:r>
              <a:rPr lang="pt-BR" dirty="0" smtClean="0"/>
              <a:t>contínuo</a:t>
            </a:r>
            <a:endParaRPr lang="pt-BR" dirty="0"/>
          </a:p>
        </p:txBody>
      </p:sp>
      <p:sp>
        <p:nvSpPr>
          <p:cNvPr id="10" name="Chave direita 9"/>
          <p:cNvSpPr/>
          <p:nvPr/>
        </p:nvSpPr>
        <p:spPr>
          <a:xfrm>
            <a:off x="6228184" y="4365104"/>
            <a:ext cx="288032" cy="1368152"/>
          </a:xfrm>
          <a:prstGeom prst="rightBrace">
            <a:avLst>
              <a:gd name="adj1" fmla="val 43124"/>
              <a:gd name="adj2" fmla="val 49084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7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34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Redes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4546848" cy="4032448"/>
          </a:xfrm>
        </p:spPr>
        <p:txBody>
          <a:bodyPr>
            <a:normAutofit fontScale="92500" lnSpcReduction="10000"/>
          </a:bodyPr>
          <a:lstStyle/>
          <a:p>
            <a:pPr marL="529200" indent="-457200">
              <a:buFont typeface="Arial" charset="0"/>
              <a:buChar char="•"/>
            </a:pPr>
            <a:r>
              <a:rPr lang="pt-BR" sz="3000" dirty="0" smtClean="0"/>
              <a:t>Redes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2600" dirty="0" smtClean="0"/>
              <a:t>Telefônica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200" dirty="0" smtClean="0"/>
              <a:t>Usa comutação física de circuitos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200" dirty="0" smtClean="0"/>
              <a:t>Circuito é um caminho de comunicação dedicado a dois hosts (sequência de </a:t>
            </a:r>
            <a:r>
              <a:rPr lang="pt-BR" sz="2200" i="1" dirty="0" smtClean="0"/>
              <a:t>links</a:t>
            </a:r>
            <a:r>
              <a:rPr lang="pt-BR" sz="2200" dirty="0" smtClean="0"/>
              <a:t> conectados)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200" dirty="0" smtClean="0"/>
              <a:t>Recursos alocados na fase de conexão permanecem dedicados até a finalização da comunicação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pic>
        <p:nvPicPr>
          <p:cNvPr id="5122" name="Picture 2" descr="http://www.teleco.com.br/imagens/tutoriais/tutorialngnce1_figura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780" y="2924944"/>
            <a:ext cx="40290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611560" y="1230300"/>
            <a:ext cx="8532440" cy="1334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 smtClean="0"/>
              <a:t>Interligação de </a:t>
            </a:r>
            <a:r>
              <a:rPr lang="pt-BR" sz="3000" i="1" dirty="0" smtClean="0"/>
              <a:t>hosts</a:t>
            </a:r>
            <a:r>
              <a:rPr lang="pt-BR" sz="3000" dirty="0" smtClean="0"/>
              <a:t> para permitir comunicação entre eles via compartilhamento de recursos.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8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6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Redes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4690864" cy="5040560"/>
          </a:xfrm>
        </p:spPr>
        <p:txBody>
          <a:bodyPr>
            <a:normAutofit fontScale="92500" lnSpcReduction="10000"/>
          </a:bodyPr>
          <a:lstStyle/>
          <a:p>
            <a:pPr marL="529200" indent="-457200">
              <a:buFont typeface="Arial" charset="0"/>
              <a:buChar char="•"/>
            </a:pPr>
            <a:r>
              <a:rPr lang="pt-BR" dirty="0" smtClean="0"/>
              <a:t>Redes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dirty="0" smtClean="0"/>
              <a:t>De Dados</a:t>
            </a:r>
            <a:r>
              <a:rPr lang="pt-BR" baseline="30000" dirty="0" smtClean="0"/>
              <a:t>*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dirty="0" smtClean="0"/>
              <a:t>Usa comutação de pacotes: armazenar e enviar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dirty="0" smtClean="0"/>
              <a:t>Compartilhamento de recursos em função da demanda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dirty="0" smtClean="0"/>
              <a:t>Recursos de rede distribuídos: larg. de banda, buffers, processadores de comutação </a:t>
            </a:r>
            <a:r>
              <a:rPr lang="pt-BR" dirty="0" err="1" smtClean="0"/>
              <a:t>etc</a:t>
            </a:r>
            <a:endParaRPr lang="pt-BR" dirty="0" smtClean="0"/>
          </a:p>
          <a:p>
            <a:pPr marL="1371600" lvl="2" indent="-457200">
              <a:buFont typeface="Arial" charset="0"/>
              <a:buChar char="•"/>
            </a:pPr>
            <a:r>
              <a:rPr lang="pt-BR" dirty="0" smtClean="0"/>
              <a:t>Adequadas a comunicações em rajadas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Prof. Cláudio A. Fleury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Sistemas de Comunicação - Fundamentos e Visão Geral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 rot="16200000">
            <a:off x="-1247553" y="4964585"/>
            <a:ext cx="2772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* apenas a camada física será abordada.</a:t>
            </a:r>
            <a:endParaRPr lang="pt-BR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34004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F535-F086-4768-8902-45C7F89B19F7}" type="slidenum">
              <a:rPr lang="pt-BR" smtClean="0"/>
              <a:pPr/>
              <a:t>9</a:t>
            </a:fld>
            <a:r>
              <a:rPr lang="pt-BR" smtClean="0"/>
              <a:t> / 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8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a:spPr>
      <a:bodyPr rtlCol="0" anchor="ctr"/>
      <a:lstStyle>
        <a:defPPr algn="ctr">
          <a:defRPr b="1" dirty="0" smtClean="0">
            <a:solidFill>
              <a:schemeClr val="accent4">
                <a:lumMod val="75000"/>
              </a:schemeClr>
            </a:solidFill>
            <a:latin typeface="Levenim MT" panose="02010502060101010101" pitchFamily="2" charset="-79"/>
            <a:cs typeface="Levenim MT" panose="02010502060101010101" pitchFamily="2" charset="-79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2835</Words>
  <Application>Microsoft Office PowerPoint</Application>
  <PresentationFormat>Apresentação na tela (4:3)</PresentationFormat>
  <Paragraphs>458</Paragraphs>
  <Slides>31</Slides>
  <Notes>22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3" baseType="lpstr">
      <vt:lpstr>Tema do Office</vt:lpstr>
      <vt:lpstr>Equação</vt:lpstr>
      <vt:lpstr>Sistemas de Comunicação</vt:lpstr>
      <vt:lpstr>Sumário</vt:lpstr>
      <vt:lpstr>1. O processo de Comunicação</vt:lpstr>
      <vt:lpstr>1. O processo de Comunicação</vt:lpstr>
      <vt:lpstr>1. O processo de Comunicação</vt:lpstr>
      <vt:lpstr>2. Recursos de Comunicação</vt:lpstr>
      <vt:lpstr>3. Fonte de Informação</vt:lpstr>
      <vt:lpstr>4. Redes de Comunicação</vt:lpstr>
      <vt:lpstr>4. Redes de Comunicação</vt:lpstr>
      <vt:lpstr>4. Redes de Comunicação</vt:lpstr>
      <vt:lpstr>5. Canais de Comunicação</vt:lpstr>
      <vt:lpstr>5. Canais de Comunicação</vt:lpstr>
      <vt:lpstr>5. Canais de Comunicação</vt:lpstr>
      <vt:lpstr>5. Canais de Comunicação</vt:lpstr>
      <vt:lpstr>5. Canais de Comunicação</vt:lpstr>
      <vt:lpstr>5. Canais de Comunicação</vt:lpstr>
      <vt:lpstr>5. Canais de Comunicação</vt:lpstr>
      <vt:lpstr>5. Canais de Comunicação</vt:lpstr>
      <vt:lpstr>5. Canais de Comunicação</vt:lpstr>
      <vt:lpstr>6. Processo de Modulação</vt:lpstr>
      <vt:lpstr>6. Processo de Modulação</vt:lpstr>
      <vt:lpstr>6. Processo de Modulação</vt:lpstr>
      <vt:lpstr>6. Processo de Modulação</vt:lpstr>
      <vt:lpstr>7. Tipos de Comunicação</vt:lpstr>
      <vt:lpstr>7. Tipos de Comunicação</vt:lpstr>
      <vt:lpstr>8. Capacidade de Informação</vt:lpstr>
      <vt:lpstr>9. Um caso de comunicação digital</vt:lpstr>
      <vt:lpstr>9. Um caso de comunicação digital</vt:lpstr>
      <vt:lpstr>9. Um caso de comunicação digital</vt:lpstr>
      <vt:lpstr>9. Um caso de comunicação digital</vt:lpstr>
      <vt:lpstr>Anexo: Faixas de Frequência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Windows User</cp:lastModifiedBy>
  <cp:revision>63</cp:revision>
  <dcterms:created xsi:type="dcterms:W3CDTF">2016-01-16T13:42:57Z</dcterms:created>
  <dcterms:modified xsi:type="dcterms:W3CDTF">2018-03-24T18:55:04Z</dcterms:modified>
</cp:coreProperties>
</file>