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7"/>
  </p:notesMasterIdLst>
  <p:sldIdLst>
    <p:sldId id="256" r:id="rId2"/>
    <p:sldId id="293" r:id="rId3"/>
    <p:sldId id="273" r:id="rId4"/>
    <p:sldId id="274" r:id="rId5"/>
    <p:sldId id="275" r:id="rId6"/>
    <p:sldId id="263" r:id="rId7"/>
    <p:sldId id="367" r:id="rId8"/>
    <p:sldId id="366" r:id="rId9"/>
    <p:sldId id="360" r:id="rId10"/>
    <p:sldId id="359" r:id="rId11"/>
    <p:sldId id="290" r:id="rId12"/>
    <p:sldId id="291" r:id="rId13"/>
    <p:sldId id="292" r:id="rId14"/>
    <p:sldId id="271" r:id="rId15"/>
    <p:sldId id="316" r:id="rId16"/>
    <p:sldId id="267" r:id="rId17"/>
    <p:sldId id="282" r:id="rId18"/>
    <p:sldId id="283" r:id="rId19"/>
    <p:sldId id="288" r:id="rId20"/>
    <p:sldId id="272" r:id="rId21"/>
    <p:sldId id="266" r:id="rId22"/>
    <p:sldId id="281" r:id="rId23"/>
    <p:sldId id="259" r:id="rId24"/>
    <p:sldId id="276" r:id="rId25"/>
    <p:sldId id="257" r:id="rId26"/>
    <p:sldId id="258" r:id="rId27"/>
    <p:sldId id="331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61" r:id="rId36"/>
    <p:sldId id="340" r:id="rId37"/>
    <p:sldId id="341" r:id="rId38"/>
    <p:sldId id="332" r:id="rId39"/>
    <p:sldId id="277" r:id="rId40"/>
    <p:sldId id="278" r:id="rId41"/>
    <p:sldId id="342" r:id="rId42"/>
    <p:sldId id="345" r:id="rId43"/>
    <p:sldId id="329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68" r:id="rId52"/>
    <p:sldId id="369" r:id="rId53"/>
    <p:sldId id="364" r:id="rId54"/>
    <p:sldId id="353" r:id="rId55"/>
    <p:sldId id="362" r:id="rId56"/>
    <p:sldId id="370" r:id="rId57"/>
    <p:sldId id="363" r:id="rId58"/>
    <p:sldId id="371" r:id="rId59"/>
    <p:sldId id="365" r:id="rId60"/>
    <p:sldId id="354" r:id="rId61"/>
    <p:sldId id="355" r:id="rId62"/>
    <p:sldId id="356" r:id="rId63"/>
    <p:sldId id="357" r:id="rId64"/>
    <p:sldId id="320" r:id="rId65"/>
    <p:sldId id="310" r:id="rId66"/>
    <p:sldId id="311" r:id="rId67"/>
    <p:sldId id="321" r:id="rId68"/>
    <p:sldId id="322" r:id="rId69"/>
    <p:sldId id="323" r:id="rId70"/>
    <p:sldId id="324" r:id="rId71"/>
    <p:sldId id="264" r:id="rId72"/>
    <p:sldId id="307" r:id="rId73"/>
    <p:sldId id="268" r:id="rId74"/>
    <p:sldId id="269" r:id="rId75"/>
    <p:sldId id="280" r:id="rId76"/>
    <p:sldId id="270" r:id="rId77"/>
    <p:sldId id="308" r:id="rId78"/>
    <p:sldId id="313" r:id="rId79"/>
    <p:sldId id="314" r:id="rId80"/>
    <p:sldId id="325" r:id="rId81"/>
    <p:sldId id="326" r:id="rId82"/>
    <p:sldId id="327" r:id="rId83"/>
    <p:sldId id="328" r:id="rId84"/>
    <p:sldId id="358" r:id="rId85"/>
    <p:sldId id="330" r:id="rId8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00C000"/>
    <a:srgbClr val="0099FF"/>
    <a:srgbClr val="78839C"/>
    <a:srgbClr val="009900"/>
    <a:srgbClr val="00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3324" autoAdjust="0"/>
  </p:normalViewPr>
  <p:slideViewPr>
    <p:cSldViewPr>
      <p:cViewPr varScale="1">
        <p:scale>
          <a:sx n="81" d="100"/>
          <a:sy n="81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1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C47988-00AF-4FC5-89CE-70D7D07633D7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C3FA88E-0EA5-43FD-8C15-CBD859780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26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Hsu</a:t>
            </a:r>
            <a:r>
              <a:rPr lang="pt-BR" dirty="0" smtClean="0"/>
              <a:t>, Cap. 10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38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1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18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18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G.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Proakis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Masoud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Salehi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Gerhard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Bauch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Contemporary Communication Systems Using MATLAB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®; 3</a:t>
            </a:r>
            <a:r>
              <a:rPr lang="en-US" sz="120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nova fonte cujos resultados são pares de letras da fonte original, tem 36 letras de saída do forma {(x</a:t>
            </a:r>
            <a:r>
              <a:rPr lang="pt-BR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pt-BR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</a:t>
            </a:r>
            <a:r>
              <a:rPr lang="pt-B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pt-BR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i,j=1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Como a fonte é sem memória, a probabilidade de cada par é o produto das probabilidades de letras individuais.  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matriz de distribuição de probabilidades pode ser gerada pelo produto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Kronecker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(Matlab: 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kron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(p, p), Python: 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numpy.kron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p,p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68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smtClean="0"/>
              <a:t>,</a:t>
            </a:r>
            <a:r>
              <a:rPr lang="pt-BR" baseline="0" smtClean="0"/>
              <a:t> p.608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608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smtClean="0"/>
              <a:t>,</a:t>
            </a:r>
            <a:r>
              <a:rPr lang="pt-BR" baseline="0" smtClean="0"/>
              <a:t> p.608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608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dirty="0" smtClean="0"/>
              <a:t>, S. "</a:t>
            </a:r>
            <a:r>
              <a:rPr lang="pt-BR" dirty="0" err="1" smtClean="0"/>
              <a:t>Sist.s</a:t>
            </a:r>
            <a:r>
              <a:rPr lang="pt-BR" dirty="0" smtClean="0"/>
              <a:t> de Comunicação – Analógico</a:t>
            </a:r>
            <a:r>
              <a:rPr lang="pt-BR" baseline="0" dirty="0" smtClean="0"/>
              <a:t>s e Digitais"</a:t>
            </a:r>
            <a:r>
              <a:rPr lang="pt-BR" dirty="0" smtClean="0"/>
              <a:t>, p.615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959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Rodrigo P. Lemos</a:t>
            </a:r>
          </a:p>
          <a:p>
            <a:endParaRPr lang="pt-BR" dirty="0" smtClean="0"/>
          </a:p>
          <a:p>
            <a:r>
              <a:rPr lang="pt-BR" dirty="0" err="1" smtClean="0"/>
              <a:t>Wikipedia</a:t>
            </a:r>
            <a:r>
              <a:rPr lang="pt-BR" dirty="0" smtClean="0"/>
              <a:t>: 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 de canal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o limite superior da taxa na qual a informação pode ser transmitida de forma confiável (probabilidade de erro tendendo a zero) através de um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comunicações.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09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http://www.wikiwand.com/en/Channel_capacity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09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http://www.wikiwand.com/en/Channel_capacity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0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Hsu</a:t>
            </a:r>
            <a:r>
              <a:rPr lang="pt-BR" dirty="0" smtClean="0"/>
              <a:t>, Cap. 10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38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http://www.wikiwand.com/en/Channel_capacity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0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http://www.wikiwand.com/en/Channel_capacity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09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http://www.wikiwand.com/en/Channel_capacity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0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Hsu</a:t>
            </a:r>
            <a:r>
              <a:rPr lang="pt-BR" dirty="0" smtClean="0"/>
              <a:t>, Cap. 10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3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Hsu</a:t>
            </a:r>
            <a:r>
              <a:rPr lang="pt-BR" dirty="0" smtClean="0"/>
              <a:t>, Cap. 10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3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http://www.wikiwand.com/en/A_Mathematical_Theory_of_Communication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9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quantidade de informação</a:t>
            </a:r>
            <a:r>
              <a:rPr lang="pt-BR" baseline="0" dirty="0" smtClean="0"/>
              <a:t> ganha depois de se observar o evento </a:t>
            </a:r>
            <a:r>
              <a:rPr lang="pt-BR" i="1" baseline="0" dirty="0" smtClean="0"/>
              <a:t>S</a:t>
            </a:r>
            <a:r>
              <a:rPr lang="pt-BR" baseline="0" dirty="0" smtClean="0"/>
              <a:t>  = </a:t>
            </a:r>
            <a:r>
              <a:rPr lang="pt-BR" i="1" baseline="0" dirty="0" err="1" smtClean="0"/>
              <a:t>s</a:t>
            </a:r>
            <a:r>
              <a:rPr lang="pt-BR" i="1" baseline="-25000" dirty="0" err="1" smtClean="0"/>
              <a:t>k</a:t>
            </a:r>
            <a:r>
              <a:rPr lang="pt-BR" baseline="0" dirty="0" smtClean="0"/>
              <a:t> que ocorre com probabilidade </a:t>
            </a:r>
            <a:r>
              <a:rPr lang="pt-BR" i="1" baseline="0" dirty="0" err="1" smtClean="0"/>
              <a:t>p</a:t>
            </a:r>
            <a:r>
              <a:rPr lang="pt-BR" i="1" baseline="-25000" dirty="0" err="1" smtClean="0"/>
              <a:t>k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6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300" dirty="0"/>
              <a:t>Define-se a cardinalidade de um conjunto A como </a:t>
            </a:r>
            <a:r>
              <a:rPr lang="pt-BR" sz="1300" dirty="0" smtClean="0"/>
              <a:t>sendo</a:t>
            </a:r>
            <a:r>
              <a:rPr lang="pt-BR" sz="1300" baseline="0" dirty="0" smtClean="0"/>
              <a:t> o</a:t>
            </a:r>
            <a:r>
              <a:rPr lang="pt-BR" sz="1300" dirty="0" smtClean="0"/>
              <a:t> </a:t>
            </a:r>
            <a:r>
              <a:rPr lang="pt-BR" sz="1300" dirty="0"/>
              <a:t>número de elementos que pertencem ao conjunto A.</a:t>
            </a:r>
          </a:p>
          <a:p>
            <a:r>
              <a:rPr lang="pt-BR" sz="1300" dirty="0"/>
              <a:t>Denotamos a cardinalidade de um conjunto A por </a:t>
            </a:r>
            <a:r>
              <a:rPr lang="pt-BR" sz="1300" dirty="0" err="1"/>
              <a:t>card</a:t>
            </a:r>
            <a:r>
              <a:rPr lang="pt-BR" sz="1300" dirty="0"/>
              <a:t>(A) ou o(A) , e se lê “cardinalidade de A” ou “número de elementos de A”.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3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300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tx1">
                    <a:lumMod val="65000"/>
                  </a:schemeClr>
                </a:solidFill>
              </a:rPr>
              <a:t>Prefix-free Code</a:t>
            </a:r>
            <a:endParaRPr lang="pt-BR" baseline="30000" dirty="0" smtClean="0"/>
          </a:p>
          <a:p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sz="1200" dirty="0" smtClean="0"/>
              <a:t>para cada sequência finita de símbolos emitido pela fonte a sequência correspondente de palavras-código deve ser diferente da sequência de palavras-código correspondente a qualquer outra sequência da fonte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1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FA88E-0EA5-43FD-8C15-CBD859780C4B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1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Jul/17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Prof. Cláudio Fleury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C0F0C6E-501A-47F5-B638-748B1F55510C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wikiwand.com/en/A_Mathematical_Theory_of_Communic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460" TargetMode="External"/><Relationship Id="rId2" Type="http://schemas.openxmlformats.org/officeDocument/2006/relationships/hyperlink" Target="https://pt.wikipedia.org/wiki/IPv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4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40.png"/><Relationship Id="rId4" Type="http://schemas.openxmlformats.org/officeDocument/2006/relationships/image" Target="../media/image79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559424" cy="16003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Limites Fundamentais da Teoria da Informação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940152" y="6237312"/>
            <a:ext cx="31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Prof. Cláudio A. Fleury – </a:t>
            </a:r>
            <a:r>
              <a:rPr lang="pt-B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Jun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/17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endParaRPr lang="pt-BR" b="1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800" b="1" dirty="0" smtClean="0">
                <a:solidFill>
                  <a:srgbClr val="FFC000"/>
                </a:solidFill>
              </a:rPr>
              <a:t>Teoria </a:t>
            </a:r>
            <a:r>
              <a:rPr lang="pt-BR" sz="2800" b="1" dirty="0">
                <a:solidFill>
                  <a:srgbClr val="FFC000"/>
                </a:solidFill>
              </a:rPr>
              <a:t>da </a:t>
            </a:r>
            <a:r>
              <a:rPr lang="pt-BR" sz="2800" b="1" dirty="0" smtClean="0">
                <a:solidFill>
                  <a:srgbClr val="FFC000"/>
                </a:solidFill>
              </a:rPr>
              <a:t>Informação </a:t>
            </a:r>
            <a:r>
              <a:rPr lang="pt-BR" sz="2800" dirty="0" smtClean="0"/>
              <a:t>e </a:t>
            </a:r>
            <a:r>
              <a:rPr lang="pt-BR" sz="2800" b="1" dirty="0">
                <a:solidFill>
                  <a:srgbClr val="FFC000"/>
                </a:solidFill>
              </a:rPr>
              <a:t>Teoria da Codificação </a:t>
            </a:r>
            <a:r>
              <a:rPr lang="pt-BR" sz="2800" b="1" dirty="0" smtClean="0">
                <a:solidFill>
                  <a:srgbClr val="FFC000"/>
                </a:solidFill>
              </a:rPr>
              <a:t/>
            </a:r>
            <a:br>
              <a:rPr lang="pt-BR" sz="2800" b="1" dirty="0" smtClean="0">
                <a:solidFill>
                  <a:srgbClr val="FFC000"/>
                </a:solidFill>
              </a:rPr>
            </a:br>
            <a:r>
              <a:rPr lang="pt-BR" sz="2800" dirty="0" smtClean="0"/>
              <a:t>são aspectos </a:t>
            </a:r>
            <a:r>
              <a:rPr lang="pt-BR" sz="2800" dirty="0"/>
              <a:t>relacionados </a:t>
            </a:r>
            <a:r>
              <a:rPr lang="pt-BR" sz="2800" dirty="0" smtClean="0"/>
              <a:t>ao mesmo problema: 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715963" indent="-444500">
              <a:buNone/>
            </a:pPr>
            <a:r>
              <a:rPr lang="pt-BR" sz="2800" dirty="0" smtClean="0"/>
              <a:t>	Como </a:t>
            </a:r>
            <a:r>
              <a:rPr lang="pt-BR" sz="2800" b="1" dirty="0" smtClean="0">
                <a:solidFill>
                  <a:srgbClr val="FFC000"/>
                </a:solidFill>
              </a:rPr>
              <a:t>transmitir</a:t>
            </a:r>
            <a:r>
              <a:rPr lang="pt-BR" sz="2800" dirty="0" smtClean="0"/>
              <a:t> </a:t>
            </a:r>
            <a:r>
              <a:rPr lang="pt-BR" sz="2800" b="1" dirty="0">
                <a:solidFill>
                  <a:srgbClr val="FFC000"/>
                </a:solidFill>
              </a:rPr>
              <a:t>informações</a:t>
            </a:r>
            <a:r>
              <a:rPr lang="pt-BR" sz="2800" dirty="0"/>
              <a:t> </a:t>
            </a:r>
            <a:r>
              <a:rPr lang="pt-BR" sz="2800" dirty="0" smtClean="0"/>
              <a:t>de </a:t>
            </a:r>
            <a:r>
              <a:rPr lang="pt-BR" sz="2800" b="1" dirty="0" smtClean="0">
                <a:solidFill>
                  <a:srgbClr val="FFC000"/>
                </a:solidFill>
              </a:rPr>
              <a:t>A </a:t>
            </a:r>
            <a:r>
              <a:rPr lang="pt-BR" sz="2800" dirty="0" smtClean="0"/>
              <a:t>para </a:t>
            </a:r>
            <a:r>
              <a:rPr lang="pt-BR" sz="2800" b="1" dirty="0" smtClean="0">
                <a:solidFill>
                  <a:srgbClr val="FFC000"/>
                </a:solidFill>
              </a:rPr>
              <a:t>B</a:t>
            </a:r>
            <a:r>
              <a:rPr lang="pt-BR" sz="2800" dirty="0"/>
              <a:t> </a:t>
            </a:r>
            <a:r>
              <a:rPr lang="pt-BR" sz="2800" dirty="0" smtClean="0"/>
              <a:t>de </a:t>
            </a:r>
            <a:br>
              <a:rPr lang="pt-BR" sz="2800" dirty="0" smtClean="0"/>
            </a:br>
            <a:r>
              <a:rPr lang="pt-BR" sz="2800" b="1" dirty="0" smtClean="0">
                <a:solidFill>
                  <a:srgbClr val="FFC000"/>
                </a:solidFill>
              </a:rPr>
              <a:t>forma eficiente</a:t>
            </a:r>
            <a:r>
              <a:rPr lang="pt-BR" sz="2800" dirty="0" smtClean="0"/>
              <a:t> </a:t>
            </a:r>
            <a:r>
              <a:rPr lang="pt-BR" sz="2800" dirty="0"/>
              <a:t>e </a:t>
            </a:r>
            <a:r>
              <a:rPr lang="pt-BR" sz="2800" b="1" dirty="0" smtClean="0">
                <a:solidFill>
                  <a:srgbClr val="FFC000"/>
                </a:solidFill>
              </a:rPr>
              <a:t>confiável </a:t>
            </a:r>
            <a:r>
              <a:rPr lang="pt-BR" sz="2800" dirty="0" smtClean="0"/>
              <a:t>por um </a:t>
            </a:r>
            <a:r>
              <a:rPr lang="pt-BR" sz="2800" b="1" dirty="0" smtClean="0">
                <a:solidFill>
                  <a:srgbClr val="FFC000"/>
                </a:solidFill>
              </a:rPr>
              <a:t>canal </a:t>
            </a:r>
            <a:r>
              <a:rPr lang="pt-BR" sz="2800" dirty="0" smtClean="0"/>
              <a:t>ruidoso?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10</a:t>
            </a:fld>
            <a:endParaRPr lang="pt-BR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6372200" y="2996952"/>
            <a:ext cx="2088232" cy="936104"/>
          </a:xfrm>
          <a:prstGeom prst="cloudCallout">
            <a:avLst>
              <a:gd name="adj1" fmla="val -79501"/>
              <a:gd name="adj2" fmla="val 5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063856" y="4725144"/>
            <a:ext cx="3384376" cy="1368152"/>
            <a:chOff x="1475656" y="4653136"/>
            <a:chExt cx="3384376" cy="1368152"/>
          </a:xfrm>
        </p:grpSpPr>
        <p:cxnSp>
          <p:nvCxnSpPr>
            <p:cNvPr id="13" name="Conector reto 12"/>
            <p:cNvCxnSpPr/>
            <p:nvPr/>
          </p:nvCxnSpPr>
          <p:spPr>
            <a:xfrm>
              <a:off x="1475656" y="4653136"/>
              <a:ext cx="216024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1475656" y="4653136"/>
              <a:ext cx="3384376" cy="1368152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3601896" y="4725144"/>
            <a:ext cx="1440160" cy="616724"/>
            <a:chOff x="3995936" y="4725144"/>
            <a:chExt cx="1512168" cy="616724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3995936" y="4725144"/>
              <a:ext cx="1440160" cy="465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995936" y="4729800"/>
              <a:ext cx="1512168" cy="61206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20"/>
          <p:cNvSpPr txBox="1"/>
          <p:nvPr/>
        </p:nvSpPr>
        <p:spPr>
          <a:xfrm>
            <a:off x="4536906" y="5939988"/>
            <a:ext cx="28137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Codificação de Fonte</a:t>
            </a:r>
            <a:endParaRPr lang="pt-B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44261" y="5157192"/>
            <a:ext cx="28841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92D050"/>
                </a:solidFill>
              </a:rPr>
              <a:t>Codificação de Canal</a:t>
            </a:r>
            <a:endParaRPr lang="pt-BR" sz="2400" dirty="0">
              <a:solidFill>
                <a:srgbClr val="92D05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5661248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- Fonte</a:t>
            </a:r>
          </a:p>
          <a:p>
            <a:r>
              <a:rPr lang="pt-BR" b="1" dirty="0" smtClean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- Destino</a:t>
            </a:r>
            <a:endParaRPr lang="pt-BR" b="1" dirty="0">
              <a:solidFill>
                <a:srgbClr val="00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rgbClr val="FFC000"/>
              </a:solidFill>
            </a:endParaRPr>
          </a:p>
          <a:p>
            <a:r>
              <a:rPr lang="pt-BR" sz="2800" dirty="0" smtClean="0">
                <a:solidFill>
                  <a:srgbClr val="FFC000"/>
                </a:solidFill>
              </a:rPr>
              <a:t>A </a:t>
            </a:r>
            <a:r>
              <a:rPr lang="pt-BR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Teoria da Informação </a:t>
            </a:r>
            <a:r>
              <a:rPr lang="pt-BR" sz="2800" dirty="0" smtClean="0">
                <a:solidFill>
                  <a:srgbClr val="FFC000"/>
                </a:solidFill>
              </a:rPr>
              <a:t>está </a:t>
            </a:r>
            <a:r>
              <a:rPr lang="pt-BR" sz="2800" dirty="0">
                <a:solidFill>
                  <a:srgbClr val="FFC000"/>
                </a:solidFill>
              </a:rPr>
              <a:t>preocupada com as </a:t>
            </a:r>
            <a:r>
              <a:rPr lang="pt-BR" sz="2800" b="1" i="1" dirty="0">
                <a:solidFill>
                  <a:srgbClr val="FFC000"/>
                </a:solidFill>
              </a:rPr>
              <a:t>limitações</a:t>
            </a:r>
            <a:r>
              <a:rPr lang="pt-BR" sz="2800" dirty="0">
                <a:solidFill>
                  <a:srgbClr val="FFC000"/>
                </a:solidFill>
              </a:rPr>
              <a:t> e </a:t>
            </a:r>
            <a:r>
              <a:rPr lang="pt-BR" sz="2800" b="1" i="1" dirty="0">
                <a:solidFill>
                  <a:srgbClr val="FFC000"/>
                </a:solidFill>
              </a:rPr>
              <a:t>potenciais</a:t>
            </a:r>
            <a:r>
              <a:rPr lang="pt-BR" sz="2800" dirty="0">
                <a:solidFill>
                  <a:srgbClr val="FFC000"/>
                </a:solidFill>
              </a:rPr>
              <a:t> teóricos dos </a:t>
            </a:r>
            <a:r>
              <a:rPr lang="pt-BR" sz="2800" dirty="0" smtClean="0">
                <a:solidFill>
                  <a:srgbClr val="FFC000"/>
                </a:solidFill>
              </a:rPr>
              <a:t>sistemas </a:t>
            </a:r>
          </a:p>
          <a:p>
            <a:pPr lvl="1"/>
            <a:r>
              <a:rPr lang="pt-BR" dirty="0" smtClean="0">
                <a:solidFill>
                  <a:srgbClr val="FFC000"/>
                </a:solidFill>
              </a:rPr>
              <a:t>"</a:t>
            </a:r>
            <a:r>
              <a:rPr lang="pt-BR" dirty="0">
                <a:solidFill>
                  <a:srgbClr val="FFC000"/>
                </a:solidFill>
              </a:rPr>
              <a:t>Qual é o melhor desempenho de correção de erros que podemos alcançar?" </a:t>
            </a:r>
            <a:endParaRPr lang="pt-BR" dirty="0" smtClean="0">
              <a:solidFill>
                <a:srgbClr val="FFC000"/>
              </a:solidFill>
            </a:endParaRPr>
          </a:p>
          <a:p>
            <a:endParaRPr lang="pt-BR" sz="2800" dirty="0" smtClean="0">
              <a:solidFill>
                <a:srgbClr val="FFC000"/>
              </a:solidFill>
            </a:endParaRPr>
          </a:p>
          <a:p>
            <a:r>
              <a:rPr lang="pt-BR" sz="2800" dirty="0" smtClean="0">
                <a:solidFill>
                  <a:srgbClr val="FFC000"/>
                </a:solidFill>
              </a:rPr>
              <a:t>A </a:t>
            </a:r>
            <a:r>
              <a:rPr lang="pt-BR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Teoria da Codificação </a:t>
            </a:r>
            <a:r>
              <a:rPr lang="pt-BR" sz="2800" dirty="0" smtClean="0">
                <a:solidFill>
                  <a:srgbClr val="FFC000"/>
                </a:solidFill>
              </a:rPr>
              <a:t>está </a:t>
            </a:r>
            <a:r>
              <a:rPr lang="pt-BR" sz="2800" dirty="0">
                <a:solidFill>
                  <a:srgbClr val="FFC000"/>
                </a:solidFill>
              </a:rPr>
              <a:t>preocupada com a criação de </a:t>
            </a:r>
            <a:r>
              <a:rPr lang="pt-BR" sz="2800" b="1" i="1" dirty="0">
                <a:solidFill>
                  <a:srgbClr val="FFC000"/>
                </a:solidFill>
              </a:rPr>
              <a:t>sistemas práticos</a:t>
            </a:r>
            <a:r>
              <a:rPr lang="pt-BR" sz="2800" dirty="0">
                <a:solidFill>
                  <a:srgbClr val="FFC000"/>
                </a:solidFill>
              </a:rPr>
              <a:t> de codificação e decodificação</a:t>
            </a:r>
            <a:endParaRPr lang="pt-BR" sz="2800" b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7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r>
              <a:rPr lang="pt-BR" sz="2800" dirty="0" smtClean="0">
                <a:solidFill>
                  <a:srgbClr val="FFC000"/>
                </a:solidFill>
              </a:rPr>
              <a:t>Conceitos Básicos</a:t>
            </a:r>
          </a:p>
          <a:p>
            <a:pPr lvl="1"/>
            <a:r>
              <a:rPr lang="pt-B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Entropia da Fonte</a:t>
            </a:r>
            <a:endParaRPr lang="pt-B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pt-BR" sz="2400" dirty="0" smtClean="0">
                <a:solidFill>
                  <a:srgbClr val="FFC000"/>
                </a:solidFill>
              </a:rPr>
              <a:t>Medida básica da quantidade de informação gerada pela fonte</a:t>
            </a:r>
          </a:p>
          <a:p>
            <a:pPr lvl="2"/>
            <a:r>
              <a:rPr lang="pt-BR" sz="2400" dirty="0" smtClean="0">
                <a:solidFill>
                  <a:srgbClr val="FFC000"/>
                </a:solidFill>
              </a:rPr>
              <a:t>Indica o limite </a:t>
            </a:r>
            <a:r>
              <a:rPr lang="pt-BR" sz="2400" dirty="0">
                <a:solidFill>
                  <a:srgbClr val="FFC000"/>
                </a:solidFill>
              </a:rPr>
              <a:t>máximo de compactação </a:t>
            </a:r>
            <a:r>
              <a:rPr lang="pt-BR" sz="2400" dirty="0" smtClean="0">
                <a:solidFill>
                  <a:srgbClr val="FFC000"/>
                </a:solidFill>
              </a:rPr>
              <a:t>dos dados da fonte</a:t>
            </a:r>
          </a:p>
          <a:p>
            <a:pPr lvl="2"/>
            <a:r>
              <a:rPr lang="pt-BR" sz="2400" dirty="0" smtClean="0">
                <a:solidFill>
                  <a:srgbClr val="FFC000"/>
                </a:solidFill>
              </a:rPr>
              <a:t>Depende do comportamento probabilístico da fonte</a:t>
            </a:r>
            <a:endParaRPr lang="pt-BR" sz="2400" dirty="0">
              <a:solidFill>
                <a:srgbClr val="FFC000"/>
              </a:solidFill>
            </a:endParaRPr>
          </a:p>
          <a:p>
            <a:pPr lvl="1"/>
            <a:r>
              <a:rPr lang="pt-B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Informação Mútua </a:t>
            </a:r>
          </a:p>
          <a:p>
            <a:pPr lvl="2"/>
            <a:r>
              <a:rPr lang="pt-BR" sz="2400" dirty="0" smtClean="0">
                <a:solidFill>
                  <a:srgbClr val="FFC000"/>
                </a:solidFill>
              </a:rPr>
              <a:t>Relaciona-se à capacidade do canal em transmitir informação</a:t>
            </a:r>
          </a:p>
          <a:p>
            <a:pPr lvl="2"/>
            <a:r>
              <a:rPr lang="pt-BR" sz="2400" dirty="0" smtClean="0">
                <a:solidFill>
                  <a:srgbClr val="FFC000"/>
                </a:solidFill>
              </a:rPr>
              <a:t>Indica a taxa </a:t>
            </a:r>
            <a:r>
              <a:rPr lang="pt-BR" sz="2400" dirty="0">
                <a:solidFill>
                  <a:srgbClr val="FFC000"/>
                </a:solidFill>
              </a:rPr>
              <a:t>máxima de transmissão num canal com certa largura de banda e </a:t>
            </a:r>
            <a:r>
              <a:rPr lang="pt-BR" sz="2400" dirty="0" smtClean="0">
                <a:solidFill>
                  <a:srgbClr val="FFC000"/>
                </a:solidFill>
              </a:rPr>
              <a:t>com uma dada </a:t>
            </a:r>
            <a:r>
              <a:rPr lang="pt-BR" sz="2400" i="1" dirty="0" smtClean="0">
                <a:solidFill>
                  <a:srgbClr val="FFC000"/>
                </a:solidFill>
              </a:rPr>
              <a:t>SNR 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i="1" dirty="0" smtClean="0">
                <a:solidFill>
                  <a:srgbClr val="FFC000"/>
                </a:solidFill>
              </a:rPr>
              <a:t>relação sinal/ruído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endParaRPr lang="pt-BR" sz="2400" dirty="0">
              <a:solidFill>
                <a:srgbClr val="FFC000"/>
              </a:solidFill>
            </a:endParaRPr>
          </a:p>
          <a:p>
            <a:pPr lvl="1"/>
            <a:r>
              <a:rPr lang="pt-B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Teoria da Distorção da Taxa </a:t>
            </a:r>
            <a:r>
              <a:rPr lang="pt-BR" sz="2400" dirty="0" smtClean="0">
                <a:solidFill>
                  <a:srgbClr val="FFC000"/>
                </a:solidFill>
              </a:rPr>
              <a:t>da codificação da fonte </a:t>
            </a:r>
          </a:p>
          <a:p>
            <a:pPr lvl="2"/>
            <a:r>
              <a:rPr lang="pt-BR" sz="2400" dirty="0" smtClean="0">
                <a:solidFill>
                  <a:srgbClr val="FFC000"/>
                </a:solidFill>
              </a:rPr>
              <a:t>Usada como critério de fidelidade da informação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1"/>
            <a:ext cx="8568952" cy="2116832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>
                <a:solidFill>
                  <a:srgbClr val="FFC000"/>
                </a:solidFill>
              </a:rPr>
              <a:t>Teoremas</a:t>
            </a:r>
          </a:p>
          <a:p>
            <a:pPr lvl="1">
              <a:tabLst>
                <a:tab pos="3849688" algn="l"/>
              </a:tabLst>
            </a:pPr>
            <a:r>
              <a:rPr lang="pt-BR" dirty="0" smtClean="0">
                <a:solidFill>
                  <a:srgbClr val="FFC000"/>
                </a:solidFill>
              </a:rPr>
              <a:t>Da Codificação da Fonte 	</a:t>
            </a: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 limite máx. de compactação de dados</a:t>
            </a:r>
            <a:endParaRPr lang="pt-BR" dirty="0" smtClean="0">
              <a:solidFill>
                <a:srgbClr val="FFC000"/>
              </a:solidFill>
            </a:endParaRPr>
          </a:p>
          <a:p>
            <a:pPr lvl="1">
              <a:tabLst>
                <a:tab pos="3849688" algn="l"/>
              </a:tabLst>
            </a:pPr>
            <a:r>
              <a:rPr lang="pt-BR" dirty="0" smtClean="0">
                <a:solidFill>
                  <a:srgbClr val="FFC000"/>
                </a:solidFill>
              </a:rPr>
              <a:t>Da Codificação </a:t>
            </a:r>
            <a:r>
              <a:rPr lang="pt-BR" dirty="0">
                <a:solidFill>
                  <a:srgbClr val="FFC000"/>
                </a:solidFill>
              </a:rPr>
              <a:t>do Canal </a:t>
            </a:r>
            <a:r>
              <a:rPr lang="pt-BR" dirty="0" smtClean="0">
                <a:solidFill>
                  <a:srgbClr val="FFC000"/>
                </a:solidFill>
              </a:rPr>
              <a:t>	</a:t>
            </a: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FFC000"/>
                </a:solidFill>
                <a:sym typeface="Wingdings" panose="05000000000000000000" pitchFamily="2" charset="2"/>
              </a:rPr>
              <a:t>comunicação </a:t>
            </a: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confiável (contr. de erros)</a:t>
            </a:r>
            <a:endParaRPr lang="pt-BR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539750" lvl="1" indent="-174625">
              <a:tabLst>
                <a:tab pos="3856038" algn="l"/>
              </a:tabLst>
            </a:pP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Da Capacidade </a:t>
            </a:r>
            <a:r>
              <a:rPr lang="pt-BR" dirty="0">
                <a:solidFill>
                  <a:srgbClr val="FFC000"/>
                </a:solidFill>
                <a:sym typeface="Wingdings" panose="05000000000000000000" pitchFamily="2" charset="2"/>
              </a:rPr>
              <a:t>de Informação </a:t>
            </a: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	 limite máx. de informação a ser enviada</a:t>
            </a:r>
            <a:b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</a:b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	    por unidade de tempo (depende da </a:t>
            </a:r>
            <a:b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</a:b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	 </a:t>
            </a:r>
            <a:r>
              <a:rPr lang="pt-BR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  largura </a:t>
            </a:r>
            <a:r>
              <a:rPr lang="pt-BR" dirty="0">
                <a:solidFill>
                  <a:srgbClr val="FFC000"/>
                </a:solidFill>
                <a:sym typeface="Wingdings" panose="05000000000000000000" pitchFamily="2" charset="2"/>
              </a:rPr>
              <a:t>de banda e </a:t>
            </a:r>
            <a:r>
              <a:rPr lang="pt-BR" dirty="0" smtClean="0">
                <a:solidFill>
                  <a:srgbClr val="FFC000"/>
                </a:solidFill>
                <a:sym typeface="Wingdings" panose="05000000000000000000" pitchFamily="2" charset="2"/>
              </a:rPr>
              <a:t>da SNR)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4221087"/>
            <a:ext cx="7709098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rgbClr val="92D050"/>
            </a:solidFill>
          </a:ln>
          <a:effectLst>
            <a:outerShdw blurRad="50800" dist="76200" dir="2760000" algn="ctr" rotWithShape="0">
              <a:schemeClr val="tx2">
                <a:alpha val="51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92D050"/>
                </a:solidFill>
              </a:rPr>
              <a:t>Se a entropia da fonte é menor que a capacidade do canal,</a:t>
            </a:r>
          </a:p>
          <a:p>
            <a:r>
              <a:rPr lang="pt-BR" sz="2400" b="1" dirty="0" smtClean="0">
                <a:solidFill>
                  <a:srgbClr val="92D050"/>
                </a:solidFill>
              </a:rPr>
              <a:t>então uma comunicação "sem erros" pelo canal é possível</a:t>
            </a:r>
            <a:endParaRPr lang="pt-BR" sz="2400" b="1" dirty="0">
              <a:solidFill>
                <a:srgbClr val="92D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42396" y="5517232"/>
            <a:ext cx="3668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92D050"/>
                </a:solidFill>
              </a:rPr>
              <a:t>probabilidade de ocorrência de erro </a:t>
            </a:r>
          </a:p>
          <a:p>
            <a:pPr algn="ctr"/>
            <a:r>
              <a:rPr lang="pt-BR" dirty="0" smtClean="0">
                <a:solidFill>
                  <a:srgbClr val="92D050"/>
                </a:solidFill>
              </a:rPr>
              <a:t>é arbitrariamente pequena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1" name="Triângulo isósceles 10"/>
          <p:cNvSpPr/>
          <p:nvPr/>
        </p:nvSpPr>
        <p:spPr>
          <a:xfrm>
            <a:off x="3094754" y="5188245"/>
            <a:ext cx="3349454" cy="349451"/>
          </a:xfrm>
          <a:prstGeom prst="triangle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197762" cy="4525963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Processo físico</a:t>
            </a:r>
            <a:r>
              <a:rPr lang="pt-BR" dirty="0" smtClean="0"/>
              <a:t>: transmissão e recepção de sinal</a:t>
            </a:r>
          </a:p>
          <a:p>
            <a:r>
              <a:rPr lang="pt-BR" dirty="0" smtClean="0"/>
              <a:t>Usamos quantidades físicas para representar a informação </a:t>
            </a:r>
          </a:p>
          <a:p>
            <a:pPr lvl="1"/>
            <a:r>
              <a:rPr lang="pt-BR" dirty="0" smtClean="0"/>
              <a:t>Carga de um capacitor, nível de tensão em uma carga resistiva, ...</a:t>
            </a:r>
          </a:p>
          <a:p>
            <a:pPr lvl="1"/>
            <a:r>
              <a:rPr lang="pt-BR" dirty="0" smtClean="0"/>
              <a:t>Existe uma energia associada com a quantidade física</a:t>
            </a:r>
          </a:p>
          <a:p>
            <a:r>
              <a:rPr lang="pt-BR" dirty="0" smtClean="0"/>
              <a:t>Processamos as quantidades físicas para reduzir a entropia</a:t>
            </a:r>
          </a:p>
          <a:p>
            <a:pPr lvl="1"/>
            <a:r>
              <a:rPr lang="pt-BR" dirty="0" smtClean="0"/>
              <a:t>Diminuímos a entropia do fluxo de símbolos emitidos pela fonte </a:t>
            </a:r>
            <a:r>
              <a:rPr lang="pt-BR" dirty="0" smtClean="0">
                <a:sym typeface="Wingdings" panose="05000000000000000000" pitchFamily="2" charset="2"/>
              </a:rPr>
              <a:t> transmite-se apenas o essencial da informação gerada na fonte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14</a:t>
            </a:fld>
            <a:endParaRPr lang="pt-BR"/>
          </a:p>
        </p:txBody>
      </p:sp>
      <p:pic>
        <p:nvPicPr>
          <p:cNvPr id="4098" name="Picture 2" descr="https://media.licdn.com/mpr/mpr/p/3/005/07d/1ce/231d7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62" y="764704"/>
            <a:ext cx="297925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516216" y="3573016"/>
            <a:ext cx="13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Comunicação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Comunicação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Blocos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15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395536" y="2294419"/>
            <a:ext cx="8346811" cy="3510845"/>
            <a:chOff x="420583" y="1986844"/>
            <a:chExt cx="8346811" cy="351084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4" b="11140"/>
            <a:stretch/>
          </p:blipFill>
          <p:spPr bwMode="auto">
            <a:xfrm>
              <a:off x="420583" y="1986844"/>
              <a:ext cx="8346811" cy="3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2806566" y="2332805"/>
              <a:ext cx="1106072" cy="5539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Codificação</a:t>
              </a:r>
            </a:p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de Fonte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420203" y="2322028"/>
              <a:ext cx="1106072" cy="5539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Codificação</a:t>
              </a:r>
            </a:p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de Canal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122309" y="2474428"/>
              <a:ext cx="1296144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chemeClr val="bg1"/>
                  </a:solidFill>
                </a:rPr>
                <a:t>Modulação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493893" y="3595594"/>
              <a:ext cx="966539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chemeClr val="bg1"/>
                  </a:solidFill>
                </a:rPr>
                <a:t>Canal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928863" y="4743540"/>
              <a:ext cx="151216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chemeClr val="bg1"/>
                  </a:solidFill>
                </a:rPr>
                <a:t>Demodulação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650362" y="4614483"/>
              <a:ext cx="1043223" cy="5539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dirty="0" err="1" smtClean="0">
                  <a:solidFill>
                    <a:schemeClr val="bg1"/>
                  </a:solidFill>
                </a:rPr>
                <a:t>Decodific</a:t>
              </a:r>
              <a:r>
                <a:rPr lang="pt-BR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de Fonte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41498" y="4614995"/>
              <a:ext cx="975629" cy="5539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dirty="0" err="1" smtClean="0">
                  <a:solidFill>
                    <a:schemeClr val="bg1"/>
                  </a:solidFill>
                </a:rPr>
                <a:t>Decodific</a:t>
              </a:r>
              <a:r>
                <a:rPr lang="pt-BR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de Canal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358492" y="2409599"/>
              <a:ext cx="864096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/>
                  </a:solidFill>
                </a:rPr>
                <a:t>Fonte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05006" y="4694110"/>
              <a:ext cx="1224136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/>
                  </a:solidFill>
                </a:rPr>
                <a:t>Destino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5903817" y="3789040"/>
            <a:ext cx="1044448" cy="55399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Fonte de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Ruído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948264" y="4057057"/>
            <a:ext cx="44514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872593" y="3933056"/>
            <a:ext cx="1043223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Mensagem</a:t>
            </a:r>
            <a:endParaRPr lang="pt-BR" dirty="0">
              <a:solidFill>
                <a:srgbClr val="FFC000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2394204" y="3086506"/>
            <a:ext cx="0" cy="81666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2394204" y="4234452"/>
            <a:ext cx="0" cy="81666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da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824536"/>
          </a:xfrm>
        </p:spPr>
        <p:txBody>
          <a:bodyPr rIns="0">
            <a:normAutofit fontScale="92500" lnSpcReduction="20000"/>
          </a:bodyPr>
          <a:lstStyle/>
          <a:p>
            <a:r>
              <a:rPr lang="pt-BR" b="1" dirty="0" smtClean="0"/>
              <a:t>Fonte de Informação</a:t>
            </a:r>
            <a:endParaRPr lang="pt-BR" dirty="0"/>
          </a:p>
          <a:p>
            <a:pPr lvl="1"/>
            <a:r>
              <a:rPr lang="pt-BR" dirty="0" smtClean="0"/>
              <a:t>Produz mensagem a ser transmitida</a:t>
            </a:r>
          </a:p>
          <a:p>
            <a:endParaRPr lang="pt-BR" b="1" dirty="0" smtClean="0"/>
          </a:p>
          <a:p>
            <a:r>
              <a:rPr lang="pt-BR" b="1" dirty="0" smtClean="0"/>
              <a:t>Transmissor</a:t>
            </a:r>
          </a:p>
          <a:p>
            <a:pPr lvl="1"/>
            <a:r>
              <a:rPr lang="pt-BR" dirty="0" smtClean="0"/>
              <a:t>Transforma mensagem em sinal a ser </a:t>
            </a:r>
            <a:r>
              <a:rPr lang="pt-BR" dirty="0"/>
              <a:t>enviado </a:t>
            </a:r>
            <a:r>
              <a:rPr lang="pt-BR" dirty="0" smtClean="0"/>
              <a:t>no canal </a:t>
            </a:r>
          </a:p>
          <a:p>
            <a:endParaRPr lang="pt-BR" b="1" dirty="0" smtClean="0"/>
          </a:p>
          <a:p>
            <a:r>
              <a:rPr lang="pt-BR" b="1" dirty="0" smtClean="0"/>
              <a:t>Canal</a:t>
            </a:r>
          </a:p>
          <a:p>
            <a:pPr lvl="1"/>
            <a:r>
              <a:rPr lang="pt-BR" dirty="0" smtClean="0"/>
              <a:t>Meio físico, sobre </a:t>
            </a:r>
            <a:r>
              <a:rPr lang="pt-BR" dirty="0"/>
              <a:t>o qual o </a:t>
            </a:r>
            <a:r>
              <a:rPr lang="pt-BR" dirty="0" smtClean="0"/>
              <a:t>sinal (que </a:t>
            </a:r>
            <a:r>
              <a:rPr lang="pt-BR" dirty="0"/>
              <a:t>transporta a informação que </a:t>
            </a:r>
            <a:r>
              <a:rPr lang="pt-BR" dirty="0" smtClean="0"/>
              <a:t>compõem </a:t>
            </a:r>
            <a:r>
              <a:rPr lang="pt-BR" dirty="0"/>
              <a:t>a </a:t>
            </a:r>
            <a:r>
              <a:rPr lang="pt-BR" dirty="0" smtClean="0"/>
              <a:t>mensagem) </a:t>
            </a:r>
            <a:r>
              <a:rPr lang="pt-BR" dirty="0"/>
              <a:t>é enviado 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Receptor</a:t>
            </a:r>
          </a:p>
          <a:p>
            <a:pPr lvl="1"/>
            <a:r>
              <a:rPr lang="pt-BR" dirty="0" smtClean="0"/>
              <a:t>Transforma o </a:t>
            </a:r>
            <a:r>
              <a:rPr lang="pt-BR" dirty="0"/>
              <a:t>sinal </a:t>
            </a:r>
            <a:r>
              <a:rPr lang="pt-BR" dirty="0" smtClean="0"/>
              <a:t>recebido de </a:t>
            </a:r>
            <a:r>
              <a:rPr lang="pt-BR" dirty="0"/>
              <a:t>volta </a:t>
            </a:r>
            <a:r>
              <a:rPr lang="pt-BR" dirty="0" smtClean="0"/>
              <a:t>à </a:t>
            </a:r>
            <a:r>
              <a:rPr lang="pt-BR" dirty="0"/>
              <a:t>mensagem </a:t>
            </a:r>
            <a:r>
              <a:rPr lang="pt-BR" dirty="0" smtClean="0"/>
              <a:t>enviada ao destino</a:t>
            </a:r>
          </a:p>
          <a:p>
            <a:endParaRPr lang="pt-BR" b="1" dirty="0" smtClean="0"/>
          </a:p>
          <a:p>
            <a:r>
              <a:rPr lang="pt-BR" b="1" dirty="0" smtClean="0"/>
              <a:t>Destino</a:t>
            </a:r>
            <a:r>
              <a:rPr lang="pt-BR" dirty="0" smtClean="0"/>
              <a:t> (pessoa </a:t>
            </a:r>
            <a:r>
              <a:rPr lang="pt-BR" dirty="0"/>
              <a:t>ou </a:t>
            </a:r>
            <a:r>
              <a:rPr lang="pt-BR" dirty="0" smtClean="0"/>
              <a:t>máquina)</a:t>
            </a:r>
          </a:p>
          <a:p>
            <a:pPr lvl="1"/>
            <a:r>
              <a:rPr lang="pt-BR" dirty="0" smtClean="0"/>
              <a:t>Para quem/qual a mensagem é endereçada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16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O que é informação?</a:t>
            </a:r>
          </a:p>
          <a:p>
            <a:endParaRPr lang="pt-BR" dirty="0"/>
          </a:p>
          <a:p>
            <a:pPr lvl="1"/>
            <a:r>
              <a:rPr lang="pt-BR" dirty="0" smtClean="0"/>
              <a:t>Considere as seguintes sentenças</a:t>
            </a:r>
          </a:p>
          <a:p>
            <a:pPr marL="1143000" lvl="2" indent="-457200">
              <a:buFont typeface="+mj-lt"/>
              <a:buAutoNum type="arabicPeriod"/>
            </a:pPr>
            <a:r>
              <a:rPr lang="pt-BR" dirty="0" smtClean="0"/>
              <a:t>O tempo estará bom amanhã</a:t>
            </a:r>
          </a:p>
          <a:p>
            <a:pPr marL="1143000" lvl="2" indent="-457200">
              <a:buFont typeface="+mj-lt"/>
              <a:buAutoNum type="arabicPeriod"/>
            </a:pPr>
            <a:r>
              <a:rPr lang="pt-BR" dirty="0" smtClean="0"/>
              <a:t>O tempo esteve ruim no sábado passado</a:t>
            </a:r>
          </a:p>
          <a:p>
            <a:pPr marL="1143000" lvl="2" indent="-457200">
              <a:buFont typeface="+mj-lt"/>
              <a:buAutoNum type="arabicPeriod"/>
            </a:pPr>
            <a:r>
              <a:rPr lang="pt-BR" dirty="0" smtClean="0"/>
              <a:t>O presidente Temer vai dividir o lucro dele com </a:t>
            </a:r>
            <a:r>
              <a:rPr lang="pt-BR" dirty="0" err="1" smtClean="0"/>
              <a:t>vc</a:t>
            </a:r>
            <a:r>
              <a:rPr lang="pt-BR" dirty="0" smtClean="0"/>
              <a:t>, meio a meio!</a:t>
            </a:r>
          </a:p>
          <a:p>
            <a:pPr marL="1143000" lvl="2" indent="-457200">
              <a:buFont typeface="+mj-lt"/>
              <a:buAutoNum type="arabicPeriod"/>
            </a:pPr>
            <a:endParaRPr lang="pt-BR" dirty="0"/>
          </a:p>
          <a:p>
            <a:pPr marL="360363" lvl="2" indent="0">
              <a:buNone/>
            </a:pPr>
            <a:r>
              <a:rPr lang="pt-BR" i="1" dirty="0"/>
              <a:t>Sentença </a:t>
            </a:r>
            <a:r>
              <a:rPr lang="pt-BR" i="1" dirty="0" smtClean="0"/>
              <a:t>1</a:t>
            </a:r>
            <a:r>
              <a:rPr lang="pt-BR" dirty="0" smtClean="0"/>
              <a:t>: bom saber sobre o tempo futuro, informação importante</a:t>
            </a:r>
            <a:endParaRPr lang="pt-BR" dirty="0"/>
          </a:p>
          <a:p>
            <a:pPr marL="360363" lvl="2" indent="0">
              <a:buNone/>
            </a:pPr>
            <a:r>
              <a:rPr lang="pt-BR" i="1" dirty="0" smtClean="0"/>
              <a:t>Sentença 2</a:t>
            </a:r>
            <a:r>
              <a:rPr lang="pt-BR" dirty="0" smtClean="0"/>
              <a:t>:</a:t>
            </a:r>
            <a:r>
              <a:rPr lang="pt-BR" dirty="0" smtClean="0">
                <a:sym typeface="Wingdings" panose="05000000000000000000" pitchFamily="2" charset="2"/>
              </a:rPr>
              <a:t> nada há de interessante em se saber sobre as condições climáticas passadas</a:t>
            </a:r>
          </a:p>
          <a:p>
            <a:pPr marL="360363" lvl="2" indent="0">
              <a:buNone/>
            </a:pPr>
            <a:r>
              <a:rPr lang="pt-BR" i="1" dirty="0">
                <a:sym typeface="Wingdings" panose="05000000000000000000" pitchFamily="2" charset="2"/>
              </a:rPr>
              <a:t>Sentença </a:t>
            </a:r>
            <a:r>
              <a:rPr lang="pt-BR" i="1" dirty="0" smtClean="0">
                <a:sym typeface="Wingdings" panose="05000000000000000000" pitchFamily="2" charset="2"/>
              </a:rPr>
              <a:t>3</a:t>
            </a:r>
            <a:r>
              <a:rPr lang="pt-BR" dirty="0" smtClean="0">
                <a:sym typeface="Wingdings" panose="05000000000000000000" pitchFamily="2" charset="2"/>
              </a:rPr>
              <a:t>: conteúdo </a:t>
            </a:r>
            <a:r>
              <a:rPr lang="pt-BR" dirty="0">
                <a:sym typeface="Wingdings" panose="05000000000000000000" pitchFamily="2" charset="2"/>
              </a:rPr>
              <a:t>mais interessante, parece conter mais informação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7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informação?</a:t>
            </a:r>
          </a:p>
          <a:p>
            <a:pPr lvl="1"/>
            <a:endParaRPr lang="pt-BR" sz="1400" dirty="0" smtClean="0"/>
          </a:p>
          <a:p>
            <a:pPr lvl="1"/>
            <a:r>
              <a:rPr lang="pt-BR" dirty="0" smtClean="0"/>
              <a:t>Considere as seguintes questões</a:t>
            </a:r>
          </a:p>
          <a:p>
            <a:pPr marL="685800" lvl="2" indent="0">
              <a:buNone/>
            </a:pPr>
            <a:r>
              <a:rPr lang="pt-BR" dirty="0" smtClean="0"/>
              <a:t>"</a:t>
            </a:r>
            <a:r>
              <a:rPr lang="pt-BR" dirty="0"/>
              <a:t>A temperatura em </a:t>
            </a:r>
            <a:r>
              <a:rPr lang="pt-BR" dirty="0" smtClean="0"/>
              <a:t>Brasília está </a:t>
            </a:r>
            <a:r>
              <a:rPr lang="pt-BR" dirty="0"/>
              <a:t>acima de </a:t>
            </a:r>
            <a:r>
              <a:rPr lang="pt-BR" dirty="0" smtClean="0"/>
              <a:t>30º?" </a:t>
            </a:r>
          </a:p>
          <a:p>
            <a:pPr marL="685800" lvl="2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Esta </a:t>
            </a:r>
            <a:r>
              <a:rPr lang="pt-BR" dirty="0">
                <a:solidFill>
                  <a:srgbClr val="FFFF00"/>
                </a:solidFill>
              </a:rPr>
              <a:t>questão tem apenas duas respostas possíveis: "sim" ou "não</a:t>
            </a:r>
            <a:r>
              <a:rPr lang="pt-BR" dirty="0" smtClean="0">
                <a:solidFill>
                  <a:srgbClr val="FFFF00"/>
                </a:solidFill>
              </a:rPr>
              <a:t>"</a:t>
            </a:r>
          </a:p>
          <a:p>
            <a:pPr marL="685800" lvl="2" indent="0">
              <a:buNone/>
            </a:pPr>
            <a:endParaRPr lang="pt-BR" dirty="0" smtClean="0"/>
          </a:p>
          <a:p>
            <a:pPr marL="685800" lvl="2" indent="0">
              <a:buNone/>
            </a:pPr>
            <a:r>
              <a:rPr lang="pt-BR" dirty="0" smtClean="0"/>
              <a:t>"</a:t>
            </a:r>
            <a:r>
              <a:rPr lang="pt-BR" dirty="0"/>
              <a:t>O presidente </a:t>
            </a:r>
            <a:r>
              <a:rPr lang="pt-BR" dirty="0" smtClean="0"/>
              <a:t>falou </a:t>
            </a:r>
            <a:r>
              <a:rPr lang="pt-BR" dirty="0"/>
              <a:t>com uma determinada pessoa </a:t>
            </a:r>
            <a:r>
              <a:rPr lang="pt-BR" dirty="0" smtClean="0"/>
              <a:t>no Palácio Jaburu ontem à noite. </a:t>
            </a:r>
            <a:r>
              <a:rPr lang="pt-BR" dirty="0"/>
              <a:t>Com quem</a:t>
            </a:r>
            <a:r>
              <a:rPr lang="pt-BR" dirty="0" smtClean="0"/>
              <a:t>?" </a:t>
            </a:r>
            <a:endParaRPr lang="pt-BR" dirty="0"/>
          </a:p>
          <a:p>
            <a:pPr marL="685800" lvl="2" indent="0">
              <a:buNone/>
            </a:pPr>
            <a:r>
              <a:rPr lang="pt-BR" dirty="0">
                <a:solidFill>
                  <a:srgbClr val="FFFF00"/>
                </a:solidFill>
              </a:rPr>
              <a:t>Esta questão tem </a:t>
            </a:r>
            <a:r>
              <a:rPr lang="pt-BR" dirty="0" smtClean="0">
                <a:solidFill>
                  <a:srgbClr val="FFFF00"/>
                </a:solidFill>
              </a:rPr>
              <a:t>muitas respostas </a:t>
            </a:r>
            <a:r>
              <a:rPr lang="pt-BR" dirty="0">
                <a:solidFill>
                  <a:srgbClr val="FFFF00"/>
                </a:solidFill>
              </a:rPr>
              <a:t>possíveis: </a:t>
            </a:r>
            <a:r>
              <a:rPr lang="pt-BR" dirty="0" smtClean="0">
                <a:solidFill>
                  <a:srgbClr val="FFFF00"/>
                </a:solidFill>
              </a:rPr>
              <a:t>2 milhões de pessoas vivem em Brasília</a:t>
            </a:r>
          </a:p>
          <a:p>
            <a:pPr marL="685800" lvl="2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685800" lvl="2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A quantidade de respostas possíveis está ligado à informação!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1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Medida da informação</a:t>
            </a:r>
          </a:p>
          <a:p>
            <a:endParaRPr lang="pt-BR" dirty="0"/>
          </a:p>
          <a:p>
            <a:pPr marL="685800" lvl="2" indent="0">
              <a:buNone/>
            </a:pPr>
            <a:endParaRPr lang="pt-BR" dirty="0" smtClean="0">
              <a:solidFill>
                <a:srgbClr val="FFFF00"/>
              </a:solidFill>
            </a:endParaRPr>
          </a:p>
          <a:p>
            <a:pPr marL="1071563" lvl="2" indent="-385763">
              <a:buBlip>
                <a:blip r:embed="rId2"/>
              </a:buBlip>
            </a:pPr>
            <a:r>
              <a:rPr lang="pt-BR" dirty="0" smtClean="0">
                <a:solidFill>
                  <a:srgbClr val="FFFF00"/>
                </a:solidFill>
              </a:rPr>
              <a:t>O número de respostas possíveis está ligado à informação</a:t>
            </a:r>
          </a:p>
          <a:p>
            <a:pPr marL="1071563" lvl="2" indent="-385763">
              <a:buBlip>
                <a:blip r:embed="rId2"/>
              </a:buBlip>
            </a:pPr>
            <a:endParaRPr lang="pt-BR" dirty="0">
              <a:solidFill>
                <a:srgbClr val="FFFF00"/>
              </a:solidFill>
            </a:endParaRPr>
          </a:p>
          <a:p>
            <a:pPr marL="1071563" lvl="2" indent="-385763">
              <a:buBlip>
                <a:blip r:embed="rId2"/>
              </a:buBlip>
            </a:pPr>
            <a:r>
              <a:rPr lang="pt-BR" dirty="0" smtClean="0">
                <a:solidFill>
                  <a:srgbClr val="FFFF00"/>
                </a:solidFill>
              </a:rPr>
              <a:t>A informação deve ser aditiva de alguma forma</a:t>
            </a:r>
          </a:p>
          <a:p>
            <a:pPr marL="1071563" lvl="2" indent="-385763">
              <a:buBlip>
                <a:blip r:embed="rId2"/>
              </a:buBlip>
            </a:pPr>
            <a:endParaRPr lang="pt-BR" dirty="0">
              <a:solidFill>
                <a:srgbClr val="FFFF00"/>
              </a:solidFill>
            </a:endParaRPr>
          </a:p>
          <a:p>
            <a:pPr marL="1071563" lvl="2" indent="-385763">
              <a:buBlip>
                <a:blip r:embed="rId2"/>
              </a:buBlip>
            </a:pPr>
            <a:r>
              <a:rPr lang="pt-BR" dirty="0" smtClean="0">
                <a:solidFill>
                  <a:srgbClr val="FFFF00"/>
                </a:solidFill>
              </a:rPr>
              <a:t>Uma medida apropriada de informação precisar levar em conta a probabilidade 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19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0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600200"/>
            <a:ext cx="7643192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Revisão</a:t>
            </a:r>
          </a:p>
          <a:p>
            <a:pPr lvl="1"/>
            <a:r>
              <a:rPr lang="pt-BR" dirty="0" smtClean="0"/>
              <a:t>Axiomas da Probabilidade</a:t>
            </a:r>
          </a:p>
          <a:p>
            <a:pPr lvl="1"/>
            <a:r>
              <a:rPr lang="pt-BR" dirty="0" smtClean="0"/>
              <a:t>Resultados da Teoria da Probabilidade</a:t>
            </a:r>
          </a:p>
          <a:p>
            <a:pPr lvl="1"/>
            <a:r>
              <a:rPr lang="pt-BR" dirty="0" smtClean="0"/>
              <a:t>Análise Combinatória</a:t>
            </a:r>
          </a:p>
          <a:p>
            <a:r>
              <a:rPr lang="pt-BR" dirty="0" smtClean="0"/>
              <a:t>Introdução / Conceitos Básicos</a:t>
            </a:r>
          </a:p>
          <a:p>
            <a:pPr lvl="1"/>
            <a:r>
              <a:rPr lang="pt-BR" dirty="0" smtClean="0"/>
              <a:t>Comunicação, Informação, Entropia, ...</a:t>
            </a:r>
          </a:p>
          <a:p>
            <a:r>
              <a:rPr lang="pt-BR" dirty="0" smtClean="0"/>
              <a:t>Teoria da Informação</a:t>
            </a:r>
          </a:p>
          <a:p>
            <a:pPr lvl="1"/>
            <a:r>
              <a:rPr lang="pt-BR" dirty="0" smtClean="0"/>
              <a:t>Informação Determinística/Probabilística</a:t>
            </a:r>
          </a:p>
          <a:p>
            <a:r>
              <a:rPr lang="pt-BR" dirty="0" smtClean="0"/>
              <a:t>Teorema da Codificação de Fonte (1º Teor. de Shannon)</a:t>
            </a:r>
            <a:endParaRPr lang="pt-BR" u="sng" dirty="0" smtClean="0"/>
          </a:p>
          <a:p>
            <a:r>
              <a:rPr lang="pt-BR" dirty="0" smtClean="0"/>
              <a:t>Compactação de Dados - Códigos de Prefixo</a:t>
            </a:r>
          </a:p>
          <a:p>
            <a:pPr lvl="1"/>
            <a:r>
              <a:rPr lang="pt-BR" dirty="0" smtClean="0"/>
              <a:t>Codificação de Huffman   X   Codificação de </a:t>
            </a:r>
            <a:r>
              <a:rPr lang="pt-BR" dirty="0" err="1" smtClean="0"/>
              <a:t>Lempez-Ziv</a:t>
            </a:r>
            <a:endParaRPr lang="pt-BR" dirty="0" smtClean="0"/>
          </a:p>
          <a:p>
            <a:r>
              <a:rPr lang="pt-BR" dirty="0" smtClean="0"/>
              <a:t>Quantidade de Informação e Informação Mútua do Canal</a:t>
            </a:r>
          </a:p>
          <a:p>
            <a:r>
              <a:rPr lang="pt-BR" dirty="0" smtClean="0"/>
              <a:t>Canal Discreto Sem Memória</a:t>
            </a:r>
          </a:p>
          <a:p>
            <a:r>
              <a:rPr lang="pt-BR" dirty="0" smtClean="0"/>
              <a:t>Capacidade do Canal </a:t>
            </a:r>
          </a:p>
          <a:p>
            <a:r>
              <a:rPr lang="pt-BR" dirty="0" smtClean="0"/>
              <a:t>Teorema da Codificação de </a:t>
            </a:r>
            <a:r>
              <a:rPr lang="pt-BR" dirty="0"/>
              <a:t>Canal </a:t>
            </a:r>
            <a:r>
              <a:rPr lang="pt-BR" dirty="0" smtClean="0"/>
              <a:t>(2º </a:t>
            </a:r>
            <a:r>
              <a:rPr lang="pt-BR" dirty="0"/>
              <a:t>Teor. de Shannon)</a:t>
            </a:r>
            <a:endParaRPr lang="pt-BR" dirty="0" smtClean="0"/>
          </a:p>
          <a:p>
            <a:r>
              <a:rPr lang="pt-BR" dirty="0" smtClean="0"/>
              <a:t>Teorema da Capacidade de Informação (3º </a:t>
            </a:r>
            <a:r>
              <a:rPr lang="pt-BR" dirty="0"/>
              <a:t>Teor. de Shannon)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5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 e 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Teorema da Codificação da Fonte (Shannon)</a:t>
            </a:r>
          </a:p>
          <a:p>
            <a:pPr lvl="1"/>
            <a:r>
              <a:rPr lang="pt-BR" dirty="0" smtClean="0"/>
              <a:t>Conteúdo da Informação </a:t>
            </a:r>
          </a:p>
          <a:p>
            <a:pPr lvl="1"/>
            <a:r>
              <a:rPr lang="pt-BR" dirty="0" smtClean="0"/>
              <a:t>Mede a quantidade de bits necessária para especificar o resultado esperado de um experimento</a:t>
            </a:r>
          </a:p>
          <a:p>
            <a:r>
              <a:rPr lang="pt-BR" dirty="0" smtClean="0"/>
              <a:t>Teorema da Codificação do Canal Ruidoso (Shannon)</a:t>
            </a:r>
          </a:p>
          <a:p>
            <a:pPr lvl="1"/>
            <a:r>
              <a:rPr lang="pt-BR" dirty="0" smtClean="0"/>
              <a:t>Estabelece a quantidade de informação que pode ser transmitida num canal ruidoso (usa a relação sinal ruído: SNR)</a:t>
            </a:r>
          </a:p>
          <a:p>
            <a:pPr lvl="1"/>
            <a:r>
              <a:rPr lang="pt-BR" dirty="0" smtClean="0"/>
              <a:t>Limite estrito para a taxa de transferência de informação num canal</a:t>
            </a:r>
          </a:p>
          <a:p>
            <a:r>
              <a:rPr lang="pt-BR" dirty="0" smtClean="0"/>
              <a:t>Complexidade de </a:t>
            </a:r>
            <a:r>
              <a:rPr lang="pt-BR" dirty="0" err="1" smtClean="0"/>
              <a:t>Kolmogorov-Chaitin</a:t>
            </a:r>
            <a:endParaRPr lang="pt-BR" dirty="0" smtClean="0"/>
          </a:p>
          <a:p>
            <a:pPr lvl="1"/>
            <a:r>
              <a:rPr lang="pt-BR" dirty="0" smtClean="0"/>
              <a:t>Mede o conteúdo de informação algorítmica de uma sequência</a:t>
            </a:r>
          </a:p>
          <a:p>
            <a:pPr lvl="1"/>
            <a:r>
              <a:rPr lang="pt-BR" dirty="0" smtClean="0"/>
              <a:t>Função não computável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20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Explora os </a:t>
            </a:r>
            <a:r>
              <a:rPr lang="pt-BR" dirty="0"/>
              <a:t>limites fundamentais da representação e </a:t>
            </a:r>
            <a:r>
              <a:rPr lang="pt-BR" dirty="0" smtClean="0"/>
              <a:t>da transmissão </a:t>
            </a:r>
            <a:r>
              <a:rPr lang="pt-BR" dirty="0"/>
              <a:t>da </a:t>
            </a:r>
            <a:r>
              <a:rPr lang="pt-BR" dirty="0" smtClean="0"/>
              <a:t>informação</a:t>
            </a:r>
          </a:p>
          <a:p>
            <a:endParaRPr lang="pt-BR" dirty="0" smtClean="0"/>
          </a:p>
          <a:p>
            <a:r>
              <a:rPr lang="pt-BR" dirty="0" smtClean="0"/>
              <a:t>Nosso foco</a:t>
            </a:r>
          </a:p>
          <a:p>
            <a:pPr lvl="1"/>
            <a:r>
              <a:rPr lang="pt-BR" sz="1800" dirty="0" smtClean="0"/>
              <a:t>Definição da </a:t>
            </a:r>
            <a:r>
              <a:rPr lang="pt-BR" sz="1800" dirty="0"/>
              <a:t>entropia </a:t>
            </a:r>
            <a:r>
              <a:rPr lang="pt-BR" sz="1800" dirty="0" smtClean="0"/>
              <a:t>de informação</a:t>
            </a:r>
          </a:p>
          <a:p>
            <a:pPr lvl="1"/>
            <a:r>
              <a:rPr lang="pt-BR" sz="1800" dirty="0" smtClean="0"/>
              <a:t>Implicações da </a:t>
            </a:r>
            <a:r>
              <a:rPr lang="pt-BR" sz="1800" dirty="0"/>
              <a:t>entropia de informação</a:t>
            </a:r>
            <a:endParaRPr lang="pt-BR" sz="1800" dirty="0" smtClean="0"/>
          </a:p>
          <a:p>
            <a:pPr lvl="1"/>
            <a:r>
              <a:rPr lang="pt-BR" sz="1800" dirty="0" smtClean="0"/>
              <a:t>Teorema de </a:t>
            </a:r>
            <a:r>
              <a:rPr lang="pt-BR" sz="1800" dirty="0"/>
              <a:t>codificação </a:t>
            </a:r>
            <a:r>
              <a:rPr lang="pt-BR" sz="1800" dirty="0" smtClean="0"/>
              <a:t>da fonte </a:t>
            </a:r>
          </a:p>
          <a:p>
            <a:pPr lvl="1"/>
            <a:r>
              <a:rPr lang="pt-BR" sz="1800" dirty="0" smtClean="0"/>
              <a:t>Teorema de </a:t>
            </a:r>
            <a:r>
              <a:rPr lang="pt-BR" sz="1800" dirty="0"/>
              <a:t>codificação do </a:t>
            </a:r>
            <a:r>
              <a:rPr lang="pt-BR" sz="1800" dirty="0" smtClean="0"/>
              <a:t>canal</a:t>
            </a:r>
          </a:p>
          <a:p>
            <a:endParaRPr lang="pt-BR" sz="2000" dirty="0" smtClean="0"/>
          </a:p>
          <a:p>
            <a:r>
              <a:rPr lang="pt-BR" sz="2000" dirty="0" smtClean="0"/>
              <a:t>Esses </a:t>
            </a:r>
            <a:r>
              <a:rPr lang="pt-BR" sz="2000" dirty="0"/>
              <a:t>conceitos fornecem um </a:t>
            </a:r>
            <a:r>
              <a:rPr lang="pt-BR" sz="2000" i="1" dirty="0" smtClean="0"/>
              <a:t>background</a:t>
            </a:r>
            <a:r>
              <a:rPr lang="pt-BR" sz="2000" dirty="0" smtClean="0"/>
              <a:t> importante aos pesquisadores </a:t>
            </a:r>
            <a:r>
              <a:rPr lang="pt-BR" sz="2000" dirty="0"/>
              <a:t>nas áreas de compressão de dados, processamento de sinais, controles e reconhecimento de </a:t>
            </a:r>
            <a:r>
              <a:rPr lang="pt-BR" sz="2000" dirty="0" smtClean="0"/>
              <a:t>padrões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21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8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Desenvolvida por </a:t>
            </a:r>
            <a:r>
              <a:rPr lang="pt-BR" dirty="0"/>
              <a:t>Claude E. </a:t>
            </a:r>
            <a:r>
              <a:rPr lang="pt-BR" dirty="0" smtClean="0"/>
              <a:t>Shannon</a:t>
            </a:r>
          </a:p>
          <a:p>
            <a:endParaRPr lang="pt-BR" dirty="0" smtClean="0"/>
          </a:p>
          <a:p>
            <a:r>
              <a:rPr lang="pt-BR" dirty="0" smtClean="0"/>
              <a:t>Durante a Segunda Guerra Mundial</a:t>
            </a:r>
          </a:p>
          <a:p>
            <a:pPr lvl="1"/>
            <a:r>
              <a:rPr lang="pt-BR" dirty="0" smtClean="0"/>
              <a:t>Definiu a noção de </a:t>
            </a:r>
            <a:r>
              <a:rPr lang="pt-BR" b="1" dirty="0" smtClean="0">
                <a:solidFill>
                  <a:srgbClr val="FFC000"/>
                </a:solidFill>
              </a:rPr>
              <a:t>capacidade do canal  (</a:t>
            </a:r>
            <a:r>
              <a:rPr lang="pt-BR" b="1" i="1" dirty="0" smtClean="0">
                <a:solidFill>
                  <a:srgbClr val="FFC000"/>
                </a:solidFill>
              </a:rPr>
              <a:t>C</a:t>
            </a:r>
            <a:r>
              <a:rPr lang="pt-BR" b="1" dirty="0" smtClean="0">
                <a:solidFill>
                  <a:srgbClr val="FFC000"/>
                </a:solidFill>
              </a:rPr>
              <a:t>)</a:t>
            </a:r>
            <a:endParaRPr lang="pt-BR" dirty="0" smtClean="0"/>
          </a:p>
          <a:p>
            <a:pPr lvl="1"/>
            <a:r>
              <a:rPr lang="pt-BR" dirty="0" smtClean="0"/>
              <a:t>Forneceu modelo matemático (equação) para o cálculo de </a:t>
            </a:r>
            <a:r>
              <a:rPr lang="pt-BR" b="1" i="1" dirty="0" smtClean="0"/>
              <a:t>C</a:t>
            </a:r>
          </a:p>
          <a:p>
            <a:endParaRPr lang="pt-BR" dirty="0" smtClean="0"/>
          </a:p>
          <a:p>
            <a:r>
              <a:rPr lang="pt-BR" dirty="0" smtClean="0"/>
              <a:t>Desenvolveu os </a:t>
            </a:r>
            <a:r>
              <a:rPr lang="pt-BR" dirty="0"/>
              <a:t>conceitos de </a:t>
            </a:r>
            <a:r>
              <a:rPr lang="pt-BR" b="1" dirty="0">
                <a:solidFill>
                  <a:srgbClr val="FFC000"/>
                </a:solidFill>
              </a:rPr>
              <a:t>entropia </a:t>
            </a:r>
            <a:r>
              <a:rPr lang="pt-BR" b="1" dirty="0" smtClean="0">
                <a:solidFill>
                  <a:srgbClr val="FFC000"/>
                </a:solidFill>
              </a:rPr>
              <a:t>da </a:t>
            </a:r>
            <a:r>
              <a:rPr lang="pt-BR" b="1" dirty="0">
                <a:solidFill>
                  <a:srgbClr val="FFC000"/>
                </a:solidFill>
              </a:rPr>
              <a:t>informação </a:t>
            </a:r>
            <a:r>
              <a:rPr lang="pt-BR" dirty="0"/>
              <a:t>e </a:t>
            </a:r>
            <a:r>
              <a:rPr lang="pt-BR" b="1" dirty="0">
                <a:solidFill>
                  <a:srgbClr val="FFC000"/>
                </a:solidFill>
              </a:rPr>
              <a:t>redundância</a:t>
            </a:r>
            <a:r>
              <a:rPr lang="pt-BR" dirty="0"/>
              <a:t>, e introduziu o termo </a:t>
            </a:r>
            <a:r>
              <a:rPr lang="pt-BR" b="1" dirty="0" smtClean="0">
                <a:solidFill>
                  <a:srgbClr val="FFC000"/>
                </a:solidFill>
              </a:rPr>
              <a:t>bit</a:t>
            </a:r>
            <a:r>
              <a:rPr lang="pt-BR" baseline="30000" dirty="0" smtClean="0"/>
              <a:t>*</a:t>
            </a:r>
            <a:r>
              <a:rPr lang="pt-BR" dirty="0" smtClean="0"/>
              <a:t> </a:t>
            </a:r>
            <a:r>
              <a:rPr lang="pt-BR" dirty="0"/>
              <a:t>como uma unidade de </a:t>
            </a:r>
            <a:r>
              <a:rPr lang="pt-BR" dirty="0" smtClean="0"/>
              <a:t>informação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Artigo de Referência</a:t>
            </a:r>
          </a:p>
          <a:p>
            <a:pPr lvl="1"/>
            <a:r>
              <a:rPr lang="en-US" i="1" dirty="0" smtClean="0"/>
              <a:t>A Mathematical Theory of Communication</a:t>
            </a:r>
            <a:r>
              <a:rPr lang="pt-BR" dirty="0" smtClean="0"/>
              <a:t>, 1948</a:t>
            </a:r>
          </a:p>
          <a:p>
            <a:pPr lvl="1"/>
            <a:r>
              <a:rPr lang="pt-BR" dirty="0" smtClean="0"/>
              <a:t>Estabeleceu os elementos básicos da comunicação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4248" y="188640"/>
            <a:ext cx="215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* Shannon creditou a John 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</a:rPr>
              <a:t>Tukey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6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Fundador da Teoria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1800" b="1" dirty="0">
                <a:solidFill>
                  <a:srgbClr val="66FFFF"/>
                </a:solidFill>
              </a:rPr>
              <a:t>Claude </a:t>
            </a:r>
            <a:r>
              <a:rPr lang="pt-BR" sz="1800" b="1" dirty="0" err="1">
                <a:solidFill>
                  <a:srgbClr val="66FFFF"/>
                </a:solidFill>
              </a:rPr>
              <a:t>Elwood</a:t>
            </a:r>
            <a:r>
              <a:rPr lang="pt-BR" sz="1800" b="1" dirty="0">
                <a:solidFill>
                  <a:srgbClr val="66FFFF"/>
                </a:solidFill>
              </a:rPr>
              <a:t> </a:t>
            </a:r>
            <a:r>
              <a:rPr lang="pt-BR" sz="1800" b="1" dirty="0" smtClean="0">
                <a:solidFill>
                  <a:srgbClr val="66FFFF"/>
                </a:solidFill>
              </a:rPr>
              <a:t>Shannon </a:t>
            </a:r>
            <a:r>
              <a:rPr lang="pt-BR" sz="1800" dirty="0" smtClean="0"/>
              <a:t>- </a:t>
            </a:r>
            <a:r>
              <a:rPr lang="pt-BR" sz="1800" dirty="0"/>
              <a:t>norte americano, engenheiro </a:t>
            </a:r>
            <a:r>
              <a:rPr lang="pt-BR" sz="1800" dirty="0" smtClean="0"/>
              <a:t>eletricista, matemático, atuou </a:t>
            </a:r>
            <a:r>
              <a:rPr lang="pt-BR" sz="1800" dirty="0"/>
              <a:t>nas áreas </a:t>
            </a:r>
            <a:r>
              <a:rPr lang="pt-BR" sz="1800" dirty="0" smtClean="0"/>
              <a:t>das comunicações</a:t>
            </a:r>
            <a:r>
              <a:rPr lang="pt-BR" sz="1800" dirty="0"/>
              <a:t>, criptografia e xadrez </a:t>
            </a:r>
            <a:r>
              <a:rPr lang="pt-BR" sz="1800" dirty="0" smtClean="0"/>
              <a:t>computacional, pesquisador da Bell </a:t>
            </a:r>
            <a:r>
              <a:rPr lang="pt-BR" sz="1800" dirty="0" err="1" smtClean="0"/>
              <a:t>Telephone</a:t>
            </a:r>
            <a:r>
              <a:rPr lang="pt-BR" sz="1800" dirty="0" smtClean="0"/>
              <a:t> </a:t>
            </a:r>
            <a:r>
              <a:rPr lang="pt-BR" sz="1800" dirty="0" err="1" smtClean="0"/>
              <a:t>Laboratories</a:t>
            </a:r>
            <a:endParaRPr lang="pt-BR" sz="1800" dirty="0" smtClean="0"/>
          </a:p>
          <a:p>
            <a:pPr lvl="1"/>
            <a:endParaRPr lang="pt-BR" sz="1800" dirty="0" smtClean="0"/>
          </a:p>
          <a:p>
            <a:pPr lvl="1"/>
            <a:r>
              <a:rPr lang="pt-BR" sz="1800" dirty="0" smtClean="0"/>
              <a:t>Em 1948</a:t>
            </a:r>
            <a:r>
              <a:rPr lang="pt-BR" sz="1800" dirty="0"/>
              <a:t>:</a:t>
            </a:r>
            <a:r>
              <a:rPr lang="pt-BR" sz="1800" dirty="0" smtClean="0"/>
              <a:t> </a:t>
            </a:r>
            <a:r>
              <a:rPr lang="en-US" sz="1800" b="1" i="1" dirty="0" smtClean="0">
                <a:hlinkClick r:id="rId2"/>
              </a:rPr>
              <a:t>A Mathematical Theory of Communication</a:t>
            </a:r>
            <a:r>
              <a:rPr lang="pt-BR" sz="1800" dirty="0" smtClean="0"/>
              <a:t>, </a:t>
            </a:r>
            <a:r>
              <a:rPr lang="pt-BR" sz="1800" dirty="0"/>
              <a:t>publicado na revista </a:t>
            </a:r>
            <a:r>
              <a:rPr lang="en-US" sz="1800" i="1" dirty="0" smtClean="0"/>
              <a:t>Bell System Technical Journal</a:t>
            </a:r>
            <a:r>
              <a:rPr lang="pt-BR" sz="1800" dirty="0" smtClean="0"/>
              <a:t>, </a:t>
            </a:r>
            <a:r>
              <a:rPr lang="pt-BR" sz="1800" dirty="0"/>
              <a:t>conceitos primordiais que deram origem à teoria da informação, entre eles a </a:t>
            </a:r>
            <a:r>
              <a:rPr lang="pt-BR" sz="1800" b="1" dirty="0">
                <a:solidFill>
                  <a:srgbClr val="FFC000"/>
                </a:solidFill>
              </a:rPr>
              <a:t>entropia da informação </a:t>
            </a:r>
            <a:r>
              <a:rPr lang="pt-BR" sz="1800" dirty="0"/>
              <a:t>e a </a:t>
            </a:r>
            <a:r>
              <a:rPr lang="pt-BR" sz="1800" b="1" dirty="0">
                <a:solidFill>
                  <a:srgbClr val="FFC000"/>
                </a:solidFill>
              </a:rPr>
              <a:t>capacidade de </a:t>
            </a:r>
            <a:r>
              <a:rPr lang="pt-BR" sz="1800" b="1" dirty="0" smtClean="0">
                <a:solidFill>
                  <a:srgbClr val="FFC000"/>
                </a:solidFill>
              </a:rPr>
              <a:t>canal</a:t>
            </a:r>
            <a:endParaRPr lang="pt-BR" sz="1800" dirty="0" smtClean="0"/>
          </a:p>
          <a:p>
            <a:pPr lvl="1"/>
            <a:endParaRPr lang="pt-BR" sz="1800" dirty="0" smtClean="0"/>
          </a:p>
          <a:p>
            <a:pPr lvl="1"/>
            <a:r>
              <a:rPr lang="pt-BR" sz="1800" dirty="0" smtClean="0"/>
              <a:t>Em </a:t>
            </a:r>
            <a:r>
              <a:rPr lang="pt-BR" sz="1800" dirty="0"/>
              <a:t>1949, em </a:t>
            </a:r>
            <a:r>
              <a:rPr lang="pt-BR" sz="1800" dirty="0" smtClean="0"/>
              <a:t>coautoria com Warren </a:t>
            </a:r>
            <a:r>
              <a:rPr lang="pt-BR" sz="1800" dirty="0"/>
              <a:t>Weaver (1894-1978), </a:t>
            </a:r>
            <a:r>
              <a:rPr lang="pt-BR" sz="1800" dirty="0" smtClean="0"/>
              <a:t>matemático norte americano, publicou </a:t>
            </a:r>
            <a:r>
              <a:rPr lang="pt-BR" sz="1800" dirty="0"/>
              <a:t>o livro</a:t>
            </a:r>
            <a:r>
              <a:rPr lang="pt-BR" sz="1800" b="1" dirty="0"/>
              <a:t> </a:t>
            </a:r>
            <a:r>
              <a:rPr lang="pt-BR" sz="1800" b="1" dirty="0" smtClean="0"/>
              <a:t/>
            </a:r>
            <a:br>
              <a:rPr lang="pt-BR" sz="1800" b="1" dirty="0" smtClean="0"/>
            </a:br>
            <a:r>
              <a:rPr lang="pt-BR" sz="1800" b="1" dirty="0" smtClean="0"/>
              <a:t>Teoria </a:t>
            </a:r>
            <a:r>
              <a:rPr lang="pt-BR" sz="1800" b="1" dirty="0"/>
              <a:t>Matemática da Comunicação</a:t>
            </a:r>
            <a:r>
              <a:rPr lang="pt-BR" sz="1800" dirty="0"/>
              <a:t> 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(</a:t>
            </a:r>
            <a:r>
              <a:rPr lang="en-US" sz="1800" i="1" dirty="0" smtClean="0"/>
              <a:t>The Mathematical Theory of Communication</a:t>
            </a:r>
            <a:r>
              <a:rPr lang="pt-BR" sz="1800" dirty="0" smtClean="0"/>
              <a:t>)</a:t>
            </a:r>
            <a:endParaRPr lang="pt-BR" sz="1800" dirty="0"/>
          </a:p>
        </p:txBody>
      </p:sp>
      <p:pic>
        <p:nvPicPr>
          <p:cNvPr id="1026" name="Picture 2" descr="https://upload.wikimedia.org/wikipedia/commons/9/99/ClaudeShannon_MFO38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705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05185" y="5589240"/>
            <a:ext cx="1515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Fonte: Wikipedia.com</a:t>
            </a:r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23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0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Postulados da Teoria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Toda informação é definida no contexto de um </a:t>
            </a:r>
            <a:r>
              <a:rPr lang="pt-BR" sz="2000" dirty="0" smtClean="0">
                <a:solidFill>
                  <a:srgbClr val="FFC000"/>
                </a:solidFill>
              </a:rPr>
              <a:t>conjunto de alternativas</a:t>
            </a:r>
            <a:r>
              <a:rPr lang="pt-BR" sz="2000" dirty="0" smtClean="0"/>
              <a:t>.  </a:t>
            </a:r>
            <a:br>
              <a:rPr lang="pt-BR" sz="2000" dirty="0" smtClean="0"/>
            </a:br>
            <a:r>
              <a:rPr lang="pt-BR" sz="2000" dirty="0" smtClean="0"/>
              <a:t>A quantidade de informação mede o que é necessário para se especificar um resultado a partir das alternativas</a:t>
            </a:r>
          </a:p>
          <a:p>
            <a:endParaRPr lang="pt-BR" sz="2000" dirty="0" smtClean="0"/>
          </a:p>
          <a:p>
            <a:r>
              <a:rPr lang="pt-BR" sz="2000" dirty="0" smtClean="0"/>
              <a:t>O total de informação é </a:t>
            </a:r>
            <a:r>
              <a:rPr lang="pt-BR" sz="2000" dirty="0" smtClean="0">
                <a:solidFill>
                  <a:srgbClr val="FFC000"/>
                </a:solidFill>
              </a:rPr>
              <a:t>independente da semântica</a:t>
            </a:r>
          </a:p>
          <a:p>
            <a:endParaRPr lang="pt-BR" sz="2000" dirty="0" smtClean="0"/>
          </a:p>
          <a:p>
            <a:r>
              <a:rPr lang="pt-BR" sz="2000" dirty="0" smtClean="0"/>
              <a:t>Informação é sempre uma </a:t>
            </a:r>
            <a:r>
              <a:rPr lang="pt-BR" sz="2000" dirty="0" smtClean="0">
                <a:solidFill>
                  <a:srgbClr val="FFC000"/>
                </a:solidFill>
              </a:rPr>
              <a:t>grandeza positiva</a:t>
            </a:r>
          </a:p>
          <a:p>
            <a:endParaRPr lang="pt-BR" sz="2000" dirty="0" smtClean="0"/>
          </a:p>
          <a:p>
            <a:r>
              <a:rPr lang="pt-BR" sz="2000" dirty="0" smtClean="0"/>
              <a:t>Informação é medida em </a:t>
            </a:r>
            <a:r>
              <a:rPr lang="pt-BR" sz="2000" dirty="0" smtClean="0">
                <a:solidFill>
                  <a:srgbClr val="FFC000"/>
                </a:solidFill>
              </a:rPr>
              <a:t>escala logarítmica </a:t>
            </a:r>
            <a:r>
              <a:rPr lang="pt-BR" sz="2000" dirty="0" smtClean="0">
                <a:sym typeface="Wingdings" panose="05000000000000000000" pitchFamily="2" charset="2"/>
              </a:rPr>
              <a:t> probabilidades são multiplicativas, mas queremos que a informação seja aditiva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24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0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Entropia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Acepção na </a:t>
            </a:r>
            <a:r>
              <a:rPr lang="pt-BR" u="sng" dirty="0" smtClean="0"/>
              <a:t>Física</a:t>
            </a:r>
            <a:endParaRPr lang="pt-BR" u="sng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entropia</a:t>
            </a:r>
            <a:r>
              <a:rPr lang="pt-BR" baseline="30000" dirty="0" smtClean="0"/>
              <a:t>1</a:t>
            </a:r>
            <a:r>
              <a:rPr lang="pt-BR" dirty="0" smtClean="0"/>
              <a:t> é </a:t>
            </a:r>
            <a:r>
              <a:rPr lang="pt-BR" dirty="0"/>
              <a:t>uma grandeza termodinâmica que </a:t>
            </a:r>
            <a:r>
              <a:rPr lang="pt-BR" b="1" dirty="0" smtClean="0">
                <a:solidFill>
                  <a:srgbClr val="FFC000"/>
                </a:solidFill>
              </a:rPr>
              <a:t>mede o </a:t>
            </a:r>
            <a:r>
              <a:rPr lang="pt-BR" b="1" dirty="0">
                <a:solidFill>
                  <a:srgbClr val="FFC000"/>
                </a:solidFill>
              </a:rPr>
              <a:t>grau de irreversibilidade de um </a:t>
            </a:r>
            <a:r>
              <a:rPr lang="pt-BR" b="1" dirty="0" smtClean="0">
                <a:solidFill>
                  <a:srgbClr val="FFC000"/>
                </a:solidFill>
              </a:rPr>
              <a:t>sistema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À grosso modo, mede a </a:t>
            </a:r>
            <a:r>
              <a:rPr lang="pt-BR" dirty="0"/>
              <a:t>desordem das partículas de um sistema físico (quanto maior </a:t>
            </a:r>
            <a:r>
              <a:rPr lang="pt-BR" dirty="0" smtClean="0"/>
              <a:t>a </a:t>
            </a:r>
            <a:r>
              <a:rPr lang="pt-BR" dirty="0"/>
              <a:t>desordem </a:t>
            </a:r>
            <a:r>
              <a:rPr lang="pt-BR" dirty="0" smtClean="0"/>
              <a:t>do </a:t>
            </a:r>
            <a:r>
              <a:rPr lang="pt-BR" dirty="0"/>
              <a:t>sistema, maior </a:t>
            </a:r>
            <a:r>
              <a:rPr lang="pt-BR" dirty="0" smtClean="0"/>
              <a:t>sua entropia)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Lei da Conservação de Energia</a:t>
            </a:r>
            <a:r>
              <a:rPr lang="pt-BR" baseline="30000" dirty="0" smtClean="0"/>
              <a:t>2</a:t>
            </a:r>
            <a:r>
              <a:rPr lang="pt-BR" dirty="0" smtClean="0"/>
              <a:t>: a </a:t>
            </a:r>
            <a:r>
              <a:rPr lang="pt-BR" dirty="0"/>
              <a:t>quantidade total de energia em um sistema isolado permanece </a:t>
            </a:r>
            <a:r>
              <a:rPr lang="pt-BR" dirty="0" smtClean="0"/>
              <a:t>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Foi </a:t>
            </a:r>
            <a:r>
              <a:rPr lang="pt-BR" dirty="0"/>
              <a:t>considerada por Einstein como a primeira lei de todas a </a:t>
            </a:r>
            <a:r>
              <a:rPr lang="pt-BR" dirty="0" smtClean="0"/>
              <a:t>ciências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25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464496" y="18864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200" baseline="300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 do 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grego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</a:rPr>
              <a:t>εντρο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πία, 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entropia, 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unidade [J/K] (joules por 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kelvin)</a:t>
            </a:r>
            <a:endParaRPr lang="pt-BR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36296" y="404664"/>
            <a:ext cx="1834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aseline="30000" dirty="0" smtClean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 1ª 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Lei da Termodinâmica</a:t>
            </a:r>
          </a:p>
        </p:txBody>
      </p:sp>
    </p:spTree>
    <p:extLst>
      <p:ext uri="{BB962C8B-B14F-4D97-AF65-F5344CB8AC3E}">
        <p14:creationId xmlns:p14="http://schemas.microsoft.com/office/powerpoint/2010/main" val="34917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Entropia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Acepção na </a:t>
            </a:r>
            <a:r>
              <a:rPr lang="pt-BR" u="sng" dirty="0" smtClean="0"/>
              <a:t>Teoria da Informação</a:t>
            </a:r>
            <a:endParaRPr lang="pt-BR" u="sng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Mede o </a:t>
            </a:r>
            <a:r>
              <a:rPr lang="pt-BR" dirty="0"/>
              <a:t>grau </a:t>
            </a:r>
            <a:r>
              <a:rPr lang="pt-BR" dirty="0" smtClean="0"/>
              <a:t>de </a:t>
            </a:r>
            <a:r>
              <a:rPr lang="pt-BR" b="1" dirty="0">
                <a:solidFill>
                  <a:srgbClr val="FFC000"/>
                </a:solidFill>
              </a:rPr>
              <a:t>incerteza</a:t>
            </a:r>
            <a:r>
              <a:rPr lang="pt-BR" dirty="0"/>
              <a:t> a respeito de fontes de </a:t>
            </a:r>
            <a:r>
              <a:rPr lang="pt-BR" dirty="0" smtClean="0"/>
              <a:t>informação (</a:t>
            </a:r>
            <a:r>
              <a:rPr lang="pt-BR" dirty="0" err="1" smtClean="0"/>
              <a:t>v.a.'s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Quantifica a </a:t>
            </a:r>
            <a:r>
              <a:rPr lang="pt-BR" dirty="0"/>
              <a:t>informação presente </a:t>
            </a:r>
            <a:r>
              <a:rPr lang="pt-BR" dirty="0" smtClean="0"/>
              <a:t>num sistema de informação: quanto </a:t>
            </a:r>
            <a:r>
              <a:rPr lang="pt-BR" dirty="0"/>
              <a:t>mais incerto é o resultado de um experimento aleatório, maior é a informação que se obtém ao observar a sua </a:t>
            </a:r>
            <a:r>
              <a:rPr lang="pt-BR" dirty="0" smtClean="0"/>
              <a:t>ocorrência (maior é a entropia)</a:t>
            </a:r>
          </a:p>
          <a:p>
            <a:pPr lvl="1"/>
            <a:endParaRPr lang="pt-BR" b="1" dirty="0" smtClean="0">
              <a:solidFill>
                <a:srgbClr val="FFC000"/>
              </a:solidFill>
            </a:endParaRPr>
          </a:p>
          <a:p>
            <a:pPr lvl="1"/>
            <a:r>
              <a:rPr lang="pt-BR" b="1" dirty="0" smtClean="0">
                <a:solidFill>
                  <a:srgbClr val="FFC000"/>
                </a:solidFill>
              </a:rPr>
              <a:t>Entropia</a:t>
            </a:r>
            <a:r>
              <a:rPr lang="pt-BR" dirty="0" smtClean="0"/>
              <a:t>, </a:t>
            </a:r>
            <a:r>
              <a:rPr lang="pt-BR" b="1" dirty="0">
                <a:solidFill>
                  <a:srgbClr val="FFC000"/>
                </a:solidFill>
              </a:rPr>
              <a:t>Incerteza/Surpresa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FFC000"/>
                </a:solidFill>
              </a:rPr>
              <a:t>Informação </a:t>
            </a:r>
            <a:r>
              <a:rPr lang="pt-BR" dirty="0" smtClean="0"/>
              <a:t>são conceitos relacionados: </a:t>
            </a:r>
          </a:p>
          <a:p>
            <a:pPr lvl="2"/>
            <a:r>
              <a:rPr lang="pt-BR" dirty="0" smtClean="0"/>
              <a:t>Quanto menor </a:t>
            </a:r>
            <a:r>
              <a:rPr lang="pt-BR" dirty="0"/>
              <a:t>a chance de </a:t>
            </a:r>
            <a:r>
              <a:rPr lang="pt-BR" dirty="0" smtClean="0"/>
              <a:t>ocorrer um </a:t>
            </a:r>
            <a:r>
              <a:rPr lang="pt-BR" dirty="0"/>
              <a:t>evento, mais surpresa </a:t>
            </a:r>
            <a:r>
              <a:rPr lang="pt-BR" dirty="0" smtClean="0"/>
              <a:t>traz o evento, mais informação ele carrega</a:t>
            </a:r>
            <a:endParaRPr lang="pt-BR" dirty="0"/>
          </a:p>
          <a:p>
            <a:pPr lvl="2"/>
            <a:r>
              <a:rPr lang="pt-BR" dirty="0" smtClean="0"/>
              <a:t>A quantidade de informação é inversamente proporcional à probabilidade de ocorrência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26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96445" y="476672"/>
            <a:ext cx="1403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Medida da </a:t>
            </a:r>
          </a:p>
          <a:p>
            <a:pPr algn="ctr"/>
            <a:r>
              <a:rPr lang="pt-BR" dirty="0" smtClean="0">
                <a:solidFill>
                  <a:srgbClr val="FFC000"/>
                </a:solidFill>
              </a:rPr>
              <a:t>informação</a:t>
            </a:r>
            <a:endParaRPr lang="pt-BR" dirty="0">
              <a:solidFill>
                <a:srgbClr val="FFC000"/>
              </a:solidFill>
            </a:endParaRPr>
          </a:p>
          <a:p>
            <a:pPr algn="ctr"/>
            <a:r>
              <a:rPr lang="pt-BR" dirty="0" smtClean="0">
                <a:solidFill>
                  <a:srgbClr val="FFC000"/>
                </a:solidFill>
              </a:rPr>
              <a:t>de uma fonte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da Quantidade de Informação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Experimento probabilístico</a:t>
                </a:r>
              </a:p>
              <a:p>
                <a:pPr lvl="1"/>
                <a:r>
                  <a:rPr lang="pt-BR" dirty="0" smtClean="0"/>
                  <a:t>Observação da saída emitida por uma </a:t>
                </a:r>
                <a:r>
                  <a:rPr lang="pt-BR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fonte discreta sem memória</a:t>
                </a:r>
                <a:r>
                  <a:rPr lang="pt-BR" baseline="30000" dirty="0" smtClean="0"/>
                  <a:t>1</a:t>
                </a:r>
                <a:r>
                  <a:rPr lang="pt-BR" dirty="0" smtClean="0"/>
                  <a:t>, por unidade de tempo </a:t>
                </a:r>
                <a:r>
                  <a:rPr lang="pt-BR" dirty="0" smtClean="0">
                    <a:sym typeface="Wingdings" panose="05000000000000000000" pitchFamily="2" charset="2"/>
                  </a:rPr>
                  <a:t> variável aleatória discreta </a:t>
                </a:r>
                <a:r>
                  <a:rPr lang="pt-BR" b="1" i="1" dirty="0" smtClean="0">
                    <a:sym typeface="Wingdings" panose="05000000000000000000" pitchFamily="2" charset="2"/>
                  </a:rPr>
                  <a:t>S</a:t>
                </a:r>
                <a:r>
                  <a:rPr lang="pt-BR" dirty="0" smtClean="0">
                    <a:sym typeface="Wingdings" panose="05000000000000000000" pitchFamily="2" charset="2"/>
                  </a:rPr>
                  <a:t>, a qual assume valores de um alfabeto finito e fixo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ℑ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…,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𝐾</m:t>
                            </m:r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rgbClr val="FFFF00"/>
                    </a:solidFill>
                  </a:rPr>
                  <a:t> </a:t>
                </a:r>
                <a:r>
                  <a:rPr lang="pt-BR" dirty="0" smtClean="0"/>
                  <a:t>com probabilidades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,   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𝑘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=0, 1, …, 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𝐾</m:t>
                    </m:r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−1 </m:t>
                    </m:r>
                  </m:oMath>
                </a14:m>
                <a:r>
                  <a:rPr lang="pt-BR" dirty="0" smtClean="0">
                    <a:solidFill>
                      <a:srgbClr val="FFFF00"/>
                    </a:solidFill>
                  </a:rPr>
                  <a:t> </a:t>
                </a:r>
                <a:r>
                  <a:rPr lang="pt-BR" dirty="0" smtClean="0"/>
                  <a:t>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pt-BR" dirty="0" smtClean="0">
                  <a:solidFill>
                    <a:srgbClr val="FFFF00"/>
                  </a:solidFill>
                </a:endParaRPr>
              </a:p>
              <a:p>
                <a:pPr lvl="1"/>
                <a:endParaRPr lang="pt-BR" dirty="0" smtClean="0"/>
              </a:p>
              <a:p>
                <a:pPr lvl="1"/>
                <a:r>
                  <a:rPr lang="pt-BR" b="1" dirty="0" smtClean="0">
                    <a:solidFill>
                      <a:schemeClr val="tx2">
                        <a:lumMod val="90000"/>
                      </a:schemeClr>
                    </a:solidFill>
                  </a:rPr>
                  <a:t>Quantidade de Informação </a:t>
                </a:r>
                <a:r>
                  <a:rPr lang="pt-BR" dirty="0" smtClean="0"/>
                  <a:t>obtida depois da ocorrência do símbolo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FFFF00"/>
                    </a:solidFill>
                  </a:rPr>
                  <a:t> </a:t>
                </a:r>
                <a:r>
                  <a:rPr lang="pt-BR" dirty="0" smtClean="0"/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:   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i="1">
                                    <a:solidFill>
                                      <a:srgbClr val="FFFF00"/>
                                    </a:solidFill>
                                    <a:latin typeface="Cambria Math"/>
                                    <a:ea typeface="Cambria Math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FF00"/>
                                    </a:solidFill>
                                    <a:latin typeface="Cambria Math"/>
                                    <a:ea typeface="Cambria Math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rgbClr val="FFFF00"/>
                                    </a:solidFill>
                                    <a:latin typeface="Cambria Math"/>
                                    <a:ea typeface="Cambria Math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pt-BR" b="0" dirty="0" smtClean="0">
                  <a:solidFill>
                    <a:srgbClr val="FFFF00"/>
                  </a:solidFill>
                </a:endParaRPr>
              </a:p>
              <a:p>
                <a:pPr lvl="1"/>
                <a:endParaRPr lang="pt-BR" dirty="0" smtClean="0"/>
              </a:p>
              <a:p>
                <a:pPr lvl="1"/>
                <a:r>
                  <a:rPr lang="pt-BR" dirty="0" smtClean="0"/>
                  <a:t>Base do logaritmo: </a:t>
                </a:r>
                <a:r>
                  <a:rPr lang="pt-BR" b="1" i="1" dirty="0" smtClean="0"/>
                  <a:t>b</a:t>
                </a:r>
              </a:p>
              <a:p>
                <a:pPr lvl="2"/>
                <a:r>
                  <a:rPr lang="pt-BR" dirty="0" smtClean="0"/>
                  <a:t>2 - unidade de </a:t>
                </a:r>
                <a:br>
                  <a:rPr lang="pt-BR" dirty="0" smtClean="0"/>
                </a:br>
                <a:r>
                  <a:rPr lang="pt-BR" dirty="0" smtClean="0"/>
                  <a:t>informação é o bit</a:t>
                </a:r>
              </a:p>
              <a:p>
                <a:pPr lvl="2"/>
                <a:r>
                  <a:rPr lang="pt-BR" dirty="0" smtClean="0"/>
                  <a:t>10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27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64496" y="18864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200" baseline="300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 e com símbolos emitidos  estatisticamente independentes</a:t>
            </a:r>
            <a:endParaRPr lang="pt-BR" sz="1200" dirty="0">
              <a:solidFill>
                <a:schemeClr val="tx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560855" y="4449586"/>
                <a:ext cx="2955361" cy="188872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---- Propriedades ----</a:t>
                </a:r>
              </a:p>
              <a:p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1. Evento certo:</a:t>
                </a:r>
              </a:p>
              <a:p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pt-BR" sz="1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2. Não há perda de informação:</a:t>
                </a:r>
              </a:p>
              <a:p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1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pt-B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pt-BR" sz="1600" dirty="0">
                    <a:solidFill>
                      <a:schemeClr val="tx2">
                        <a:lumMod val="75000"/>
                      </a:schemeClr>
                    </a:solidFill>
                  </a:rP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pt-BR" sz="1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≤</m:t>
                    </m:r>
                    <m:r>
                      <a:rPr lang="pt-B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pt-BR" sz="1600" dirty="0" smtClean="0">
                  <a:solidFill>
                    <a:schemeClr val="tx2">
                      <a:lumMod val="75000"/>
                    </a:schemeClr>
                  </a:solidFill>
                  <a:ea typeface="Cambria Math"/>
                  <a:sym typeface="Wingdings" panose="05000000000000000000" pitchFamily="2" charset="2"/>
                </a:endParaRPr>
              </a:p>
              <a:p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3. Eventos </a:t>
                </a:r>
                <a:r>
                  <a:rPr lang="pt-BR" sz="16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estatist</a:t>
                </a:r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. independentes:</a:t>
                </a:r>
              </a:p>
              <a:p>
                <a:r>
                  <a:rPr lang="pt-BR" sz="16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pt-BR" sz="1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16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855" y="4449586"/>
                <a:ext cx="2955361" cy="1888722"/>
              </a:xfrm>
              <a:prstGeom prst="rect">
                <a:avLst/>
              </a:prstGeom>
              <a:blipFill rotWithShape="1">
                <a:blip r:embed="rId3"/>
                <a:stretch>
                  <a:fillRect l="-821" t="-64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96" y="4426455"/>
            <a:ext cx="2141984" cy="19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84784"/>
                <a:ext cx="8640960" cy="4641379"/>
              </a:xfrm>
            </p:spPr>
            <p:txBody>
              <a:bodyPr>
                <a:noAutofit/>
              </a:bodyPr>
              <a:lstStyle/>
              <a:p>
                <a:r>
                  <a:rPr lang="pt-BR" b="1" dirty="0" smtClean="0"/>
                  <a:t>Definição</a:t>
                </a:r>
              </a:p>
              <a:p>
                <a:pPr lvl="1"/>
                <a:r>
                  <a:rPr lang="pt-BR" dirty="0" smtClean="0"/>
                  <a:t>Grandeza logarítmica do inverso </a:t>
                </a:r>
                <a:r>
                  <a:rPr lang="pt-BR" dirty="0"/>
                  <a:t>da </a:t>
                </a:r>
                <a:r>
                  <a:rPr lang="pt-BR" dirty="0" err="1" smtClean="0"/>
                  <a:t>prob</a:t>
                </a:r>
                <a:r>
                  <a:rPr lang="pt-BR" dirty="0" smtClean="0"/>
                  <a:t>. de ocorrência de um evento</a:t>
                </a:r>
                <a:endParaRPr lang="pt-BR" dirty="0"/>
              </a:p>
              <a:p>
                <a:pPr lvl="1"/>
                <a:r>
                  <a:rPr lang="pt-BR" dirty="0" smtClean="0"/>
                  <a:t>Quantidade de informação de um símbolo </a:t>
                </a:r>
                <a:r>
                  <a:rPr lang="pt-BR" i="1" dirty="0" err="1">
                    <a:solidFill>
                      <a:srgbClr val="FFFF00"/>
                    </a:solidFill>
                  </a:rPr>
                  <a:t>s</a:t>
                </a:r>
                <a:r>
                  <a:rPr lang="pt-BR" i="1" baseline="-25000" dirty="0" err="1">
                    <a:solidFill>
                      <a:srgbClr val="FFFF00"/>
                    </a:solidFill>
                  </a:rPr>
                  <a:t>k</a:t>
                </a:r>
                <a:r>
                  <a:rPr lang="pt-BR" dirty="0"/>
                  <a:t> </a:t>
                </a:r>
                <a:r>
                  <a:rPr lang="pt-BR" dirty="0" smtClean="0"/>
                  <a:t>com probabilidade </a:t>
                </a:r>
                <a:r>
                  <a:rPr lang="pt-BR" i="1" dirty="0" err="1" smtClean="0">
                    <a:solidFill>
                      <a:srgbClr val="FFFF00"/>
                    </a:solidFill>
                  </a:rPr>
                  <a:t>p</a:t>
                </a:r>
                <a:r>
                  <a:rPr lang="pt-BR" i="1" baseline="-25000" dirty="0" err="1" smtClean="0">
                    <a:solidFill>
                      <a:srgbClr val="FFFF00"/>
                    </a:solidFill>
                  </a:rPr>
                  <a:t>k</a:t>
                </a:r>
                <a:r>
                  <a:rPr lang="pt-BR" dirty="0" smtClean="0"/>
                  <a:t>:</a:t>
                </a:r>
                <a:r>
                  <a:rPr lang="pt-BR" b="1" i="1" dirty="0" smtClean="0">
                    <a:solidFill>
                      <a:srgbClr val="FFC000"/>
                    </a:solidFill>
                    <a:latin typeface="Cambria Math"/>
                  </a:rPr>
                  <a:t/>
                </a:r>
                <a:br>
                  <a:rPr lang="pt-BR" b="1" i="1" dirty="0" smtClean="0">
                    <a:solidFill>
                      <a:srgbClr val="FFC00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pt-BR" sz="1600" b="1" i="1" smtClean="0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sz="1600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1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pt-BR" sz="1600" b="1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pt-BR" sz="1600" b="1" i="1" smtClean="0">
                        <a:solidFill>
                          <a:srgbClr val="FFC000"/>
                        </a:solidFill>
                        <a:latin typeface="Cambria Math"/>
                      </a:rPr>
                      <m:t>=</m:t>
                    </m:r>
                    <m:r>
                      <a:rPr lang="pt-BR" sz="1600" b="1" i="1" smtClean="0">
                        <a:solidFill>
                          <a:srgbClr val="FFC000"/>
                        </a:solidFill>
                        <a:latin typeface="Cambria Math"/>
                      </a:rPr>
                      <m:t>𝒍𝒐𝒈𝒃</m:t>
                    </m:r>
                    <m:d>
                      <m:dPr>
                        <m:ctrlPr>
                          <a:rPr lang="pt-BR" sz="16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600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1600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sz="1600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pt-BR" sz="1600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pt-BR" sz="1600" b="1" dirty="0" smtClean="0"/>
              </a:p>
              <a:p>
                <a:pPr lvl="1"/>
                <a:r>
                  <a:rPr lang="pt-BR" dirty="0" smtClean="0"/>
                  <a:t>Logaritmo de base 2 (</a:t>
                </a:r>
                <a:r>
                  <a:rPr lang="pt-BR" i="1" dirty="0" smtClean="0">
                    <a:latin typeface="Times New Roman" panose="02020603050405020304" pitchFamily="18" charset="0"/>
                  </a:rPr>
                  <a:t>e</a:t>
                </a:r>
                <a:r>
                  <a:rPr lang="pt-BR" dirty="0" smtClean="0"/>
                  <a:t>) tem-se a quantidade de informação em </a:t>
                </a:r>
                <a:r>
                  <a:rPr lang="pt-BR" dirty="0" smtClean="0">
                    <a:solidFill>
                      <a:srgbClr val="FFFF00"/>
                    </a:solidFill>
                  </a:rPr>
                  <a:t>bits </a:t>
                </a:r>
                <a:r>
                  <a:rPr lang="pt-BR" dirty="0"/>
                  <a:t>(</a:t>
                </a:r>
                <a:r>
                  <a:rPr lang="pt-BR" dirty="0" err="1" smtClean="0">
                    <a:solidFill>
                      <a:srgbClr val="FFFF00"/>
                    </a:solidFill>
                  </a:rPr>
                  <a:t>nats</a:t>
                </a:r>
                <a:r>
                  <a:rPr lang="pt-BR" dirty="0"/>
                  <a:t>)</a:t>
                </a:r>
                <a:r>
                  <a:rPr lang="pt-BR" dirty="0" smtClean="0"/>
                  <a:t>: </a:t>
                </a:r>
              </a:p>
              <a:p>
                <a:pPr marL="365760" lvl="1" indent="0">
                  <a:spcBef>
                    <a:spcPts val="0"/>
                  </a:spcBef>
                  <a:buNone/>
                </a:pPr>
                <a:r>
                  <a:rPr lang="pt-BR" dirty="0" smtClean="0"/>
                  <a:t>  	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pt-BR" b="1" i="1">
                        <a:solidFill>
                          <a:srgbClr val="FFC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𝒍𝒐𝒈</m:t>
                        </m:r>
                      </m:e>
                      <m:sub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pt-BR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pt-BR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b="1" i="1" dirty="0" smtClean="0">
                    <a:solidFill>
                      <a:srgbClr val="FFC000"/>
                    </a:solidFill>
                    <a:latin typeface="Cambria Math"/>
                  </a:rPr>
                  <a:t>     </a:t>
                </a:r>
                <a:r>
                  <a:rPr lang="pt-BR" dirty="0" smtClean="0">
                    <a:solidFill>
                      <a:srgbClr val="FFC000"/>
                    </a:solidFill>
                    <a:latin typeface="Cambria Math"/>
                  </a:rPr>
                  <a:t>(</a:t>
                </a:r>
                <a:r>
                  <a:rPr lang="pt-BR" dirty="0" smtClean="0">
                    <a:solidFill>
                      <a:srgbClr val="FFFF00"/>
                    </a:solidFill>
                    <a:latin typeface="Cambria Math"/>
                  </a:rPr>
                  <a:t>bit</a:t>
                </a:r>
                <a:r>
                  <a:rPr lang="pt-BR" dirty="0" smtClean="0">
                    <a:solidFill>
                      <a:srgbClr val="FFC000"/>
                    </a:solidFill>
                    <a:latin typeface="Cambria Math"/>
                  </a:rPr>
                  <a:t>)		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pt-BR" b="1" i="1">
                        <a:solidFill>
                          <a:srgbClr val="FFC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𝒍𝒐𝒈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  <m:d>
                      <m:d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1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pt-BR" b="1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b="1" i="1" dirty="0">
                    <a:solidFill>
                      <a:srgbClr val="FFC000"/>
                    </a:solidFill>
                    <a:latin typeface="Cambria Math"/>
                  </a:rPr>
                  <a:t>    </a:t>
                </a:r>
                <a:r>
                  <a:rPr lang="pt-BR" dirty="0" smtClean="0">
                    <a:solidFill>
                      <a:srgbClr val="FFC000"/>
                    </a:solidFill>
                    <a:latin typeface="Cambria Math"/>
                  </a:rPr>
                  <a:t>(</a:t>
                </a:r>
                <a:r>
                  <a:rPr lang="pt-BR" dirty="0" err="1" smtClean="0">
                    <a:solidFill>
                      <a:srgbClr val="FFFF00"/>
                    </a:solidFill>
                    <a:latin typeface="Cambria Math"/>
                  </a:rPr>
                  <a:t>nat</a:t>
                </a:r>
                <a:r>
                  <a:rPr lang="pt-BR" dirty="0" smtClean="0">
                    <a:solidFill>
                      <a:srgbClr val="FFC000"/>
                    </a:solidFill>
                    <a:latin typeface="Cambria Math"/>
                  </a:rPr>
                  <a:t>)</a:t>
                </a:r>
                <a:endParaRPr lang="pt-BR" dirty="0">
                  <a:solidFill>
                    <a:srgbClr val="FFC000"/>
                  </a:solidFill>
                  <a:latin typeface="Cambria Math"/>
                </a:endParaRPr>
              </a:p>
              <a:p>
                <a:pPr marL="365760" lvl="1" indent="0">
                  <a:spcBef>
                    <a:spcPts val="0"/>
                  </a:spcBef>
                  <a:buNone/>
                </a:pPr>
                <a:endParaRPr lang="pt-BR" dirty="0">
                  <a:solidFill>
                    <a:srgbClr val="FFC000"/>
                  </a:solidFill>
                  <a:latin typeface="Cambria Math"/>
                </a:endParaRPr>
              </a:p>
              <a:p>
                <a:r>
                  <a:rPr lang="pt-BR" b="1" dirty="0" smtClean="0"/>
                  <a:t>Propriedades</a:t>
                </a:r>
              </a:p>
              <a:p>
                <a:pPr lvl="1"/>
                <a:r>
                  <a:rPr lang="pt-BR" b="1" dirty="0" smtClean="0">
                    <a:solidFill>
                      <a:srgbClr val="FFFF00"/>
                    </a:solidFill>
                  </a:rPr>
                  <a:t>I(</a:t>
                </a:r>
                <a:r>
                  <a:rPr lang="pt-BR" b="1" i="1" dirty="0" err="1" smtClean="0">
                    <a:solidFill>
                      <a:srgbClr val="FFFF00"/>
                    </a:solidFill>
                  </a:rPr>
                  <a:t>s</a:t>
                </a:r>
                <a:r>
                  <a:rPr lang="pt-BR" b="1" i="1" baseline="-25000" dirty="0" err="1" smtClean="0">
                    <a:solidFill>
                      <a:srgbClr val="FFFF00"/>
                    </a:solidFill>
                  </a:rPr>
                  <a:t>k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) </a:t>
                </a:r>
                <a:r>
                  <a:rPr lang="pt-BR" b="1" dirty="0">
                    <a:solidFill>
                      <a:srgbClr val="FFFF00"/>
                    </a:solidFill>
                  </a:rPr>
                  <a:t>= 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0 para </a:t>
                </a:r>
                <a:r>
                  <a:rPr lang="pt-BR" b="1" i="1" dirty="0" err="1">
                    <a:solidFill>
                      <a:srgbClr val="FFFF00"/>
                    </a:solidFill>
                  </a:rPr>
                  <a:t>p</a:t>
                </a:r>
                <a:r>
                  <a:rPr lang="pt-BR" b="1" i="1" baseline="-25000" dirty="0" err="1">
                    <a:solidFill>
                      <a:srgbClr val="FFFF00"/>
                    </a:solidFill>
                  </a:rPr>
                  <a:t>k</a:t>
                </a:r>
                <a:r>
                  <a:rPr lang="pt-BR" b="1" dirty="0">
                    <a:solidFill>
                      <a:srgbClr val="FFFF00"/>
                    </a:solidFill>
                  </a:rPr>
                  <a:t> = </a:t>
                </a:r>
                <a:r>
                  <a:rPr lang="pt-BR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dirty="0" smtClean="0"/>
                  <a:t>: com eventos certos a quantidade de informação é nula</a:t>
                </a:r>
              </a:p>
              <a:p>
                <a:pPr lvl="1"/>
                <a:r>
                  <a:rPr lang="pt-BR" b="1" dirty="0">
                    <a:solidFill>
                      <a:srgbClr val="FFFF00"/>
                    </a:solidFill>
                  </a:rPr>
                  <a:t>I(</a:t>
                </a:r>
                <a:r>
                  <a:rPr lang="pt-BR" b="1" i="1" dirty="0" err="1">
                    <a:solidFill>
                      <a:srgbClr val="FFFF00"/>
                    </a:solidFill>
                  </a:rPr>
                  <a:t>s</a:t>
                </a:r>
                <a:r>
                  <a:rPr lang="pt-BR" b="1" i="1" baseline="-25000" dirty="0" err="1">
                    <a:solidFill>
                      <a:srgbClr val="FFFF00"/>
                    </a:solidFill>
                  </a:rPr>
                  <a:t>k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) </a:t>
                </a:r>
                <a:r>
                  <a:rPr lang="pt-BR" b="1" dirty="0">
                    <a:solidFill>
                      <a:srgbClr val="FFFF00"/>
                    </a:solidFill>
                  </a:rPr>
                  <a:t>≥0, para 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0 ≤ </a:t>
                </a:r>
                <a:r>
                  <a:rPr lang="pt-BR" b="1" i="1" dirty="0" err="1" smtClean="0">
                    <a:solidFill>
                      <a:srgbClr val="FFFF00"/>
                    </a:solidFill>
                  </a:rPr>
                  <a:t>p</a:t>
                </a:r>
                <a:r>
                  <a:rPr lang="pt-BR" b="1" i="1" baseline="-25000" dirty="0" err="1" smtClean="0">
                    <a:solidFill>
                      <a:srgbClr val="FFFF00"/>
                    </a:solidFill>
                  </a:rPr>
                  <a:t>k</a:t>
                </a:r>
                <a:r>
                  <a:rPr lang="pt-BR" b="1" dirty="0">
                    <a:solidFill>
                      <a:srgbClr val="FFFF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≤ </a:t>
                </a:r>
                <a:r>
                  <a:rPr lang="pt-BR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dirty="0" smtClean="0"/>
                  <a:t>: </a:t>
                </a:r>
                <a:r>
                  <a:rPr lang="pt-BR" dirty="0"/>
                  <a:t>a ocorrência de um símbolo fornece alguma informação ou nenhuma, mas nunca a perda de </a:t>
                </a:r>
                <a:r>
                  <a:rPr lang="pt-BR" dirty="0" smtClean="0"/>
                  <a:t>informação</a:t>
                </a:r>
              </a:p>
              <a:p>
                <a:pPr lvl="1"/>
                <a:r>
                  <a:rPr lang="pt-BR" b="1" dirty="0">
                    <a:solidFill>
                      <a:srgbClr val="FFFF00"/>
                    </a:solidFill>
                  </a:rPr>
                  <a:t>I(</a:t>
                </a:r>
                <a:r>
                  <a:rPr lang="pt-BR" b="1" i="1" dirty="0" err="1">
                    <a:solidFill>
                      <a:srgbClr val="FFFF00"/>
                    </a:solidFill>
                  </a:rPr>
                  <a:t>s</a:t>
                </a:r>
                <a:r>
                  <a:rPr lang="pt-BR" b="1" i="1" baseline="-25000" dirty="0" err="1">
                    <a:solidFill>
                      <a:srgbClr val="FFFF00"/>
                    </a:solidFill>
                  </a:rPr>
                  <a:t>k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) &gt; I(</a:t>
                </a:r>
                <a:r>
                  <a:rPr lang="pt-BR" b="1" i="1" dirty="0" smtClean="0">
                    <a:solidFill>
                      <a:srgbClr val="FFFF00"/>
                    </a:solidFill>
                  </a:rPr>
                  <a:t>s</a:t>
                </a:r>
                <a:r>
                  <a:rPr lang="pt-BR" b="1" i="1" baseline="-25000" dirty="0" smtClean="0">
                    <a:solidFill>
                      <a:srgbClr val="FFFF00"/>
                    </a:solidFill>
                  </a:rPr>
                  <a:t>i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) </a:t>
                </a:r>
                <a:r>
                  <a:rPr lang="pt-BR" b="1" dirty="0">
                    <a:solidFill>
                      <a:srgbClr val="FFFF00"/>
                    </a:solidFill>
                  </a:rPr>
                  <a:t>para </a:t>
                </a:r>
                <a:r>
                  <a:rPr lang="pt-BR" b="1" i="1" dirty="0" err="1">
                    <a:solidFill>
                      <a:srgbClr val="FFFF00"/>
                    </a:solidFill>
                  </a:rPr>
                  <a:t>p</a:t>
                </a:r>
                <a:r>
                  <a:rPr lang="pt-BR" b="1" i="1" baseline="-25000" dirty="0" err="1">
                    <a:solidFill>
                      <a:srgbClr val="FFFF00"/>
                    </a:solidFill>
                  </a:rPr>
                  <a:t>k</a:t>
                </a:r>
                <a:r>
                  <a:rPr lang="pt-BR" b="1" dirty="0">
                    <a:solidFill>
                      <a:srgbClr val="FFFF00"/>
                    </a:solidFill>
                  </a:rPr>
                  <a:t> 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&lt; </a:t>
                </a:r>
                <a:r>
                  <a:rPr lang="pt-BR" b="1" i="1" dirty="0" err="1" smtClean="0">
                    <a:solidFill>
                      <a:srgbClr val="FFFF00"/>
                    </a:solidFill>
                  </a:rPr>
                  <a:t>p</a:t>
                </a:r>
                <a:r>
                  <a:rPr lang="pt-BR" b="1" i="1" baseline="-25000" dirty="0" err="1" smtClean="0">
                    <a:solidFill>
                      <a:srgbClr val="FFFF00"/>
                    </a:solidFill>
                  </a:rPr>
                  <a:t>i</a:t>
                </a:r>
                <a:r>
                  <a:rPr lang="pt-BR" b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pt-BR" dirty="0" smtClean="0"/>
                  <a:t>: quanto menos provável for um evento mais informação se obtém quando ele ocorre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640960" cy="4641379"/>
              </a:xfrm>
              <a:blipFill rotWithShape="1">
                <a:blip r:embed="rId3"/>
                <a:stretch>
                  <a:fillRect l="-917" t="-1051" b="-11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28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3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Entropia da Fonte de Informação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Para um experimento </a:t>
                </a:r>
                <a:r>
                  <a:rPr lang="pt-BR" sz="2000" b="1" dirty="0" smtClean="0">
                    <a:latin typeface="Book Antiqua" panose="02040602050305030304" pitchFamily="18" charset="0"/>
                  </a:rPr>
                  <a:t>X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de </a:t>
                </a:r>
                <a:r>
                  <a:rPr lang="pt-BR" sz="2000" b="1" i="1" dirty="0" smtClean="0"/>
                  <a:t>K</a:t>
                </a:r>
                <a:r>
                  <a:rPr lang="pt-BR" sz="2000" dirty="0" smtClean="0"/>
                  <a:t> eventos possíveis, a </a:t>
                </a:r>
                <a:r>
                  <a:rPr lang="pt-BR" sz="2000" b="1" dirty="0" smtClean="0">
                    <a:solidFill>
                      <a:srgbClr val="FFC000"/>
                    </a:solidFill>
                  </a:rPr>
                  <a:t>medida </a:t>
                </a:r>
                <a:r>
                  <a:rPr lang="pt-BR" sz="2000" b="1" dirty="0">
                    <a:solidFill>
                      <a:srgbClr val="FFC000"/>
                    </a:solidFill>
                  </a:rPr>
                  <a:t>de </a:t>
                </a:r>
                <a:r>
                  <a:rPr lang="pt-BR" sz="2000" b="1" dirty="0" smtClean="0">
                    <a:solidFill>
                      <a:srgbClr val="FFC000"/>
                    </a:solidFill>
                  </a:rPr>
                  <a:t>informação do </a:t>
                </a:r>
                <a:r>
                  <a:rPr lang="pt-BR" sz="2000" b="1" dirty="0">
                    <a:solidFill>
                      <a:srgbClr val="FFC000"/>
                    </a:solidFill>
                  </a:rPr>
                  <a:t>experimento </a:t>
                </a:r>
                <a:r>
                  <a:rPr lang="pt-BR" sz="2000" dirty="0" smtClean="0"/>
                  <a:t>(entropia</a:t>
                </a:r>
                <a:r>
                  <a:rPr lang="pt-BR" sz="2000" baseline="30000" dirty="0" smtClean="0"/>
                  <a:t>*</a:t>
                </a:r>
                <a:r>
                  <a:rPr lang="pt-BR" sz="2000" dirty="0" smtClean="0"/>
                  <a:t>) é a </a:t>
                </a:r>
                <a:r>
                  <a:rPr lang="pt-BR" sz="2000" b="1" dirty="0" smtClean="0">
                    <a:solidFill>
                      <a:srgbClr val="FFC000"/>
                    </a:solidFill>
                  </a:rPr>
                  <a:t>média</a:t>
                </a:r>
                <a:r>
                  <a:rPr lang="pt-BR" sz="2000" dirty="0" smtClean="0">
                    <a:solidFill>
                      <a:srgbClr val="FFC000"/>
                    </a:solidFill>
                  </a:rPr>
                  <a:t> </a:t>
                </a:r>
                <a:r>
                  <a:rPr lang="pt-BR" sz="2000" dirty="0" smtClean="0"/>
                  <a:t>da </a:t>
                </a:r>
                <a:r>
                  <a:rPr lang="pt-BR" sz="2000" dirty="0"/>
                  <a:t>quantidade </a:t>
                </a:r>
                <a:r>
                  <a:rPr lang="pt-BR" sz="2000" dirty="0" smtClean="0"/>
                  <a:t>de informação de cada evento,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:</a:t>
                </a:r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sz="1100" dirty="0" smtClean="0"/>
                  <a:t/>
                </a:r>
                <a:br>
                  <a:rPr lang="pt-BR" sz="1100" dirty="0" smtClean="0"/>
                </a:b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pt-BR" sz="2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           </a:t>
                </a:r>
                <a:r>
                  <a:rPr lang="pt-BR" sz="2000" dirty="0" smtClean="0"/>
                  <a:t>onde </a:t>
                </a:r>
                <a:r>
                  <a:rPr lang="pt-BR" sz="2000" b="1" i="1" dirty="0" err="1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pt-BR" sz="2000" b="1" i="1" baseline="-25000" dirty="0" err="1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pt-BR" sz="2000" dirty="0" smtClean="0"/>
                  <a:t> denota a probabilidade de ocorrer o </a:t>
                </a:r>
                <a:r>
                  <a:rPr lang="pt-BR" sz="2000" i="1" dirty="0" smtClean="0">
                    <a:solidFill>
                      <a:srgbClr val="FFFF00"/>
                    </a:solidFill>
                  </a:rPr>
                  <a:t>k</a:t>
                </a:r>
                <a:r>
                  <a:rPr lang="pt-BR" sz="2000" dirty="0" smtClean="0"/>
                  <a:t>-</a:t>
                </a:r>
                <a:r>
                  <a:rPr lang="pt-BR" sz="2000" dirty="0" err="1" smtClean="0"/>
                  <a:t>ésimo</a:t>
                </a:r>
                <a:r>
                  <a:rPr lang="pt-BR" sz="2000" dirty="0" smtClean="0"/>
                  <a:t> símbolo,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583" t="-6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29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91680" y="4653136"/>
            <a:ext cx="6048672" cy="101566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C000"/>
                </a:solidFill>
              </a:rPr>
              <a:t>A entropia de uma fonte não depende dos diferentes </a:t>
            </a:r>
          </a:p>
          <a:p>
            <a:pPr algn="ctr"/>
            <a:r>
              <a:rPr lang="pt-BR" sz="2000" dirty="0" smtClean="0">
                <a:solidFill>
                  <a:srgbClr val="FFC000"/>
                </a:solidFill>
              </a:rPr>
              <a:t>valores possíveis (símbolos) que a fonte pode gerar, mas somente das probabilidades de ocorrência desses valores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8296" y="6093296"/>
            <a:ext cx="245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aseline="30000" dirty="0" smtClean="0">
                <a:solidFill>
                  <a:schemeClr val="tx1">
                    <a:lumMod val="65000"/>
                  </a:schemeClr>
                </a:solidFill>
              </a:rPr>
              <a:t>*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 de uma fonte discreta sem memória</a:t>
            </a:r>
            <a:endParaRPr lang="pt-BR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Axiomas da Teoria da Probabilidade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Kolmogorov</a:t>
            </a:r>
            <a:r>
              <a:rPr lang="pt-BR" dirty="0" smtClean="0"/>
              <a:t>, 1933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</a:rPr>
              <a:t>P(</a:t>
            </a:r>
            <a:r>
              <a:rPr lang="pt-BR" i="1" dirty="0" smtClean="0">
                <a:latin typeface="Times New Roman" panose="02020603050405020304" pitchFamily="18" charset="0"/>
              </a:rPr>
              <a:t>a</a:t>
            </a:r>
            <a:r>
              <a:rPr lang="pt-BR" dirty="0" smtClean="0">
                <a:latin typeface="Times New Roman" panose="02020603050405020304" pitchFamily="18" charset="0"/>
              </a:rPr>
              <a:t>) 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≥ 0</a:t>
            </a:r>
            <a:r>
              <a:rPr lang="pt-BR" dirty="0" smtClean="0">
                <a:cs typeface="Times New Roman"/>
              </a:rPr>
              <a:t>,  em que  </a:t>
            </a:r>
            <a:r>
              <a:rPr lang="pt-BR" i="1" dirty="0">
                <a:latin typeface="Times New Roman" panose="02020603050405020304" pitchFamily="18" charset="0"/>
              </a:rPr>
              <a:t>a</a:t>
            </a:r>
            <a:r>
              <a:rPr lang="pt-BR" i="1" dirty="0" smtClean="0">
                <a:cs typeface="Times New Roman"/>
              </a:rPr>
              <a:t> </a:t>
            </a:r>
            <a:r>
              <a:rPr lang="pt-BR" dirty="0" smtClean="0">
                <a:cs typeface="Times New Roman"/>
              </a:rPr>
              <a:t> é um evento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</a:rPr>
              <a:t>P(</a:t>
            </a:r>
            <a:r>
              <a:rPr lang="pt-BR" i="1" dirty="0" smtClean="0">
                <a:latin typeface="Times New Roman" panose="02020603050405020304" pitchFamily="18" charset="0"/>
              </a:rPr>
              <a:t>c</a:t>
            </a:r>
            <a:r>
              <a:rPr lang="pt-BR" dirty="0" smtClean="0">
                <a:latin typeface="Times New Roman" panose="02020603050405020304" pitchFamily="18" charset="0"/>
              </a:rPr>
              <a:t>) = 1</a:t>
            </a:r>
            <a:r>
              <a:rPr lang="pt-BR" dirty="0">
                <a:cs typeface="Times New Roman"/>
              </a:rPr>
              <a:t>, </a:t>
            </a:r>
            <a:r>
              <a:rPr lang="pt-BR" dirty="0" smtClean="0">
                <a:cs typeface="Times New Roman"/>
              </a:rPr>
              <a:t> em </a:t>
            </a:r>
            <a:r>
              <a:rPr lang="pt-BR" dirty="0">
                <a:cs typeface="Times New Roman"/>
              </a:rPr>
              <a:t>que </a:t>
            </a:r>
            <a:r>
              <a:rPr lang="pt-BR" i="1" dirty="0" smtClean="0">
                <a:latin typeface="Times New Roman" panose="02020603050405020304" pitchFamily="18" charset="0"/>
              </a:rPr>
              <a:t>c</a:t>
            </a:r>
            <a:r>
              <a:rPr lang="pt-BR" dirty="0" smtClean="0">
                <a:latin typeface="Times New Roman" panose="02020603050405020304" pitchFamily="18" charset="0"/>
              </a:rPr>
              <a:t> </a:t>
            </a:r>
            <a:r>
              <a:rPr lang="pt-BR" dirty="0">
                <a:cs typeface="Times New Roman"/>
              </a:rPr>
              <a:t>é um evento certo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</a:rPr>
              <a:t>P(</a:t>
            </a:r>
            <a:r>
              <a:rPr lang="pt-BR" i="1" dirty="0" err="1" smtClean="0">
                <a:latin typeface="Times New Roman" panose="02020603050405020304" pitchFamily="18" charset="0"/>
              </a:rPr>
              <a:t>a+b</a:t>
            </a:r>
            <a:r>
              <a:rPr lang="pt-BR" dirty="0" smtClean="0">
                <a:latin typeface="Times New Roman" panose="02020603050405020304" pitchFamily="18" charset="0"/>
              </a:rPr>
              <a:t>) =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 P(</a:t>
            </a: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a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) + P(</a:t>
            </a: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b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)</a:t>
            </a:r>
            <a:r>
              <a:rPr lang="pt-BR" dirty="0" smtClean="0">
                <a:cs typeface="Times New Roman"/>
              </a:rPr>
              <a:t>,  em </a:t>
            </a:r>
            <a:r>
              <a:rPr lang="pt-BR" dirty="0">
                <a:cs typeface="Times New Roman"/>
              </a:rPr>
              <a:t>que </a:t>
            </a: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a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 </a:t>
            </a:r>
            <a:r>
              <a:rPr lang="pt-BR" dirty="0">
                <a:cs typeface="Times New Roman"/>
              </a:rPr>
              <a:t>e </a:t>
            </a: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b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 </a:t>
            </a:r>
            <a:r>
              <a:rPr lang="pt-BR" dirty="0">
                <a:cs typeface="Times New Roman"/>
              </a:rPr>
              <a:t>são mutuamente exclusivos</a:t>
            </a:r>
          </a:p>
          <a:p>
            <a:endParaRPr lang="pt-BR" dirty="0" smtClean="0"/>
          </a:p>
          <a:p>
            <a:r>
              <a:rPr lang="pt-BR" dirty="0" smtClean="0"/>
              <a:t>Definição axiomática de </a:t>
            </a:r>
            <a:r>
              <a:rPr lang="pt-BR" dirty="0" err="1" smtClean="0"/>
              <a:t>Kolmogorov</a:t>
            </a:r>
            <a:r>
              <a:rPr lang="pt-BR" dirty="0" smtClean="0"/>
              <a:t> é computável</a:t>
            </a:r>
          </a:p>
          <a:p>
            <a:pPr lvl="1"/>
            <a:r>
              <a:rPr lang="pt-BR" b="1" dirty="0" smtClean="0">
                <a:solidFill>
                  <a:srgbClr val="92D050"/>
                </a:solidFill>
              </a:rPr>
              <a:t>Teoria da Probabilidade </a:t>
            </a:r>
            <a:r>
              <a:rPr lang="pt-BR" dirty="0" smtClean="0"/>
              <a:t>forma a base da </a:t>
            </a:r>
            <a:r>
              <a:rPr lang="pt-BR" b="1" dirty="0">
                <a:solidFill>
                  <a:srgbClr val="92D050"/>
                </a:solidFill>
              </a:rPr>
              <a:t>Teoria da Informação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Definição clássica (Bernoulli) não é computável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</a:t>
            </a:fld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86796"/>
              </p:ext>
            </p:extLst>
          </p:nvPr>
        </p:nvGraphicFramePr>
        <p:xfrm>
          <a:off x="3779912" y="5085184"/>
          <a:ext cx="1565077" cy="69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ção" r:id="rId3" imgW="888840" imgH="393480" progId="Equation.3">
                  <p:embed/>
                </p:oleObj>
              </mc:Choice>
              <mc:Fallback>
                <p:oleObj name="Equação" r:id="rId3" imgW="888840" imgH="39348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085184"/>
                        <a:ext cx="1565077" cy="6936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64288" y="292006"/>
            <a:ext cx="879921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Revisão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Propriedades da Entropia</a:t>
                </a:r>
                <a:r>
                  <a:rPr lang="pt-BR" dirty="0" smtClean="0"/>
                  <a:t>:</a:t>
                </a:r>
              </a:p>
              <a:p>
                <a:pPr marL="722313" lvl="1" indent="-357188"/>
                <a:endParaRPr lang="pt-BR" sz="2400" b="0" i="0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pPr marL="722313" lvl="1" indent="-357188"/>
                <a14:m>
                  <m:oMath xmlns:m="http://schemas.openxmlformats.org/officeDocument/2006/math">
                    <m:r>
                      <a:rPr lang="pt-BR" sz="2400" b="0" i="0" smtClean="0">
                        <a:solidFill>
                          <a:srgbClr val="FFFF00"/>
                        </a:solidFill>
                        <a:latin typeface="Cambria Math"/>
                      </a:rPr>
                      <m:t>0</m:t>
                    </m:r>
                    <m:r>
                      <a:rPr lang="pt-BR" sz="2400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sz="2400" b="0" i="1" smtClean="0">
                        <a:solidFill>
                          <a:srgbClr val="FFFF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pt-BR" sz="2400" i="1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           </a:t>
                </a:r>
                <a:r>
                  <a:rPr lang="pt-BR" sz="2000" dirty="0" smtClean="0"/>
                  <a:t>onde </a:t>
                </a:r>
                <a:r>
                  <a:rPr lang="pt-BR" sz="2000" i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pt-BR" sz="2000" dirty="0" smtClean="0"/>
                  <a:t> é a quantidade de símbolos do alfabeto da fonte</a:t>
                </a:r>
              </a:p>
              <a:p>
                <a:pPr marL="708660" lvl="2" indent="-342900"/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rgbClr val="FFFF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pt-BR" sz="2400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=0⟺</m:t>
                    </m:r>
                  </m:oMath>
                </a14:m>
                <a:r>
                  <a:rPr lang="pt-BR" dirty="0" smtClean="0"/>
                  <a:t> a probabilidade </a:t>
                </a:r>
                <a:r>
                  <a:rPr lang="pt-BR" b="1" i="1" dirty="0" err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pt-BR" b="1" i="1" baseline="-25000" dirty="0" err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pt-BR" b="1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pt-BR" b="1" i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pt-BR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pt-BR" dirty="0" smtClean="0"/>
                  <a:t> para algum </a:t>
                </a:r>
                <a:r>
                  <a:rPr lang="pt-BR" b="1" i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pt-BR" b="1" i="1" dirty="0" smtClean="0"/>
                  <a:t> </a:t>
                </a:r>
                <a:br>
                  <a:rPr lang="pt-BR" b="1" i="1" dirty="0" smtClean="0"/>
                </a:br>
                <a:endParaRPr lang="pt-BR" b="1" i="1" dirty="0" smtClean="0"/>
              </a:p>
              <a:p>
                <a:pPr marL="708660" lvl="2" indent="-342900"/>
                <a:r>
                  <a:rPr lang="pt-BR" dirty="0" smtClean="0"/>
                  <a:t>(nenhuma incerteza, evento certo)</a:t>
                </a:r>
              </a:p>
              <a:p>
                <a:pPr marL="708660" lvl="2" indent="-342900"/>
                <a:endParaRPr lang="pt-BR" sz="2400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pPr marL="708660" lvl="2" indent="-342900"/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FFFF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pt-BR" sz="2400" i="1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pt-BR" sz="2400" i="1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⟺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a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probabilidade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b="1" i="1" dirty="0" err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pt-BR" b="1" i="1" baseline="-25000" dirty="0" err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pt-BR" b="1" i="1" baseline="-250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1" i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pt-BR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pt-BR" i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para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todo</m:t>
                    </m:r>
                    <m:r>
                      <m:rPr>
                        <m:nor/>
                      </m:rPr>
                      <a:rPr lang="pt-BR" b="1" i="1" dirty="0"/>
                      <m:t> </m:t>
                    </m:r>
                    <m:r>
                      <m:rPr>
                        <m:nor/>
                      </m:rPr>
                      <a:rPr lang="pt-BR" b="1" i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/>
                </a:r>
                <a:br>
                  <a:rPr lang="pt-BR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m</m:t>
                    </m:r>
                    <m:r>
                      <m:rPr>
                        <m:nor/>
                      </m:rPr>
                      <a:rPr lang="pt-BR" dirty="0"/>
                      <m:t>á</m:t>
                    </m:r>
                    <m:r>
                      <m:rPr>
                        <m:nor/>
                      </m:rPr>
                      <a:rPr lang="pt-BR" dirty="0"/>
                      <m:t>xima</m:t>
                    </m:r>
                    <m:r>
                      <m:rPr>
                        <m:nor/>
                      </m:rPr>
                      <a:rPr lang="pt-BR" dirty="0"/>
                      <m:t> </m:t>
                    </m:r>
                    <m:r>
                      <m:rPr>
                        <m:nor/>
                      </m:rPr>
                      <a:rPr lang="pt-BR" dirty="0"/>
                      <m:t>incerteza</m:t>
                    </m:r>
                    <m:r>
                      <m:rPr>
                        <m:nor/>
                      </m:rPr>
                      <a:rPr lang="pt-BR" dirty="0"/>
                      <m:t>)</m:t>
                    </m:r>
                  </m:oMath>
                </a14:m>
                <a:endParaRPr lang="pt-BR" dirty="0"/>
              </a:p>
              <a:p>
                <a:pPr marL="708660" lvl="2" indent="-342900"/>
                <a:endParaRPr lang="pt-BR" b="1" i="1" dirty="0"/>
              </a:p>
              <a:p>
                <a:pPr marL="0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948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30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8296" y="6093296"/>
            <a:ext cx="245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aseline="30000" dirty="0" smtClean="0">
                <a:solidFill>
                  <a:schemeClr val="tx1">
                    <a:lumMod val="65000"/>
                  </a:schemeClr>
                </a:solidFill>
              </a:rPr>
              <a:t>*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 de uma fonte discreta sem memória</a:t>
            </a:r>
            <a:endParaRPr lang="pt-BR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5652120" y="5358790"/>
            <a:ext cx="2232248" cy="518482"/>
            <a:chOff x="5652120" y="4041160"/>
            <a:chExt cx="2232248" cy="518482"/>
          </a:xfrm>
        </p:grpSpPr>
        <p:sp>
          <p:nvSpPr>
            <p:cNvPr id="9" name="Chave esquerda 8"/>
            <p:cNvSpPr/>
            <p:nvPr/>
          </p:nvSpPr>
          <p:spPr>
            <a:xfrm rot="16200000">
              <a:off x="6642230" y="3051050"/>
              <a:ext cx="252027" cy="2232248"/>
            </a:xfrm>
            <a:prstGeom prst="leftBrace">
              <a:avLst>
                <a:gd name="adj1" fmla="val 34589"/>
                <a:gd name="adj2" fmla="val 51078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221088"/>
              <a:ext cx="1986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rgbClr val="00B0F0"/>
                  </a:solidFill>
                </a:rPr>
                <a:t>eventos equiprováveis</a:t>
              </a:r>
              <a:endParaRPr lang="pt-BR" sz="16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8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  </a:t>
                </a:r>
                <a:r>
                  <a:rPr lang="pt-BR" b="1" i="1" dirty="0" smtClean="0"/>
                  <a:t>X</a:t>
                </a:r>
                <a:r>
                  <a:rPr lang="pt-BR" dirty="0" smtClean="0"/>
                  <a:t> </a:t>
                </a:r>
                <a:r>
                  <a:rPr lang="el-GR" dirty="0" smtClean="0">
                    <a:latin typeface="Calibri"/>
                  </a:rPr>
                  <a:t>ϵ</a:t>
                </a:r>
                <a:r>
                  <a:rPr lang="pt-BR" dirty="0" smtClean="0">
                    <a:latin typeface="Calibri"/>
                  </a:rPr>
                  <a:t>  {   1,    2,    3  }</a:t>
                </a:r>
                <a:r>
                  <a:rPr lang="pt-BR" dirty="0" smtClean="0"/>
                  <a:t/>
                </a:r>
                <a:br>
                  <a:rPr lang="pt-BR" dirty="0" smtClean="0"/>
                </a:br>
                <a:r>
                  <a:rPr lang="pt-BR" sz="1800" dirty="0" smtClean="0"/>
                  <a:t>					com </a:t>
                </a:r>
                <a:r>
                  <a:rPr lang="pt-BR" sz="1800" dirty="0" err="1" smtClean="0"/>
                  <a:t>prob</a:t>
                </a:r>
                <a:r>
                  <a:rPr lang="pt-BR" sz="1800" dirty="0" smtClean="0"/>
                  <a:t>. 1/6</a:t>
                </a:r>
              </a:p>
              <a:p>
                <a:pPr marL="0" indent="0">
                  <a:buNone/>
                </a:pPr>
                <a:r>
                  <a:rPr lang="pt-BR" sz="1800" dirty="0"/>
                  <a:t>	</a:t>
                </a:r>
                <a:r>
                  <a:rPr lang="pt-BR" sz="1800" dirty="0" smtClean="0"/>
                  <a:t>				com </a:t>
                </a:r>
                <a:r>
                  <a:rPr lang="pt-BR" sz="1800" dirty="0" err="1" smtClean="0"/>
                  <a:t>prob</a:t>
                </a:r>
                <a:r>
                  <a:rPr lang="pt-BR" sz="1800" dirty="0" smtClean="0"/>
                  <a:t>. 1/3</a:t>
                </a:r>
              </a:p>
              <a:p>
                <a:pPr marL="0" indent="0">
                  <a:buNone/>
                </a:pPr>
                <a:r>
                  <a:rPr lang="pt-BR" sz="1800" dirty="0"/>
                  <a:t>	</a:t>
                </a:r>
                <a:r>
                  <a:rPr lang="pt-BR" sz="1800" dirty="0" smtClean="0"/>
                  <a:t>				com </a:t>
                </a:r>
                <a:r>
                  <a:rPr lang="pt-BR" sz="1800" dirty="0" err="1" smtClean="0"/>
                  <a:t>prob</a:t>
                </a:r>
                <a:r>
                  <a:rPr lang="pt-BR" sz="1800" dirty="0" smtClean="0"/>
                  <a:t>. 1/2</a:t>
                </a:r>
                <a:endParaRPr lang="pt-BR" sz="1800" dirty="0"/>
              </a:p>
              <a:p>
                <a:pPr marL="0" indent="0">
                  <a:buNone/>
                </a:pPr>
                <a:r>
                  <a:rPr lang="pt-BR" b="1" i="1" dirty="0" smtClean="0"/>
                  <a:t>	       Y</a:t>
                </a:r>
                <a:r>
                  <a:rPr lang="pt-BR" dirty="0" smtClean="0"/>
                  <a:t> </a:t>
                </a:r>
                <a:r>
                  <a:rPr lang="el-GR" dirty="0" smtClean="0"/>
                  <a:t>ϵ</a:t>
                </a:r>
                <a:r>
                  <a:rPr lang="pt-BR" dirty="0" smtClean="0"/>
                  <a:t> </a:t>
                </a:r>
                <a:r>
                  <a:rPr lang="pt-BR" dirty="0" smtClean="0">
                    <a:latin typeface="Calibri"/>
                  </a:rPr>
                  <a:t> {   34,  512</a:t>
                </a:r>
                <a:r>
                  <a:rPr lang="pt-BR" dirty="0">
                    <a:latin typeface="Calibri"/>
                  </a:rPr>
                  <a:t>, </a:t>
                </a:r>
                <a:r>
                  <a:rPr lang="pt-BR" dirty="0" smtClean="0">
                    <a:latin typeface="Calibri"/>
                  </a:rPr>
                  <a:t>233  </a:t>
                </a:r>
                <a:r>
                  <a:rPr lang="pt-BR" dirty="0">
                    <a:latin typeface="Calibri"/>
                  </a:rPr>
                  <a:t>}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					</a:t>
                </a:r>
                <a:r>
                  <a:rPr lang="pt-BR" sz="1800" dirty="0"/>
                  <a:t>com </a:t>
                </a:r>
                <a:r>
                  <a:rPr lang="pt-BR" sz="1800" dirty="0" err="1"/>
                  <a:t>prob</a:t>
                </a:r>
                <a:r>
                  <a:rPr lang="pt-BR" sz="1800" dirty="0"/>
                  <a:t>. 1/6</a:t>
                </a:r>
              </a:p>
              <a:p>
                <a:pPr marL="0" indent="0">
                  <a:buNone/>
                </a:pPr>
                <a:r>
                  <a:rPr lang="pt-BR" sz="1800" dirty="0"/>
                  <a:t>					com </a:t>
                </a:r>
                <a:r>
                  <a:rPr lang="pt-BR" sz="1800" dirty="0" err="1"/>
                  <a:t>prob</a:t>
                </a:r>
                <a:r>
                  <a:rPr lang="pt-BR" sz="1800" dirty="0"/>
                  <a:t>. 1/3</a:t>
                </a:r>
              </a:p>
              <a:p>
                <a:pPr marL="0" indent="0">
                  <a:buNone/>
                </a:pPr>
                <a:r>
                  <a:rPr lang="pt-BR" sz="1800" dirty="0"/>
                  <a:t>					com </a:t>
                </a:r>
                <a:r>
                  <a:rPr lang="pt-BR" sz="1800" dirty="0" err="1"/>
                  <a:t>prob</a:t>
                </a:r>
                <a:r>
                  <a:rPr lang="pt-BR" sz="1800" dirty="0"/>
                  <a:t>. 1/2</a:t>
                </a:r>
              </a:p>
              <a:p>
                <a:pPr marL="0" indent="0">
                  <a:buNone/>
                </a:pPr>
                <a:r>
                  <a:rPr lang="pt-BR" dirty="0" smtClean="0"/>
                  <a:t>Ambas variáveis aleatórias tem a mesma entropia:</a:t>
                </a:r>
              </a:p>
              <a:p>
                <a:pPr marL="0" indent="0">
                  <a:buNone/>
                </a:pPr>
                <a:r>
                  <a:rPr lang="pt-BR" dirty="0" smtClean="0"/>
                  <a:t> </a:t>
                </a:r>
                <a:endParaRPr lang="pt-BR" sz="2000" b="0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00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1,46  </m:t>
                      </m:r>
                      <m:r>
                        <a:rPr lang="pt-BR" sz="2000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𝑏𝑖𝑡𝑠</m:t>
                      </m:r>
                    </m:oMath>
                  </m:oMathPara>
                </a14:m>
                <a:endParaRPr lang="pt-BR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109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31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cxnSp>
        <p:nvCxnSpPr>
          <p:cNvPr id="9" name="Conector angulado 8"/>
          <p:cNvCxnSpPr/>
          <p:nvPr/>
        </p:nvCxnSpPr>
        <p:spPr>
          <a:xfrm>
            <a:off x="3059832" y="1988840"/>
            <a:ext cx="1872208" cy="792088"/>
          </a:xfrm>
          <a:prstGeom prst="bentConnector3">
            <a:avLst>
              <a:gd name="adj1" fmla="val 18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>
            <a:off x="3563888" y="1988840"/>
            <a:ext cx="1368152" cy="504056"/>
          </a:xfrm>
          <a:prstGeom prst="bentConnector3">
            <a:avLst>
              <a:gd name="adj1" fmla="val 33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/>
          <p:nvPr/>
        </p:nvCxnSpPr>
        <p:spPr>
          <a:xfrm>
            <a:off x="4067944" y="1988840"/>
            <a:ext cx="864096" cy="216024"/>
          </a:xfrm>
          <a:prstGeom prst="bentConnector3">
            <a:avLst>
              <a:gd name="adj1" fmla="val 6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>
            <a:off x="3059832" y="3477128"/>
            <a:ext cx="1872208" cy="792088"/>
          </a:xfrm>
          <a:prstGeom prst="bentConnector3">
            <a:avLst>
              <a:gd name="adj1" fmla="val 18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>
            <a:off x="3563888" y="3477128"/>
            <a:ext cx="1368152" cy="504056"/>
          </a:xfrm>
          <a:prstGeom prst="bentConnector3">
            <a:avLst>
              <a:gd name="adj1" fmla="val 33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/>
          <p:nvPr/>
        </p:nvCxnSpPr>
        <p:spPr>
          <a:xfrm>
            <a:off x="4067944" y="3477128"/>
            <a:ext cx="864096" cy="216024"/>
          </a:xfrm>
          <a:prstGeom prst="bentConnector3">
            <a:avLst>
              <a:gd name="adj1" fmla="val 6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63272" cy="2548880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br>
                  <a:rPr lang="pt-BR" dirty="0" smtClean="0"/>
                </a:br>
                <a:r>
                  <a:rPr lang="pt-BR" sz="2000" dirty="0" smtClean="0"/>
                  <a:t>Seja um experimento </a:t>
                </a:r>
                <a:r>
                  <a:rPr lang="pt-BR" sz="2000" b="1" dirty="0" smtClean="0">
                    <a:latin typeface="Book Antiqua" panose="02040602050305030304" pitchFamily="18" charset="0"/>
                  </a:rPr>
                  <a:t>X</a:t>
                </a:r>
                <a:r>
                  <a:rPr lang="pt-BR" sz="2000" dirty="0" smtClean="0"/>
                  <a:t> de </a:t>
                </a:r>
                <a:r>
                  <a:rPr lang="pt-BR" sz="2000" b="1" i="1" dirty="0" smtClean="0"/>
                  <a:t>2</a:t>
                </a:r>
                <a:r>
                  <a:rPr lang="pt-BR" sz="2000" dirty="0" smtClean="0"/>
                  <a:t> eventos, lançamento de moeda honesta. </a:t>
                </a:r>
                <a:br>
                  <a:rPr lang="pt-BR" sz="2000" dirty="0" smtClean="0"/>
                </a:br>
                <a:r>
                  <a:rPr lang="pt-BR" sz="2000" dirty="0" smtClean="0"/>
                  <a:t>Calcule a entropia do experimento:</a:t>
                </a:r>
                <a:br>
                  <a:rPr lang="pt-BR" sz="2000" dirty="0" smtClean="0"/>
                </a:br>
                <a:r>
                  <a:rPr lang="pt-BR" sz="2000" dirty="0" smtClean="0"/>
                  <a:t/>
                </a:r>
                <a:br>
                  <a:rPr lang="pt-BR" sz="2000" dirty="0" smtClean="0"/>
                </a:b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B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pt-BR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pt-BR" sz="2000" dirty="0" smtClean="0"/>
              </a:p>
              <a:p>
                <a:pPr marL="0" indent="0">
                  <a:buNone/>
                </a:pPr>
                <a:r>
                  <a:rPr lang="pt-BR" sz="2000" dirty="0" smtClean="0"/>
                  <a:t>    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𝑝</m:t>
                    </m:r>
                    <m:r>
                      <a:rPr lang="pt-BR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pt-BR" sz="2000" i="1">
                        <a:latin typeface="Cambria Math"/>
                      </a:rPr>
                      <m:t>+</m:t>
                    </m:r>
                    <m:r>
                      <a:rPr lang="pt-BR" sz="2000" b="0" i="1" smtClean="0">
                        <a:latin typeface="Cambria Math"/>
                      </a:rPr>
                      <m:t>(1−</m:t>
                    </m:r>
                    <m:r>
                      <a:rPr lang="pt-BR" sz="2000" b="0" i="1" smtClean="0">
                        <a:latin typeface="Cambria Math"/>
                      </a:rPr>
                      <m:t>𝑝</m:t>
                    </m:r>
                    <m:r>
                      <a:rPr lang="pt-BR" sz="2000" b="0" i="1" smtClean="0">
                        <a:latin typeface="Cambria Math"/>
                      </a:rPr>
                      <m:t>).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pt-BR" sz="2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63272" cy="2548880"/>
              </a:xfrm>
              <a:blipFill rotWithShape="1">
                <a:blip r:embed="rId2"/>
                <a:stretch>
                  <a:fillRect l="-948" t="-19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13" y="4005064"/>
            <a:ext cx="3126336" cy="244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32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2"/>
              <p:cNvSpPr txBox="1">
                <a:spLocks/>
              </p:cNvSpPr>
              <p:nvPr/>
            </p:nvSpPr>
            <p:spPr>
              <a:xfrm>
                <a:off x="457200" y="4548261"/>
                <a:ext cx="8363272" cy="19050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182880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91640" indent="-18288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884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defTabSz="914400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670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FFC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pt-BR" sz="2000" dirty="0" smtClean="0">
                    <a:solidFill>
                      <a:srgbClr val="FFC000"/>
                    </a:solidFill>
                  </a:rPr>
                  <a:t> é máxima quando a probabilidade </a:t>
                </a:r>
                <a:br>
                  <a:rPr lang="pt-BR" sz="2000" dirty="0" smtClean="0">
                    <a:solidFill>
                      <a:srgbClr val="FFC000"/>
                    </a:solidFill>
                  </a:rPr>
                </a:br>
                <a:r>
                  <a:rPr lang="pt-BR" sz="2000" dirty="0" smtClean="0">
                    <a:solidFill>
                      <a:srgbClr val="FFC000"/>
                    </a:solidFill>
                  </a:rPr>
                  <a:t>de ocorrer coroa (C) ou cara (K) for </a:t>
                </a:r>
                <a:r>
                  <a:rPr lang="pt-BR" sz="2000" i="1" dirty="0" smtClean="0">
                    <a:solidFill>
                      <a:srgbClr val="FFC000"/>
                    </a:solidFill>
                  </a:rPr>
                  <a:t>p</a:t>
                </a:r>
                <a:r>
                  <a:rPr lang="pt-BR" sz="2000" dirty="0" smtClean="0">
                    <a:solidFill>
                      <a:srgbClr val="FFC000"/>
                    </a:solidFill>
                  </a:rPr>
                  <a:t> </a:t>
                </a:r>
                <a:r>
                  <a:rPr lang="pt-BR" sz="2000" dirty="0">
                    <a:solidFill>
                      <a:srgbClr val="FFC000"/>
                    </a:solidFill>
                  </a:rPr>
                  <a:t>= </a:t>
                </a:r>
                <a:r>
                  <a:rPr lang="pt-BR" sz="2000" dirty="0" smtClean="0">
                    <a:solidFill>
                      <a:srgbClr val="FFC000"/>
                    </a:solidFill>
                  </a:rPr>
                  <a:t>1/2</a:t>
                </a:r>
                <a:br>
                  <a:rPr lang="pt-BR" sz="2000" dirty="0" smtClean="0">
                    <a:solidFill>
                      <a:srgbClr val="FFC000"/>
                    </a:solidFill>
                  </a:rPr>
                </a:br>
                <a:endParaRPr lang="pt-BR" sz="2000" dirty="0" smtClean="0">
                  <a:solidFill>
                    <a:srgbClr val="FFC000"/>
                  </a:solidFill>
                </a:endParaRPr>
              </a:p>
              <a:p>
                <a:pPr marL="266700" indent="0">
                  <a:buFont typeface="Arial" pitchFamily="34" charset="0"/>
                  <a:buNone/>
                </a:pPr>
                <a:r>
                  <a:rPr lang="pt-BR" sz="2000" dirty="0" smtClean="0">
                    <a:solidFill>
                      <a:srgbClr val="FFC000"/>
                    </a:solidFill>
                  </a:rPr>
                  <a:t>Com dois eventos equiprováveis, cada qual</a:t>
                </a:r>
                <a:br>
                  <a:rPr lang="pt-BR" sz="2000" dirty="0" smtClean="0">
                    <a:solidFill>
                      <a:srgbClr val="FFC000"/>
                    </a:solidFill>
                  </a:rPr>
                </a:br>
                <a:r>
                  <a:rPr lang="pt-BR" sz="2000" dirty="0" smtClean="0">
                    <a:solidFill>
                      <a:srgbClr val="FFC000"/>
                    </a:solidFill>
                  </a:rPr>
                  <a:t>precisará de 1 </a:t>
                </a:r>
                <a:r>
                  <a:rPr lang="pt-BR" sz="2000" dirty="0">
                    <a:solidFill>
                      <a:srgbClr val="FFC000"/>
                    </a:solidFill>
                  </a:rPr>
                  <a:t>bit de </a:t>
                </a:r>
                <a:r>
                  <a:rPr lang="pt-BR" sz="2000" dirty="0" smtClean="0">
                    <a:solidFill>
                      <a:srgbClr val="FFC000"/>
                    </a:solidFill>
                  </a:rPr>
                  <a:t>informação para sua</a:t>
                </a:r>
              </a:p>
              <a:p>
                <a:pPr marL="266700" indent="0">
                  <a:buFont typeface="Arial" pitchFamily="34" charset="0"/>
                  <a:buNone/>
                </a:pPr>
                <a:r>
                  <a:rPr lang="pt-BR" sz="2000" dirty="0" smtClean="0">
                    <a:solidFill>
                      <a:srgbClr val="FFC000"/>
                    </a:solidFill>
                  </a:rPr>
                  <a:t>representação </a:t>
                </a:r>
                <a:endParaRPr lang="pt-BR" sz="2000" dirty="0">
                  <a:solidFill>
                    <a:srgbClr val="FFC000"/>
                  </a:solidFill>
                </a:endParaRPr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48261"/>
                <a:ext cx="8363272" cy="1905075"/>
              </a:xfrm>
              <a:prstGeom prst="rect">
                <a:avLst/>
              </a:prstGeom>
              <a:blipFill rotWithShape="1">
                <a:blip r:embed="rId4"/>
                <a:stretch>
                  <a:fillRect t="-3195" b="-3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33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 smtClean="0"/>
              <a:t>Um condomínio residencial tem 8 telefones. Quantos dígitos deverá ter o número de cada telefone? Ou seja, quantos bits de informação precisamos enviar para central telefônica para conectar-se a um telefone em particular?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8 telefones    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   log</a:t>
            </a:r>
            <a:r>
              <a:rPr lang="pt-BR" sz="2000" baseline="-25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2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8 = 3</a:t>
            </a:r>
            <a:b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</a:b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/>
            </a:r>
            <a:b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</a:b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	Números de telefones possíveis: </a:t>
            </a:r>
            <a:b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</a:br>
            <a:endParaRPr lang="pt-BR" sz="18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1612900" algn="l"/>
              </a:tabLst>
            </a:pPr>
            <a:r>
              <a:rPr lang="pt-BR" sz="1800" dirty="0">
                <a:solidFill>
                  <a:srgbClr val="FFC000"/>
                </a:solidFill>
                <a:sym typeface="Wingdings" panose="05000000000000000000" pitchFamily="2" charset="2"/>
              </a:rPr>
              <a:t>	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{ 000, </a:t>
            </a:r>
            <a:r>
              <a:rPr lang="pt-BR" sz="2000" dirty="0" smtClean="0">
                <a:solidFill>
                  <a:srgbClr val="FFC000"/>
                </a:solidFill>
              </a:rPr>
              <a:t>001</a:t>
            </a:r>
            <a:r>
              <a:rPr lang="pt-BR" sz="2000" i="1" dirty="0" smtClean="0">
                <a:solidFill>
                  <a:srgbClr val="FFC000"/>
                </a:solidFill>
              </a:rPr>
              <a:t>, </a:t>
            </a:r>
            <a:r>
              <a:rPr lang="pt-BR" sz="2000" dirty="0" smtClean="0">
                <a:solidFill>
                  <a:srgbClr val="FFC000"/>
                </a:solidFill>
              </a:rPr>
              <a:t>010</a:t>
            </a:r>
            <a:r>
              <a:rPr lang="pt-BR" sz="2000" i="1" dirty="0" smtClean="0">
                <a:solidFill>
                  <a:srgbClr val="FFC000"/>
                </a:solidFill>
              </a:rPr>
              <a:t>, </a:t>
            </a:r>
            <a:r>
              <a:rPr lang="pt-BR" sz="2000" dirty="0" smtClean="0">
                <a:solidFill>
                  <a:srgbClr val="FFC000"/>
                </a:solidFill>
              </a:rPr>
              <a:t>011</a:t>
            </a:r>
            <a:r>
              <a:rPr lang="pt-BR" sz="2000" i="1" dirty="0" smtClean="0">
                <a:solidFill>
                  <a:srgbClr val="FFC000"/>
                </a:solidFill>
              </a:rPr>
              <a:t>, </a:t>
            </a:r>
            <a:r>
              <a:rPr lang="pt-BR" sz="2000" dirty="0" smtClean="0">
                <a:solidFill>
                  <a:srgbClr val="FFC000"/>
                </a:solidFill>
              </a:rPr>
              <a:t>100</a:t>
            </a:r>
            <a:r>
              <a:rPr lang="pt-BR" sz="2000" i="1" dirty="0" smtClean="0">
                <a:solidFill>
                  <a:srgbClr val="FFC000"/>
                </a:solidFill>
              </a:rPr>
              <a:t>, </a:t>
            </a:r>
            <a:r>
              <a:rPr lang="pt-BR" sz="2000" dirty="0" smtClean="0">
                <a:solidFill>
                  <a:srgbClr val="FFC000"/>
                </a:solidFill>
              </a:rPr>
              <a:t>101</a:t>
            </a:r>
            <a:r>
              <a:rPr lang="pt-BR" sz="2000" i="1" dirty="0" smtClean="0">
                <a:solidFill>
                  <a:srgbClr val="FFC000"/>
                </a:solidFill>
              </a:rPr>
              <a:t>, </a:t>
            </a:r>
            <a:r>
              <a:rPr lang="pt-BR" sz="2000" dirty="0" smtClean="0">
                <a:solidFill>
                  <a:srgbClr val="FFC000"/>
                </a:solidFill>
              </a:rPr>
              <a:t>110</a:t>
            </a:r>
            <a:r>
              <a:rPr lang="pt-BR" sz="2000" i="1" dirty="0" smtClean="0">
                <a:solidFill>
                  <a:srgbClr val="FFC000"/>
                </a:solidFill>
              </a:rPr>
              <a:t>, </a:t>
            </a:r>
            <a:r>
              <a:rPr lang="pt-BR" sz="2000" dirty="0" smtClean="0">
                <a:solidFill>
                  <a:srgbClr val="FFC000"/>
                </a:solidFill>
              </a:rPr>
              <a:t>111 </a:t>
            </a:r>
            <a:r>
              <a:rPr lang="pt-BR" sz="2000" i="1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33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br>
              <a:rPr lang="pt-BR" dirty="0" smtClean="0"/>
            </a:br>
            <a:endParaRPr lang="pt-BR" dirty="0" smtClean="0"/>
          </a:p>
          <a:p>
            <a:pPr lvl="1"/>
            <a:r>
              <a:rPr lang="pt-BR" dirty="0" smtClean="0"/>
              <a:t>Segundo autoridades norte-americanas, em 2011 o planeta tinha 6.902.106.897 de habitantes (U.S. </a:t>
            </a:r>
            <a:r>
              <a:rPr lang="pt-BR" dirty="0" err="1" smtClean="0"/>
              <a:t>Census</a:t>
            </a:r>
            <a:r>
              <a:rPr lang="pt-BR" dirty="0" smtClean="0"/>
              <a:t> Bureau, 2011). </a:t>
            </a:r>
            <a:br>
              <a:rPr lang="pt-BR" dirty="0" smtClean="0"/>
            </a:br>
            <a:r>
              <a:rPr lang="pt-BR" dirty="0" smtClean="0"/>
              <a:t>Quantos bits são necessários para gerar </a:t>
            </a:r>
            <a:r>
              <a:rPr lang="pt-BR" dirty="0"/>
              <a:t>um número de telefone </a:t>
            </a:r>
            <a:r>
              <a:rPr lang="pt-BR" dirty="0" smtClean="0"/>
              <a:t> para cada habitante do planeta?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De acordo com </a:t>
            </a:r>
            <a:r>
              <a:rPr lang="pt-BR" dirty="0" err="1" smtClean="0"/>
              <a:t>Hartley</a:t>
            </a:r>
            <a:r>
              <a:rPr lang="pt-BR" dirty="0" smtClean="0"/>
              <a:t> precisaríamos de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log</a:t>
            </a:r>
            <a:r>
              <a:rPr lang="pt-BR" baseline="-25000" dirty="0" smtClean="0"/>
              <a:t>2</a:t>
            </a:r>
            <a:r>
              <a:rPr lang="pt-BR" dirty="0" smtClean="0"/>
              <a:t>(6.902.106.897) = 32,7 bits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com 33 bits pode-se endereçar cada pessoa desse planeta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		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pt-BR" sz="1600" baseline="30000" dirty="0" smtClean="0">
                <a:solidFill>
                  <a:schemeClr val="tx1">
                    <a:lumMod val="75000"/>
                  </a:schemeClr>
                </a:solidFill>
              </a:rPr>
              <a:t>33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= 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8.589.934.592 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≈ 8,6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bilhões de 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combinações</a:t>
            </a:r>
            <a:endParaRPr lang="pt-B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34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br>
              <a:rPr lang="pt-BR" dirty="0" smtClean="0"/>
            </a:br>
            <a:endParaRPr lang="pt-BR" dirty="0" smtClean="0"/>
          </a:p>
          <a:p>
            <a:pPr lvl="1"/>
            <a:r>
              <a:rPr lang="pt-BR" dirty="0" smtClean="0"/>
              <a:t>Curiosidade</a:t>
            </a:r>
          </a:p>
          <a:p>
            <a:pPr lvl="1"/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 endereço IP, </a:t>
            </a:r>
            <a:r>
              <a:rPr lang="pt-BR" dirty="0" smtClean="0"/>
              <a:t>em sua </a:t>
            </a:r>
            <a:r>
              <a:rPr lang="pt-BR" dirty="0"/>
              <a:t>versão 4 </a:t>
            </a:r>
            <a:r>
              <a:rPr lang="pt-BR" dirty="0" smtClean="0"/>
              <a:t>(</a:t>
            </a:r>
            <a:r>
              <a:rPr lang="pt-BR" dirty="0"/>
              <a:t>IPv4), é um número de 32 bits oficialmente </a:t>
            </a:r>
            <a:r>
              <a:rPr lang="pt-BR" dirty="0" smtClean="0"/>
              <a:t>descrito por quatro </a:t>
            </a:r>
            <a:r>
              <a:rPr lang="pt-BR" b="1" dirty="0" smtClean="0"/>
              <a:t>octetos</a:t>
            </a:r>
            <a:r>
              <a:rPr lang="pt-BR" dirty="0"/>
              <a:t> (</a:t>
            </a:r>
            <a:r>
              <a:rPr lang="pt-BR" dirty="0" smtClean="0"/>
              <a:t>bytes) </a:t>
            </a:r>
            <a:r>
              <a:rPr lang="pt-BR" dirty="0"/>
              <a:t>representados no formato decimal como, por </a:t>
            </a:r>
            <a:r>
              <a:rPr lang="pt-BR" dirty="0" smtClean="0"/>
              <a:t>exemplo: 192.168.1.2</a:t>
            </a:r>
          </a:p>
          <a:p>
            <a:pPr lvl="2"/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pt-BR" dirty="0" smtClean="0"/>
              <a:t>Em sua </a:t>
            </a:r>
            <a:r>
              <a:rPr lang="pt-BR" dirty="0"/>
              <a:t>versão </a:t>
            </a:r>
            <a:r>
              <a:rPr lang="pt-BR" dirty="0" smtClean="0"/>
              <a:t>6 </a:t>
            </a:r>
            <a:r>
              <a:rPr lang="pt-BR" dirty="0"/>
              <a:t>(</a:t>
            </a:r>
            <a:r>
              <a:rPr lang="pt-BR" dirty="0" smtClean="0">
                <a:hlinkClick r:id="rId2" tooltip="IPv6"/>
              </a:rPr>
              <a:t>IPv6</a:t>
            </a:r>
            <a:r>
              <a:rPr lang="pt-BR" dirty="0" smtClean="0"/>
              <a:t> </a:t>
            </a:r>
            <a:r>
              <a:rPr lang="pt-BR" dirty="0"/>
              <a:t>desenvolvida em </a:t>
            </a:r>
            <a:r>
              <a:rPr lang="pt-BR" dirty="0" smtClean="0"/>
              <a:t>1995 e </a:t>
            </a:r>
            <a:r>
              <a:rPr lang="pt-BR" dirty="0"/>
              <a:t>padronizada como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RFC </a:t>
            </a:r>
            <a:r>
              <a:rPr lang="pt-BR" dirty="0">
                <a:hlinkClick r:id="rId3"/>
              </a:rPr>
              <a:t>2460</a:t>
            </a:r>
            <a:r>
              <a:rPr lang="pt-BR" dirty="0"/>
              <a:t> em 1998</a:t>
            </a:r>
            <a:r>
              <a:rPr lang="pt-BR" dirty="0" smtClean="0"/>
              <a:t>), o endereçamento se dá com 128 bits</a:t>
            </a:r>
          </a:p>
          <a:p>
            <a:pPr lvl="2"/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marL="685800" lvl="2" indent="0">
              <a:buNone/>
            </a:pPr>
            <a:r>
              <a:rPr lang="pt-BR" dirty="0" smtClean="0">
                <a:sym typeface="Wingdings" panose="05000000000000000000" pitchFamily="2" charset="2"/>
              </a:rPr>
              <a:t> com</a:t>
            </a:r>
            <a:r>
              <a:rPr lang="pt-BR" dirty="0" smtClean="0"/>
              <a:t>128 </a:t>
            </a:r>
            <a:r>
              <a:rPr lang="pt-BR" dirty="0"/>
              <a:t>bits pode-se endereçar cada pessoa </a:t>
            </a:r>
            <a:r>
              <a:rPr lang="pt-BR" dirty="0" smtClean="0"/>
              <a:t>do planeta e seus </a:t>
            </a:r>
            <a:r>
              <a:rPr lang="pt-BR" dirty="0" err="1" smtClean="0"/>
              <a:t>gadgets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pt-BR" sz="14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128</a:t>
            </a:r>
            <a:r>
              <a:rPr lang="pt-BR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 </a:t>
            </a:r>
            <a:r>
              <a:rPr lang="pt-BR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3,4028236692093846346337460743177 x 10</a:t>
            </a:r>
            <a:r>
              <a:rPr lang="pt-BR" sz="14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38</a:t>
            </a:r>
            <a:r>
              <a:rPr lang="pt-BR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≈ </a:t>
            </a:r>
            <a:r>
              <a:rPr lang="pt-BR" sz="1400" dirty="0"/>
              <a:t>79 </a:t>
            </a:r>
            <a:r>
              <a:rPr lang="pt-BR" sz="1400" dirty="0" err="1"/>
              <a:t>octilhões</a:t>
            </a:r>
            <a:r>
              <a:rPr lang="pt-BR" sz="1400" dirty="0"/>
              <a:t> (7,9x10</a:t>
            </a:r>
            <a:r>
              <a:rPr lang="pt-BR" sz="1400" baseline="30000" dirty="0"/>
              <a:t>28</a:t>
            </a:r>
            <a:r>
              <a:rPr lang="pt-BR" sz="1400" dirty="0"/>
              <a:t>) de </a:t>
            </a:r>
            <a:r>
              <a:rPr lang="pt-BR" sz="1400" dirty="0" smtClean="0"/>
              <a:t>vezes a </a:t>
            </a:r>
            <a:r>
              <a:rPr lang="pt-BR" sz="1400" b="1" dirty="0" err="1" smtClean="0"/>
              <a:t>qtde</a:t>
            </a:r>
            <a:r>
              <a:rPr lang="pt-BR" sz="1400" dirty="0"/>
              <a:t> de </a:t>
            </a:r>
            <a:r>
              <a:rPr lang="pt-BR" sz="1400" b="1" dirty="0"/>
              <a:t>endereços</a:t>
            </a:r>
            <a:r>
              <a:rPr lang="pt-BR" sz="1400" dirty="0"/>
              <a:t> </a:t>
            </a:r>
            <a:r>
              <a:rPr lang="pt-BR" sz="1400" dirty="0" smtClean="0"/>
              <a:t>IPv4</a:t>
            </a:r>
            <a:endParaRPr lang="pt-B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35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pic>
        <p:nvPicPr>
          <p:cNvPr id="21506" name="Picture 2" descr="Resultado de imag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84784"/>
            <a:ext cx="31718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br>
              <a:rPr lang="pt-BR" dirty="0" smtClean="0"/>
            </a:br>
            <a:endParaRPr lang="pt-BR" dirty="0" smtClean="0"/>
          </a:p>
          <a:p>
            <a:pPr lvl="1"/>
            <a:r>
              <a:rPr lang="pt-BR" dirty="0" smtClean="0"/>
              <a:t>Duas caixas com 4 bolas, pretas e brancas, cada uma</a:t>
            </a:r>
          </a:p>
          <a:p>
            <a:pPr lvl="1"/>
            <a:r>
              <a:rPr lang="pt-BR" dirty="0" smtClean="0"/>
              <a:t>Retira-se uma </a:t>
            </a:r>
            <a:r>
              <a:rPr lang="pt-BR" dirty="0"/>
              <a:t>bola ao acaso e </a:t>
            </a:r>
            <a:r>
              <a:rPr lang="pt-BR" dirty="0" smtClean="0"/>
              <a:t>faz-se </a:t>
            </a:r>
            <a:r>
              <a:rPr lang="pt-BR" b="1" i="1" dirty="0" smtClean="0"/>
              <a:t>U</a:t>
            </a:r>
            <a:r>
              <a:rPr lang="pt-BR" dirty="0" smtClean="0"/>
              <a:t> como sendo a </a:t>
            </a:r>
            <a:r>
              <a:rPr lang="pt-BR" dirty="0"/>
              <a:t>cor da </a:t>
            </a:r>
            <a:r>
              <a:rPr lang="pt-BR" dirty="0" smtClean="0"/>
              <a:t>bola</a:t>
            </a:r>
          </a:p>
          <a:p>
            <a:pPr lvl="1"/>
            <a:r>
              <a:rPr lang="pt-BR" dirty="0" smtClean="0"/>
              <a:t>Em ambas caixas tem-se bolas de duas cores: branca e preta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Em que caixa tem-se mais informação?</a:t>
            </a:r>
          </a:p>
          <a:p>
            <a:pPr lvl="2"/>
            <a:r>
              <a:rPr lang="pt-BR" sz="1800" dirty="0" smtClean="0"/>
              <a:t>Na caixa B tem-se probabilidade maior de se tirar uma bola preta do que na caixa A</a:t>
            </a:r>
          </a:p>
          <a:p>
            <a:pPr lvl="1"/>
            <a:endParaRPr lang="pt-BR" sz="1600" dirty="0"/>
          </a:p>
          <a:p>
            <a:pPr marL="365760" lvl="1" indent="0" algn="ctr">
              <a:buNone/>
            </a:pPr>
            <a:r>
              <a:rPr lang="pt-BR" dirty="0" smtClean="0">
                <a:solidFill>
                  <a:srgbClr val="FFC000"/>
                </a:solidFill>
              </a:rPr>
              <a:t>Uma medida apropriada de informação precisa levar 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>
                <a:solidFill>
                  <a:srgbClr val="FFC000"/>
                </a:solidFill>
              </a:rPr>
              <a:t>em conta as probabilidades dos vários eventos possíveis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36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48" y="1408061"/>
            <a:ext cx="2720514" cy="94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9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Quantidade de Informação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br>
                  <a:rPr lang="pt-BR" dirty="0" smtClean="0"/>
                </a:br>
                <a:endParaRPr lang="pt-BR" dirty="0" smtClean="0"/>
              </a:p>
              <a:p>
                <a:r>
                  <a:rPr lang="pt-BR" dirty="0" smtClean="0"/>
                  <a:t>Existe uma chance em duas possibilidades de se tirar uma bola branca (ou preta) da caixa A.</a:t>
                </a:r>
              </a:p>
              <a:p>
                <a:r>
                  <a:rPr lang="pt-BR" dirty="0" smtClean="0"/>
                  <a:t>Existe uma chance em quatro possibilidades de se tirar uma bola branca da caixa B.</a:t>
                </a:r>
              </a:p>
              <a:p>
                <a:r>
                  <a:rPr lang="pt-BR" dirty="0"/>
                  <a:t>Existe três chances em quatro possibilidades de se tirar uma bola preta da caixa B</a:t>
                </a:r>
                <a:r>
                  <a:rPr lang="pt-BR" dirty="0" smtClean="0"/>
                  <a:t>.</a:t>
                </a:r>
              </a:p>
              <a:p>
                <a:endParaRPr lang="pt-BR" sz="2000" dirty="0"/>
              </a:p>
              <a:p>
                <a:pPr marL="0" indent="0">
                  <a:buNone/>
                </a:pPr>
                <a:r>
                  <a:rPr lang="pt-BR" sz="2600" dirty="0" smtClean="0">
                    <a:solidFill>
                      <a:srgbClr val="FFC000"/>
                    </a:solidFill>
                  </a:rPr>
                  <a:t>Entropia da Caixa A:</a:t>
                </a:r>
                <a:r>
                  <a:rPr lang="pt-BR" sz="2000" dirty="0" smtClean="0"/>
                  <a:t>	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.</m:t>
                        </m:r>
                        <m:r>
                          <a:rPr lang="pt-BR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.</m:t>
                        </m:r>
                        <m:r>
                          <a:rPr lang="pt-BR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1</m:t>
                    </m:r>
                    <m:r>
                      <a:rPr lang="pt-BR" i="1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00 </m:t>
                    </m:r>
                    <m:r>
                      <a:rPr lang="pt-BR" i="1">
                        <a:latin typeface="Cambria Math"/>
                      </a:rPr>
                      <m:t>𝑏𝑖𝑡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sz="2600" dirty="0">
                    <a:solidFill>
                      <a:srgbClr val="FFC000"/>
                    </a:solidFill>
                  </a:rPr>
                  <a:t>Entropia da Caixa B: </a:t>
                </a:r>
                <a:r>
                  <a:rPr lang="pt-BR" sz="2000" dirty="0"/>
                  <a:t>	</a:t>
                </a: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4+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=0,81 </m:t>
                    </m:r>
                    <m:r>
                      <a:rPr lang="pt-BR" b="0" i="1" smtClean="0">
                        <a:latin typeface="Cambria Math"/>
                      </a:rPr>
                      <m:t>𝑏𝑖𝑡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1093" t="-2156" r="-18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37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48" y="1124744"/>
            <a:ext cx="2720514" cy="94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2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Entropia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A quantidade de informação produzida por uma fonte discreta sem memória depende do símbolo </a:t>
                </a:r>
                <a:r>
                  <a:rPr lang="pt-BR" sz="2000" b="1" i="1" dirty="0" err="1" smtClean="0">
                    <a:solidFill>
                      <a:srgbClr val="FFFF00"/>
                    </a:solidFill>
                  </a:rPr>
                  <a:t>s</a:t>
                </a:r>
                <a:r>
                  <a:rPr lang="pt-BR" sz="2000" b="1" i="1" baseline="-25000" dirty="0" err="1" smtClean="0">
                    <a:solidFill>
                      <a:srgbClr val="FFFF00"/>
                    </a:solidFill>
                  </a:rPr>
                  <a:t>k</a:t>
                </a:r>
                <a:r>
                  <a:rPr lang="pt-BR" sz="2000" dirty="0" smtClean="0"/>
                  <a:t> emitido a cada instante</a:t>
                </a:r>
              </a:p>
              <a:p>
                <a:endParaRPr lang="pt-BR" sz="2000" dirty="0" smtClean="0"/>
              </a:p>
              <a:p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é uma variável aleatória discreta que assume valores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, </m:t>
                    </m:r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𝐼</m:t>
                    </m:r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)</m:t>
                    </m:r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pt-BR" sz="2000" dirty="0" smtClean="0"/>
                  <a:t> com probabilidades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sz="2000" dirty="0" smtClean="0"/>
                  <a:t>, respectivamente</a:t>
                </a:r>
              </a:p>
              <a:p>
                <a:endParaRPr lang="pt-BR" sz="2000" dirty="0" smtClean="0"/>
              </a:p>
              <a:p>
                <a:r>
                  <a:rPr lang="pt-BR" sz="2000" dirty="0" smtClean="0"/>
                  <a:t>A </a:t>
                </a:r>
                <a:r>
                  <a:rPr lang="pt-BR" sz="2000" dirty="0" smtClean="0">
                    <a:solidFill>
                      <a:srgbClr val="FFC000"/>
                    </a:solidFill>
                  </a:rPr>
                  <a:t>quantidade média de informação do alfabeto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ℑ</m:t>
                    </m:r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pt-BR" sz="2000" dirty="0" smtClean="0"/>
                  <a:t>da fonte é </a:t>
                </a:r>
                <a:br>
                  <a:rPr lang="pt-BR" sz="2000" dirty="0" smtClean="0"/>
                </a:br>
                <a:r>
                  <a:rPr lang="pt-BR" sz="2000" dirty="0" smtClean="0"/>
                  <a:t>definida como sendo a </a:t>
                </a:r>
                <a:r>
                  <a:rPr lang="pt-BR" sz="2000" b="1" dirty="0" smtClean="0">
                    <a:solidFill>
                      <a:srgbClr val="FFC000"/>
                    </a:solidFill>
                  </a:rPr>
                  <a:t>entropia</a:t>
                </a:r>
                <a:r>
                  <a:rPr lang="pt-BR" sz="2000" dirty="0" smtClean="0">
                    <a:solidFill>
                      <a:srgbClr val="FFC000"/>
                    </a:solidFill>
                  </a:rPr>
                  <a:t> </a:t>
                </a:r>
                <a:r>
                  <a:rPr lang="pt-BR" sz="2000" dirty="0" smtClean="0"/>
                  <a:t>da referida fonte:</a:t>
                </a:r>
                <a:br>
                  <a:rPr lang="pt-BR" sz="2000" dirty="0" smtClean="0"/>
                </a:b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ℑ</m:t>
                        </m:r>
                      </m:e>
                    </m:d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pt-BR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sz="20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pt-BR" sz="2000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endParaRPr lang="pt-BR" sz="2000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ℑ</m:t>
                        </m:r>
                      </m:e>
                    </m:d>
                  </m:oMath>
                </a14:m>
                <a:r>
                  <a:rPr lang="pt-BR" sz="2000" dirty="0" smtClean="0"/>
                  <a:t> é o conteúdo médio de informação por símbolo da fonte</a:t>
                </a:r>
                <a:endParaRPr lang="pt-BR" sz="2000" dirty="0"/>
              </a:p>
              <a:p>
                <a:endParaRPr lang="pt-BR" sz="2000" i="1" dirty="0">
                  <a:solidFill>
                    <a:srgbClr val="FFFF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583" t="-674" r="-5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730424" cy="365125"/>
          </a:xfrm>
        </p:spPr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784856" y="6001543"/>
                <a:ext cx="4659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ℑ</m:t>
                    </m:r>
                  </m:oMath>
                </a14:m>
                <a:r>
                  <a:rPr lang="pt-BR" sz="1400" dirty="0" smtClean="0">
                    <a:solidFill>
                      <a:srgbClr val="92D050"/>
                    </a:solidFill>
                  </a:rPr>
                  <a:t> não é um argumento de uma função, mas um rótulo da fonte</a:t>
                </a:r>
                <a:endParaRPr lang="pt-BR" sz="1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856" y="6001543"/>
                <a:ext cx="4659352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angulado 8"/>
          <p:cNvCxnSpPr/>
          <p:nvPr/>
        </p:nvCxnSpPr>
        <p:spPr>
          <a:xfrm>
            <a:off x="1187624" y="6001543"/>
            <a:ext cx="597232" cy="153888"/>
          </a:xfrm>
          <a:prstGeom prst="bentConnector3">
            <a:avLst>
              <a:gd name="adj1" fmla="val 31554"/>
            </a:avLst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 Determinística (</a:t>
            </a:r>
            <a:r>
              <a:rPr lang="pt-BR" i="1" dirty="0" smtClean="0"/>
              <a:t>H</a:t>
            </a:r>
            <a:r>
              <a:rPr lang="pt-BR" i="1" baseline="-25000" dirty="0" smtClean="0"/>
              <a:t>0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Considere um conjunto de alternativas:   </a:t>
            </a:r>
            <a:r>
              <a:rPr lang="pt-BR" b="1" i="1" dirty="0" smtClean="0">
                <a:solidFill>
                  <a:srgbClr val="FFFF00"/>
                </a:solidFill>
              </a:rPr>
              <a:t>X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= {</a:t>
            </a:r>
            <a:r>
              <a:rPr lang="pt-BR" i="1" dirty="0" smtClean="0">
                <a:solidFill>
                  <a:srgbClr val="FFFF00"/>
                </a:solidFill>
              </a:rPr>
              <a:t>a</a:t>
            </a:r>
            <a:r>
              <a:rPr lang="pt-BR" i="1" baseline="-25000" dirty="0" smtClean="0">
                <a:solidFill>
                  <a:srgbClr val="FFFF00"/>
                </a:solidFill>
              </a:rPr>
              <a:t>1</a:t>
            </a:r>
            <a:r>
              <a:rPr lang="pt-BR" dirty="0" smtClean="0">
                <a:solidFill>
                  <a:srgbClr val="FFFF00"/>
                </a:solidFill>
              </a:rPr>
              <a:t>, </a:t>
            </a:r>
            <a:r>
              <a:rPr lang="pt-BR" i="1" dirty="0" smtClean="0">
                <a:solidFill>
                  <a:srgbClr val="FFFF00"/>
                </a:solidFill>
              </a:rPr>
              <a:t>a</a:t>
            </a:r>
            <a:r>
              <a:rPr lang="pt-BR" i="1" baseline="-25000" dirty="0" smtClean="0">
                <a:solidFill>
                  <a:srgbClr val="FFFF00"/>
                </a:solidFill>
              </a:rPr>
              <a:t>2</a:t>
            </a:r>
            <a:r>
              <a:rPr lang="pt-BR" dirty="0" smtClean="0">
                <a:solidFill>
                  <a:srgbClr val="FFFF00"/>
                </a:solidFill>
              </a:rPr>
              <a:t>, </a:t>
            </a:r>
            <a:r>
              <a:rPr lang="pt-BR" i="1" dirty="0" smtClean="0">
                <a:solidFill>
                  <a:srgbClr val="FFFF00"/>
                </a:solidFill>
              </a:rPr>
              <a:t>a</a:t>
            </a:r>
            <a:r>
              <a:rPr lang="pt-BR" i="1" baseline="-25000" dirty="0" smtClean="0">
                <a:solidFill>
                  <a:srgbClr val="FFFF00"/>
                </a:solidFill>
              </a:rPr>
              <a:t>3</a:t>
            </a:r>
            <a:r>
              <a:rPr lang="pt-BR" dirty="0" smtClean="0">
                <a:solidFill>
                  <a:srgbClr val="FFFF00"/>
                </a:solidFill>
              </a:rPr>
              <a:t>, ..., </a:t>
            </a:r>
            <a:r>
              <a:rPr lang="pt-BR" i="1" dirty="0" err="1" smtClean="0">
                <a:solidFill>
                  <a:srgbClr val="FFFF00"/>
                </a:solidFill>
              </a:rPr>
              <a:t>a</a:t>
            </a:r>
            <a:r>
              <a:rPr lang="pt-BR" i="1" baseline="-25000" dirty="0" err="1" smtClean="0">
                <a:solidFill>
                  <a:srgbClr val="FFFF00"/>
                </a:solidFill>
              </a:rPr>
              <a:t>k</a:t>
            </a:r>
            <a:r>
              <a:rPr lang="pt-BR" dirty="0" smtClean="0">
                <a:solidFill>
                  <a:srgbClr val="FFFF00"/>
                </a:solidFill>
              </a:rPr>
              <a:t>}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/>
              <a:t>quando o resultado é </a:t>
            </a:r>
            <a:r>
              <a:rPr lang="pt-BR" i="1" dirty="0" smtClean="0"/>
              <a:t>a</a:t>
            </a:r>
            <a:r>
              <a:rPr lang="pt-BR" i="1" baseline="-25000" dirty="0" smtClean="0"/>
              <a:t>3</a:t>
            </a:r>
            <a:r>
              <a:rPr lang="pt-BR" dirty="0" smtClean="0"/>
              <a:t>, dizemos:  </a:t>
            </a:r>
            <a:r>
              <a:rPr lang="pt-BR" i="1" dirty="0" smtClean="0">
                <a:solidFill>
                  <a:srgbClr val="FFFF00"/>
                </a:solidFill>
              </a:rPr>
              <a:t>x</a:t>
            </a:r>
            <a:r>
              <a:rPr lang="pt-BR" dirty="0" smtClean="0">
                <a:solidFill>
                  <a:srgbClr val="FFFF00"/>
                </a:solidFill>
              </a:rPr>
              <a:t> = a</a:t>
            </a:r>
            <a:r>
              <a:rPr lang="pt-BR" baseline="-25000" dirty="0" smtClean="0">
                <a:solidFill>
                  <a:srgbClr val="FFFF00"/>
                </a:solidFill>
              </a:rPr>
              <a:t>3</a:t>
            </a:r>
          </a:p>
          <a:p>
            <a:endParaRPr lang="pt-BR" i="1" dirty="0" smtClean="0"/>
          </a:p>
          <a:p>
            <a:r>
              <a:rPr lang="pt-BR" i="1" dirty="0" smtClean="0"/>
              <a:t>H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b="1" i="1" dirty="0" smtClean="0"/>
              <a:t>X</a:t>
            </a:r>
            <a:r>
              <a:rPr lang="pt-BR" dirty="0" smtClean="0"/>
              <a:t>) é a quantidade de informação </a:t>
            </a:r>
            <a:r>
              <a:rPr lang="pt-BR" dirty="0"/>
              <a:t>necessária (</a:t>
            </a:r>
            <a:r>
              <a:rPr lang="pt-BR" dirty="0" smtClean="0"/>
              <a:t>em bits) para </a:t>
            </a:r>
            <a:br>
              <a:rPr lang="pt-BR" dirty="0" smtClean="0"/>
            </a:br>
            <a:r>
              <a:rPr lang="pt-BR" dirty="0" smtClean="0"/>
              <a:t>se especificar o resultado de </a:t>
            </a:r>
            <a:r>
              <a:rPr lang="pt-BR" b="1" i="1" dirty="0" smtClean="0"/>
              <a:t>X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C000"/>
                </a:solidFill>
              </a:rPr>
              <a:t>sem erro</a:t>
            </a:r>
            <a:r>
              <a:rPr lang="pt-BR" dirty="0" smtClean="0"/>
              <a:t>:</a:t>
            </a:r>
            <a:endParaRPr lang="pt-BR" b="1" dirty="0" smtClean="0">
              <a:solidFill>
                <a:srgbClr val="FFFF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Relação entre quantidade de bits e sequência de dígitos binários</a:t>
            </a:r>
          </a:p>
          <a:p>
            <a:pPr lvl="1"/>
            <a:r>
              <a:rPr lang="pt-BR" i="1" dirty="0" smtClean="0"/>
              <a:t>H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B</a:t>
            </a:r>
            <a:r>
              <a:rPr lang="pt-BR" i="1" baseline="30000" dirty="0" smtClean="0"/>
              <a:t>M</a:t>
            </a:r>
            <a:r>
              <a:rPr lang="pt-BR" dirty="0" smtClean="0"/>
              <a:t>) = log</a:t>
            </a:r>
            <a:r>
              <a:rPr lang="pt-BR" baseline="-25000" dirty="0" smtClean="0"/>
              <a:t>2</a:t>
            </a:r>
            <a:r>
              <a:rPr lang="pt-BR" dirty="0" smtClean="0"/>
              <a:t>(</a:t>
            </a:r>
            <a:r>
              <a:rPr lang="pt-BR" i="1" dirty="0" smtClean="0"/>
              <a:t>B</a:t>
            </a:r>
            <a:r>
              <a:rPr lang="pt-BR" i="1" baseline="30000" dirty="0" smtClean="0"/>
              <a:t>M</a:t>
            </a:r>
            <a:r>
              <a:rPr lang="pt-BR" dirty="0"/>
              <a:t>)</a:t>
            </a:r>
            <a:r>
              <a:rPr lang="pt-BR" dirty="0" smtClean="0"/>
              <a:t> = </a:t>
            </a:r>
            <a:r>
              <a:rPr lang="pt-BR" i="1" dirty="0" smtClean="0"/>
              <a:t>M</a:t>
            </a:r>
            <a:r>
              <a:rPr lang="pt-BR" dirty="0" smtClean="0"/>
              <a:t>  bits,  onde  </a:t>
            </a:r>
            <a:r>
              <a:rPr lang="pt-BR" i="1" dirty="0" smtClean="0"/>
              <a:t>B</a:t>
            </a:r>
            <a:r>
              <a:rPr lang="pt-BR" i="1" baseline="30000" dirty="0" smtClean="0"/>
              <a:t>M</a:t>
            </a:r>
            <a:r>
              <a:rPr lang="pt-BR" dirty="0" smtClean="0"/>
              <a:t> = é uma seq. binária de compr. M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Exemplos: </a:t>
            </a:r>
            <a:br>
              <a:rPr lang="pt-BR" dirty="0" smtClean="0"/>
            </a:br>
            <a:r>
              <a:rPr lang="pt-BR" dirty="0" smtClean="0"/>
              <a:t>  </a:t>
            </a:r>
            <a:r>
              <a:rPr lang="pt-BR" i="1" dirty="0" smtClean="0"/>
              <a:t>B</a:t>
            </a:r>
            <a:r>
              <a:rPr lang="pt-BR" dirty="0" smtClean="0"/>
              <a:t> </a:t>
            </a:r>
            <a:r>
              <a:rPr lang="pt-BR" dirty="0"/>
              <a:t>= {0,1}  		</a:t>
            </a:r>
            <a:r>
              <a:rPr lang="pt-BR" dirty="0">
                <a:sym typeface="Wingdings" panose="05000000000000000000" pitchFamily="2" charset="2"/>
              </a:rPr>
              <a:t>   </a:t>
            </a:r>
            <a:r>
              <a:rPr lang="pt-BR" i="1" dirty="0"/>
              <a:t>H</a:t>
            </a:r>
            <a:r>
              <a:rPr lang="pt-BR" i="1" baseline="-25000" dirty="0"/>
              <a:t>0</a:t>
            </a:r>
            <a:r>
              <a:rPr lang="pt-BR" dirty="0"/>
              <a:t>(</a:t>
            </a:r>
            <a:r>
              <a:rPr lang="pt-BR" i="1" dirty="0"/>
              <a:t>B</a:t>
            </a:r>
            <a:r>
              <a:rPr lang="pt-BR" dirty="0"/>
              <a:t>) = log</a:t>
            </a:r>
            <a:r>
              <a:rPr lang="pt-BR" baseline="-25000" dirty="0"/>
              <a:t>2</a:t>
            </a:r>
            <a:r>
              <a:rPr lang="pt-BR" dirty="0"/>
              <a:t>|</a:t>
            </a:r>
            <a:r>
              <a:rPr lang="pt-BR" i="1" dirty="0"/>
              <a:t>B</a:t>
            </a:r>
            <a:r>
              <a:rPr lang="pt-BR" dirty="0"/>
              <a:t>| = </a:t>
            </a:r>
            <a:r>
              <a:rPr lang="pt-BR" i="1" dirty="0"/>
              <a:t>1</a:t>
            </a:r>
            <a:r>
              <a:rPr lang="pt-BR" dirty="0"/>
              <a:t>  </a:t>
            </a:r>
            <a:r>
              <a:rPr lang="pt-BR" dirty="0" smtClean="0"/>
              <a:t>bit</a:t>
            </a:r>
            <a:br>
              <a:rPr lang="pt-BR" dirty="0" smtClean="0"/>
            </a:br>
            <a:r>
              <a:rPr lang="pt-BR" dirty="0" smtClean="0"/>
              <a:t>  B</a:t>
            </a:r>
            <a:r>
              <a:rPr lang="pt-BR" baseline="30000" dirty="0" smtClean="0"/>
              <a:t>2</a:t>
            </a:r>
            <a:r>
              <a:rPr lang="pt-BR" dirty="0" smtClean="0"/>
              <a:t> = {00,01,10,11}</a:t>
            </a:r>
            <a:r>
              <a:rPr lang="pt-BR" dirty="0"/>
              <a:t>	</a:t>
            </a:r>
            <a:r>
              <a:rPr lang="pt-BR" dirty="0" smtClean="0">
                <a:sym typeface="Wingdings" panose="05000000000000000000" pitchFamily="2" charset="2"/>
              </a:rPr>
              <a:t>   </a:t>
            </a:r>
            <a:r>
              <a:rPr lang="pt-BR" i="1" dirty="0" smtClean="0"/>
              <a:t>H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B</a:t>
            </a:r>
            <a:r>
              <a:rPr lang="pt-BR" i="1" baseline="30000" dirty="0" smtClean="0"/>
              <a:t>2</a:t>
            </a:r>
            <a:r>
              <a:rPr lang="pt-BR" dirty="0" smtClean="0"/>
              <a:t>) </a:t>
            </a:r>
            <a:r>
              <a:rPr lang="pt-BR" dirty="0"/>
              <a:t>= </a:t>
            </a:r>
            <a:r>
              <a:rPr lang="pt-BR" dirty="0" smtClean="0"/>
              <a:t>log</a:t>
            </a:r>
            <a:r>
              <a:rPr lang="pt-BR" baseline="-25000" dirty="0" smtClean="0"/>
              <a:t>2</a:t>
            </a:r>
            <a:r>
              <a:rPr lang="pt-BR" dirty="0" smtClean="0"/>
              <a:t>|</a:t>
            </a:r>
            <a:r>
              <a:rPr lang="pt-BR" i="1" dirty="0" smtClean="0"/>
              <a:t>B</a:t>
            </a:r>
            <a:r>
              <a:rPr lang="pt-BR" i="1" baseline="30000" dirty="0" smtClean="0"/>
              <a:t>2</a:t>
            </a:r>
            <a:r>
              <a:rPr lang="pt-BR" dirty="0" smtClean="0"/>
              <a:t>| </a:t>
            </a:r>
            <a:r>
              <a:rPr lang="pt-BR" dirty="0"/>
              <a:t>= </a:t>
            </a:r>
            <a:r>
              <a:rPr lang="pt-BR" i="1" dirty="0" smtClean="0"/>
              <a:t>2</a:t>
            </a:r>
            <a:r>
              <a:rPr lang="pt-BR" dirty="0" smtClean="0"/>
              <a:t>  bits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39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93405"/>
              </p:ext>
            </p:extLst>
          </p:nvPr>
        </p:nvGraphicFramePr>
        <p:xfrm>
          <a:off x="5940152" y="3140968"/>
          <a:ext cx="25050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ção" r:id="rId3" imgW="1523880" imgH="228600" progId="Equation.3">
                  <p:embed/>
                </p:oleObj>
              </mc:Choice>
              <mc:Fallback>
                <p:oleObj name="Equação" r:id="rId3" imgW="1523880" imgH="22860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140968"/>
                        <a:ext cx="2505075" cy="3635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0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da Teoria da Probabilidade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Independência </a:t>
            </a:r>
          </a:p>
          <a:p>
            <a:pPr lvl="1"/>
            <a:r>
              <a:rPr lang="pt-BR" dirty="0">
                <a:cs typeface="Times New Roman"/>
              </a:rPr>
              <a:t>Dois eventos </a:t>
            </a:r>
            <a:r>
              <a:rPr lang="pt-BR" dirty="0" smtClean="0">
                <a:cs typeface="Times New Roman"/>
              </a:rPr>
              <a:t> </a:t>
            </a: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a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 </a:t>
            </a:r>
            <a:r>
              <a:rPr lang="pt-BR" dirty="0">
                <a:cs typeface="Times New Roman"/>
              </a:rPr>
              <a:t>e </a:t>
            </a: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b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 </a:t>
            </a:r>
            <a:r>
              <a:rPr lang="pt-BR" dirty="0">
                <a:cs typeface="Times New Roman"/>
              </a:rPr>
              <a:t>são </a:t>
            </a:r>
            <a:r>
              <a:rPr lang="pt-BR" dirty="0" smtClean="0">
                <a:cs typeface="Times New Roman"/>
              </a:rPr>
              <a:t>independentes se  </a:t>
            </a:r>
            <a:r>
              <a:rPr lang="pt-BR" dirty="0" smtClean="0">
                <a:latin typeface="Times New Roman" panose="02020603050405020304" pitchFamily="18" charset="0"/>
              </a:rPr>
              <a:t>P(</a:t>
            </a:r>
            <a:r>
              <a:rPr lang="pt-BR" i="1" dirty="0" err="1" smtClean="0">
                <a:latin typeface="Times New Roman" panose="02020603050405020304" pitchFamily="18" charset="0"/>
              </a:rPr>
              <a:t>a.b</a:t>
            </a:r>
            <a:r>
              <a:rPr lang="pt-BR" dirty="0">
                <a:latin typeface="Times New Roman" panose="02020603050405020304" pitchFamily="18" charset="0"/>
              </a:rPr>
              <a:t>) =</a:t>
            </a:r>
            <a:r>
              <a:rPr lang="pt-BR" dirty="0">
                <a:latin typeface="Times New Roman" panose="02020603050405020304" pitchFamily="18" charset="0"/>
                <a:cs typeface="Times New Roman"/>
              </a:rPr>
              <a:t> P(</a:t>
            </a:r>
            <a:r>
              <a:rPr lang="pt-BR" i="1" dirty="0">
                <a:latin typeface="Times New Roman" panose="02020603050405020304" pitchFamily="18" charset="0"/>
                <a:cs typeface="Times New Roman"/>
              </a:rPr>
              <a:t>a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).P(</a:t>
            </a: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b</a:t>
            </a:r>
            <a:r>
              <a:rPr lang="pt-BR" dirty="0">
                <a:latin typeface="Times New Roman" panose="02020603050405020304" pitchFamily="18" charset="0"/>
                <a:cs typeface="Times New Roman"/>
              </a:rPr>
              <a:t>)</a:t>
            </a:r>
            <a:r>
              <a:rPr lang="pt-BR" dirty="0" smtClean="0">
                <a:cs typeface="Times New Roman"/>
              </a:rPr>
              <a:t>  </a:t>
            </a:r>
            <a:endParaRPr lang="pt-BR" dirty="0">
              <a:cs typeface="Times New Roman"/>
            </a:endParaRPr>
          </a:p>
          <a:p>
            <a:r>
              <a:rPr lang="pt-BR" dirty="0" smtClean="0"/>
              <a:t>Probabilidade Condicional</a:t>
            </a:r>
          </a:p>
          <a:p>
            <a:pPr lvl="1"/>
            <a:r>
              <a:rPr lang="pt-BR" dirty="0" smtClean="0"/>
              <a:t>A probabilidade de ocorrer o evento </a:t>
            </a:r>
            <a:br>
              <a:rPr lang="pt-BR" dirty="0" smtClean="0"/>
            </a:b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a</a:t>
            </a:r>
            <a:r>
              <a:rPr lang="pt-BR" dirty="0" smtClean="0"/>
              <a:t> dado que ocorreu o evento </a:t>
            </a:r>
            <a:r>
              <a:rPr lang="pt-BR" i="1" dirty="0" smtClean="0">
                <a:latin typeface="Times New Roman" panose="02020603050405020304" pitchFamily="18" charset="0"/>
                <a:cs typeface="Times New Roman"/>
              </a:rPr>
              <a:t>b</a:t>
            </a:r>
            <a:r>
              <a:rPr lang="pt-BR" dirty="0" smtClean="0">
                <a:latin typeface="Times New Roman" panose="02020603050405020304" pitchFamily="18" charset="0"/>
                <a:cs typeface="Times New Roman"/>
              </a:rPr>
              <a:t>: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Teorema de </a:t>
            </a:r>
            <a:r>
              <a:rPr lang="pt-BR" dirty="0" err="1" smtClean="0"/>
              <a:t>Bayes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635381"/>
              </p:ext>
            </p:extLst>
          </p:nvPr>
        </p:nvGraphicFramePr>
        <p:xfrm>
          <a:off x="5292080" y="2924944"/>
          <a:ext cx="18335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ção" r:id="rId3" imgW="1041120" imgH="419040" progId="Equation.3">
                  <p:embed/>
                </p:oleObj>
              </mc:Choice>
              <mc:Fallback>
                <p:oleObj name="Equação" r:id="rId3" imgW="1041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924944"/>
                        <a:ext cx="1833562" cy="738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525986"/>
              </p:ext>
            </p:extLst>
          </p:nvPr>
        </p:nvGraphicFramePr>
        <p:xfrm>
          <a:off x="4932040" y="3861048"/>
          <a:ext cx="24828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ção" r:id="rId5" imgW="1409400" imgH="419040" progId="Equation.3">
                  <p:embed/>
                </p:oleObj>
              </mc:Choice>
              <mc:Fallback>
                <p:oleObj name="Equação" r:id="rId5" imgW="1409400" imgH="41904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861048"/>
                        <a:ext cx="2482850" cy="738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964288" y="292006"/>
            <a:ext cx="879921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Revisão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 Probabilística (</a:t>
            </a:r>
            <a:r>
              <a:rPr lang="pt-BR" i="1" dirty="0" smtClean="0"/>
              <a:t>H</a:t>
            </a:r>
            <a:r>
              <a:rPr lang="el-GR" i="1" baseline="-25000" dirty="0" smtClean="0">
                <a:latin typeface="Arial"/>
                <a:cs typeface="Arial"/>
              </a:rPr>
              <a:t>δ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um conjunto de alternativas:   </a:t>
            </a:r>
            <a:r>
              <a:rPr lang="pt-BR" b="1" i="1" dirty="0" smtClean="0">
                <a:solidFill>
                  <a:srgbClr val="FFFF00"/>
                </a:solidFill>
              </a:rPr>
              <a:t>X</a:t>
            </a:r>
            <a:r>
              <a:rPr lang="pt-BR" b="1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= {</a:t>
            </a:r>
            <a:r>
              <a:rPr lang="pt-BR" i="1" dirty="0" smtClean="0">
                <a:solidFill>
                  <a:srgbClr val="FFFF00"/>
                </a:solidFill>
              </a:rPr>
              <a:t>a</a:t>
            </a:r>
            <a:r>
              <a:rPr lang="pt-BR" i="1" baseline="-25000" dirty="0" smtClean="0">
                <a:solidFill>
                  <a:srgbClr val="FFFF00"/>
                </a:solidFill>
              </a:rPr>
              <a:t>1</a:t>
            </a:r>
            <a:r>
              <a:rPr lang="pt-BR" dirty="0" smtClean="0">
                <a:solidFill>
                  <a:srgbClr val="FFFF00"/>
                </a:solidFill>
              </a:rPr>
              <a:t>, </a:t>
            </a:r>
            <a:r>
              <a:rPr lang="pt-BR" i="1" dirty="0" smtClean="0">
                <a:solidFill>
                  <a:srgbClr val="FFFF00"/>
                </a:solidFill>
              </a:rPr>
              <a:t>a</a:t>
            </a:r>
            <a:r>
              <a:rPr lang="pt-BR" i="1" baseline="-25000" dirty="0" smtClean="0">
                <a:solidFill>
                  <a:srgbClr val="FFFF00"/>
                </a:solidFill>
              </a:rPr>
              <a:t>2</a:t>
            </a:r>
            <a:r>
              <a:rPr lang="pt-BR" dirty="0" smtClean="0">
                <a:solidFill>
                  <a:srgbClr val="FFFF00"/>
                </a:solidFill>
              </a:rPr>
              <a:t>, </a:t>
            </a:r>
            <a:r>
              <a:rPr lang="pt-BR" i="1" dirty="0" smtClean="0">
                <a:solidFill>
                  <a:srgbClr val="FFFF00"/>
                </a:solidFill>
              </a:rPr>
              <a:t>a</a:t>
            </a:r>
            <a:r>
              <a:rPr lang="pt-BR" i="1" baseline="-25000" dirty="0" smtClean="0">
                <a:solidFill>
                  <a:srgbClr val="FFFF00"/>
                </a:solidFill>
              </a:rPr>
              <a:t>3</a:t>
            </a:r>
            <a:r>
              <a:rPr lang="pt-BR" dirty="0" smtClean="0">
                <a:solidFill>
                  <a:srgbClr val="FFFF00"/>
                </a:solidFill>
              </a:rPr>
              <a:t>, ..., </a:t>
            </a:r>
            <a:r>
              <a:rPr lang="pt-BR" i="1" dirty="0" err="1" smtClean="0">
                <a:solidFill>
                  <a:srgbClr val="FFFF00"/>
                </a:solidFill>
              </a:rPr>
              <a:t>a</a:t>
            </a:r>
            <a:r>
              <a:rPr lang="pt-BR" i="1" baseline="-25000" dirty="0" err="1" smtClean="0">
                <a:solidFill>
                  <a:srgbClr val="FFFF00"/>
                </a:solidFill>
              </a:rPr>
              <a:t>k</a:t>
            </a:r>
            <a:r>
              <a:rPr lang="pt-BR" dirty="0" smtClean="0">
                <a:solidFill>
                  <a:srgbClr val="FFFF00"/>
                </a:solidFill>
              </a:rPr>
              <a:t>}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quando o resultado é </a:t>
            </a:r>
            <a:r>
              <a:rPr lang="pt-BR" i="1" dirty="0" smtClean="0">
                <a:solidFill>
                  <a:srgbClr val="FFFF00"/>
                </a:solidFill>
              </a:rPr>
              <a:t>a</a:t>
            </a:r>
            <a:r>
              <a:rPr lang="pt-BR" i="1" baseline="-25000" dirty="0" smtClean="0">
                <a:solidFill>
                  <a:srgbClr val="FFFF00"/>
                </a:solidFill>
              </a:rPr>
              <a:t>3</a:t>
            </a:r>
            <a:r>
              <a:rPr lang="pt-BR" dirty="0" smtClean="0"/>
              <a:t>, dizemos:  </a:t>
            </a:r>
            <a:r>
              <a:rPr lang="pt-BR" i="1" dirty="0" smtClean="0">
                <a:solidFill>
                  <a:srgbClr val="FFFF00"/>
                </a:solidFill>
              </a:rPr>
              <a:t>x</a:t>
            </a:r>
            <a:r>
              <a:rPr lang="pt-BR" dirty="0" smtClean="0">
                <a:solidFill>
                  <a:srgbClr val="FFFF00"/>
                </a:solidFill>
              </a:rPr>
              <a:t> = </a:t>
            </a:r>
            <a:r>
              <a:rPr lang="pt-BR" i="1" dirty="0" smtClean="0">
                <a:solidFill>
                  <a:srgbClr val="FFFF00"/>
                </a:solidFill>
              </a:rPr>
              <a:t>a</a:t>
            </a:r>
            <a:r>
              <a:rPr lang="pt-BR" i="1" baseline="-25000" dirty="0" smtClean="0">
                <a:solidFill>
                  <a:srgbClr val="FFFF00"/>
                </a:solidFill>
              </a:rPr>
              <a:t>3</a:t>
            </a:r>
          </a:p>
          <a:p>
            <a:endParaRPr lang="pt-BR" i="1" dirty="0" smtClean="0"/>
          </a:p>
          <a:p>
            <a:r>
              <a:rPr lang="pt-BR" i="1" dirty="0" smtClean="0"/>
              <a:t>H</a:t>
            </a:r>
            <a:r>
              <a:rPr lang="el-GR" i="1" baseline="-25000" dirty="0" smtClean="0"/>
              <a:t>δ</a:t>
            </a:r>
            <a:r>
              <a:rPr lang="pt-BR" dirty="0" smtClean="0"/>
              <a:t>(</a:t>
            </a:r>
            <a:r>
              <a:rPr lang="pt-BR" b="1" i="1" dirty="0" smtClean="0"/>
              <a:t>X</a:t>
            </a:r>
            <a:r>
              <a:rPr lang="pt-BR" dirty="0" smtClean="0"/>
              <a:t>) é a quantidade de informação </a:t>
            </a:r>
            <a:r>
              <a:rPr lang="pt-BR" dirty="0"/>
              <a:t>necessária (</a:t>
            </a:r>
            <a:r>
              <a:rPr lang="pt-BR" dirty="0" smtClean="0"/>
              <a:t>em bits) para se especificar o resultado de </a:t>
            </a:r>
            <a:r>
              <a:rPr lang="pt-BR" b="1" i="1" dirty="0" smtClean="0"/>
              <a:t>X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C000"/>
                </a:solidFill>
              </a:rPr>
              <a:t>com erro </a:t>
            </a:r>
            <a:r>
              <a:rPr lang="el-GR" i="1" dirty="0">
                <a:solidFill>
                  <a:srgbClr val="FFC000"/>
                </a:solidFill>
              </a:rPr>
              <a:t>δ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dirty="0" smtClean="0"/>
              <a:t>onde        é a cardinalidade</a:t>
            </a:r>
            <a:r>
              <a:rPr lang="pt-BR" baseline="30000" dirty="0" smtClean="0"/>
              <a:t>1</a:t>
            </a:r>
            <a:r>
              <a:rPr lang="pt-BR" dirty="0" smtClean="0"/>
              <a:t> mínima do conjunto </a:t>
            </a:r>
            <a:r>
              <a:rPr lang="pt-BR" b="1" i="1" dirty="0" smtClean="0"/>
              <a:t>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40</a:t>
            </a:fld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841555"/>
              </p:ext>
            </p:extLst>
          </p:nvPr>
        </p:nvGraphicFramePr>
        <p:xfrm>
          <a:off x="1320800" y="3789363"/>
          <a:ext cx="68103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ção" r:id="rId4" imgW="3733560" imgH="253800" progId="Equation.3">
                  <p:embed/>
                </p:oleObj>
              </mc:Choice>
              <mc:Fallback>
                <p:oleObj name="Equação" r:id="rId4" imgW="3733560" imgH="25380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789363"/>
                        <a:ext cx="6810375" cy="450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556834"/>
              </p:ext>
            </p:extLst>
          </p:nvPr>
        </p:nvGraphicFramePr>
        <p:xfrm>
          <a:off x="1519724" y="4532270"/>
          <a:ext cx="4937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Equação" r:id="rId6" imgW="279360" imgH="241200" progId="Equation.3">
                  <p:embed/>
                </p:oleObj>
              </mc:Choice>
              <mc:Fallback>
                <p:oleObj name="Equação" r:id="rId6" imgW="279360" imgH="24120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724" y="4532270"/>
                        <a:ext cx="493712" cy="4238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-1306791" y="4555264"/>
            <a:ext cx="324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aseline="30000" dirty="0" smtClean="0">
                <a:solidFill>
                  <a:schemeClr val="tx1">
                    <a:lumMod val="65000"/>
                  </a:schemeClr>
                </a:solidFill>
              </a:rPr>
              <a:t>1 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número 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de elementos que pertencem ao conjunto</a:t>
            </a:r>
          </a:p>
        </p:txBody>
      </p:sp>
    </p:spTree>
    <p:extLst>
      <p:ext uri="{BB962C8B-B14F-4D97-AF65-F5344CB8AC3E}">
        <p14:creationId xmlns:p14="http://schemas.microsoft.com/office/powerpoint/2010/main" val="35636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Entropia de Fonte Estendida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sz="2200" dirty="0" smtClean="0"/>
                  <a:t>A codificação de fonte usa, em geral, </a:t>
                </a:r>
                <a:r>
                  <a:rPr lang="pt-BR" sz="2200" dirty="0" smtClean="0">
                    <a:solidFill>
                      <a:srgbClr val="FFC000"/>
                    </a:solidFill>
                  </a:rPr>
                  <a:t>blocos de símbolos </a:t>
                </a:r>
                <a:r>
                  <a:rPr lang="pt-BR" sz="2200" dirty="0" smtClean="0"/>
                  <a:t>ao invés de </a:t>
                </a:r>
                <a:r>
                  <a:rPr lang="pt-BR" sz="2200" dirty="0" smtClean="0">
                    <a:solidFill>
                      <a:srgbClr val="FFC000"/>
                    </a:solidFill>
                  </a:rPr>
                  <a:t>símbolos individuais</a:t>
                </a:r>
              </a:p>
              <a:p>
                <a:endParaRPr lang="pt-BR" sz="2200" dirty="0" smtClean="0">
                  <a:solidFill>
                    <a:srgbClr val="FFC000"/>
                  </a:solidFill>
                </a:endParaRPr>
              </a:p>
              <a:p>
                <a:r>
                  <a:rPr lang="pt-BR" sz="2200" dirty="0" smtClean="0">
                    <a:solidFill>
                      <a:srgbClr val="FFC000"/>
                    </a:solidFill>
                  </a:rPr>
                  <a:t>Bloco de símbolos </a:t>
                </a:r>
                <a:r>
                  <a:rPr lang="pt-BR" sz="2200" dirty="0" smtClean="0">
                    <a:latin typeface="Arial"/>
                    <a:cs typeface="Arial"/>
                  </a:rPr>
                  <a:t>≡</a:t>
                </a:r>
                <a:r>
                  <a:rPr lang="pt-BR" sz="2200" dirty="0" smtClean="0"/>
                  <a:t> emissão de uma </a:t>
                </a:r>
                <a:r>
                  <a:rPr lang="pt-BR" sz="2200" dirty="0" smtClean="0">
                    <a:solidFill>
                      <a:srgbClr val="FFC000"/>
                    </a:solidFill>
                  </a:rPr>
                  <a:t>fonte estendida </a:t>
                </a:r>
                <a:r>
                  <a:rPr lang="pt-BR" sz="2200" dirty="0" smtClean="0"/>
                  <a:t>com alfabeto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ℑ</m:t>
                    </m:r>
                    <m:r>
                      <a:rPr lang="pt-BR" sz="2000" b="0" i="1" baseline="30000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pt-BR" sz="2200" baseline="30000" dirty="0" smtClean="0"/>
              </a:p>
              <a:p>
                <a:endParaRPr lang="pt-BR" sz="2200" dirty="0" smtClean="0"/>
              </a:p>
              <a:p>
                <a:r>
                  <a:rPr lang="pt-BR" sz="2200" dirty="0" smtClean="0"/>
                  <a:t>Fontes simétricas sem memória emitem símbolos estatisticamente independentes</a:t>
                </a:r>
              </a:p>
              <a:p>
                <a:endParaRPr lang="pt-BR" sz="2200" dirty="0" smtClean="0"/>
              </a:p>
              <a:p>
                <a:r>
                  <a:rPr lang="pt-BR" sz="2200" dirty="0" smtClean="0"/>
                  <a:t>A probabilidade de ocorrência de um símbolo do alfabeto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ℑ</m:t>
                    </m:r>
                    <m:r>
                      <a:rPr lang="pt-BR" sz="2000" i="1" baseline="3000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  <m:r>
                      <a:rPr lang="pt-BR" sz="2000" i="1" baseline="30000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pt-BR" sz="2200" dirty="0" smtClean="0"/>
                  <a:t> é a multiplicação das probabilidades dos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pt-BR" sz="2200" dirty="0" smtClean="0"/>
                  <a:t> símbolos do alfabeto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ℑ</m:t>
                    </m:r>
                  </m:oMath>
                </a14:m>
                <a:endParaRPr lang="pt-BR" sz="2200" dirty="0" smtClean="0"/>
              </a:p>
              <a:p>
                <a:endParaRPr lang="pt-BR" sz="2200" dirty="0" smtClean="0"/>
              </a:p>
              <a:p>
                <a:r>
                  <a:rPr lang="pt-BR" sz="2200" dirty="0" smtClean="0"/>
                  <a:t>A entropia de uma fonte estendida é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pt-BR" sz="2200" dirty="0" smtClean="0"/>
                  <a:t> vezes a entropia da fonte original, considerando fontes simétricas sem memória</a:t>
                </a:r>
                <a:br>
                  <a:rPr lang="pt-BR" sz="2200" dirty="0" smtClean="0"/>
                </a:br>
                <a:r>
                  <a:rPr lang="pt-BR" sz="2200" dirty="0" smtClean="0"/>
                  <a:t/>
                </a:r>
                <a:br>
                  <a:rPr lang="pt-BR" sz="2200" dirty="0" smtClean="0"/>
                </a:b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ℑ</m:t>
                        </m:r>
                        <m:r>
                          <a:rPr lang="pt-BR" sz="2000" b="0" i="1" baseline="3000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𝑛</m:t>
                    </m:r>
                    <m:r>
                      <a:rPr lang="pt-BR" sz="2000" b="0" i="1" smtClean="0">
                        <a:solidFill>
                          <a:srgbClr val="FFFF00"/>
                        </a:solidFill>
                        <a:latin typeface="Cambria Math"/>
                      </a:rPr>
                      <m:t>.</m:t>
                    </m:r>
                    <m:r>
                      <a:rPr lang="pt-BR" sz="2000" i="1">
                        <a:solidFill>
                          <a:srgbClr val="FFFF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ℑ</m:t>
                        </m:r>
                      </m:e>
                    </m:d>
                  </m:oMath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583" t="-1887" r="-1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683568" y="5301208"/>
            <a:ext cx="7776864" cy="792088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Compactação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>
            <a:normAutofit lnSpcReduction="10000"/>
          </a:bodyPr>
          <a:lstStyle/>
          <a:p>
            <a:r>
              <a:rPr lang="pt-BR" sz="2000" dirty="0" smtClean="0"/>
              <a:t>Sinais gerados na natureza (fontes físicas) contém quantidades significativas de </a:t>
            </a:r>
            <a:r>
              <a:rPr lang="pt-BR" sz="2000" dirty="0" smtClean="0">
                <a:solidFill>
                  <a:srgbClr val="FFC000"/>
                </a:solidFill>
              </a:rPr>
              <a:t>informação redundante </a:t>
            </a:r>
            <a:r>
              <a:rPr lang="pt-BR" sz="2000" dirty="0" smtClean="0">
                <a:sym typeface="Wingdings" panose="05000000000000000000" pitchFamily="2" charset="2"/>
              </a:rPr>
              <a:t> desperdício de recursos de comunicação</a:t>
            </a:r>
          </a:p>
          <a:p>
            <a:endParaRPr lang="pt-BR" sz="20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Transmissão eficiente </a:t>
            </a:r>
            <a:r>
              <a:rPr lang="pt-BR" sz="2000" dirty="0" smtClean="0">
                <a:sym typeface="Wingdings" panose="05000000000000000000" pitchFamily="2" charset="2"/>
              </a:rPr>
              <a:t> 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diminui redundância </a:t>
            </a:r>
            <a:r>
              <a:rPr lang="pt-BR" sz="2000" dirty="0" smtClean="0">
                <a:sym typeface="Wingdings" panose="05000000000000000000" pitchFamily="2" charset="2"/>
              </a:rPr>
              <a:t>antes da transmissão </a:t>
            </a:r>
          </a:p>
          <a:p>
            <a:endParaRPr lang="pt-BR" sz="2000" dirty="0" smtClean="0">
              <a:sym typeface="Wingdings" panose="05000000000000000000" pitchFamily="2" charset="2"/>
            </a:endParaRPr>
          </a:p>
          <a:p>
            <a:r>
              <a:rPr lang="pt-BR" sz="2000" dirty="0" smtClean="0">
                <a:sym typeface="Wingdings" panose="05000000000000000000" pitchFamily="2" charset="2"/>
              </a:rPr>
              <a:t>Eliminação de redundância  sinal na forma digital  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compactação de dados </a:t>
            </a:r>
            <a:r>
              <a:rPr lang="pt-BR" sz="2000" dirty="0">
                <a:sym typeface="Wingdings" panose="05000000000000000000" pitchFamily="2" charset="2"/>
              </a:rPr>
              <a:t>(compressão de dados sem perdas)</a:t>
            </a:r>
            <a:endParaRPr lang="pt-BR" sz="20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endParaRPr lang="pt-BR" sz="2000" dirty="0" smtClean="0">
              <a:sym typeface="Wingdings" panose="05000000000000000000" pitchFamily="2" charset="2"/>
            </a:endParaRPr>
          </a:p>
          <a:p>
            <a:r>
              <a:rPr lang="pt-BR" sz="2000" dirty="0" smtClean="0">
                <a:sym typeface="Wingdings" panose="05000000000000000000" pitchFamily="2" charset="2"/>
              </a:rPr>
              <a:t>Código adotado  codificação de fonte eficiente (baixa quantidade média de bits por símbolo)  codificação exata (dados originais são 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recuperados sem perdas </a:t>
            </a:r>
            <a:r>
              <a:rPr lang="pt-BR" sz="2000" dirty="0" smtClean="0">
                <a:sym typeface="Wingdings" panose="05000000000000000000" pitchFamily="2" charset="2"/>
              </a:rPr>
              <a:t>de informação)</a:t>
            </a:r>
          </a:p>
          <a:p>
            <a:endParaRPr lang="pt-BR" sz="2000" dirty="0" smtClean="0">
              <a:sym typeface="Wingdings" panose="05000000000000000000" pitchFamily="2" charset="2"/>
            </a:endParaRPr>
          </a:p>
          <a:p>
            <a:r>
              <a:rPr lang="pt-BR" sz="2000" dirty="0" smtClean="0">
                <a:sym typeface="Wingdings" panose="05000000000000000000" pitchFamily="2" charset="2"/>
              </a:rPr>
              <a:t>A 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entropia</a:t>
            </a:r>
            <a:r>
              <a:rPr lang="pt-BR" sz="2000" dirty="0" smtClean="0">
                <a:sym typeface="Wingdings" panose="05000000000000000000" pitchFamily="2" charset="2"/>
              </a:rPr>
              <a:t> da fonte estabelece o 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limite fundamental </a:t>
            </a:r>
            <a:r>
              <a:rPr lang="pt-BR" sz="2000" dirty="0" smtClean="0">
                <a:sym typeface="Wingdings" panose="05000000000000000000" pitchFamily="2" charset="2"/>
              </a:rPr>
              <a:t>para a diminuição da </a:t>
            </a:r>
            <a:r>
              <a:rPr lang="pt-BR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redundância dos dados</a:t>
            </a:r>
            <a:endParaRPr lang="pt-BR" sz="2000" dirty="0" smtClean="0">
              <a:solidFill>
                <a:srgbClr val="FFC000"/>
              </a:solidFill>
            </a:endParaRPr>
          </a:p>
          <a:p>
            <a:endParaRPr lang="pt-BR" sz="23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Teorema da Codificação de Fonte</a:t>
            </a:r>
            <a:endParaRPr lang="pt-BR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/>
              </a:bodyPr>
              <a:lstStyle/>
              <a:p>
                <a:r>
                  <a:rPr lang="pt-BR" sz="2000" b="1" dirty="0" smtClean="0">
                    <a:solidFill>
                      <a:srgbClr val="FFC000"/>
                    </a:solidFill>
                  </a:rPr>
                  <a:t>Primeiro Teorema de Shannon</a:t>
                </a:r>
                <a:r>
                  <a:rPr lang="pt-BR" sz="2000" dirty="0" smtClean="0"/>
                  <a:t>: estipula o comprimento mínimo das palavras-código para representar os símbolos de uma </a:t>
                </a:r>
                <a:r>
                  <a:rPr lang="pt-BR" sz="2000" u="sng" dirty="0" smtClean="0"/>
                  <a:t>fonte discreta sem memória</a:t>
                </a:r>
              </a:p>
              <a:p>
                <a:endParaRPr lang="pt-BR" sz="1200" dirty="0"/>
              </a:p>
              <a:p>
                <a:r>
                  <a:rPr lang="pt-BR" sz="2000" dirty="0" smtClean="0"/>
                  <a:t>Tamanho médio da palavra-código,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pt-BR" sz="2000" dirty="0" smtClean="0"/>
                  <a:t>, do codificador da fonte:</a:t>
                </a:r>
              </a:p>
              <a:p>
                <a:endParaRPr lang="pt-BR" sz="2000" dirty="0"/>
              </a:p>
              <a:p>
                <a:endParaRPr lang="pt-BR" sz="2000" dirty="0" smtClean="0"/>
              </a:p>
              <a:p>
                <a:endParaRPr lang="pt-BR" sz="2000" dirty="0" smtClean="0"/>
              </a:p>
              <a:p>
                <a:endParaRPr lang="pt-BR" sz="2000" dirty="0" smtClean="0"/>
              </a:p>
              <a:p>
                <a:r>
                  <a:rPr lang="pt-BR" sz="2000" dirty="0" smtClean="0"/>
                  <a:t>Dada uma fonte discreta sem memória, com entropia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pt-BR" sz="20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2000" i="0" smtClean="0">
                        <a:latin typeface="Cambria Math"/>
                        <a:ea typeface="Cambria Math"/>
                      </a:rPr>
                      <m:t>𝔛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sz="2000" dirty="0" smtClean="0"/>
                  <a:t>, o tamanho médio da palavra-código correspondente a qualquer esquema de codificação de fonte sem distorção é limitado por:</a:t>
                </a:r>
                <a:br>
                  <a:rPr lang="pt-BR" sz="2000" dirty="0" smtClean="0"/>
                </a:b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3"/>
                <a:stretch>
                  <a:fillRect l="-583" t="-674" r="-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43</a:t>
            </a:fld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12393"/>
              </p:ext>
            </p:extLst>
          </p:nvPr>
        </p:nvGraphicFramePr>
        <p:xfrm>
          <a:off x="1645236" y="2996952"/>
          <a:ext cx="1323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ção" r:id="rId4" imgW="749160" imgH="431640" progId="Equation.3">
                  <p:embed/>
                </p:oleObj>
              </mc:Choice>
              <mc:Fallback>
                <p:oleObj name="Equação" r:id="rId4" imgW="749160" imgH="4316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36" y="2996952"/>
                        <a:ext cx="1323975" cy="758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419872" y="2996952"/>
            <a:ext cx="528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>
                <a:solidFill>
                  <a:srgbClr val="FFFF00"/>
                </a:solidFill>
              </a:rPr>
              <a:t>p</a:t>
            </a:r>
            <a:r>
              <a:rPr lang="pt-BR" i="1" baseline="-25000" dirty="0" err="1" smtClean="0">
                <a:solidFill>
                  <a:srgbClr val="FFFF00"/>
                </a:solidFill>
              </a:rPr>
              <a:t>k</a:t>
            </a:r>
            <a:r>
              <a:rPr lang="pt-BR" dirty="0" smtClean="0"/>
              <a:t>  probabilidade de ocorrência do </a:t>
            </a:r>
            <a:r>
              <a:rPr lang="pt-BR" i="1" dirty="0" smtClean="0"/>
              <a:t>k</a:t>
            </a:r>
            <a:r>
              <a:rPr lang="pt-BR" dirty="0" smtClean="0"/>
              <a:t>-</a:t>
            </a:r>
            <a:r>
              <a:rPr lang="pt-BR" dirty="0" err="1" smtClean="0"/>
              <a:t>ésimo</a:t>
            </a:r>
            <a:r>
              <a:rPr lang="pt-BR" dirty="0" smtClean="0"/>
              <a:t> símbolo, </a:t>
            </a:r>
            <a:r>
              <a:rPr lang="pt-BR" i="1" dirty="0" err="1">
                <a:solidFill>
                  <a:srgbClr val="FFFF00"/>
                </a:solidFill>
              </a:rPr>
              <a:t>s</a:t>
            </a:r>
            <a:r>
              <a:rPr lang="pt-BR" i="1" baseline="-25000" dirty="0" err="1">
                <a:solidFill>
                  <a:srgbClr val="FFFF00"/>
                </a:solidFill>
              </a:rPr>
              <a:t>k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i="1" dirty="0" err="1" smtClean="0">
                <a:solidFill>
                  <a:srgbClr val="FFFF00"/>
                </a:solidFill>
              </a:rPr>
              <a:t>l</a:t>
            </a:r>
            <a:r>
              <a:rPr lang="pt-BR" i="1" baseline="-25000" dirty="0" err="1" smtClean="0">
                <a:solidFill>
                  <a:srgbClr val="FFFF00"/>
                </a:solidFill>
              </a:rPr>
              <a:t>k</a:t>
            </a:r>
            <a:r>
              <a:rPr lang="pt-BR" dirty="0" smtClean="0"/>
              <a:t>   tamanho da palavra-código atribuída ao símbolo </a:t>
            </a:r>
            <a:r>
              <a:rPr lang="pt-BR" i="1" dirty="0" err="1" smtClean="0">
                <a:solidFill>
                  <a:srgbClr val="FFFF00"/>
                </a:solidFill>
              </a:rPr>
              <a:t>s</a:t>
            </a:r>
            <a:r>
              <a:rPr lang="pt-BR" i="1" baseline="-25000" dirty="0" err="1" smtClean="0">
                <a:solidFill>
                  <a:srgbClr val="FFFF00"/>
                </a:solidFill>
              </a:rPr>
              <a:t>k</a:t>
            </a:r>
            <a:endParaRPr lang="pt-BR" i="1" baseline="-250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711419" y="5445224"/>
                <a:ext cx="119160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</m:acc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𝔛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9" y="5445224"/>
                <a:ext cx="119160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91880" y="5334307"/>
                <a:ext cx="5400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i="1" dirty="0" smtClean="0">
                    <a:solidFill>
                      <a:srgbClr val="FFFF00"/>
                    </a:solidFill>
                  </a:rPr>
                  <a:t>L</a:t>
                </a:r>
                <a:r>
                  <a:rPr lang="pt-BR" sz="1600" i="1" baseline="-25000" dirty="0" err="1" smtClean="0">
                    <a:solidFill>
                      <a:srgbClr val="FFFF00"/>
                    </a:solidFill>
                  </a:rPr>
                  <a:t>mín</a:t>
                </a:r>
                <a:r>
                  <a:rPr lang="pt-BR" sz="1600" dirty="0" smtClean="0">
                    <a:solidFill>
                      <a:srgbClr val="FFFF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𝐻</m:t>
                    </m:r>
                    <m:r>
                      <a:rPr lang="pt-BR" sz="160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1600" i="1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𝔛</m:t>
                    </m:r>
                    <m:r>
                      <a:rPr lang="pt-BR" sz="1600" i="1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sz="1600" dirty="0" smtClean="0">
                    <a:solidFill>
                      <a:srgbClr val="FFFF00"/>
                    </a:solidFill>
                  </a:rPr>
                  <a:t> </a:t>
                </a:r>
                <a:r>
                  <a:rPr lang="pt-BR" sz="1600" dirty="0" smtClean="0"/>
                  <a:t>é o limite fundamental ao tamanho médio de bits por símbolo da fonte necessário para representar uma fonte discreta sem memória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334307"/>
                <a:ext cx="540060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677" t="-1471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visa 11"/>
          <p:cNvSpPr/>
          <p:nvPr/>
        </p:nvSpPr>
        <p:spPr>
          <a:xfrm>
            <a:off x="179512" y="4437112"/>
            <a:ext cx="398997" cy="1419762"/>
          </a:xfrm>
          <a:prstGeom prst="chevron">
            <a:avLst>
              <a:gd name="adj" fmla="val 31710"/>
            </a:avLst>
          </a:prstGeom>
          <a:solidFill>
            <a:srgbClr val="00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Livre de Prefixo</a:t>
            </a:r>
            <a:r>
              <a:rPr lang="pt-BR" baseline="30000" dirty="0" smtClean="0"/>
              <a:t>1</a:t>
            </a:r>
            <a:endParaRPr lang="pt-BR" baseline="30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00200"/>
            <a:ext cx="8136904" cy="4781128"/>
          </a:xfrm>
        </p:spPr>
        <p:txBody>
          <a:bodyPr>
            <a:normAutofit lnSpcReduction="10000"/>
          </a:bodyPr>
          <a:lstStyle/>
          <a:p>
            <a:r>
              <a:rPr lang="pt-BR" sz="2000" dirty="0" smtClean="0"/>
              <a:t>Seja </a:t>
            </a:r>
            <a:r>
              <a:rPr lang="pt-BR" sz="2000" dirty="0"/>
              <a:t>uma fonte discreta sem memória </a:t>
            </a:r>
            <a:r>
              <a:rPr lang="pt-BR" sz="2000" dirty="0" smtClean="0"/>
              <a:t>com alfabeto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</a:t>
            </a:r>
            <a:r>
              <a:rPr lang="pt-BR" sz="2000" i="1" dirty="0" smtClean="0"/>
              <a:t>...</a:t>
            </a:r>
            <a:r>
              <a:rPr lang="pt-BR" sz="2000" dirty="0" smtClean="0"/>
              <a:t>,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K-1</a:t>
            </a:r>
            <a:r>
              <a:rPr lang="pt-BR" sz="2000" dirty="0" smtClean="0"/>
              <a:t>} e estatística {</a:t>
            </a:r>
            <a:r>
              <a:rPr lang="pt-BR" sz="2000" i="1" dirty="0" smtClean="0"/>
              <a:t>p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</a:t>
            </a:r>
            <a:r>
              <a:rPr lang="pt-BR" sz="2000" i="1" dirty="0" smtClean="0"/>
              <a:t>p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</a:t>
            </a:r>
            <a:r>
              <a:rPr lang="pt-BR" sz="2000" i="1" dirty="0" smtClean="0"/>
              <a:t>...</a:t>
            </a:r>
            <a:r>
              <a:rPr lang="pt-BR" sz="2000" dirty="0" smtClean="0"/>
              <a:t>, </a:t>
            </a:r>
            <a:r>
              <a:rPr lang="pt-BR" sz="2000" i="1" dirty="0" smtClean="0"/>
              <a:t>p</a:t>
            </a:r>
            <a:r>
              <a:rPr lang="pt-BR" sz="2000" i="1" baseline="-25000" dirty="0" smtClean="0"/>
              <a:t>K-1</a:t>
            </a:r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r>
              <a:rPr lang="pt-BR" sz="2000" dirty="0" smtClean="0"/>
              <a:t>Um </a:t>
            </a:r>
            <a:r>
              <a:rPr lang="pt-BR" sz="2000" dirty="0" smtClean="0">
                <a:solidFill>
                  <a:srgbClr val="FFC000"/>
                </a:solidFill>
              </a:rPr>
              <a:t>código fonte de uso prático </a:t>
            </a:r>
            <a:r>
              <a:rPr lang="pt-BR" sz="2000" dirty="0" smtClean="0"/>
              <a:t>deve ser unicamente </a:t>
            </a:r>
            <a:r>
              <a:rPr lang="pt-BR" sz="2000" dirty="0" smtClean="0">
                <a:solidFill>
                  <a:srgbClr val="FFC000"/>
                </a:solidFill>
              </a:rPr>
              <a:t>decodificável</a:t>
            </a:r>
            <a:r>
              <a:rPr lang="pt-BR" sz="2000" baseline="30000" dirty="0" smtClean="0"/>
              <a:t>2</a:t>
            </a:r>
            <a:endParaRPr lang="pt-BR" sz="1400" baseline="30000" dirty="0" smtClean="0"/>
          </a:p>
          <a:p>
            <a:endParaRPr lang="pt-BR" sz="2000" dirty="0" smtClean="0">
              <a:solidFill>
                <a:srgbClr val="FFC000"/>
              </a:solidFill>
            </a:endParaRPr>
          </a:p>
          <a:p>
            <a:r>
              <a:rPr lang="pt-BR" sz="2000" dirty="0" smtClean="0">
                <a:solidFill>
                  <a:srgbClr val="FFC000"/>
                </a:solidFill>
              </a:rPr>
              <a:t>Condição de Prefixo</a:t>
            </a:r>
          </a:p>
          <a:p>
            <a:pPr lvl="1"/>
            <a:r>
              <a:rPr lang="pt-BR" sz="1800" dirty="0" smtClean="0"/>
              <a:t>Seja a palavra-código do símbolo </a:t>
            </a:r>
            <a:r>
              <a:rPr lang="pt-BR" sz="1800" i="1" dirty="0" err="1" smtClean="0">
                <a:solidFill>
                  <a:srgbClr val="FFFF00"/>
                </a:solidFill>
              </a:rPr>
              <a:t>s</a:t>
            </a:r>
            <a:r>
              <a:rPr lang="pt-BR" sz="1800" i="1" baseline="-25000" dirty="0" err="1" smtClean="0">
                <a:solidFill>
                  <a:srgbClr val="FFFF00"/>
                </a:solidFill>
              </a:rPr>
              <a:t>k</a:t>
            </a:r>
            <a:r>
              <a:rPr lang="pt-BR" sz="1800" dirty="0" smtClean="0"/>
              <a:t> igual a </a:t>
            </a:r>
            <a:r>
              <a:rPr lang="pt-BR" sz="1800" dirty="0" smtClean="0">
                <a:solidFill>
                  <a:srgbClr val="FFFF00"/>
                </a:solidFill>
              </a:rPr>
              <a:t>{</a:t>
            </a:r>
            <a:r>
              <a:rPr lang="pt-BR" sz="1800" i="1" dirty="0" smtClean="0">
                <a:solidFill>
                  <a:srgbClr val="FFFF00"/>
                </a:solidFill>
              </a:rPr>
              <a:t>m</a:t>
            </a:r>
            <a:r>
              <a:rPr lang="pt-BR" sz="1800" i="1" baseline="-25000" dirty="0" smtClean="0">
                <a:solidFill>
                  <a:srgbClr val="FFFF00"/>
                </a:solidFill>
              </a:rPr>
              <a:t>k1</a:t>
            </a:r>
            <a:r>
              <a:rPr lang="pt-BR" sz="1800" dirty="0" smtClean="0">
                <a:solidFill>
                  <a:srgbClr val="FFFF00"/>
                </a:solidFill>
              </a:rPr>
              <a:t>,</a:t>
            </a:r>
            <a:r>
              <a:rPr lang="pt-BR" sz="1800" i="1" dirty="0" smtClean="0">
                <a:solidFill>
                  <a:srgbClr val="FFFF00"/>
                </a:solidFill>
              </a:rPr>
              <a:t>m</a:t>
            </a:r>
            <a:r>
              <a:rPr lang="pt-BR" sz="1800" i="1" baseline="-25000" dirty="0" smtClean="0">
                <a:solidFill>
                  <a:srgbClr val="FFFF00"/>
                </a:solidFill>
              </a:rPr>
              <a:t>k2</a:t>
            </a:r>
            <a:r>
              <a:rPr lang="pt-BR" sz="1800" dirty="0" smtClean="0">
                <a:solidFill>
                  <a:srgbClr val="FFFF00"/>
                </a:solidFill>
              </a:rPr>
              <a:t>,</a:t>
            </a:r>
            <a:r>
              <a:rPr lang="pt-BR" sz="1800" i="1" dirty="0" smtClean="0">
                <a:solidFill>
                  <a:srgbClr val="FFFF00"/>
                </a:solidFill>
              </a:rPr>
              <a:t>...</a:t>
            </a:r>
            <a:r>
              <a:rPr lang="pt-BR" sz="1800" dirty="0" smtClean="0">
                <a:solidFill>
                  <a:srgbClr val="FFFF00"/>
                </a:solidFill>
              </a:rPr>
              <a:t>,</a:t>
            </a:r>
            <a:r>
              <a:rPr lang="pt-BR" sz="1800" i="1" dirty="0" err="1" smtClean="0">
                <a:solidFill>
                  <a:srgbClr val="FFFF00"/>
                </a:solidFill>
              </a:rPr>
              <a:t>m</a:t>
            </a:r>
            <a:r>
              <a:rPr lang="pt-BR" sz="1800" i="1" baseline="-25000" dirty="0" err="1" smtClean="0">
                <a:solidFill>
                  <a:srgbClr val="FFFF00"/>
                </a:solidFill>
              </a:rPr>
              <a:t>kn</a:t>
            </a:r>
            <a:r>
              <a:rPr lang="pt-BR" sz="1800" dirty="0" smtClean="0">
                <a:solidFill>
                  <a:srgbClr val="FFFF00"/>
                </a:solidFill>
              </a:rPr>
              <a:t>} </a:t>
            </a:r>
            <a:r>
              <a:rPr lang="pt-BR" sz="1800" dirty="0" smtClean="0"/>
              <a:t>onde os elementos </a:t>
            </a:r>
            <a:r>
              <a:rPr lang="pt-BR" sz="1800" i="1" dirty="0" err="1" smtClean="0">
                <a:solidFill>
                  <a:srgbClr val="FFFF00"/>
                </a:solidFill>
              </a:rPr>
              <a:t>m</a:t>
            </a:r>
            <a:r>
              <a:rPr lang="pt-BR" sz="1800" i="1" baseline="-25000" dirty="0" err="1" smtClean="0">
                <a:solidFill>
                  <a:srgbClr val="FFFF00"/>
                </a:solidFill>
              </a:rPr>
              <a:t>ki</a:t>
            </a:r>
            <a:r>
              <a:rPr lang="pt-BR" sz="1800" dirty="0" smtClean="0"/>
              <a:t> são bits (0 ou 1) e </a:t>
            </a:r>
            <a:r>
              <a:rPr lang="pt-BR" sz="1800" i="1" dirty="0" smtClean="0">
                <a:solidFill>
                  <a:srgbClr val="FFFF00"/>
                </a:solidFill>
              </a:rPr>
              <a:t>n</a:t>
            </a:r>
            <a:r>
              <a:rPr lang="pt-BR" sz="1800" dirty="0" smtClean="0"/>
              <a:t> é o comprimento da palavra-código</a:t>
            </a:r>
          </a:p>
          <a:p>
            <a:pPr lvl="1"/>
            <a:r>
              <a:rPr lang="pt-BR" sz="1800" dirty="0" smtClean="0"/>
              <a:t>A parte inicial da palavra-código é representada pelos elementos </a:t>
            </a:r>
            <a:r>
              <a:rPr lang="pt-BR" sz="1800" i="1" dirty="0" smtClean="0">
                <a:solidFill>
                  <a:srgbClr val="FFFF00"/>
                </a:solidFill>
              </a:rPr>
              <a:t>m</a:t>
            </a:r>
            <a:r>
              <a:rPr lang="pt-BR" sz="1800" i="1" baseline="-25000" dirty="0" smtClean="0">
                <a:solidFill>
                  <a:srgbClr val="FFFF00"/>
                </a:solidFill>
              </a:rPr>
              <a:t>k1</a:t>
            </a:r>
            <a:r>
              <a:rPr lang="pt-BR" sz="1800" dirty="0" smtClean="0">
                <a:solidFill>
                  <a:srgbClr val="FFFF00"/>
                </a:solidFill>
              </a:rPr>
              <a:t>,..., </a:t>
            </a:r>
            <a:r>
              <a:rPr lang="pt-BR" sz="1800" i="1" dirty="0" err="1" smtClean="0">
                <a:solidFill>
                  <a:srgbClr val="FFFF00"/>
                </a:solidFill>
              </a:rPr>
              <a:t>m</a:t>
            </a:r>
            <a:r>
              <a:rPr lang="pt-BR" sz="1800" i="1" baseline="-25000" dirty="0" err="1" smtClean="0">
                <a:solidFill>
                  <a:srgbClr val="FFFF00"/>
                </a:solidFill>
              </a:rPr>
              <a:t>ki</a:t>
            </a:r>
            <a:r>
              <a:rPr lang="pt-BR" sz="1800" dirty="0">
                <a:solidFill>
                  <a:srgbClr val="FFFF00"/>
                </a:solidFill>
              </a:rPr>
              <a:t> </a:t>
            </a:r>
            <a:r>
              <a:rPr lang="pt-BR" sz="1800" dirty="0" smtClean="0"/>
              <a:t>para algum </a:t>
            </a:r>
            <a:r>
              <a:rPr lang="pt-BR" sz="1800" i="1" dirty="0" smtClean="0">
                <a:solidFill>
                  <a:srgbClr val="FFFF00"/>
                </a:solidFill>
              </a:rPr>
              <a:t>i</a:t>
            </a:r>
            <a:r>
              <a:rPr lang="pt-BR" sz="1800" dirty="0" smtClean="0">
                <a:solidFill>
                  <a:srgbClr val="FFFF00"/>
                </a:solidFill>
              </a:rPr>
              <a:t> &lt; </a:t>
            </a:r>
            <a:r>
              <a:rPr lang="pt-BR" sz="1800" i="1" dirty="0" smtClean="0">
                <a:solidFill>
                  <a:srgbClr val="FFFF00"/>
                </a:solidFill>
              </a:rPr>
              <a:t>n</a:t>
            </a:r>
          </a:p>
          <a:p>
            <a:pPr lvl="1"/>
            <a:r>
              <a:rPr lang="pt-BR" sz="1800" dirty="0" smtClean="0"/>
              <a:t>Qualquer sequência composta da parte inicial é chamada de </a:t>
            </a:r>
            <a:r>
              <a:rPr lang="pt-BR" sz="1800" b="1" dirty="0" smtClean="0">
                <a:solidFill>
                  <a:srgbClr val="FFC000"/>
                </a:solidFill>
              </a:rPr>
              <a:t>prefixo </a:t>
            </a:r>
            <a:r>
              <a:rPr lang="pt-BR" sz="1800" dirty="0" smtClean="0"/>
              <a:t>da palavra-código</a:t>
            </a:r>
          </a:p>
          <a:p>
            <a:endParaRPr lang="pt-BR" sz="2000" b="1" dirty="0" smtClean="0">
              <a:solidFill>
                <a:srgbClr val="FFC000"/>
              </a:solidFill>
            </a:endParaRPr>
          </a:p>
          <a:p>
            <a:r>
              <a:rPr lang="pt-BR" sz="2000" b="1" dirty="0" smtClean="0">
                <a:solidFill>
                  <a:srgbClr val="FFC000"/>
                </a:solidFill>
              </a:rPr>
              <a:t>Código de Prefixo</a:t>
            </a:r>
            <a:r>
              <a:rPr lang="pt-BR" sz="2000" b="1" baseline="30000" dirty="0">
                <a:solidFill>
                  <a:srgbClr val="FFC000"/>
                </a:solidFill>
              </a:rPr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(Código Instantâneo)</a:t>
            </a:r>
            <a:r>
              <a:rPr lang="pt-BR" sz="2000" dirty="0" smtClean="0"/>
              <a:t>: código em que nenhuma palavra-código é prefixo de qualquer outra palavra-código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1728088" y="3738804"/>
            <a:ext cx="4468018" cy="708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200" baseline="300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tx1">
                    <a:lumMod val="65000"/>
                  </a:schemeClr>
                </a:solidFill>
              </a:rPr>
              <a:t>Prefix-free Code</a:t>
            </a:r>
          </a:p>
          <a:p>
            <a:pPr>
              <a:lnSpc>
                <a:spcPts val="1200"/>
              </a:lnSpc>
            </a:pPr>
            <a:r>
              <a:rPr lang="en-US" sz="1200" i="1" baseline="30000" dirty="0" smtClean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i="1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BR" sz="1200" i="1" dirty="0">
                <a:solidFill>
                  <a:schemeClr val="tx1">
                    <a:lumMod val="65000"/>
                  </a:schemeClr>
                </a:solidFill>
              </a:rPr>
              <a:t>para cada sequência finita de símbolos emitido pela fonte a sequência </a:t>
            </a:r>
            <a:endParaRPr lang="pt-BR" sz="1200" i="1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ts val="1200"/>
              </a:lnSpc>
            </a:pPr>
            <a:r>
              <a:rPr lang="pt-BR" sz="1200" i="1" dirty="0" smtClean="0">
                <a:solidFill>
                  <a:schemeClr val="tx1">
                    <a:lumMod val="65000"/>
                  </a:schemeClr>
                </a:solidFill>
              </a:rPr>
              <a:t>correspondente de </a:t>
            </a:r>
            <a:r>
              <a:rPr lang="pt-BR" sz="1200" i="1" dirty="0">
                <a:solidFill>
                  <a:schemeClr val="tx1">
                    <a:lumMod val="65000"/>
                  </a:schemeClr>
                </a:solidFill>
              </a:rPr>
              <a:t>palavras-código deve ser diferente da sequência de </a:t>
            </a:r>
            <a:endParaRPr lang="pt-BR" sz="1200" i="1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ts val="1200"/>
              </a:lnSpc>
            </a:pPr>
            <a:r>
              <a:rPr lang="pt-BR" sz="1200" i="1" dirty="0" smtClean="0">
                <a:solidFill>
                  <a:schemeClr val="tx1">
                    <a:lumMod val="65000"/>
                  </a:schemeClr>
                </a:solidFill>
              </a:rPr>
              <a:t>palavras-código correspondente </a:t>
            </a:r>
            <a:r>
              <a:rPr lang="pt-BR" sz="1200" i="1" dirty="0">
                <a:solidFill>
                  <a:schemeClr val="tx1">
                    <a:lumMod val="65000"/>
                  </a:schemeClr>
                </a:solidFill>
              </a:rPr>
              <a:t>a qualquer outra sequência da fonte</a:t>
            </a:r>
            <a:endParaRPr lang="en-US" sz="12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de Prefixo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Exemplo: Classificação dos códigos I, II e III da figura seguinte.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Código I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C000"/>
                </a:solidFill>
              </a:rPr>
              <a:t>não é código prefixo </a:t>
            </a:r>
            <a:r>
              <a:rPr lang="pt-BR" dirty="0" smtClean="0"/>
              <a:t>pois o bit 0 do símbolo </a:t>
            </a:r>
            <a:r>
              <a:rPr lang="pt-BR" b="1" i="1" dirty="0" smtClean="0">
                <a:solidFill>
                  <a:srgbClr val="FFFF00"/>
                </a:solidFill>
              </a:rPr>
              <a:t>s</a:t>
            </a:r>
            <a:r>
              <a:rPr lang="pt-BR" b="1" i="1" baseline="-25000" dirty="0" smtClean="0">
                <a:solidFill>
                  <a:srgbClr val="FFFF00"/>
                </a:solidFill>
              </a:rPr>
              <a:t>0</a:t>
            </a:r>
            <a:r>
              <a:rPr lang="pt-BR" dirty="0" smtClean="0"/>
              <a:t> é prefixo do símbolo </a:t>
            </a:r>
            <a:r>
              <a:rPr lang="pt-BR" b="1" i="1" dirty="0" smtClean="0">
                <a:solidFill>
                  <a:srgbClr val="FFFF00"/>
                </a:solidFill>
              </a:rPr>
              <a:t>s</a:t>
            </a:r>
            <a:r>
              <a:rPr lang="pt-BR" b="1" i="1" baseline="-25000" dirty="0" smtClean="0">
                <a:solidFill>
                  <a:srgbClr val="FFFF00"/>
                </a:solidFill>
              </a:rPr>
              <a:t>2</a:t>
            </a:r>
            <a:r>
              <a:rPr lang="pt-BR" dirty="0" smtClean="0"/>
              <a:t> (e da mesma forma, o bit 1 de </a:t>
            </a:r>
            <a:r>
              <a:rPr lang="pt-BR" b="1" i="1" dirty="0" smtClean="0">
                <a:solidFill>
                  <a:srgbClr val="FFFF00"/>
                </a:solidFill>
              </a:rPr>
              <a:t>s</a:t>
            </a:r>
            <a:r>
              <a:rPr lang="pt-BR" b="1" i="1" baseline="-25000" dirty="0" smtClean="0">
                <a:solidFill>
                  <a:srgbClr val="FFFF00"/>
                </a:solidFill>
              </a:rPr>
              <a:t>1</a:t>
            </a:r>
            <a:r>
              <a:rPr lang="pt-BR" dirty="0" smtClean="0"/>
              <a:t> é prefixo de </a:t>
            </a:r>
            <a:r>
              <a:rPr lang="pt-BR" b="1" i="1" dirty="0" smtClean="0">
                <a:solidFill>
                  <a:srgbClr val="FFFF00"/>
                </a:solidFill>
              </a:rPr>
              <a:t>s</a:t>
            </a:r>
            <a:r>
              <a:rPr lang="pt-BR" b="1" i="1" baseline="-25000" dirty="0" smtClean="0">
                <a:solidFill>
                  <a:srgbClr val="FFFF00"/>
                </a:solidFill>
              </a:rPr>
              <a:t>3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Código II </a:t>
            </a:r>
            <a:r>
              <a:rPr lang="pt-BR" dirty="0" smtClean="0">
                <a:solidFill>
                  <a:srgbClr val="FFC000"/>
                </a:solidFill>
              </a:rPr>
              <a:t>é código prefixo </a:t>
            </a:r>
            <a:r>
              <a:rPr lang="pt-BR" dirty="0" smtClean="0"/>
              <a:t>pois nenhuma palavra-código é prefixo de outra palavra-código</a:t>
            </a:r>
          </a:p>
          <a:p>
            <a:r>
              <a:rPr lang="pt-BR" b="1" dirty="0" smtClean="0"/>
              <a:t>Código III </a:t>
            </a:r>
            <a:r>
              <a:rPr lang="pt-BR" dirty="0" smtClean="0">
                <a:solidFill>
                  <a:srgbClr val="FFC000"/>
                </a:solidFill>
              </a:rPr>
              <a:t>não é código prefixo </a:t>
            </a:r>
            <a:r>
              <a:rPr lang="pt-BR" dirty="0" smtClean="0"/>
              <a:t>pois o bit 0 do símbolo </a:t>
            </a:r>
            <a:r>
              <a:rPr lang="pt-BR" b="1" i="1" dirty="0" smtClean="0">
                <a:solidFill>
                  <a:srgbClr val="FFFF00"/>
                </a:solidFill>
              </a:rPr>
              <a:t>s</a:t>
            </a:r>
            <a:r>
              <a:rPr lang="pt-BR" b="1" i="1" baseline="-25000" dirty="0" smtClean="0">
                <a:solidFill>
                  <a:srgbClr val="FFFF00"/>
                </a:solidFill>
              </a:rPr>
              <a:t>0</a:t>
            </a:r>
            <a:r>
              <a:rPr lang="pt-BR" dirty="0" smtClean="0"/>
              <a:t> é prefixo nas demais palavras-código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45</a:t>
            </a:fld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539552" y="2204864"/>
            <a:ext cx="8038084" cy="1466624"/>
            <a:chOff x="539552" y="2204864"/>
            <a:chExt cx="8038084" cy="1466624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68"/>
            <a:stretch/>
          </p:blipFill>
          <p:spPr bwMode="auto">
            <a:xfrm>
              <a:off x="539552" y="2204864"/>
              <a:ext cx="8038084" cy="146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Conector reto 7"/>
            <p:cNvCxnSpPr/>
            <p:nvPr/>
          </p:nvCxnSpPr>
          <p:spPr>
            <a:xfrm>
              <a:off x="4932040" y="2204864"/>
              <a:ext cx="0" cy="1466624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267744" y="2204864"/>
              <a:ext cx="0" cy="1466624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6156176" y="2204864"/>
              <a:ext cx="0" cy="1466624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7452320" y="2204864"/>
              <a:ext cx="0" cy="1466624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84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de Prefixo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Exemplo: </a:t>
            </a:r>
            <a:r>
              <a:rPr lang="pt-BR" dirty="0" smtClean="0">
                <a:solidFill>
                  <a:srgbClr val="FFC000"/>
                </a:solidFill>
              </a:rPr>
              <a:t>Árvore de Decisão </a:t>
            </a:r>
            <a:r>
              <a:rPr lang="pt-BR" dirty="0" smtClean="0"/>
              <a:t>do Código II: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2000" dirty="0" smtClean="0"/>
              <a:t>Árvore tem um estado inicial e quatro estados </a:t>
            </a:r>
            <a:br>
              <a:rPr lang="pt-BR" sz="2000" dirty="0" smtClean="0"/>
            </a:br>
            <a:r>
              <a:rPr lang="pt-BR" sz="2000" dirty="0" smtClean="0"/>
              <a:t>terminais, correspondentes aos símbolos-fonte </a:t>
            </a:r>
            <a:br>
              <a:rPr lang="pt-BR" sz="2000" dirty="0" smtClean="0"/>
            </a:br>
            <a:r>
              <a:rPr lang="pt-BR" sz="2000" dirty="0"/>
              <a:t>{</a:t>
            </a:r>
            <a:r>
              <a:rPr lang="pt-BR" sz="2000" i="1" dirty="0"/>
              <a:t>s</a:t>
            </a:r>
            <a:r>
              <a:rPr lang="pt-BR" sz="2000" i="1" baseline="-25000" dirty="0"/>
              <a:t>0</a:t>
            </a:r>
            <a:r>
              <a:rPr lang="pt-BR" sz="2000" dirty="0"/>
              <a:t>, </a:t>
            </a:r>
            <a:r>
              <a:rPr lang="pt-BR" sz="2000" i="1" dirty="0"/>
              <a:t>s</a:t>
            </a:r>
            <a:r>
              <a:rPr lang="pt-BR" sz="2000" i="1" baseline="-25000" dirty="0"/>
              <a:t>1</a:t>
            </a:r>
            <a:r>
              <a:rPr lang="pt-BR" sz="2000" dirty="0"/>
              <a:t>, </a:t>
            </a:r>
            <a:r>
              <a:rPr lang="pt-BR" sz="2000" i="1" dirty="0"/>
              <a:t>s</a:t>
            </a:r>
            <a:r>
              <a:rPr lang="pt-BR" sz="2000" i="1" baseline="-25000" dirty="0"/>
              <a:t>2</a:t>
            </a:r>
            <a:r>
              <a:rPr lang="pt-BR" sz="2000" dirty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3</a:t>
            </a:r>
            <a:r>
              <a:rPr lang="pt-BR" sz="2000" dirty="0" smtClean="0"/>
              <a:t>}</a:t>
            </a:r>
          </a:p>
          <a:p>
            <a:r>
              <a:rPr lang="pt-BR" sz="2000" dirty="0" smtClean="0">
                <a:solidFill>
                  <a:srgbClr val="FFC000"/>
                </a:solidFill>
              </a:rPr>
              <a:t>Exercício</a:t>
            </a:r>
            <a:r>
              <a:rPr lang="pt-BR" sz="2000" dirty="0" smtClean="0"/>
              <a:t>: Decodifique 1011111000</a:t>
            </a:r>
            <a:br>
              <a:rPr lang="pt-BR" sz="2000" dirty="0" smtClean="0"/>
            </a:br>
            <a:r>
              <a:rPr lang="pt-BR" sz="1800" dirty="0" smtClean="0">
                <a:solidFill>
                  <a:schemeClr val="tx1">
                    <a:lumMod val="75000"/>
                  </a:schemeClr>
                </a:solidFill>
              </a:rPr>
              <a:t>(bit mais à esquerda foi recebido primeiro)</a:t>
            </a:r>
          </a:p>
          <a:p>
            <a:endParaRPr lang="pt-BR" sz="1400" dirty="0" smtClean="0"/>
          </a:p>
          <a:p>
            <a:pPr marL="0" indent="0">
              <a:buNone/>
            </a:pPr>
            <a:r>
              <a:rPr lang="pt-BR" sz="2000" dirty="0" smtClean="0"/>
              <a:t>    Solução</a:t>
            </a:r>
            <a:r>
              <a:rPr lang="pt-BR" sz="2000" dirty="0"/>
              <a:t>: 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3</a:t>
            </a:r>
            <a:r>
              <a:rPr lang="pt-BR" sz="2000" dirty="0" smtClean="0"/>
              <a:t>, </a:t>
            </a:r>
            <a:r>
              <a:rPr lang="pt-BR" sz="2000" i="1" dirty="0"/>
              <a:t>s</a:t>
            </a:r>
            <a:r>
              <a:rPr lang="pt-BR" sz="2000" i="1" baseline="-25000" dirty="0"/>
              <a:t>2</a:t>
            </a:r>
            <a:r>
              <a:rPr lang="pt-BR" sz="2000" dirty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...}</a:t>
            </a:r>
            <a:endParaRPr lang="pt-BR" sz="2000" dirty="0"/>
          </a:p>
          <a:p>
            <a:endParaRPr lang="pt-BR" sz="20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46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89" y="2203049"/>
            <a:ext cx="32099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187424" y="2203049"/>
            <a:ext cx="5537430" cy="1466624"/>
            <a:chOff x="0" y="3000190"/>
            <a:chExt cx="5537430" cy="1466624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761" b="7668"/>
            <a:stretch/>
          </p:blipFill>
          <p:spPr bwMode="auto">
            <a:xfrm>
              <a:off x="0" y="3000190"/>
              <a:ext cx="4199021" cy="146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16" r="14033" b="7668"/>
            <a:stretch/>
          </p:blipFill>
          <p:spPr bwMode="auto">
            <a:xfrm>
              <a:off x="4199021" y="3000190"/>
              <a:ext cx="1338409" cy="146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aixaDeTexto 7"/>
          <p:cNvSpPr txBox="1"/>
          <p:nvPr/>
        </p:nvSpPr>
        <p:spPr>
          <a:xfrm>
            <a:off x="5845702" y="4797152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C00000"/>
                </a:solidFill>
              </a:rPr>
              <a:t>Árvore de Decisão é</a:t>
            </a:r>
          </a:p>
          <a:p>
            <a:pPr algn="ctr"/>
            <a:r>
              <a:rPr lang="pt-BR" sz="1200" b="1" dirty="0" smtClean="0">
                <a:solidFill>
                  <a:srgbClr val="C00000"/>
                </a:solidFill>
              </a:rPr>
              <a:t>usada no decodificador </a:t>
            </a:r>
          </a:p>
          <a:p>
            <a:pPr algn="ctr"/>
            <a:r>
              <a:rPr lang="pt-BR" sz="1200" b="1" dirty="0" smtClean="0">
                <a:solidFill>
                  <a:srgbClr val="C00000"/>
                </a:solidFill>
              </a:rPr>
              <a:t>de código prefixo</a:t>
            </a:r>
            <a:endParaRPr lang="pt-BR" sz="1200" b="1" dirty="0">
              <a:solidFill>
                <a:srgbClr val="C00000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979712" y="4797152"/>
            <a:ext cx="1440160" cy="1008112"/>
            <a:chOff x="1979712" y="4797152"/>
            <a:chExt cx="1440160" cy="1008112"/>
          </a:xfrm>
        </p:grpSpPr>
        <p:sp>
          <p:nvSpPr>
            <p:cNvPr id="10" name="Elipse 9"/>
            <p:cNvSpPr/>
            <p:nvPr/>
          </p:nvSpPr>
          <p:spPr>
            <a:xfrm>
              <a:off x="3059832" y="4797152"/>
              <a:ext cx="360040" cy="323165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de seta reta 11"/>
            <p:cNvCxnSpPr>
              <a:stCxn id="10" idx="4"/>
            </p:cNvCxnSpPr>
            <p:nvPr/>
          </p:nvCxnSpPr>
          <p:spPr>
            <a:xfrm flipH="1">
              <a:off x="1979712" y="5120317"/>
              <a:ext cx="1260140" cy="68494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2283350" y="4797152"/>
            <a:ext cx="1512168" cy="1008112"/>
            <a:chOff x="1946460" y="4797152"/>
            <a:chExt cx="1512168" cy="1008112"/>
          </a:xfrm>
        </p:grpSpPr>
        <p:sp>
          <p:nvSpPr>
            <p:cNvPr id="18" name="Elipse 17"/>
            <p:cNvSpPr/>
            <p:nvPr/>
          </p:nvSpPr>
          <p:spPr>
            <a:xfrm>
              <a:off x="3026580" y="4797152"/>
              <a:ext cx="432048" cy="323165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/>
            <p:cNvCxnSpPr>
              <a:stCxn id="18" idx="4"/>
            </p:cNvCxnSpPr>
            <p:nvPr/>
          </p:nvCxnSpPr>
          <p:spPr>
            <a:xfrm flipH="1">
              <a:off x="1946460" y="5120317"/>
              <a:ext cx="1296144" cy="68494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2709856" y="4797152"/>
            <a:ext cx="1512168" cy="1008112"/>
            <a:chOff x="1946460" y="4797152"/>
            <a:chExt cx="1512168" cy="1008112"/>
          </a:xfrm>
        </p:grpSpPr>
        <p:sp>
          <p:nvSpPr>
            <p:cNvPr id="23" name="Elipse 22"/>
            <p:cNvSpPr/>
            <p:nvPr/>
          </p:nvSpPr>
          <p:spPr>
            <a:xfrm>
              <a:off x="3026580" y="4797152"/>
              <a:ext cx="432048" cy="323165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de seta reta 23"/>
            <p:cNvCxnSpPr>
              <a:stCxn id="23" idx="4"/>
            </p:cNvCxnSpPr>
            <p:nvPr/>
          </p:nvCxnSpPr>
          <p:spPr>
            <a:xfrm flipH="1">
              <a:off x="1946460" y="5120317"/>
              <a:ext cx="1296144" cy="68494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2964674" y="4797152"/>
            <a:ext cx="1398621" cy="1008112"/>
            <a:chOff x="1802444" y="4797152"/>
            <a:chExt cx="1398621" cy="1008112"/>
          </a:xfrm>
        </p:grpSpPr>
        <p:sp>
          <p:nvSpPr>
            <p:cNvPr id="26" name="Elipse 25"/>
            <p:cNvSpPr/>
            <p:nvPr/>
          </p:nvSpPr>
          <p:spPr>
            <a:xfrm>
              <a:off x="3026580" y="4797152"/>
              <a:ext cx="174485" cy="323165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26"/>
            <p:cNvCxnSpPr>
              <a:stCxn id="26" idx="4"/>
            </p:cNvCxnSpPr>
            <p:nvPr/>
          </p:nvCxnSpPr>
          <p:spPr>
            <a:xfrm flipH="1">
              <a:off x="1802444" y="5120317"/>
              <a:ext cx="1311379" cy="68494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3261091" y="4797152"/>
            <a:ext cx="1254604" cy="1008112"/>
            <a:chOff x="1946461" y="4797152"/>
            <a:chExt cx="1254604" cy="1008112"/>
          </a:xfrm>
        </p:grpSpPr>
        <p:sp>
          <p:nvSpPr>
            <p:cNvPr id="30" name="Elipse 29"/>
            <p:cNvSpPr/>
            <p:nvPr/>
          </p:nvSpPr>
          <p:spPr>
            <a:xfrm>
              <a:off x="3026580" y="4797152"/>
              <a:ext cx="174485" cy="323165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de seta reta 30"/>
            <p:cNvCxnSpPr>
              <a:stCxn id="30" idx="4"/>
            </p:cNvCxnSpPr>
            <p:nvPr/>
          </p:nvCxnSpPr>
          <p:spPr>
            <a:xfrm flipH="1">
              <a:off x="1946461" y="5120317"/>
              <a:ext cx="1167362" cy="68494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4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de Prefixo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709120"/>
              </a:xfrm>
            </p:spPr>
            <p:txBody>
              <a:bodyPr rIns="36000">
                <a:normAutofit/>
              </a:bodyPr>
              <a:lstStyle/>
              <a:p>
                <a:r>
                  <a:rPr lang="pt-BR" sz="2200" dirty="0" smtClean="0"/>
                  <a:t>Gera código unicamente decodificável</a:t>
                </a:r>
                <a:endParaRPr lang="pt-BR" sz="2200" dirty="0"/>
              </a:p>
              <a:p>
                <a:r>
                  <a:rPr lang="pt-BR" sz="2200" dirty="0" smtClean="0">
                    <a:solidFill>
                      <a:srgbClr val="FFC000"/>
                    </a:solidFill>
                  </a:rPr>
                  <a:t>Códigos de Prefixo </a:t>
                </a:r>
                <a:r>
                  <a:rPr lang="pt-BR" sz="2200" dirty="0" smtClean="0"/>
                  <a:t>para fontes com alfabeto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𝔛</m:t>
                    </m:r>
                  </m:oMath>
                </a14:m>
                <a:r>
                  <a:rPr lang="pt-BR" sz="2200" dirty="0" smtClean="0"/>
                  <a:t> de </a:t>
                </a:r>
                <a:r>
                  <a:rPr lang="pt-BR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pt-BR" sz="2200" dirty="0" smtClean="0"/>
                  <a:t> símbolos, </a:t>
                </a:r>
                <a:r>
                  <a:rPr lang="pt-BR" sz="2200" dirty="0"/>
                  <a:t>com palavras-código</a:t>
                </a:r>
                <a:r>
                  <a:rPr lang="pt-BR" sz="2200" dirty="0" smtClean="0"/>
                  <a:t> de tamanho </a:t>
                </a:r>
                <a:r>
                  <a:rPr lang="pt-BR" sz="22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BR" sz="2200" b="1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/>
                  <a:t> </a:t>
                </a:r>
                <a:r>
                  <a:rPr lang="pt-BR" sz="2200" dirty="0" smtClean="0"/>
                  <a:t>com </a:t>
                </a:r>
                <a:r>
                  <a:rPr lang="pt-BR" sz="2200" i="1" dirty="0" smtClean="0">
                    <a:latin typeface="Times New Roman" panose="02020603050405020304" pitchFamily="18" charset="0"/>
                  </a:rPr>
                  <a:t>k</a:t>
                </a:r>
                <a:r>
                  <a:rPr lang="pt-BR" sz="2200" dirty="0" smtClean="0">
                    <a:latin typeface="Times New Roman" panose="02020603050405020304" pitchFamily="18" charset="0"/>
                  </a:rPr>
                  <a:t> = 0, 1, ..., </a:t>
                </a:r>
                <a:r>
                  <a:rPr lang="pt-BR" sz="2200" i="1" dirty="0" smtClean="0">
                    <a:latin typeface="Times New Roman" panose="02020603050405020304" pitchFamily="18" charset="0"/>
                  </a:rPr>
                  <a:t>K</a:t>
                </a:r>
                <a:r>
                  <a:rPr lang="pt-BR" sz="2200" dirty="0" smtClean="0">
                    <a:latin typeface="Times New Roman" panose="02020603050405020304" pitchFamily="18" charset="0"/>
                  </a:rPr>
                  <a:t>-1</a:t>
                </a:r>
                <a:r>
                  <a:rPr lang="pt-BR" sz="2200" dirty="0" smtClean="0"/>
                  <a:t> </a:t>
                </a:r>
                <a:br>
                  <a:rPr lang="pt-BR" sz="2200" dirty="0" smtClean="0"/>
                </a:br>
                <a:r>
                  <a:rPr lang="pt-BR" sz="2200" dirty="0" smtClean="0"/>
                  <a:t>satisfazem </a:t>
                </a:r>
                <a:r>
                  <a:rPr lang="pt-BR" sz="2200" dirty="0"/>
                  <a:t>a desigualdade de </a:t>
                </a:r>
                <a:r>
                  <a:rPr lang="pt-BR" sz="2200" b="1" dirty="0" smtClean="0">
                    <a:solidFill>
                      <a:schemeClr val="tx2">
                        <a:lumMod val="90000"/>
                      </a:schemeClr>
                    </a:solidFill>
                  </a:rPr>
                  <a:t>Kraft-McMillan</a:t>
                </a:r>
                <a:r>
                  <a:rPr lang="pt-BR" sz="2200" dirty="0" smtClean="0"/>
                  <a:t>        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</a:t>
                </a:r>
              </a:p>
              <a:p>
                <a:r>
                  <a:rPr lang="pt-BR" sz="2200" dirty="0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Tamanho médio da palavra-código 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de um código</a:t>
                </a:r>
                <a:br>
                  <a:rPr lang="pt-BR" sz="2200" dirty="0" smtClean="0">
                    <a:sym typeface="Wingdings" panose="05000000000000000000" pitchFamily="2" charset="2"/>
                  </a:rPr>
                </a:br>
                <a:r>
                  <a:rPr lang="pt-BR" sz="2200" dirty="0" smtClean="0">
                    <a:sym typeface="Wingdings" panose="05000000000000000000" pitchFamily="2" charset="2"/>
                  </a:rPr>
                  <a:t>de prefixo de uma fonte de alfabeto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𝔛</m:t>
                    </m:r>
                  </m:oMath>
                </a14:m>
                <a:r>
                  <a:rPr lang="pt-BR" sz="2200" dirty="0" smtClean="0">
                    <a:sym typeface="Wingdings" panose="05000000000000000000" pitchFamily="2" charset="2"/>
                  </a:rPr>
                  <a:t>:</a:t>
                </a:r>
                <a:endParaRPr lang="pt-BR" sz="2200" dirty="0" smtClean="0"/>
              </a:p>
              <a:p>
                <a:r>
                  <a:rPr lang="pt-BR" sz="2200" dirty="0" smtClean="0"/>
                  <a:t>Para </a:t>
                </a:r>
                <a:r>
                  <a:rPr lang="pt-BR" sz="2200" dirty="0" smtClean="0">
                    <a:solidFill>
                      <a:srgbClr val="FFC000"/>
                    </a:solidFill>
                  </a:rPr>
                  <a:t>códigos de bloco </a:t>
                </a:r>
                <a:r>
                  <a:rPr lang="pt-BR" sz="2200" dirty="0" smtClean="0"/>
                  <a:t>de compr. </a:t>
                </a:r>
                <a:r>
                  <a:rPr lang="pt-BR" sz="2200" i="1" dirty="0" smtClean="0"/>
                  <a:t>K</a:t>
                </a:r>
                <a:r>
                  <a:rPr lang="pt-BR" sz="2200" dirty="0" smtClean="0"/>
                  <a:t> símbolos:</a:t>
                </a:r>
                <a:endParaRPr lang="pt-BR" sz="2200" dirty="0"/>
              </a:p>
              <a:p>
                <a:pPr marL="274320" lvl="1" indent="-274320"/>
                <a:endParaRPr lang="pt-BR" sz="900" dirty="0"/>
              </a:p>
              <a:p>
                <a:r>
                  <a:rPr lang="pt-BR" sz="2200" dirty="0" smtClean="0"/>
                  <a:t>Notas</a:t>
                </a:r>
                <a:endParaRPr lang="pt-BR" sz="2200" dirty="0"/>
              </a:p>
              <a:p>
                <a:pPr lvl="1"/>
                <a:r>
                  <a:rPr lang="pt-BR" sz="1800" dirty="0" smtClean="0"/>
                  <a:t>O tamanho médio da palavra-código de um código de prefixo estendido pode se tornar tão pequeno quanto a entropia da fonte, desde que o código estendido tenha uma ordem suficientemente elevada...</a:t>
                </a:r>
              </a:p>
              <a:p>
                <a:pPr lvl="1"/>
                <a:r>
                  <a:rPr lang="pt-BR" sz="1800" dirty="0" smtClean="0"/>
                  <a:t>Porém, o preço pago na diminuição do tamanho médio da palavra-código é uma complexidade </a:t>
                </a:r>
                <a:r>
                  <a:rPr lang="pt-BR" sz="1800" dirty="0"/>
                  <a:t>maior na </a:t>
                </a:r>
                <a:r>
                  <a:rPr lang="pt-BR" sz="1800" dirty="0" smtClean="0"/>
                  <a:t>decodificação (ordem elevada do código)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709120"/>
              </a:xfrm>
              <a:blipFill rotWithShape="1">
                <a:blip r:embed="rId3"/>
                <a:stretch>
                  <a:fillRect l="-802" t="-777" b="-1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47</a:t>
            </a:fld>
            <a:endParaRPr 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020662"/>
              </p:ext>
            </p:extLst>
          </p:nvPr>
        </p:nvGraphicFramePr>
        <p:xfrm>
          <a:off x="7561561" y="2517151"/>
          <a:ext cx="1042887" cy="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ção" r:id="rId4" imgW="647640" imgH="431640" progId="Equation.3">
                  <p:embed/>
                </p:oleObj>
              </mc:Choice>
              <mc:Fallback>
                <p:oleObj name="Equação" r:id="rId4" imgW="6476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1561" y="2517151"/>
                        <a:ext cx="1042887" cy="695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65493"/>
              </p:ext>
            </p:extLst>
          </p:nvPr>
        </p:nvGraphicFramePr>
        <p:xfrm>
          <a:off x="6212086" y="3420740"/>
          <a:ext cx="23923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ção" r:id="rId6" imgW="1485720" imgH="228600" progId="Equation.3">
                  <p:embed/>
                </p:oleObj>
              </mc:Choice>
              <mc:Fallback>
                <p:oleObj name="Equação" r:id="rId6" imgW="1485720" imgH="22860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086" y="3420740"/>
                        <a:ext cx="2392362" cy="368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50301"/>
              </p:ext>
            </p:extLst>
          </p:nvPr>
        </p:nvGraphicFramePr>
        <p:xfrm>
          <a:off x="5924748" y="3852788"/>
          <a:ext cx="2679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ção" r:id="rId8" imgW="1663560" imgH="228600" progId="Equation.3">
                  <p:embed/>
                </p:oleObj>
              </mc:Choice>
              <mc:Fallback>
                <p:oleObj name="Equação" r:id="rId8" imgW="1663560" imgH="2286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748" y="3852788"/>
                        <a:ext cx="2679700" cy="368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upo 17"/>
          <p:cNvGrpSpPr/>
          <p:nvPr/>
        </p:nvGrpSpPr>
        <p:grpSpPr>
          <a:xfrm>
            <a:off x="6732240" y="332655"/>
            <a:ext cx="2097177" cy="3704283"/>
            <a:chOff x="6732240" y="332655"/>
            <a:chExt cx="2097177" cy="3704283"/>
          </a:xfrm>
        </p:grpSpPr>
        <p:sp>
          <p:nvSpPr>
            <p:cNvPr id="10" name="CaixaDeTexto 9"/>
            <p:cNvSpPr txBox="1"/>
            <p:nvPr/>
          </p:nvSpPr>
          <p:spPr>
            <a:xfrm>
              <a:off x="6732240" y="332655"/>
              <a:ext cx="2097177" cy="646331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tx1">
                      <a:lumMod val="85000"/>
                    </a:schemeClr>
                  </a:solidFill>
                </a:rPr>
                <a:t>aumentando-se o valor de </a:t>
              </a:r>
              <a:r>
                <a:rPr lang="pt-BR" sz="1200" i="1" dirty="0" smtClean="0">
                  <a:solidFill>
                    <a:srgbClr val="FFFF00"/>
                  </a:solidFill>
                </a:rPr>
                <a:t>K</a:t>
              </a:r>
            </a:p>
            <a:p>
              <a:r>
                <a:rPr lang="pt-BR" sz="1200" dirty="0" smtClean="0">
                  <a:solidFill>
                    <a:schemeClr val="tx1">
                      <a:lumMod val="85000"/>
                    </a:schemeClr>
                  </a:solidFill>
                </a:rPr>
                <a:t>pode-se chegar tão próximo</a:t>
              </a:r>
            </a:p>
            <a:p>
              <a:r>
                <a:rPr lang="pt-BR" sz="1200" dirty="0" smtClean="0">
                  <a:solidFill>
                    <a:schemeClr val="tx1">
                      <a:lumMod val="85000"/>
                    </a:schemeClr>
                  </a:solidFill>
                </a:rPr>
                <a:t>da entropia quanto se deseja...</a:t>
              </a:r>
              <a:endParaRPr lang="pt-BR" sz="1200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8604448" y="655821"/>
              <a:ext cx="224969" cy="3381117"/>
              <a:chOff x="8604448" y="655821"/>
              <a:chExt cx="224969" cy="3381117"/>
            </a:xfrm>
          </p:grpSpPr>
          <p:cxnSp>
            <p:nvCxnSpPr>
              <p:cNvPr id="12" name="Conector reto 11"/>
              <p:cNvCxnSpPr>
                <a:stCxn id="10" idx="3"/>
                <a:endCxn id="3" idx="3"/>
              </p:cNvCxnSpPr>
              <p:nvPr/>
            </p:nvCxnSpPr>
            <p:spPr>
              <a:xfrm flipH="1">
                <a:off x="8820472" y="655821"/>
                <a:ext cx="8945" cy="329893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stCxn id="3" idx="3"/>
                <a:endCxn id="9" idx="3"/>
              </p:cNvCxnSpPr>
              <p:nvPr/>
            </p:nvCxnSpPr>
            <p:spPr>
              <a:xfrm flipH="1">
                <a:off x="8604448" y="3954760"/>
                <a:ext cx="216024" cy="82178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233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600200"/>
                <a:ext cx="8003232" cy="4525963"/>
              </a:xfrm>
            </p:spPr>
            <p:txBody>
              <a:bodyPr lIns="36000" rIns="0">
                <a:normAutofit lnSpcReduction="10000"/>
              </a:bodyPr>
              <a:lstStyle/>
              <a:p>
                <a:r>
                  <a:rPr lang="pt-BR" dirty="0" smtClean="0"/>
                  <a:t>Atribui </a:t>
                </a:r>
                <a:r>
                  <a:rPr lang="pt-BR" dirty="0" smtClean="0">
                    <a:solidFill>
                      <a:srgbClr val="FFC000"/>
                    </a:solidFill>
                  </a:rPr>
                  <a:t>a cada símbolo </a:t>
                </a:r>
                <a:r>
                  <a:rPr lang="pt-BR" dirty="0" smtClean="0"/>
                  <a:t>do alfabeto gerado pela fonte, </a:t>
                </a:r>
                <a:r>
                  <a:rPr lang="pt-BR" dirty="0" smtClean="0">
                    <a:solidFill>
                      <a:srgbClr val="FFC000"/>
                    </a:solidFill>
                  </a:rPr>
                  <a:t>uma sequência de bits</a:t>
                </a:r>
                <a:r>
                  <a:rPr lang="pt-BR" dirty="0" smtClean="0"/>
                  <a:t> aproximadamente igual</a:t>
                </a:r>
                <a:r>
                  <a:rPr lang="pt-BR" baseline="30000" dirty="0" smtClean="0"/>
                  <a:t>1</a:t>
                </a:r>
                <a:r>
                  <a:rPr lang="pt-BR" dirty="0" smtClean="0"/>
                  <a:t> à quantidade de informação transportada pelo símbolo:</a:t>
                </a:r>
              </a:p>
              <a:p>
                <a:pPr lvl="1"/>
                <a:r>
                  <a:rPr lang="pt-BR" dirty="0" smtClean="0"/>
                  <a:t>Probabilidade baixa </a:t>
                </a:r>
                <a:r>
                  <a:rPr lang="pt-BR" dirty="0" smtClean="0">
                    <a:sym typeface="Wingdings" panose="05000000000000000000" pitchFamily="2" charset="2"/>
                  </a:rPr>
                  <a:t> muita informação  sequência c/ muitos símbolos</a:t>
                </a:r>
              </a:p>
              <a:p>
                <a:pPr lvl="1"/>
                <a:r>
                  <a:rPr lang="pt-BR" dirty="0" smtClean="0">
                    <a:sym typeface="Wingdings" panose="05000000000000000000" pitchFamily="2" charset="2"/>
                  </a:rPr>
                  <a:t>Probabilidade alta  pouca informação  sequência c/ poucos símbolos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b="1" dirty="0" smtClean="0">
                    <a:solidFill>
                      <a:schemeClr val="tx1"/>
                    </a:solidFill>
                  </a:rPr>
                  <a:t>Resultado</a:t>
                </a:r>
                <a:r>
                  <a:rPr lang="pt-BR" dirty="0" smtClean="0"/>
                  <a:t>: tamanho médio da palavra-código se aproxima do limite fundamental definido pela </a:t>
                </a:r>
                <a:r>
                  <a:rPr lang="pt-BR" dirty="0" smtClean="0">
                    <a:solidFill>
                      <a:srgbClr val="FFC000"/>
                    </a:solidFill>
                  </a:rPr>
                  <a:t>entropia da fonte </a:t>
                </a:r>
                <a:r>
                  <a:rPr lang="pt-BR" dirty="0"/>
                  <a:t>discreta sem memória</a:t>
                </a:r>
                <a:r>
                  <a:rPr lang="pt-BR" baseline="30000" dirty="0"/>
                  <a:t>2</a:t>
                </a:r>
                <a:r>
                  <a:rPr lang="pt-BR" dirty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 </a:t>
                </a:r>
                <a:r>
                  <a:rPr lang="pt-BR" dirty="0" smtClean="0"/>
                  <a:t>Primeiro Teorema de Shannon</a:t>
                </a:r>
              </a:p>
              <a:p>
                <a:r>
                  <a:rPr lang="pt-BR" dirty="0" smtClean="0"/>
                  <a:t>Eficiência do Código de Huffman: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𝔛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é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00200"/>
                <a:ext cx="8003232" cy="4525963"/>
              </a:xfrm>
              <a:blipFill rotWithShape="1">
                <a:blip r:embed="rId2"/>
                <a:stretch>
                  <a:fillRect l="-1676" t="-1887" r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48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87139" y="404664"/>
            <a:ext cx="247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Gera códigos de Prefixo</a:t>
            </a:r>
            <a:endParaRPr lang="pt-BR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966048" y="4798065"/>
            <a:ext cx="2714461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pt-BR" sz="1400" baseline="300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65000"/>
                  </a:schemeClr>
                </a:solidFill>
              </a:rPr>
              <a:t>em termos de tamanho</a:t>
            </a:r>
          </a:p>
          <a:p>
            <a:pPr>
              <a:lnSpc>
                <a:spcPts val="1400"/>
              </a:lnSpc>
            </a:pPr>
            <a:r>
              <a:rPr lang="pt-BR" sz="1400" i="1" baseline="30000" dirty="0" smtClean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pt-BR" sz="1400" i="1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BR" sz="1400" i="1" dirty="0" err="1" smtClean="0">
                <a:solidFill>
                  <a:schemeClr val="tx1">
                    <a:lumMod val="65000"/>
                  </a:schemeClr>
                </a:solidFill>
              </a:rPr>
              <a:t>Discrete</a:t>
            </a:r>
            <a:r>
              <a:rPr lang="pt-BR" sz="1400" i="1" dirty="0" smtClean="0">
                <a:solidFill>
                  <a:schemeClr val="tx1">
                    <a:lumMod val="65000"/>
                  </a:schemeClr>
                </a:solidFill>
              </a:rPr>
              <a:t>-</a:t>
            </a:r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Memoryless Source - DMS</a:t>
            </a:r>
            <a:endParaRPr lang="en-US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Ins="0">
            <a:normAutofit/>
          </a:bodyPr>
          <a:lstStyle/>
          <a:p>
            <a:r>
              <a:rPr lang="pt-BR" b="1" dirty="0" smtClean="0"/>
              <a:t>Algoritmo</a:t>
            </a:r>
            <a:r>
              <a:rPr lang="pt-BR" dirty="0" smtClean="0"/>
              <a:t> (etapas da codificação)</a:t>
            </a:r>
            <a:br>
              <a:rPr lang="pt-BR" dirty="0" smtClean="0"/>
            </a:br>
            <a:endParaRPr lang="pt-BR" sz="1400" dirty="0"/>
          </a:p>
          <a:p>
            <a:pPr marL="717550" indent="-366713" defTabSz="717550">
              <a:buFont typeface="+mj-lt"/>
              <a:buAutoNum type="arabicPeriod"/>
            </a:pPr>
            <a:r>
              <a:rPr lang="pt-BR" sz="2200" b="1" i="1" dirty="0" smtClean="0"/>
              <a:t>Divisão</a:t>
            </a:r>
          </a:p>
          <a:p>
            <a:pPr marL="984250" indent="-266700">
              <a:buFont typeface="Wingdings" panose="05000000000000000000" pitchFamily="2" charset="2"/>
              <a:buChar char="ü"/>
            </a:pPr>
            <a:r>
              <a:rPr lang="pt-BR" sz="2000" dirty="0" smtClean="0"/>
              <a:t>Relacionar </a:t>
            </a:r>
            <a:r>
              <a:rPr lang="pt-BR" sz="2000" dirty="0"/>
              <a:t>os </a:t>
            </a:r>
            <a:r>
              <a:rPr lang="pt-BR" sz="2000" dirty="0">
                <a:solidFill>
                  <a:srgbClr val="FFC000"/>
                </a:solidFill>
              </a:rPr>
              <a:t>símbolos</a:t>
            </a:r>
            <a:r>
              <a:rPr lang="pt-BR" sz="2000" dirty="0"/>
              <a:t> da fonte em </a:t>
            </a:r>
            <a:r>
              <a:rPr lang="pt-BR" sz="2000" dirty="0">
                <a:solidFill>
                  <a:srgbClr val="FFC000"/>
                </a:solidFill>
              </a:rPr>
              <a:t>ordem decrescente de </a:t>
            </a:r>
            <a:r>
              <a:rPr lang="pt-BR" sz="2000" dirty="0" err="1" smtClean="0">
                <a:solidFill>
                  <a:srgbClr val="FFC000"/>
                </a:solidFill>
              </a:rPr>
              <a:t>prob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</a:p>
          <a:p>
            <a:pPr marL="984250" indent="-266700">
              <a:buFont typeface="Wingdings" panose="05000000000000000000" pitchFamily="2" charset="2"/>
              <a:buChar char="ü"/>
            </a:pPr>
            <a:r>
              <a:rPr lang="pt-BR" sz="2000" dirty="0" smtClean="0"/>
              <a:t>Atribuir os </a:t>
            </a:r>
            <a:r>
              <a:rPr lang="pt-BR" sz="2000" dirty="0">
                <a:solidFill>
                  <a:srgbClr val="FFC000"/>
                </a:solidFill>
              </a:rPr>
              <a:t>códigos 0 e 1</a:t>
            </a:r>
            <a:r>
              <a:rPr lang="pt-BR" sz="2000" dirty="0"/>
              <a:t> aos dois </a:t>
            </a:r>
            <a:r>
              <a:rPr lang="pt-BR" sz="2000" dirty="0">
                <a:solidFill>
                  <a:srgbClr val="FFC000"/>
                </a:solidFill>
              </a:rPr>
              <a:t>símbolos de menor </a:t>
            </a:r>
            <a:r>
              <a:rPr lang="pt-BR" sz="2000" dirty="0" smtClean="0">
                <a:solidFill>
                  <a:srgbClr val="FFC000"/>
                </a:solidFill>
              </a:rPr>
              <a:t>probabilidade</a:t>
            </a:r>
            <a:endParaRPr lang="pt-BR" sz="2000" dirty="0"/>
          </a:p>
          <a:p>
            <a:pPr marL="717550" indent="-368300" defTabSz="717550">
              <a:buFont typeface="+mj-lt"/>
              <a:buAutoNum type="arabicPeriod" startAt="2"/>
            </a:pPr>
            <a:r>
              <a:rPr lang="pt-BR" sz="2200" b="1" i="1" dirty="0"/>
              <a:t>Combinação</a:t>
            </a:r>
          </a:p>
          <a:p>
            <a:pPr marL="984250" indent="-266700">
              <a:buFont typeface="Wingdings" panose="05000000000000000000" pitchFamily="2" charset="2"/>
              <a:buChar char="ü"/>
            </a:pPr>
            <a:r>
              <a:rPr lang="pt-BR" sz="2000" dirty="0" smtClean="0"/>
              <a:t>Os dois símbolos da fonte de </a:t>
            </a:r>
            <a:r>
              <a:rPr lang="pt-BR" sz="2000" dirty="0" smtClean="0">
                <a:solidFill>
                  <a:srgbClr val="FFC000"/>
                </a:solidFill>
              </a:rPr>
              <a:t>menor </a:t>
            </a:r>
            <a:r>
              <a:rPr lang="pt-BR" sz="2000" dirty="0" err="1" smtClean="0">
                <a:solidFill>
                  <a:srgbClr val="FFC000"/>
                </a:solidFill>
              </a:rPr>
              <a:t>prob</a:t>
            </a:r>
            <a:r>
              <a:rPr lang="pt-BR" sz="2000" dirty="0" smtClean="0">
                <a:solidFill>
                  <a:srgbClr val="FFC000"/>
                </a:solidFill>
              </a:rPr>
              <a:t>. </a:t>
            </a:r>
            <a:r>
              <a:rPr lang="pt-BR" sz="2000" dirty="0" smtClean="0"/>
              <a:t>são combinados num </a:t>
            </a:r>
            <a:br>
              <a:rPr lang="pt-BR" sz="2000" dirty="0" smtClean="0"/>
            </a:br>
            <a:r>
              <a:rPr lang="pt-BR" sz="2000" dirty="0" smtClean="0">
                <a:solidFill>
                  <a:srgbClr val="FFC000"/>
                </a:solidFill>
              </a:rPr>
              <a:t>novo símbolo da fonte</a:t>
            </a:r>
            <a:r>
              <a:rPr lang="pt-BR" sz="2000" dirty="0" smtClean="0"/>
              <a:t> com </a:t>
            </a:r>
            <a:r>
              <a:rPr lang="pt-BR" sz="2000" dirty="0" err="1" smtClean="0"/>
              <a:t>prob</a:t>
            </a:r>
            <a:r>
              <a:rPr lang="pt-BR" sz="2000" dirty="0" smtClean="0"/>
              <a:t>. igual à </a:t>
            </a:r>
            <a:r>
              <a:rPr lang="pt-BR" sz="2000" dirty="0" smtClean="0">
                <a:solidFill>
                  <a:srgbClr val="FFC000"/>
                </a:solidFill>
              </a:rPr>
              <a:t>soma das prob.s </a:t>
            </a:r>
            <a:r>
              <a:rPr lang="pt-BR" sz="2000" dirty="0" smtClean="0"/>
              <a:t>originais</a:t>
            </a:r>
          </a:p>
          <a:p>
            <a:pPr marL="717550" indent="-368300" defTabSz="717550">
              <a:buFont typeface="+mj-lt"/>
              <a:buAutoNum type="arabicPeriod" startAt="3"/>
            </a:pPr>
            <a:r>
              <a:rPr lang="pt-BR" sz="2200" b="1" i="1" dirty="0"/>
              <a:t>Repetição</a:t>
            </a:r>
          </a:p>
          <a:p>
            <a:pPr marL="984250" indent="-266700">
              <a:buFont typeface="Wingdings" panose="05000000000000000000" pitchFamily="2" charset="2"/>
              <a:buChar char="ü"/>
            </a:pPr>
            <a:r>
              <a:rPr lang="pt-BR" sz="2000" dirty="0" smtClean="0"/>
              <a:t>Os </a:t>
            </a:r>
            <a:r>
              <a:rPr lang="pt-BR" sz="2000" dirty="0"/>
              <a:t>procedimentos anteriores são repetidos até que a lista final de símbolos tenha somente dois símbolos aos quais são atribuídos 0 e 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Combinatória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i="1" dirty="0"/>
              <a:t>M</a:t>
            </a:r>
            <a:r>
              <a:rPr lang="pt-BR" dirty="0"/>
              <a:t> ≡ conjunto de </a:t>
            </a:r>
            <a:r>
              <a:rPr lang="pt-BR" b="1" i="1" dirty="0"/>
              <a:t>M</a:t>
            </a:r>
            <a:r>
              <a:rPr lang="pt-BR" dirty="0"/>
              <a:t> </a:t>
            </a:r>
            <a:r>
              <a:rPr lang="pt-BR" dirty="0" smtClean="0"/>
              <a:t>objetos</a:t>
            </a:r>
            <a:br>
              <a:rPr lang="pt-BR" dirty="0" smtClean="0"/>
            </a:br>
            <a:r>
              <a:rPr lang="pt-BR" b="1" i="1" dirty="0" smtClean="0"/>
              <a:t>k</a:t>
            </a:r>
            <a:r>
              <a:rPr lang="pt-BR" dirty="0" smtClean="0"/>
              <a:t> </a:t>
            </a:r>
            <a:r>
              <a:rPr lang="pt-BR" dirty="0"/>
              <a:t>≡ </a:t>
            </a:r>
            <a:r>
              <a:rPr lang="pt-BR" dirty="0" smtClean="0"/>
              <a:t>subconjunto de </a:t>
            </a:r>
            <a:r>
              <a:rPr lang="pt-BR" b="1" i="1" dirty="0" smtClean="0"/>
              <a:t>M</a:t>
            </a:r>
            <a:r>
              <a:rPr lang="pt-BR" dirty="0" smtClean="0"/>
              <a:t> contendo </a:t>
            </a:r>
            <a:r>
              <a:rPr lang="pt-BR" b="1" i="1" dirty="0" smtClean="0"/>
              <a:t>k</a:t>
            </a:r>
            <a:r>
              <a:rPr lang="pt-BR" dirty="0" smtClean="0"/>
              <a:t> objetos</a:t>
            </a:r>
            <a:br>
              <a:rPr lang="pt-BR" dirty="0" smtClean="0"/>
            </a:br>
            <a:r>
              <a:rPr lang="pt-BR" dirty="0" smtClean="0"/>
              <a:t>       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pt-BR" b="1" i="1" baseline="-25000" dirty="0" err="1" smtClean="0">
                <a:solidFill>
                  <a:schemeClr val="tx2">
                    <a:lumMod val="90000"/>
                  </a:schemeClr>
                </a:solidFill>
              </a:rPr>
              <a:t>M,k</a:t>
            </a: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=         </a:t>
            </a:r>
            <a:r>
              <a:rPr lang="pt-BR" dirty="0"/>
              <a:t>≡ </a:t>
            </a: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quantidade 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de subconjuntos de tamanho </a:t>
            </a:r>
            <a:r>
              <a:rPr lang="pt-BR" b="1" i="1" dirty="0" smtClean="0">
                <a:solidFill>
                  <a:schemeClr val="tx2">
                    <a:lumMod val="90000"/>
                  </a:schemeClr>
                </a:solidFill>
              </a:rPr>
              <a:t>k</a:t>
            </a: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no</a:t>
            </a:r>
            <a:br>
              <a:rPr lang="pt-BR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                      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conjunto </a:t>
            </a:r>
            <a:r>
              <a:rPr lang="pt-BR" b="1" i="1" dirty="0">
                <a:solidFill>
                  <a:schemeClr val="tx2">
                    <a:lumMod val="90000"/>
                  </a:schemeClr>
                </a:solidFill>
              </a:rPr>
              <a:t>M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sem considerar a 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ordem dos elementos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b="1" i="1" dirty="0" err="1" smtClean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pt-BR" b="1" i="1" baseline="-25000" dirty="0" err="1" smtClean="0">
                <a:solidFill>
                  <a:schemeClr val="tx2">
                    <a:lumMod val="90000"/>
                  </a:schemeClr>
                </a:solidFill>
              </a:rPr>
              <a:t>M,k</a:t>
            </a: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≡ quantidade de subconjuntos de tamanho </a:t>
            </a:r>
            <a:r>
              <a:rPr lang="pt-BR" b="1" i="1" dirty="0" smtClean="0">
                <a:solidFill>
                  <a:schemeClr val="tx2">
                    <a:lumMod val="90000"/>
                  </a:schemeClr>
                </a:solidFill>
              </a:rPr>
              <a:t>k</a:t>
            </a: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em </a:t>
            </a:r>
            <a:r>
              <a:rPr lang="pt-BR" b="1" i="1" dirty="0">
                <a:solidFill>
                  <a:schemeClr val="tx2">
                    <a:lumMod val="90000"/>
                  </a:schemeClr>
                </a:solidFill>
              </a:rPr>
              <a:t>M</a:t>
            </a: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90000"/>
                  </a:schemeClr>
                </a:solidFill>
              </a:rPr>
              <a:t>             </a:t>
            </a:r>
            <a:r>
              <a:rPr lang="pt-BR" dirty="0" smtClean="0">
                <a:solidFill>
                  <a:schemeClr val="tx2">
                    <a:lumMod val="90000"/>
                  </a:schemeClr>
                </a:solidFill>
              </a:rPr>
              <a:t>considerando a ordem dos elementos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</a:t>
            </a:fld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23137"/>
              </p:ext>
            </p:extLst>
          </p:nvPr>
        </p:nvGraphicFramePr>
        <p:xfrm>
          <a:off x="2879725" y="3429000"/>
          <a:ext cx="27908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Equação" r:id="rId3" imgW="1587240" imgH="457200" progId="Equation.3">
                  <p:embed/>
                </p:oleObj>
              </mc:Choice>
              <mc:Fallback>
                <p:oleObj name="Equação" r:id="rId3" imgW="1587240" imgH="45720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429000"/>
                        <a:ext cx="2790825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20675" y="2348880"/>
                <a:ext cx="859146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2400" b="1" i="1" smtClean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1" i="1" smtClean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𝑴</m:t>
                              </m:r>
                            </m:num>
                            <m:den>
                              <m:r>
                                <a:rPr lang="pt-BR" sz="2400" b="1" i="1" smtClean="0">
                                  <a:solidFill>
                                    <a:schemeClr val="tx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675" y="2348880"/>
                <a:ext cx="859146" cy="7916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00376"/>
              </p:ext>
            </p:extLst>
          </p:nvPr>
        </p:nvGraphicFramePr>
        <p:xfrm>
          <a:off x="3381375" y="5334000"/>
          <a:ext cx="17875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Equação" r:id="rId6" imgW="1015920" imgH="419040" progId="Equation.3">
                  <p:embed/>
                </p:oleObj>
              </mc:Choice>
              <mc:Fallback>
                <p:oleObj name="Equação" r:id="rId6" imgW="1015920" imgH="41904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334000"/>
                        <a:ext cx="1787525" cy="738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16216" y="364502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Combinação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745766" y="5435932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Arranjo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964288" y="292006"/>
            <a:ext cx="879921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Revisão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Exemplo</a:t>
            </a:r>
            <a:r>
              <a:rPr lang="pt-BR" sz="2000" dirty="0" smtClean="0"/>
              <a:t>: Os símbolos de uma fonte discreta sem memória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2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3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4</a:t>
            </a:r>
            <a:r>
              <a:rPr lang="pt-BR" sz="2000" dirty="0" smtClean="0"/>
              <a:t>} tem prob.s {0,4; 0,2; 0,2; 0,1; 0,1}. Monte a árvore de Huffman, indique a palavra-código p/ cada símbolo, o tamanho médio das palavras-código e a entropia da fonte.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31123" y="5880360"/>
            <a:ext cx="3481754" cy="365125"/>
          </a:xfrm>
        </p:spPr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50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/>
          <a:stretch/>
        </p:blipFill>
        <p:spPr bwMode="auto">
          <a:xfrm>
            <a:off x="827584" y="2420888"/>
            <a:ext cx="5200650" cy="209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 r="-3067"/>
          <a:stretch/>
        </p:blipFill>
        <p:spPr bwMode="auto">
          <a:xfrm>
            <a:off x="6084168" y="2420888"/>
            <a:ext cx="2772653" cy="209796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6" y="4579012"/>
            <a:ext cx="358836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89" y="4579012"/>
            <a:ext cx="4252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5295253" y="5112948"/>
            <a:ext cx="3475519" cy="495300"/>
            <a:chOff x="4897266" y="5626174"/>
            <a:chExt cx="3475519" cy="495300"/>
          </a:xfrm>
        </p:grpSpPr>
        <p:pic>
          <p:nvPicPr>
            <p:cNvPr id="1127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266" y="5626174"/>
              <a:ext cx="223837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9460" y="5626174"/>
              <a:ext cx="126332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61248"/>
            <a:ext cx="746419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934010"/>
            <a:ext cx="1847566" cy="33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49396" y="3789040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0000FF"/>
                </a:solidFill>
              </a:rPr>
              <a:t>1</a:t>
            </a:r>
          </a:p>
          <a:p>
            <a:endParaRPr lang="pt-BR" sz="1200" b="1" dirty="0" smtClean="0">
              <a:solidFill>
                <a:srgbClr val="0000FF"/>
              </a:solidFill>
            </a:endParaRPr>
          </a:p>
          <a:p>
            <a:r>
              <a:rPr lang="pt-BR" sz="12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729516" y="3429000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0000FF"/>
                </a:solidFill>
              </a:rPr>
              <a:t>1</a:t>
            </a:r>
          </a:p>
          <a:p>
            <a:endParaRPr lang="pt-BR" sz="1200" b="1" dirty="0" smtClean="0">
              <a:solidFill>
                <a:srgbClr val="0000FF"/>
              </a:solidFill>
            </a:endParaRPr>
          </a:p>
          <a:p>
            <a:r>
              <a:rPr lang="pt-BR" sz="12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788024" y="3051146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0000FF"/>
                </a:solidFill>
              </a:rPr>
              <a:t>1</a:t>
            </a:r>
          </a:p>
          <a:p>
            <a:endParaRPr lang="pt-BR" sz="1200" b="1" dirty="0" smtClean="0">
              <a:solidFill>
                <a:srgbClr val="0000FF"/>
              </a:solidFill>
            </a:endParaRPr>
          </a:p>
          <a:p>
            <a:r>
              <a:rPr lang="pt-BR" sz="12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817748" y="2686909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0000FF"/>
                </a:solidFill>
              </a:rPr>
              <a:t>1</a:t>
            </a:r>
          </a:p>
          <a:p>
            <a:endParaRPr lang="pt-BR" sz="1200" b="1" dirty="0" smtClean="0">
              <a:solidFill>
                <a:srgbClr val="0000FF"/>
              </a:solidFill>
            </a:endParaRPr>
          </a:p>
          <a:p>
            <a:r>
              <a:rPr lang="pt-BR" sz="12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460462" y="2941970"/>
            <a:ext cx="468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1400" b="1" dirty="0" smtClean="0">
                <a:solidFill>
                  <a:srgbClr val="0000FF"/>
                </a:solidFill>
              </a:rPr>
              <a:t>11</a:t>
            </a:r>
          </a:p>
          <a:p>
            <a:pPr>
              <a:lnSpc>
                <a:spcPts val="1200"/>
              </a:lnSpc>
            </a:pPr>
            <a:endParaRPr lang="pt-BR" sz="1400" b="1" dirty="0" smtClean="0">
              <a:solidFill>
                <a:srgbClr val="0000FF"/>
              </a:solidFill>
            </a:endParaRPr>
          </a:p>
          <a:p>
            <a:pPr>
              <a:lnSpc>
                <a:spcPts val="1200"/>
              </a:lnSpc>
            </a:pPr>
            <a:r>
              <a:rPr lang="pt-BR" sz="1400" b="1" dirty="0" smtClean="0">
                <a:solidFill>
                  <a:srgbClr val="0000FF"/>
                </a:solidFill>
              </a:rPr>
              <a:t>01</a:t>
            </a:r>
          </a:p>
          <a:p>
            <a:pPr>
              <a:lnSpc>
                <a:spcPts val="1200"/>
              </a:lnSpc>
            </a:pPr>
            <a:endParaRPr lang="pt-BR" sz="1400" b="1" dirty="0">
              <a:solidFill>
                <a:srgbClr val="0000FF"/>
              </a:solidFill>
            </a:endParaRPr>
          </a:p>
          <a:p>
            <a:pPr>
              <a:lnSpc>
                <a:spcPts val="1200"/>
              </a:lnSpc>
            </a:pPr>
            <a:r>
              <a:rPr lang="pt-BR" sz="1400" b="1" dirty="0" smtClean="0">
                <a:solidFill>
                  <a:srgbClr val="0000FF"/>
                </a:solidFill>
              </a:rPr>
              <a:t>00</a:t>
            </a:r>
          </a:p>
          <a:p>
            <a:pPr>
              <a:lnSpc>
                <a:spcPts val="1200"/>
              </a:lnSpc>
            </a:pPr>
            <a:endParaRPr lang="pt-BR" sz="1400" b="1" dirty="0">
              <a:solidFill>
                <a:srgbClr val="0000FF"/>
              </a:solidFill>
            </a:endParaRPr>
          </a:p>
          <a:p>
            <a:pPr>
              <a:lnSpc>
                <a:spcPts val="1200"/>
              </a:lnSpc>
            </a:pPr>
            <a:r>
              <a:rPr lang="pt-BR" sz="1400" b="1" dirty="0" smtClean="0">
                <a:solidFill>
                  <a:srgbClr val="0000FF"/>
                </a:solidFill>
              </a:rPr>
              <a:t>101</a:t>
            </a:r>
          </a:p>
          <a:p>
            <a:pPr>
              <a:lnSpc>
                <a:spcPts val="1200"/>
              </a:lnSpc>
            </a:pPr>
            <a:endParaRPr lang="pt-BR" sz="1400" b="1" dirty="0">
              <a:solidFill>
                <a:srgbClr val="0000FF"/>
              </a:solidFill>
            </a:endParaRPr>
          </a:p>
          <a:p>
            <a:pPr>
              <a:lnSpc>
                <a:spcPts val="1200"/>
              </a:lnSpc>
            </a:pPr>
            <a:r>
              <a:rPr lang="pt-BR" sz="1400" b="1" dirty="0" smtClean="0">
                <a:solidFill>
                  <a:srgbClr val="0000FF"/>
                </a:solidFill>
              </a:rPr>
              <a:t>100</a:t>
            </a:r>
            <a:endParaRPr lang="pt-BR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pt-BR" sz="2000" b="1" dirty="0" smtClean="0"/>
              <a:t>Exemplo</a:t>
            </a:r>
            <a:r>
              <a:rPr lang="pt-BR" sz="2000" dirty="0" smtClean="0"/>
              <a:t>: Os símbolos de uma fonte discreta sem memória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2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3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4</a:t>
            </a:r>
            <a:r>
              <a:rPr lang="pt-BR" sz="2000" dirty="0" smtClean="0"/>
              <a:t>} tem prob.s {0,4; 0,2; 0,2; 0,1; 0,1}. Monte a árvore de Huffman, indique a palavra-código p/ cada símbolo, o tamanho médio das palavras-código e a entropia da fonte</a:t>
            </a:r>
            <a:r>
              <a:rPr lang="pt-BR" sz="2000" dirty="0" smtClean="0"/>
              <a:t>.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Solução: </a:t>
            </a:r>
          </a:p>
          <a:p>
            <a:pPr marL="0" indent="0">
              <a:buNone/>
            </a:pPr>
            <a:endParaRPr lang="pt-BR" sz="2000" dirty="0"/>
          </a:p>
          <a:p>
            <a:pPr marL="274320" lvl="1" indent="0">
              <a:buNone/>
            </a:pPr>
            <a:r>
              <a:rPr lang="pt-BR" sz="1600" dirty="0" smtClean="0"/>
              <a:t>Usando o </a:t>
            </a:r>
            <a:r>
              <a:rPr lang="pt-BR" sz="1600" i="1" dirty="0" smtClean="0">
                <a:solidFill>
                  <a:srgbClr val="FFC000"/>
                </a:solidFill>
              </a:rPr>
              <a:t>toolbox Communications System</a:t>
            </a:r>
            <a:r>
              <a:rPr lang="pt-BR" sz="1600" dirty="0" smtClean="0"/>
              <a:t>:</a:t>
            </a:r>
          </a:p>
          <a:p>
            <a:pPr marL="274320" lvl="1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simbolos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{'s0','s1','s2','s3','s4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'};</a:t>
            </a:r>
          </a:p>
          <a:p>
            <a:pPr marL="274320" lvl="1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 p = [.4 .2 .2 .1 .1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[</a:t>
            </a: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cod,Lmed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huffmandict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(simbolos,p,2,'min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274320" lvl="1" indent="0">
              <a:buNone/>
            </a:pP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274320" lvl="1" indent="0">
              <a:buNone/>
            </a:pP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's0'    [1x2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74320" lvl="1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's1'    [1x2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74320" lvl="1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's2'    [1x2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74320" lvl="1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's3'    [1x3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74320" lvl="1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's4'    [1x3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74320" lvl="1" indent="0">
              <a:buNone/>
            </a:pP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Lmed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274320" lvl="1" indent="0">
              <a:buNone/>
            </a:pP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2.2000</a:t>
            </a:r>
            <a:endParaRPr lang="pt-B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31123" y="5880360"/>
            <a:ext cx="3481754" cy="365125"/>
          </a:xfrm>
        </p:spPr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51</a:t>
            </a:fld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/>
          <a:stretch/>
        </p:blipFill>
        <p:spPr bwMode="auto">
          <a:xfrm>
            <a:off x="6516216" y="2348880"/>
            <a:ext cx="221599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6507426" y="4189604"/>
            <a:ext cx="2224788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's0'	[0 0]</a:t>
            </a:r>
          </a:p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's1'	[1 1]</a:t>
            </a:r>
          </a:p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's2'	[1 0]</a:t>
            </a:r>
          </a:p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's3'	[0 1 1]</a:t>
            </a:r>
          </a:p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's4'	[0 1 0]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860032" y="4449886"/>
            <a:ext cx="1029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alg. da </a:t>
            </a:r>
          </a:p>
          <a:p>
            <a:pPr algn="ctr"/>
            <a:r>
              <a:rPr lang="pt-BR" dirty="0" smtClean="0">
                <a:solidFill>
                  <a:srgbClr val="FFC000"/>
                </a:solidFill>
              </a:rPr>
              <a:t>variância</a:t>
            </a:r>
          </a:p>
          <a:p>
            <a:pPr algn="ctr"/>
            <a:r>
              <a:rPr lang="pt-BR" dirty="0" smtClean="0">
                <a:solidFill>
                  <a:srgbClr val="FFC000"/>
                </a:solidFill>
              </a:rPr>
              <a:t>mínima</a:t>
            </a:r>
            <a:endParaRPr lang="pt-BR" dirty="0">
              <a:solidFill>
                <a:srgbClr val="FFC00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5374852" y="3861048"/>
            <a:ext cx="0" cy="58883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8244408" y="4581128"/>
            <a:ext cx="360040" cy="288032"/>
            <a:chOff x="8100392" y="4581128"/>
            <a:chExt cx="360040" cy="288032"/>
          </a:xfrm>
        </p:grpSpPr>
        <p:cxnSp>
          <p:nvCxnSpPr>
            <p:cNvPr id="23" name="Conector de seta reta 22"/>
            <p:cNvCxnSpPr/>
            <p:nvPr/>
          </p:nvCxnSpPr>
          <p:spPr>
            <a:xfrm flipH="1">
              <a:off x="8100392" y="4581128"/>
              <a:ext cx="360040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flipH="1">
              <a:off x="8100392" y="4869160"/>
              <a:ext cx="360040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8460432" y="4581128"/>
              <a:ext cx="0" cy="28558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/>
          <p:cNvGrpSpPr/>
          <p:nvPr/>
        </p:nvGrpSpPr>
        <p:grpSpPr>
          <a:xfrm>
            <a:off x="8244408" y="5085184"/>
            <a:ext cx="360040" cy="288032"/>
            <a:chOff x="8100392" y="4581128"/>
            <a:chExt cx="360040" cy="288032"/>
          </a:xfrm>
        </p:grpSpPr>
        <p:cxnSp>
          <p:nvCxnSpPr>
            <p:cNvPr id="31" name="Conector de seta reta 30"/>
            <p:cNvCxnSpPr/>
            <p:nvPr/>
          </p:nvCxnSpPr>
          <p:spPr>
            <a:xfrm flipH="1">
              <a:off x="8100392" y="4581128"/>
              <a:ext cx="360040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H="1">
              <a:off x="8100392" y="4869160"/>
              <a:ext cx="360040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8460432" y="4581128"/>
              <a:ext cx="0" cy="28558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4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pt-BR" sz="1900" b="1" dirty="0" smtClean="0"/>
              <a:t>Exemplo</a:t>
            </a:r>
            <a:r>
              <a:rPr lang="pt-BR" sz="1900" dirty="0" smtClean="0"/>
              <a:t>: Os símbolos de uma fonte discreta sem memória {</a:t>
            </a:r>
            <a:r>
              <a:rPr lang="pt-BR" sz="1900" i="1" dirty="0" smtClean="0"/>
              <a:t>s</a:t>
            </a:r>
            <a:r>
              <a:rPr lang="pt-BR" sz="1900" i="1" baseline="-25000" dirty="0" smtClean="0"/>
              <a:t>0</a:t>
            </a:r>
            <a:r>
              <a:rPr lang="pt-BR" sz="1900" dirty="0" smtClean="0"/>
              <a:t>, </a:t>
            </a:r>
            <a:r>
              <a:rPr lang="pt-BR" sz="1900" i="1" dirty="0" smtClean="0"/>
              <a:t>s</a:t>
            </a:r>
            <a:r>
              <a:rPr lang="pt-BR" sz="1900" i="1" baseline="-25000" dirty="0" smtClean="0"/>
              <a:t>1</a:t>
            </a:r>
            <a:r>
              <a:rPr lang="pt-BR" sz="1900" dirty="0" smtClean="0"/>
              <a:t>, </a:t>
            </a:r>
            <a:r>
              <a:rPr lang="pt-BR" sz="1900" i="1" dirty="0" smtClean="0"/>
              <a:t>s</a:t>
            </a:r>
            <a:r>
              <a:rPr lang="pt-BR" sz="1900" i="1" baseline="-25000" dirty="0" smtClean="0"/>
              <a:t>2</a:t>
            </a:r>
            <a:r>
              <a:rPr lang="pt-BR" sz="1900" dirty="0" smtClean="0"/>
              <a:t>, </a:t>
            </a:r>
            <a:r>
              <a:rPr lang="pt-BR" sz="1900" i="1" dirty="0" smtClean="0"/>
              <a:t>s</a:t>
            </a:r>
            <a:r>
              <a:rPr lang="pt-BR" sz="1900" i="1" baseline="-25000" dirty="0" smtClean="0"/>
              <a:t>3</a:t>
            </a:r>
            <a:r>
              <a:rPr lang="pt-BR" sz="1900" dirty="0" smtClean="0"/>
              <a:t>, </a:t>
            </a:r>
            <a:r>
              <a:rPr lang="pt-BR" sz="1900" i="1" dirty="0" smtClean="0"/>
              <a:t>s</a:t>
            </a:r>
            <a:r>
              <a:rPr lang="pt-BR" sz="1900" i="1" baseline="-25000" dirty="0" smtClean="0"/>
              <a:t>4</a:t>
            </a:r>
            <a:r>
              <a:rPr lang="pt-BR" sz="1900" dirty="0" smtClean="0"/>
              <a:t>} tem prob.s {0,4; 0,2; 0,2; 0,1; 0,1}. Monte a árvore de Huffman, indique a palavra-código p/ cada símbolo, o tamanho médio das palavras-código e a entropia da fonte</a:t>
            </a:r>
            <a:r>
              <a:rPr lang="pt-BR" sz="1900" dirty="0" smtClean="0"/>
              <a:t>.</a:t>
            </a:r>
            <a:endParaRPr lang="pt-BR" sz="1900" dirty="0"/>
          </a:p>
          <a:p>
            <a:pPr marL="0" indent="0">
              <a:buNone/>
            </a:pPr>
            <a:r>
              <a:rPr lang="pt-BR" sz="1900" dirty="0" smtClean="0"/>
              <a:t>Solução: </a:t>
            </a:r>
          </a:p>
          <a:p>
            <a:pPr marL="0" indent="0">
              <a:buNone/>
            </a:pPr>
            <a:endParaRPr lang="pt-BR" sz="1500" dirty="0"/>
          </a:p>
          <a:p>
            <a:pPr marL="274320" lvl="1" indent="0">
              <a:buNone/>
            </a:pPr>
            <a:r>
              <a:rPr lang="pt-BR" sz="1500" dirty="0" smtClean="0"/>
              <a:t>Usando o </a:t>
            </a:r>
            <a:r>
              <a:rPr lang="pt-BR" sz="1500" i="1" dirty="0" smtClean="0">
                <a:solidFill>
                  <a:srgbClr val="FFC000"/>
                </a:solidFill>
              </a:rPr>
              <a:t>toolbox Communications System</a:t>
            </a:r>
            <a:r>
              <a:rPr lang="pt-BR" sz="1500" dirty="0" smtClean="0"/>
              <a:t>:</a:t>
            </a:r>
          </a:p>
          <a:p>
            <a:pPr marL="274320" lvl="1" indent="0">
              <a:buNone/>
            </a:pP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t-B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simbolos</a:t>
            </a: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 = {'s0','s1','s2','s3','s4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'};</a:t>
            </a:r>
          </a:p>
          <a:p>
            <a:pPr marL="274320" lvl="1" indent="0">
              <a:buNone/>
            </a:pP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&gt;&gt; p = [.4 .2 .2 .1 .1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pt-B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[</a:t>
            </a:r>
            <a:r>
              <a:rPr lang="pt-B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cod,Lmed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huffmandict</a:t>
            </a: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(simbolos,p,2,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'max');</a:t>
            </a:r>
          </a:p>
          <a:p>
            <a:pPr marL="274320" lvl="1" indent="0">
              <a:buNone/>
            </a:pP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da-DK" sz="1500" dirty="0">
                <a:latin typeface="Consolas" panose="020B0609020204030204" pitchFamily="49" charset="0"/>
                <a:cs typeface="Consolas" panose="020B0609020204030204" pitchFamily="49" charset="0"/>
              </a:rPr>
              <a:t>for i = 1:5, 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cod{i</a:t>
            </a:r>
            <a:r>
              <a:rPr lang="da-DK" sz="1500" dirty="0">
                <a:latin typeface="Consolas" panose="020B0609020204030204" pitchFamily="49" charset="0"/>
                <a:cs typeface="Consolas" panose="020B0609020204030204" pitchFamily="49" charset="0"/>
              </a:rPr>
              <a:t>,:},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end,Lmed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s0     1</a:t>
            </a:r>
          </a:p>
          <a:p>
            <a:pPr marL="274320" lvl="1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s1     0     0     0</a:t>
            </a:r>
          </a:p>
          <a:p>
            <a:pPr marL="274320" lvl="1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s2     0     1</a:t>
            </a:r>
          </a:p>
          <a:p>
            <a:pPr marL="274320" lvl="1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s3     0     0     1     1</a:t>
            </a:r>
          </a:p>
          <a:p>
            <a:pPr marL="274320" lvl="1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s4     0     0     1    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274320" lvl="1" indent="0">
              <a:buNone/>
            </a:pPr>
            <a:r>
              <a:rPr lang="pt-B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Lmed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2.2000</a:t>
            </a:r>
            <a:endParaRPr lang="pt-BR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31123" y="5880360"/>
            <a:ext cx="3481754" cy="365125"/>
          </a:xfrm>
        </p:spPr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52</a:t>
            </a:fld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/>
          <a:stretch/>
        </p:blipFill>
        <p:spPr bwMode="auto">
          <a:xfrm>
            <a:off x="6516216" y="2348880"/>
            <a:ext cx="221599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6507426" y="4189604"/>
            <a:ext cx="2224788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's0'	1</a:t>
            </a:r>
          </a:p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's1'	[0 0 0]</a:t>
            </a:r>
          </a:p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's2'	[0 1]</a:t>
            </a:r>
          </a:p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's3'	[0 0 1 1]</a:t>
            </a:r>
          </a:p>
          <a:p>
            <a:pPr marL="271463" lvl="1"/>
            <a:r>
              <a:rPr lang="pt-BR" sz="1600" dirty="0">
                <a:solidFill>
                  <a:srgbClr val="0000FF"/>
                </a:solidFill>
              </a:rPr>
              <a:t>'s4'	[0 0 1 0]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860032" y="4077072"/>
            <a:ext cx="1029641" cy="1512168"/>
            <a:chOff x="4860032" y="3861048"/>
            <a:chExt cx="1029641" cy="1512168"/>
          </a:xfrm>
        </p:grpSpPr>
        <p:sp>
          <p:nvSpPr>
            <p:cNvPr id="9" name="CaixaDeTexto 8"/>
            <p:cNvSpPr txBox="1"/>
            <p:nvPr/>
          </p:nvSpPr>
          <p:spPr>
            <a:xfrm>
              <a:off x="4860032" y="4449886"/>
              <a:ext cx="10296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FFC000"/>
                  </a:solidFill>
                </a:rPr>
                <a:t>alg. da </a:t>
              </a:r>
            </a:p>
            <a:p>
              <a:pPr algn="ctr"/>
              <a:r>
                <a:rPr lang="pt-BR" dirty="0" smtClean="0">
                  <a:solidFill>
                    <a:srgbClr val="FFC000"/>
                  </a:solidFill>
                </a:rPr>
                <a:t>variância</a:t>
              </a:r>
            </a:p>
            <a:p>
              <a:pPr algn="ctr"/>
              <a:r>
                <a:rPr lang="pt-BR" dirty="0" smtClean="0">
                  <a:solidFill>
                    <a:srgbClr val="FFC000"/>
                  </a:solidFill>
                </a:rPr>
                <a:t>máxima</a:t>
              </a:r>
              <a:endParaRPr lang="pt-BR" dirty="0">
                <a:solidFill>
                  <a:srgbClr val="FFC000"/>
                </a:solidFill>
              </a:endParaRPr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5374852" y="3861048"/>
              <a:ext cx="0" cy="588838"/>
            </a:xfrm>
            <a:prstGeom prst="straightConnector1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1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0534"/>
            <a:ext cx="3391374" cy="2448267"/>
          </a:xfrm>
          <a:prstGeom prst="rect">
            <a:avLst/>
          </a:prstGeom>
          <a:ln w="47625" cmpd="tri">
            <a:solidFill>
              <a:srgbClr val="FFC000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354289" y="3077618"/>
            <a:ext cx="5926835" cy="580926"/>
          </a:xfrm>
        </p:spPr>
        <p:txBody>
          <a:bodyPr>
            <a:normAutofit fontScale="90000"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53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2189025" y="188640"/>
            <a:ext cx="6487431" cy="6192688"/>
            <a:chOff x="1348768" y="152203"/>
            <a:chExt cx="6487431" cy="6192688"/>
          </a:xfrm>
        </p:grpSpPr>
        <p:sp>
          <p:nvSpPr>
            <p:cNvPr id="13" name="Retângulo com Canto Aparado do Mesmo Lado 12"/>
            <p:cNvSpPr/>
            <p:nvPr/>
          </p:nvSpPr>
          <p:spPr>
            <a:xfrm>
              <a:off x="6756079" y="152203"/>
              <a:ext cx="1080120" cy="288032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matlab</a:t>
              </a:r>
              <a:endParaRPr lang="pt-BR" dirty="0"/>
            </a:p>
          </p:txBody>
        </p:sp>
        <p:pic>
          <p:nvPicPr>
            <p:cNvPr id="7" name="Imagem 6" descr="Recorte de Te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768" y="476672"/>
              <a:ext cx="6487431" cy="5868219"/>
            </a:xfrm>
            <a:prstGeom prst="rect">
              <a:avLst/>
            </a:prstGeom>
            <a:ln w="50800" cmpd="tri">
              <a:solidFill>
                <a:srgbClr val="00C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275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Exemplo</a:t>
            </a:r>
            <a:r>
              <a:rPr lang="pt-BR" sz="2000" dirty="0" smtClean="0"/>
              <a:t>: Os símbolos de uma fonte discreta sem memória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2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3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4</a:t>
            </a:r>
            <a:r>
              <a:rPr lang="pt-BR" sz="2000" dirty="0" smtClean="0"/>
              <a:t>} tem probabilidades {</a:t>
            </a:r>
            <a:r>
              <a:rPr lang="pt-BR" sz="2000" dirty="0"/>
              <a:t>0,35; 0,2; 0,2; </a:t>
            </a:r>
            <a:r>
              <a:rPr lang="pt-BR" sz="2000" dirty="0" smtClean="0"/>
              <a:t>0,15; 0,1}. </a:t>
            </a:r>
            <a:r>
              <a:rPr lang="pt-BR" sz="2000" dirty="0" smtClean="0"/>
              <a:t>Monte a árvore de Huffman e indique a </a:t>
            </a:r>
            <a:r>
              <a:rPr lang="pt-BR" sz="2000" dirty="0" smtClean="0"/>
              <a:t>palavra-código </a:t>
            </a:r>
            <a:r>
              <a:rPr lang="pt-BR" sz="2000" dirty="0" smtClean="0"/>
              <a:t>para cada símbolo, além de calcular o tamanho médio das palavras-código e a entropia da fonte.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54</a:t>
            </a:fld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6" y="3068960"/>
            <a:ext cx="38969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500748" y="3629461"/>
            <a:ext cx="1351172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051720" y="4293096"/>
            <a:ext cx="1800200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470516" y="3356992"/>
            <a:ext cx="1351172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19672" y="3428999"/>
            <a:ext cx="792088" cy="129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770285" y="3072050"/>
            <a:ext cx="2546131" cy="2266950"/>
            <a:chOff x="5862575" y="3072050"/>
            <a:chExt cx="2546131" cy="22669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575" y="3072050"/>
              <a:ext cx="2546131" cy="226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6938978" y="3705457"/>
              <a:ext cx="510076" cy="156709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700"/>
                </a:spcAft>
              </a:pPr>
              <a:r>
                <a:rPr lang="pt-BR" sz="1450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0,35</a:t>
              </a:r>
            </a:p>
            <a:p>
              <a:pPr>
                <a:spcAft>
                  <a:spcPts val="700"/>
                </a:spcAft>
              </a:pPr>
              <a:r>
                <a:rPr lang="pt-BR" sz="1450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0,2</a:t>
              </a:r>
            </a:p>
            <a:p>
              <a:pPr>
                <a:spcAft>
                  <a:spcPts val="700"/>
                </a:spcAft>
              </a:pPr>
              <a:r>
                <a:rPr lang="pt-BR" sz="1450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0,2</a:t>
              </a:r>
            </a:p>
            <a:p>
              <a:pPr>
                <a:spcAft>
                  <a:spcPts val="700"/>
                </a:spcAft>
              </a:pPr>
              <a:r>
                <a:rPr lang="pt-BR" sz="1450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0,15</a:t>
              </a:r>
            </a:p>
            <a:p>
              <a:pPr>
                <a:spcAft>
                  <a:spcPts val="700"/>
                </a:spcAft>
              </a:pPr>
              <a:r>
                <a:rPr lang="pt-BR" sz="1450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0,1</a:t>
              </a:r>
              <a:endParaRPr lang="pt-BR" sz="145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39616" y="5373216"/>
                <a:ext cx="7476800" cy="50731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ℑ</m:t>
                          </m:r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=0,35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0,35</m:t>
                              </m:r>
                            </m:den>
                          </m:f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1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0,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0,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1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+0,2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0,2</m:t>
                              </m:r>
                            </m:den>
                          </m:f>
                        </m:e>
                      </m:d>
                      <m:r>
                        <a:rPr lang="pt-BR" sz="1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+0,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15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0,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pt-BR" sz="1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+0,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sSub>
                        <m:sSub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0,</m:t>
                              </m:r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=2,2016 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𝑏𝑖𝑡𝑠</m:t>
                      </m:r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16" y="5373216"/>
                <a:ext cx="7476800" cy="5073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39616" y="5013176"/>
                <a:ext cx="486524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</m:acc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=0,35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+0,2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+0,2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+0,15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+0,1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=2,4 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𝑏𝑖𝑡𝑠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16" y="5013176"/>
                <a:ext cx="486524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0" grpId="0" animBg="1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Exemplo</a:t>
            </a:r>
            <a:r>
              <a:rPr lang="pt-BR" sz="2000" dirty="0" smtClean="0"/>
              <a:t>: Os símbolos de uma fonte discreta sem memória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2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3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4</a:t>
            </a:r>
            <a:r>
              <a:rPr lang="pt-BR" sz="2000" dirty="0" smtClean="0"/>
              <a:t>} tem probabilidades {0,35; </a:t>
            </a:r>
            <a:r>
              <a:rPr lang="pt-BR" sz="2000" dirty="0" smtClean="0"/>
              <a:t>0,2; 0,2</a:t>
            </a:r>
            <a:r>
              <a:rPr lang="pt-BR" sz="2000" dirty="0" smtClean="0"/>
              <a:t>; </a:t>
            </a:r>
            <a:r>
              <a:rPr lang="pt-BR" sz="2000" dirty="0" smtClean="0"/>
              <a:t>0,15; 0,1} e código de </a:t>
            </a:r>
            <a:r>
              <a:rPr lang="pt-BR" sz="2000" dirty="0" err="1" smtClean="0"/>
              <a:t>Huffman</a:t>
            </a:r>
            <a:r>
              <a:rPr lang="pt-BR" sz="2000" dirty="0" smtClean="0"/>
              <a:t>: </a:t>
            </a:r>
            <a:br>
              <a:rPr lang="pt-BR" sz="2000" dirty="0" smtClean="0"/>
            </a:br>
            <a:r>
              <a:rPr lang="pt-BR" sz="2000" dirty="0" smtClean="0"/>
              <a:t>{00, 10, 11, 010, 011} (ver slide anterior). Crie um </a:t>
            </a:r>
            <a:r>
              <a:rPr lang="pt-BR" sz="2000" i="1" dirty="0" smtClean="0"/>
              <a:t>script</a:t>
            </a:r>
            <a:r>
              <a:rPr lang="pt-BR" sz="2000" dirty="0" smtClean="0"/>
              <a:t> que calcule </a:t>
            </a:r>
            <a:r>
              <a:rPr lang="pt-BR" sz="2000" dirty="0" smtClean="0"/>
              <a:t>o </a:t>
            </a:r>
            <a:r>
              <a:rPr lang="pt-BR" sz="2000" dirty="0" smtClean="0"/>
              <a:t>compr. médio </a:t>
            </a:r>
            <a:r>
              <a:rPr lang="pt-BR" sz="2000" dirty="0" smtClean="0"/>
              <a:t>das palavras-código e a entropia da fonte.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55</a:t>
            </a:fld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755576" y="2680628"/>
            <a:ext cx="7080623" cy="3412668"/>
            <a:chOff x="1019769" y="2761472"/>
            <a:chExt cx="7080623" cy="3412668"/>
          </a:xfrm>
        </p:grpSpPr>
        <p:sp>
          <p:nvSpPr>
            <p:cNvPr id="13" name="Retângulo com Canto Aparado do Mesmo Lado 12"/>
            <p:cNvSpPr/>
            <p:nvPr/>
          </p:nvSpPr>
          <p:spPr>
            <a:xfrm>
              <a:off x="7020272" y="2761472"/>
              <a:ext cx="1080120" cy="288032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Python</a:t>
              </a:r>
              <a:endParaRPr lang="pt-BR" dirty="0"/>
            </a:p>
          </p:txBody>
        </p:sp>
        <p:pic>
          <p:nvPicPr>
            <p:cNvPr id="25" name="Imagem 24" descr="Recorte de Te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769" y="3049504"/>
              <a:ext cx="7078063" cy="3124636"/>
            </a:xfrm>
            <a:prstGeom prst="rect">
              <a:avLst/>
            </a:prstGeom>
          </p:spPr>
        </p:pic>
      </p:grpSp>
      <p:pic>
        <p:nvPicPr>
          <p:cNvPr id="28" name="Imagem 27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372321" cy="714475"/>
          </a:xfrm>
          <a:prstGeom prst="rect">
            <a:avLst/>
          </a:prstGeom>
          <a:ln w="50800" cmpd="tri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760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229584"/>
            <a:ext cx="3515216" cy="2476846"/>
          </a:xfrm>
          <a:prstGeom prst="rect">
            <a:avLst/>
          </a:prstGeom>
          <a:ln w="47625" cmpd="tri">
            <a:solidFill>
              <a:srgbClr val="FFC000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354289" y="3077618"/>
            <a:ext cx="5926835" cy="580926"/>
          </a:xfrm>
        </p:spPr>
        <p:txBody>
          <a:bodyPr>
            <a:normAutofit fontScale="90000"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56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2189025" y="188640"/>
            <a:ext cx="6487431" cy="6192688"/>
            <a:chOff x="1348768" y="152203"/>
            <a:chExt cx="6487431" cy="6192688"/>
          </a:xfrm>
        </p:grpSpPr>
        <p:sp>
          <p:nvSpPr>
            <p:cNvPr id="13" name="Retângulo com Canto Aparado do Mesmo Lado 12"/>
            <p:cNvSpPr/>
            <p:nvPr/>
          </p:nvSpPr>
          <p:spPr>
            <a:xfrm>
              <a:off x="6756079" y="152203"/>
              <a:ext cx="1080120" cy="288032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matlab</a:t>
              </a:r>
              <a:endParaRPr lang="pt-BR" dirty="0"/>
            </a:p>
          </p:txBody>
        </p:sp>
        <p:pic>
          <p:nvPicPr>
            <p:cNvPr id="7" name="Imagem 6" descr="Recorte de Te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768" y="476672"/>
              <a:ext cx="6487431" cy="5868219"/>
            </a:xfrm>
            <a:prstGeom prst="rect">
              <a:avLst/>
            </a:prstGeom>
            <a:ln w="50800" cmpd="tri">
              <a:solidFill>
                <a:srgbClr val="00C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520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Exercício 1</a:t>
            </a:r>
            <a:r>
              <a:rPr lang="pt-BR" sz="2000" dirty="0" smtClean="0"/>
              <a:t>:  Os símbolos de uma fonte discreta sem memória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...,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8</a:t>
            </a:r>
            <a:r>
              <a:rPr lang="pt-BR" sz="2000" dirty="0" smtClean="0"/>
              <a:t>} tem probabilidades {0,20; 0,15; 0,13; 0,12; 0,10; 0,09; 0,08; 0,07; 0,06}. Monte a árvore de Huffman e indique a palavra-código para cada símbolo, além de calcular o tam. médio das palavras-código e a entropia da fonte.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57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55576" y="2276872"/>
            <a:ext cx="7920880" cy="41044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algn="just"/>
            <a:r>
              <a:rPr lang="pt-BR" i="1" dirty="0" smtClean="0">
                <a:solidFill>
                  <a:schemeClr val="bg1"/>
                </a:solidFill>
              </a:rPr>
              <a:t>  s</a:t>
            </a:r>
            <a:r>
              <a:rPr lang="pt-BR" baseline="-25000" dirty="0" smtClean="0">
                <a:solidFill>
                  <a:schemeClr val="bg1"/>
                </a:solidFill>
              </a:rPr>
              <a:t>0</a:t>
            </a:r>
            <a:r>
              <a:rPr lang="pt-BR" dirty="0" smtClean="0">
                <a:solidFill>
                  <a:schemeClr val="bg1"/>
                </a:solidFill>
              </a:rPr>
              <a:t>	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>s</a:t>
            </a:r>
            <a:r>
              <a:rPr lang="pt-BR" baseline="-25000" dirty="0" smtClean="0">
                <a:solidFill>
                  <a:schemeClr val="bg1"/>
                </a:solidFill>
              </a:rPr>
              <a:t>1	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>s</a:t>
            </a:r>
            <a:r>
              <a:rPr lang="pt-BR" baseline="-25000" dirty="0" smtClean="0">
                <a:solidFill>
                  <a:schemeClr val="bg1"/>
                </a:solidFill>
              </a:rPr>
              <a:t>2	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>s</a:t>
            </a:r>
            <a:r>
              <a:rPr lang="pt-BR" baseline="-25000" dirty="0" smtClean="0">
                <a:solidFill>
                  <a:schemeClr val="bg1"/>
                </a:solidFill>
              </a:rPr>
              <a:t>3	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>s</a:t>
            </a:r>
            <a:r>
              <a:rPr lang="pt-BR" baseline="-25000" dirty="0" smtClean="0">
                <a:solidFill>
                  <a:schemeClr val="bg1"/>
                </a:solidFill>
              </a:rPr>
              <a:t>4	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>s</a:t>
            </a:r>
            <a:r>
              <a:rPr lang="pt-BR" baseline="-25000" dirty="0" smtClean="0">
                <a:solidFill>
                  <a:schemeClr val="bg1"/>
                </a:solidFill>
              </a:rPr>
              <a:t>5	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>s</a:t>
            </a:r>
            <a:r>
              <a:rPr lang="pt-BR" baseline="-25000" dirty="0" smtClean="0">
                <a:solidFill>
                  <a:schemeClr val="bg1"/>
                </a:solidFill>
              </a:rPr>
              <a:t>6	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>s</a:t>
            </a:r>
            <a:r>
              <a:rPr lang="pt-BR" baseline="-25000" dirty="0" smtClean="0">
                <a:solidFill>
                  <a:schemeClr val="bg1"/>
                </a:solidFill>
              </a:rPr>
              <a:t>7	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>s</a:t>
            </a:r>
            <a:r>
              <a:rPr lang="pt-BR" baseline="-25000" dirty="0" smtClean="0">
                <a:solidFill>
                  <a:schemeClr val="bg1"/>
                </a:solidFill>
              </a:rPr>
              <a:t>8</a:t>
            </a:r>
            <a:endParaRPr lang="pt-BR" dirty="0">
              <a:solidFill>
                <a:schemeClr val="bg1"/>
              </a:solidFill>
            </a:endParaRP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681413" algn="dec"/>
                <a:tab pos="4572000" algn="dec"/>
                <a:tab pos="5475288" algn="dec"/>
                <a:tab pos="6365875" algn="dec"/>
                <a:tab pos="7267575" algn="dec"/>
              </a:tabLst>
            </a:pPr>
            <a:r>
              <a:rPr lang="pt-BR" dirty="0" smtClean="0">
                <a:solidFill>
                  <a:schemeClr val="bg1"/>
                </a:solidFill>
              </a:rPr>
              <a:t> 0,2	0,15	0,13	0,12	0,10	0,09	0,08	0,07	0,06</a:t>
            </a: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681413" algn="dec"/>
                <a:tab pos="4572000" algn="dec"/>
                <a:tab pos="5475288" algn="dec"/>
                <a:tab pos="6365875" algn="dec"/>
                <a:tab pos="7267575" algn="dec"/>
              </a:tabLst>
            </a:pPr>
            <a:endParaRPr lang="pt-BR" dirty="0">
              <a:solidFill>
                <a:schemeClr val="bg1"/>
              </a:solidFill>
            </a:endParaRP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681413" algn="dec"/>
                <a:tab pos="4572000" algn="dec"/>
                <a:tab pos="5475288" algn="dec"/>
                <a:tab pos="6819900" algn="dec"/>
                <a:tab pos="7267575" algn="dec"/>
              </a:tabLst>
            </a:pPr>
            <a:r>
              <a:rPr lang="pt-BR" dirty="0" smtClean="0">
                <a:solidFill>
                  <a:schemeClr val="bg1"/>
                </a:solidFill>
              </a:rPr>
              <a:t>							      0,13</a:t>
            </a: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681413" algn="dec"/>
                <a:tab pos="4572000" algn="dec"/>
                <a:tab pos="5475288" algn="dec"/>
                <a:tab pos="6819900" algn="dec"/>
                <a:tab pos="7267575" algn="dec"/>
              </a:tabLst>
            </a:pPr>
            <a:endParaRPr lang="pt-BR" dirty="0">
              <a:solidFill>
                <a:schemeClr val="bg1"/>
              </a:solidFill>
            </a:endParaRP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681413" algn="dec"/>
                <a:tab pos="5019675" algn="dec"/>
                <a:tab pos="5475288" algn="dec"/>
                <a:tab pos="6819900" algn="dec"/>
                <a:tab pos="7267575" algn="dec"/>
              </a:tabLst>
            </a:pPr>
            <a:r>
              <a:rPr lang="pt-BR" dirty="0" smtClean="0">
                <a:solidFill>
                  <a:schemeClr val="bg1"/>
                </a:solidFill>
              </a:rPr>
              <a:t>					0,17</a:t>
            </a: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228975" algn="dec"/>
                <a:tab pos="3681413" algn="dec"/>
                <a:tab pos="5019675" algn="dec"/>
                <a:tab pos="5475288" algn="dec"/>
                <a:tab pos="6819900" algn="dec"/>
                <a:tab pos="7267575" algn="dec"/>
              </a:tabLst>
            </a:pPr>
            <a:r>
              <a:rPr lang="pt-BR" dirty="0" smtClean="0">
                <a:solidFill>
                  <a:schemeClr val="bg1"/>
                </a:solidFill>
              </a:rPr>
              <a:t>				0,22</a:t>
            </a:r>
            <a:endParaRPr lang="pt-BR" dirty="0">
              <a:solidFill>
                <a:schemeClr val="bg1"/>
              </a:solidFill>
            </a:endParaRP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endParaRPr lang="pt-BR" dirty="0" smtClean="0">
              <a:solidFill>
                <a:schemeClr val="bg1"/>
              </a:solidFill>
            </a:endParaRP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r>
              <a:rPr lang="pt-BR" dirty="0" smtClean="0">
                <a:solidFill>
                  <a:schemeClr val="bg1"/>
                </a:solidFill>
              </a:rPr>
              <a:t>					0,26</a:t>
            </a: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778125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endParaRPr lang="pt-BR" dirty="0">
              <a:solidFill>
                <a:schemeClr val="bg1"/>
              </a:solidFill>
            </a:endParaRP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962275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r>
              <a:rPr lang="pt-BR" dirty="0" smtClean="0">
                <a:solidFill>
                  <a:schemeClr val="bg1"/>
                </a:solidFill>
              </a:rPr>
              <a:t>			0,32</a:t>
            </a:r>
          </a:p>
          <a:p>
            <a:pPr algn="just">
              <a:lnSpc>
                <a:spcPts val="2000"/>
              </a:lnSpc>
              <a:tabLst>
                <a:tab pos="903288" algn="dec"/>
                <a:tab pos="1887538" algn="dec"/>
                <a:tab pos="2962275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endParaRPr lang="pt-BR" dirty="0">
              <a:solidFill>
                <a:schemeClr val="bg1"/>
              </a:solidFill>
            </a:endParaRPr>
          </a:p>
          <a:p>
            <a:pPr algn="just">
              <a:lnSpc>
                <a:spcPts val="2000"/>
              </a:lnSpc>
              <a:tabLst>
                <a:tab pos="903288" algn="dec"/>
                <a:tab pos="1619250" algn="dec"/>
                <a:tab pos="2962275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r>
              <a:rPr lang="pt-BR" dirty="0" smtClean="0">
                <a:solidFill>
                  <a:schemeClr val="bg1"/>
                </a:solidFill>
              </a:rPr>
              <a:t>		0,42</a:t>
            </a:r>
          </a:p>
          <a:p>
            <a:pPr algn="just">
              <a:lnSpc>
                <a:spcPts val="2000"/>
              </a:lnSpc>
              <a:tabLst>
                <a:tab pos="903288" algn="dec"/>
                <a:tab pos="1619250" algn="dec"/>
                <a:tab pos="2962275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			0,58</a:t>
            </a:r>
          </a:p>
          <a:p>
            <a:pPr algn="just">
              <a:lnSpc>
                <a:spcPts val="2000"/>
              </a:lnSpc>
              <a:tabLst>
                <a:tab pos="903288" algn="dec"/>
                <a:tab pos="1619250" algn="dec"/>
                <a:tab pos="2962275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endParaRPr lang="pt-BR" dirty="0">
              <a:solidFill>
                <a:schemeClr val="bg1"/>
              </a:solidFill>
            </a:endParaRPr>
          </a:p>
          <a:p>
            <a:pPr algn="just">
              <a:lnSpc>
                <a:spcPts val="2000"/>
              </a:lnSpc>
              <a:tabLst>
                <a:tab pos="903288" algn="dec"/>
                <a:tab pos="1619250" algn="dec"/>
                <a:tab pos="2605088" algn="dec"/>
                <a:tab pos="3681413" algn="dec"/>
                <a:tab pos="4391025" algn="dec"/>
                <a:tab pos="5019675" algn="dec"/>
                <a:tab pos="5475288" algn="dec"/>
                <a:tab pos="6819900" algn="dec"/>
                <a:tab pos="7267575" algn="dec"/>
              </a:tabLst>
            </a:pPr>
            <a:r>
              <a:rPr lang="pt-BR" dirty="0" smtClean="0">
                <a:solidFill>
                  <a:schemeClr val="bg1"/>
                </a:solidFill>
              </a:rPr>
              <a:t>			1,00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have esquerda 10"/>
          <p:cNvSpPr/>
          <p:nvPr/>
        </p:nvSpPr>
        <p:spPr>
          <a:xfrm rot="16200000">
            <a:off x="7740355" y="2348880"/>
            <a:ext cx="144014" cy="1296145"/>
          </a:xfrm>
          <a:prstGeom prst="leftBrace">
            <a:avLst>
              <a:gd name="adj1" fmla="val 31482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5436095" y="2924945"/>
            <a:ext cx="1296146" cy="644119"/>
            <a:chOff x="5436095" y="3349462"/>
            <a:chExt cx="1296146" cy="655602"/>
          </a:xfrm>
        </p:grpSpPr>
        <p:sp>
          <p:nvSpPr>
            <p:cNvPr id="16" name="Chave esquerda 15"/>
            <p:cNvSpPr/>
            <p:nvPr/>
          </p:nvSpPr>
          <p:spPr>
            <a:xfrm rot="16200000">
              <a:off x="5940152" y="3212975"/>
              <a:ext cx="288032" cy="1296145"/>
            </a:xfrm>
            <a:prstGeom prst="leftBrace">
              <a:avLst>
                <a:gd name="adj1" fmla="val 31482"/>
                <a:gd name="adj2" fmla="val 5000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>
              <a:stCxn id="16" idx="0"/>
            </p:cNvCxnSpPr>
            <p:nvPr/>
          </p:nvCxnSpPr>
          <p:spPr>
            <a:xfrm flipH="1" flipV="1">
              <a:off x="5436095" y="3349462"/>
              <a:ext cx="1" cy="3675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16" idx="2"/>
            </p:cNvCxnSpPr>
            <p:nvPr/>
          </p:nvCxnSpPr>
          <p:spPr>
            <a:xfrm flipV="1">
              <a:off x="6732241" y="3349462"/>
              <a:ext cx="0" cy="3675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2915815" y="2924946"/>
            <a:ext cx="4896547" cy="1469840"/>
            <a:chOff x="5436095" y="2289523"/>
            <a:chExt cx="1296146" cy="1715541"/>
          </a:xfrm>
        </p:grpSpPr>
        <p:sp>
          <p:nvSpPr>
            <p:cNvPr id="26" name="Chave esquerda 25"/>
            <p:cNvSpPr/>
            <p:nvPr/>
          </p:nvSpPr>
          <p:spPr>
            <a:xfrm rot="16200000">
              <a:off x="5940152" y="3212975"/>
              <a:ext cx="288032" cy="1296145"/>
            </a:xfrm>
            <a:prstGeom prst="leftBrace">
              <a:avLst>
                <a:gd name="adj1" fmla="val 31482"/>
                <a:gd name="adj2" fmla="val 5000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>
              <a:stCxn id="26" idx="0"/>
            </p:cNvCxnSpPr>
            <p:nvPr/>
          </p:nvCxnSpPr>
          <p:spPr>
            <a:xfrm flipV="1">
              <a:off x="5436096" y="2289523"/>
              <a:ext cx="2" cy="142750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26" idx="2"/>
            </p:cNvCxnSpPr>
            <p:nvPr/>
          </p:nvCxnSpPr>
          <p:spPr>
            <a:xfrm flipH="1" flipV="1">
              <a:off x="6732240" y="2922609"/>
              <a:ext cx="1" cy="79442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/>
          <p:cNvGrpSpPr/>
          <p:nvPr/>
        </p:nvGrpSpPr>
        <p:grpSpPr>
          <a:xfrm>
            <a:off x="3563888" y="2924945"/>
            <a:ext cx="1296146" cy="929779"/>
            <a:chOff x="5436095" y="3111725"/>
            <a:chExt cx="1296146" cy="893339"/>
          </a:xfrm>
        </p:grpSpPr>
        <p:sp>
          <p:nvSpPr>
            <p:cNvPr id="31" name="Chave esquerda 30"/>
            <p:cNvSpPr/>
            <p:nvPr/>
          </p:nvSpPr>
          <p:spPr>
            <a:xfrm rot="16200000">
              <a:off x="5940152" y="3212975"/>
              <a:ext cx="288032" cy="1296145"/>
            </a:xfrm>
            <a:prstGeom prst="leftBrace">
              <a:avLst>
                <a:gd name="adj1" fmla="val 31482"/>
                <a:gd name="adj2" fmla="val 5000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>
              <a:stCxn id="31" idx="0"/>
            </p:cNvCxnSpPr>
            <p:nvPr/>
          </p:nvCxnSpPr>
          <p:spPr>
            <a:xfrm flipH="1" flipV="1">
              <a:off x="5436095" y="3111725"/>
              <a:ext cx="1" cy="60530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31" idx="2"/>
            </p:cNvCxnSpPr>
            <p:nvPr/>
          </p:nvCxnSpPr>
          <p:spPr>
            <a:xfrm flipV="1">
              <a:off x="6732241" y="3111725"/>
              <a:ext cx="0" cy="60530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1907705" y="2924944"/>
            <a:ext cx="4176464" cy="1958266"/>
            <a:chOff x="5436095" y="1691075"/>
            <a:chExt cx="1296146" cy="2313989"/>
          </a:xfrm>
        </p:grpSpPr>
        <p:sp>
          <p:nvSpPr>
            <p:cNvPr id="42" name="Chave esquerda 41"/>
            <p:cNvSpPr/>
            <p:nvPr/>
          </p:nvSpPr>
          <p:spPr>
            <a:xfrm rot="16200000">
              <a:off x="5940152" y="3212975"/>
              <a:ext cx="288032" cy="1296145"/>
            </a:xfrm>
            <a:prstGeom prst="leftBrace">
              <a:avLst>
                <a:gd name="adj1" fmla="val 31482"/>
                <a:gd name="adj2" fmla="val 5000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reto 42"/>
            <p:cNvCxnSpPr>
              <a:stCxn id="42" idx="0"/>
            </p:cNvCxnSpPr>
            <p:nvPr/>
          </p:nvCxnSpPr>
          <p:spPr>
            <a:xfrm flipV="1">
              <a:off x="5436095" y="1691075"/>
              <a:ext cx="2" cy="202595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42" idx="2"/>
            </p:cNvCxnSpPr>
            <p:nvPr/>
          </p:nvCxnSpPr>
          <p:spPr>
            <a:xfrm flipV="1">
              <a:off x="6732241" y="2789750"/>
              <a:ext cx="0" cy="92728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1115614" y="2924944"/>
            <a:ext cx="3096345" cy="2448273"/>
            <a:chOff x="5436095" y="1052732"/>
            <a:chExt cx="1296146" cy="2952332"/>
          </a:xfrm>
        </p:grpSpPr>
        <p:sp>
          <p:nvSpPr>
            <p:cNvPr id="47" name="Chave esquerda 46"/>
            <p:cNvSpPr/>
            <p:nvPr/>
          </p:nvSpPr>
          <p:spPr>
            <a:xfrm rot="16200000">
              <a:off x="5940152" y="3212975"/>
              <a:ext cx="288032" cy="1296145"/>
            </a:xfrm>
            <a:prstGeom prst="leftBrace">
              <a:avLst>
                <a:gd name="adj1" fmla="val 31482"/>
                <a:gd name="adj2" fmla="val 5000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reto 47"/>
            <p:cNvCxnSpPr>
              <a:stCxn id="47" idx="0"/>
            </p:cNvCxnSpPr>
            <p:nvPr/>
          </p:nvCxnSpPr>
          <p:spPr>
            <a:xfrm flipV="1">
              <a:off x="5436095" y="1052732"/>
              <a:ext cx="2" cy="2664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47" idx="2"/>
            </p:cNvCxnSpPr>
            <p:nvPr/>
          </p:nvCxnSpPr>
          <p:spPr>
            <a:xfrm flipH="1" flipV="1">
              <a:off x="6732239" y="2527601"/>
              <a:ext cx="2" cy="118942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/>
          <p:cNvGrpSpPr/>
          <p:nvPr/>
        </p:nvGrpSpPr>
        <p:grpSpPr>
          <a:xfrm>
            <a:off x="3979572" y="4626202"/>
            <a:ext cx="1384516" cy="1005326"/>
            <a:chOff x="5436095" y="2402247"/>
            <a:chExt cx="1296147" cy="1602817"/>
          </a:xfrm>
        </p:grpSpPr>
        <p:sp>
          <p:nvSpPr>
            <p:cNvPr id="57" name="Chave esquerda 56"/>
            <p:cNvSpPr/>
            <p:nvPr/>
          </p:nvSpPr>
          <p:spPr>
            <a:xfrm rot="16200000">
              <a:off x="5940152" y="3212975"/>
              <a:ext cx="288032" cy="1296145"/>
            </a:xfrm>
            <a:prstGeom prst="leftBrace">
              <a:avLst>
                <a:gd name="adj1" fmla="val 31482"/>
                <a:gd name="adj2" fmla="val 5000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8" name="Conector reto 57"/>
            <p:cNvCxnSpPr>
              <a:stCxn id="57" idx="0"/>
            </p:cNvCxnSpPr>
            <p:nvPr/>
          </p:nvCxnSpPr>
          <p:spPr>
            <a:xfrm flipV="1">
              <a:off x="5436096" y="3212418"/>
              <a:ext cx="0" cy="50461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stCxn id="57" idx="2"/>
            </p:cNvCxnSpPr>
            <p:nvPr/>
          </p:nvCxnSpPr>
          <p:spPr>
            <a:xfrm flipV="1">
              <a:off x="6732240" y="2402247"/>
              <a:ext cx="2" cy="13147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/>
          <p:cNvGrpSpPr/>
          <p:nvPr/>
        </p:nvGrpSpPr>
        <p:grpSpPr>
          <a:xfrm flipH="1">
            <a:off x="2663786" y="5733255"/>
            <a:ext cx="2008041" cy="357255"/>
            <a:chOff x="5436095" y="3435483"/>
            <a:chExt cx="1296147" cy="569581"/>
          </a:xfrm>
        </p:grpSpPr>
        <p:sp>
          <p:nvSpPr>
            <p:cNvPr id="66" name="Chave esquerda 65"/>
            <p:cNvSpPr/>
            <p:nvPr/>
          </p:nvSpPr>
          <p:spPr>
            <a:xfrm rot="16200000">
              <a:off x="5940152" y="3212975"/>
              <a:ext cx="288032" cy="1296145"/>
            </a:xfrm>
            <a:prstGeom prst="leftBrace">
              <a:avLst>
                <a:gd name="adj1" fmla="val 31482"/>
                <a:gd name="adj2" fmla="val 50000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 reto 67"/>
            <p:cNvCxnSpPr>
              <a:stCxn id="66" idx="2"/>
            </p:cNvCxnSpPr>
            <p:nvPr/>
          </p:nvCxnSpPr>
          <p:spPr>
            <a:xfrm flipV="1">
              <a:off x="6732240" y="3435483"/>
              <a:ext cx="2" cy="28154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aixaDeTexto 71"/>
          <p:cNvSpPr txBox="1"/>
          <p:nvPr/>
        </p:nvSpPr>
        <p:spPr>
          <a:xfrm>
            <a:off x="2613187" y="59541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4407270" y="5965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3851920" y="55172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5196800" y="55172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1020336" y="5193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4026344" y="5193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907704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772864" y="4725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2933386" y="422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7501056" y="422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3491880" y="364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4629120" y="3645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5364088" y="33801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6492944" y="33801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7103855" y="29480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8232711" y="29480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 rot="16200000">
            <a:off x="637974" y="23946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00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 rot="16200000">
            <a:off x="1281565" y="2394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110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 rot="16200000">
            <a:off x="2263969" y="23946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101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 rot="16200000">
            <a:off x="3165348" y="23946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011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 rot="16200000">
            <a:off x="4064169" y="23946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010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 rot="16200000">
            <a:off x="4860613" y="23946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1111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 rot="16200000">
            <a:off x="5796717" y="23946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1110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 rot="16200000">
            <a:off x="6651520" y="23946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1001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 rot="16200000">
            <a:off x="7587624" y="239467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1000</a:t>
            </a:r>
            <a:endParaRPr lang="pt-BR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7596336" y="3118635"/>
            <a:ext cx="486677" cy="3103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5799759" y="3599171"/>
            <a:ext cx="554641" cy="3103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3976032" y="3861048"/>
            <a:ext cx="486677" cy="3103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/>
          <p:cNvSpPr/>
          <p:nvPr/>
        </p:nvSpPr>
        <p:spPr>
          <a:xfrm>
            <a:off x="5148064" y="4394786"/>
            <a:ext cx="486677" cy="3103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3762566" y="4918835"/>
            <a:ext cx="486677" cy="3103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2402468" y="5407724"/>
            <a:ext cx="486677" cy="3103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4439559" y="5665218"/>
            <a:ext cx="486677" cy="3103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3426331" y="6070963"/>
            <a:ext cx="486677" cy="31036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5085184"/>
            <a:ext cx="17748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0 - </a:t>
            </a:r>
            <a:r>
              <a:rPr lang="pt-BR" dirty="0" err="1" smtClean="0">
                <a:solidFill>
                  <a:srgbClr val="FF0000"/>
                </a:solidFill>
              </a:rPr>
              <a:t>prob</a:t>
            </a:r>
            <a:r>
              <a:rPr lang="pt-BR" dirty="0" smtClean="0">
                <a:solidFill>
                  <a:srgbClr val="FF0000"/>
                </a:solidFill>
              </a:rPr>
              <a:t>. menor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1 - </a:t>
            </a:r>
            <a:r>
              <a:rPr lang="pt-BR" dirty="0" err="1" smtClean="0">
                <a:solidFill>
                  <a:srgbClr val="FF0000"/>
                </a:solidFill>
              </a:rPr>
              <a:t>prob</a:t>
            </a:r>
            <a:r>
              <a:rPr lang="pt-BR" dirty="0" smtClean="0">
                <a:solidFill>
                  <a:srgbClr val="FF0000"/>
                </a:solidFill>
              </a:rPr>
              <a:t>. maior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* </a:t>
            </a:r>
            <a:r>
              <a:rPr lang="pt-BR" dirty="0" err="1" smtClean="0">
                <a:solidFill>
                  <a:srgbClr val="FF0000"/>
                </a:solidFill>
              </a:rPr>
              <a:t>Prob</a:t>
            </a:r>
            <a:r>
              <a:rPr lang="pt-BR" dirty="0" smtClean="0">
                <a:solidFill>
                  <a:srgbClr val="FF0000"/>
                </a:solidFill>
              </a:rPr>
              <a:t>. iguais: 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0 p/ combinação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dirty="0" smtClean="0"/>
              <a:t>Solução: </a:t>
            </a:r>
          </a:p>
          <a:p>
            <a:pPr marL="0" indent="0">
              <a:buNone/>
            </a:pPr>
            <a:endParaRPr lang="pt-BR" sz="1500" dirty="0"/>
          </a:p>
          <a:p>
            <a:pPr marL="274320" lvl="1" indent="0">
              <a:buNone/>
            </a:pPr>
            <a:r>
              <a:rPr lang="pt-BR" sz="1500" dirty="0" smtClean="0"/>
              <a:t>Usando o </a:t>
            </a:r>
            <a:r>
              <a:rPr lang="pt-BR" sz="1500" i="1" dirty="0" smtClean="0">
                <a:solidFill>
                  <a:srgbClr val="FFC000"/>
                </a:solidFill>
              </a:rPr>
              <a:t>toolbox Communications System</a:t>
            </a:r>
            <a:r>
              <a:rPr lang="pt-BR" sz="1500" dirty="0" smtClean="0"/>
              <a:t>:</a:t>
            </a:r>
          </a:p>
          <a:p>
            <a:pPr marL="274320" lvl="1" indent="0">
              <a:buNone/>
            </a:pP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t-B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simbolos</a:t>
            </a: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 = {'s0','s1','s2','s3','s4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','s5','s6','s7','s8'};</a:t>
            </a:r>
          </a:p>
          <a:p>
            <a:pPr marL="274320" lvl="1" indent="0">
              <a:buNone/>
            </a:pP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&gt;&gt; p = 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600" dirty="0" smtClean="0"/>
              <a:t>0.20 0.15 0.13 0.12 0.10 0.09 0.08 0.07 0.06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pt-B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[</a:t>
            </a:r>
            <a:r>
              <a:rPr lang="pt-B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cod,Lmed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huffmandict</a:t>
            </a:r>
            <a:r>
              <a:rPr lang="pt-BR" sz="1500" dirty="0">
                <a:latin typeface="Consolas" panose="020B0609020204030204" pitchFamily="49" charset="0"/>
                <a:cs typeface="Consolas" panose="020B0609020204030204" pitchFamily="49" charset="0"/>
              </a:rPr>
              <a:t>(simbolos,p,2,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'max');</a:t>
            </a:r>
          </a:p>
          <a:p>
            <a:pPr marL="274320" lvl="1" indent="0">
              <a:buNone/>
            </a:pP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da-DK" sz="1500" dirty="0">
                <a:latin typeface="Consolas" panose="020B0609020204030204" pitchFamily="49" charset="0"/>
                <a:cs typeface="Consolas" panose="020B0609020204030204" pitchFamily="49" charset="0"/>
              </a:rPr>
              <a:t>for i = 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1:9, cod{i</a:t>
            </a:r>
            <a:r>
              <a:rPr lang="da-DK" sz="1500" dirty="0">
                <a:latin typeface="Consolas" panose="020B0609020204030204" pitchFamily="49" charset="0"/>
                <a:cs typeface="Consolas" panose="020B0609020204030204" pitchFamily="49" charset="0"/>
              </a:rPr>
              <a:t>,:},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end,Lmed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s0     1     1</a:t>
            </a: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s1     0     0     1</a:t>
            </a: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s2     0     1     0</a:t>
            </a: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s3     1     0     0</a:t>
            </a: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s4     1     0     1</a:t>
            </a: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s5     0     0     0     0</a:t>
            </a: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s6     0     0     0     1</a:t>
            </a: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s7     0     1     1     0</a:t>
            </a:r>
          </a:p>
          <a:p>
            <a:pPr marL="274320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s8     0     1     1     1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pt-B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Lmed</a:t>
            </a:r>
            <a:r>
              <a:rPr lang="pt-B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3.1000</a:t>
            </a:r>
            <a:endParaRPr lang="pt-BR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31123" y="6376243"/>
            <a:ext cx="3481754" cy="365125"/>
          </a:xfrm>
        </p:spPr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58</a:t>
            </a:fld>
            <a:endParaRPr lang="pt-BR"/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48" y="2924945"/>
            <a:ext cx="4592423" cy="338437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972943" y="3127575"/>
            <a:ext cx="4572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s0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0     0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1     1     0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1     0     1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0     1     1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0     1     0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1     1     1     1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s6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1     1     1     0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s7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1     0     0     1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pt-BR" sz="1500" b="1" dirty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s8     </a:t>
            </a:r>
            <a:r>
              <a:rPr lang="pt-BR" sz="1500" b="1" dirty="0" smtClean="0">
                <a:solidFill>
                  <a:srgbClr val="66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1     0     0     0</a:t>
            </a:r>
            <a:endParaRPr lang="pt-BR" sz="1500" b="1" dirty="0">
              <a:solidFill>
                <a:srgbClr val="66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9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Codificação de </a:t>
            </a:r>
            <a:r>
              <a:rPr lang="pt-BR" dirty="0" smtClean="0"/>
              <a:t>Huffman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rmAutofit fontScale="92500" lnSpcReduction="20000"/>
          </a:bodyPr>
          <a:lstStyle/>
          <a:p>
            <a:r>
              <a:rPr lang="pt-BR" sz="2000" b="1" dirty="0" smtClean="0"/>
              <a:t>Exercício 2</a:t>
            </a:r>
            <a:r>
              <a:rPr lang="pt-BR" sz="2000" dirty="0" smtClean="0"/>
              <a:t>:  Os símbolos de uma fonte discreta sem memória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 smtClean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...,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dirty="0" smtClean="0"/>
              <a:t>} tem probabilidades {0,1; 0,3</a:t>
            </a:r>
            <a:r>
              <a:rPr lang="pt-BR" sz="2000" dirty="0"/>
              <a:t>;</a:t>
            </a:r>
            <a:r>
              <a:rPr lang="pt-BR" sz="2000" dirty="0" smtClean="0"/>
              <a:t> 0,05; 0,09; 0,21; 0,25}. Monte a árvore de Huffman e indique a palavra-código para cada símbolo, além de calcular o tam. médio das palavras-código e a eficiência do código. Depois projete outro código de Huffman para sequências fonte de comprimento 2 (fonte estendida) e compare a eficiência dos códigos produzidos para ambas fontes.</a:t>
            </a:r>
          </a:p>
          <a:p>
            <a:pPr marL="0" indent="0">
              <a:buNone/>
            </a:pPr>
            <a:r>
              <a:rPr lang="pt-BR" sz="2000" dirty="0" smtClean="0"/>
              <a:t>    </a:t>
            </a:r>
            <a:r>
              <a:rPr lang="pt-BR" sz="2000" dirty="0" smtClean="0">
                <a:solidFill>
                  <a:srgbClr val="FFC000"/>
                </a:solidFill>
              </a:rPr>
              <a:t>Gabarito</a:t>
            </a:r>
            <a:r>
              <a:rPr lang="pt-BR" sz="2000" dirty="0" smtClean="0"/>
              <a:t>:</a:t>
            </a:r>
            <a:endParaRPr lang="pt-BR" sz="2000" dirty="0"/>
          </a:p>
          <a:p>
            <a:pPr marL="0" indent="0">
              <a:buNone/>
              <a:tabLst>
                <a:tab pos="625475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Alfabeto da </a:t>
            </a:r>
            <a:r>
              <a:rPr lang="pt-BR" sz="2000" b="1" dirty="0" smtClean="0"/>
              <a:t>Fonte DMS</a:t>
            </a:r>
            <a:r>
              <a:rPr lang="pt-BR" sz="2000" dirty="0" smtClean="0"/>
              <a:t>:         {</a:t>
            </a:r>
            <a:r>
              <a:rPr lang="pt-BR" sz="2000" i="1" dirty="0"/>
              <a:t>s</a:t>
            </a:r>
            <a:r>
              <a:rPr lang="pt-BR" sz="2000" i="1" baseline="-25000" dirty="0"/>
              <a:t>0</a:t>
            </a:r>
            <a:r>
              <a:rPr lang="pt-BR" sz="2000" dirty="0"/>
              <a:t>, </a:t>
            </a:r>
            <a:r>
              <a:rPr lang="pt-BR" sz="2000" i="1" dirty="0"/>
              <a:t>s</a:t>
            </a:r>
            <a:r>
              <a:rPr lang="pt-BR" sz="2000" i="1" baseline="-25000" dirty="0"/>
              <a:t>1</a:t>
            </a:r>
            <a:r>
              <a:rPr lang="pt-BR" sz="2000" dirty="0"/>
              <a:t>, ..., </a:t>
            </a:r>
            <a:r>
              <a:rPr lang="pt-BR" sz="2000" i="1" dirty="0"/>
              <a:t>s</a:t>
            </a:r>
            <a:r>
              <a:rPr lang="pt-BR" sz="2000" i="1" baseline="-25000" dirty="0"/>
              <a:t>5</a:t>
            </a:r>
            <a:r>
              <a:rPr lang="pt-BR" sz="2000" dirty="0"/>
              <a:t>} </a:t>
            </a:r>
            <a:endParaRPr lang="pt-BR" sz="2000" dirty="0" smtClean="0"/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Palavras-código:	</a:t>
            </a:r>
            <a:r>
              <a:rPr lang="pt-BR" sz="1600" dirty="0" smtClean="0"/>
              <a:t>	</a:t>
            </a:r>
            <a:r>
              <a:rPr lang="en-US" sz="1600" dirty="0" smtClean="0"/>
              <a:t>010</a:t>
            </a:r>
            <a:r>
              <a:rPr lang="en-US" sz="1600" dirty="0"/>
              <a:t>, 11, 0110, 0111, 00</a:t>
            </a:r>
            <a:r>
              <a:rPr lang="en-US" sz="1600" dirty="0" smtClean="0"/>
              <a:t>, 10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Compr</a:t>
            </a:r>
            <a:r>
              <a:rPr lang="en-US" sz="1600" dirty="0" smtClean="0"/>
              <a:t>. </a:t>
            </a:r>
            <a:r>
              <a:rPr lang="en-US" sz="1600" dirty="0" err="1" smtClean="0"/>
              <a:t>Médio</a:t>
            </a:r>
            <a:r>
              <a:rPr lang="en-US" sz="1600" dirty="0" smtClean="0"/>
              <a:t>: 	</a:t>
            </a:r>
            <a:r>
              <a:rPr lang="en-US" sz="1600" dirty="0" smtClean="0"/>
              <a:t>	2,38 </a:t>
            </a:r>
            <a:r>
              <a:rPr lang="en-US" sz="1600" dirty="0" smtClean="0"/>
              <a:t>bits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Eficiência</a:t>
            </a:r>
            <a:r>
              <a:rPr lang="en-US" sz="1600" dirty="0"/>
              <a:t> </a:t>
            </a:r>
            <a:r>
              <a:rPr lang="en-US" sz="1600" dirty="0" smtClean="0"/>
              <a:t>Cód.1(</a:t>
            </a:r>
            <a:r>
              <a:rPr lang="el-GR" sz="1600" dirty="0">
                <a:latin typeface="Arial"/>
                <a:cs typeface="Arial"/>
              </a:rPr>
              <a:t>η</a:t>
            </a:r>
            <a:r>
              <a:rPr lang="en-US" sz="1600" dirty="0" smtClean="0"/>
              <a:t>):	</a:t>
            </a: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66FFFF"/>
                </a:solidFill>
              </a:rPr>
              <a:t>0,9895</a:t>
            </a:r>
            <a:endParaRPr lang="en-US" sz="1600" b="1" dirty="0" smtClean="0">
              <a:solidFill>
                <a:srgbClr val="66FFFF"/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pt-BR" sz="2000" dirty="0"/>
              <a:t>	</a:t>
            </a:r>
            <a:r>
              <a:rPr lang="pt-BR" sz="2000" dirty="0" smtClean="0"/>
              <a:t>Alf. Da </a:t>
            </a:r>
            <a:r>
              <a:rPr lang="pt-BR" sz="2000" b="1" dirty="0" smtClean="0"/>
              <a:t>Fonte </a:t>
            </a:r>
            <a:r>
              <a:rPr lang="pt-BR" sz="2000" b="1" dirty="0" smtClean="0"/>
              <a:t>DMS </a:t>
            </a:r>
            <a:r>
              <a:rPr lang="pt-BR" sz="2000" b="1" dirty="0" smtClean="0"/>
              <a:t>Estendida</a:t>
            </a:r>
            <a:r>
              <a:rPr lang="pt-BR" sz="2000" dirty="0" smtClean="0"/>
              <a:t>: {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/>
              <a:t>, ...,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i="1" dirty="0" smtClean="0"/>
              <a:t>, s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 smtClean="0"/>
              <a:t>, </a:t>
            </a:r>
            <a:r>
              <a:rPr lang="pt-BR" sz="2000" dirty="0"/>
              <a:t>...,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i="1" dirty="0" smtClean="0"/>
              <a:t>, </a:t>
            </a:r>
            <a:br>
              <a:rPr lang="pt-BR" sz="2000" i="1" dirty="0" smtClean="0"/>
            </a:br>
            <a:r>
              <a:rPr lang="pt-BR" sz="2000" i="1" dirty="0" smtClean="0"/>
              <a:t>					s</a:t>
            </a:r>
            <a:r>
              <a:rPr lang="pt-BR" sz="2000" i="1" baseline="-25000" dirty="0" smtClean="0"/>
              <a:t>2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2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/>
              <a:t>, ...,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2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i="1" dirty="0" smtClean="0"/>
              <a:t>, s</a:t>
            </a:r>
            <a:r>
              <a:rPr lang="pt-BR" sz="2000" i="1" baseline="-25000" dirty="0" smtClean="0"/>
              <a:t>3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3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/>
              <a:t>, ...,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3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i="1" dirty="0" smtClean="0"/>
              <a:t>,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pt-BR" sz="2000" i="1" dirty="0"/>
              <a:t>	</a:t>
            </a:r>
            <a:r>
              <a:rPr lang="pt-BR" sz="2000" i="1" dirty="0" smtClean="0"/>
              <a:t>				s</a:t>
            </a:r>
            <a:r>
              <a:rPr lang="pt-BR" sz="2000" i="1" baseline="-25000" dirty="0" smtClean="0"/>
              <a:t>4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4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/>
              <a:t>, ...,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4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i="1" dirty="0" smtClean="0"/>
              <a:t>, s</a:t>
            </a:r>
            <a:r>
              <a:rPr lang="pt-BR" sz="2000" i="1" baseline="-25000" dirty="0" smtClean="0"/>
              <a:t>5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0</a:t>
            </a:r>
            <a:r>
              <a:rPr lang="pt-BR" sz="2000" dirty="0"/>
              <a:t>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1</a:t>
            </a:r>
            <a:r>
              <a:rPr lang="pt-BR" sz="2000" dirty="0"/>
              <a:t>, ..., 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i="1" dirty="0" smtClean="0"/>
              <a:t>s</a:t>
            </a:r>
            <a:r>
              <a:rPr lang="pt-BR" sz="2000" i="1" baseline="-25000" dirty="0" smtClean="0"/>
              <a:t>5</a:t>
            </a:r>
            <a:r>
              <a:rPr lang="pt-BR" sz="2000" i="1" dirty="0"/>
              <a:t>,</a:t>
            </a:r>
            <a:r>
              <a:rPr lang="pt-BR" sz="2000" dirty="0" smtClean="0"/>
              <a:t>} </a:t>
            </a:r>
            <a:endParaRPr lang="pt-BR" sz="2000" b="1" dirty="0" smtClean="0"/>
          </a:p>
          <a:p>
            <a:pPr marL="0" indent="0">
              <a:buNone/>
              <a:tabLst>
                <a:tab pos="625475" algn="l"/>
              </a:tabLst>
            </a:pPr>
            <a:r>
              <a:rPr lang="pt-BR" sz="1600" dirty="0"/>
              <a:t>	</a:t>
            </a:r>
            <a:r>
              <a:rPr lang="pt-BR" sz="1600" dirty="0" smtClean="0"/>
              <a:t>	Palavras-código</a:t>
            </a:r>
            <a:r>
              <a:rPr lang="pt-BR" sz="1600" dirty="0"/>
              <a:t>:	</a:t>
            </a:r>
            <a:r>
              <a:rPr lang="pt-BR" sz="1600" dirty="0" smtClean="0"/>
              <a:t>	</a:t>
            </a:r>
            <a:r>
              <a:rPr lang="pt-BR" sz="1600" b="1" dirty="0" smtClean="0"/>
              <a:t>1110000</a:t>
            </a:r>
            <a:r>
              <a:rPr lang="pt-BR" sz="1600" b="1" dirty="0"/>
              <a:t>, 01110, 10110111, 1011001, 111001</a:t>
            </a:r>
            <a:r>
              <a:rPr lang="pt-BR" sz="1600" dirty="0"/>
              <a:t>, 00101, 01111, 000, 011010, 00111, </a:t>
            </a:r>
            <a:r>
              <a:rPr lang="pt-BR" sz="1600" b="1" dirty="0"/>
              <a:t>1001, 1100, 11101110, 011011, 111011110</a:t>
            </a:r>
            <a:r>
              <a:rPr lang="pt-BR" sz="1600" dirty="0"/>
              <a:t>, 111011111, 1110001, 001000, 1011010, 01100, </a:t>
            </a:r>
            <a:r>
              <a:rPr lang="pt-BR" sz="1600" b="1" dirty="0"/>
              <a:t>10110110, 1011000, 101110, 111110, 111010</a:t>
            </a:r>
            <a:r>
              <a:rPr lang="pt-BR" sz="1600" dirty="0"/>
              <a:t>, 1010, 1110110, 101111, 11110, 0100, </a:t>
            </a:r>
            <a:r>
              <a:rPr lang="pt-BR" sz="1600" b="1" dirty="0"/>
              <a:t>00110, 1101, 001001, 111111, 0101</a:t>
            </a:r>
            <a:r>
              <a:rPr lang="pt-BR" sz="1600" dirty="0"/>
              <a:t>, 1000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Compr</a:t>
            </a:r>
            <a:r>
              <a:rPr lang="en-US" sz="1600" dirty="0"/>
              <a:t>. </a:t>
            </a:r>
            <a:r>
              <a:rPr lang="en-US" sz="1600" dirty="0" err="1"/>
              <a:t>Médio</a:t>
            </a:r>
            <a:r>
              <a:rPr lang="en-US" sz="1600" dirty="0"/>
              <a:t>: 	</a:t>
            </a:r>
            <a:r>
              <a:rPr lang="en-US" sz="1600" dirty="0" smtClean="0"/>
              <a:t>	</a:t>
            </a:r>
            <a:r>
              <a:rPr lang="pt-BR" sz="1600" dirty="0" smtClean="0"/>
              <a:t>4,742</a:t>
            </a:r>
            <a:r>
              <a:rPr lang="en-US" sz="1600" dirty="0" smtClean="0"/>
              <a:t> </a:t>
            </a:r>
            <a:r>
              <a:rPr lang="en-US" sz="1600" dirty="0"/>
              <a:t>bits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Eficiência</a:t>
            </a:r>
            <a:r>
              <a:rPr lang="en-US" sz="1600" dirty="0"/>
              <a:t> Cód.1(</a:t>
            </a:r>
            <a:r>
              <a:rPr lang="el-GR" sz="1600" dirty="0">
                <a:latin typeface="Arial"/>
                <a:cs typeface="Arial"/>
              </a:rPr>
              <a:t>η</a:t>
            </a:r>
            <a:r>
              <a:rPr lang="en-US" sz="1600" dirty="0"/>
              <a:t>):	</a:t>
            </a:r>
            <a:r>
              <a:rPr lang="en-US" sz="1600" dirty="0" smtClean="0"/>
              <a:t>	</a:t>
            </a:r>
            <a:r>
              <a:rPr lang="en-US" sz="1600" b="1" dirty="0">
                <a:solidFill>
                  <a:srgbClr val="66FFFF"/>
                </a:solidFill>
              </a:rPr>
              <a:t>0,9932</a:t>
            </a:r>
            <a:endParaRPr lang="en-US" sz="1600" b="1" dirty="0">
              <a:solidFill>
                <a:srgbClr val="66FFFF"/>
              </a:solidFill>
            </a:endParaRPr>
          </a:p>
          <a:p>
            <a:pPr marL="0" indent="0">
              <a:buNone/>
            </a:pPr>
            <a:endParaRPr lang="pt-BR" sz="16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59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7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48064" y="1700808"/>
            <a:ext cx="3816424" cy="4388227"/>
          </a:xfrm>
        </p:spPr>
        <p:txBody>
          <a:bodyPr>
            <a:normAutofit fontScale="92500"/>
          </a:bodyPr>
          <a:lstStyle/>
          <a:p>
            <a:r>
              <a:rPr lang="pt-BR" b="1" dirty="0" smtClean="0">
                <a:solidFill>
                  <a:srgbClr val="FFC000"/>
                </a:solidFill>
              </a:rPr>
              <a:t>Sist. de Comunicação Digital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É um meio de se </a:t>
            </a:r>
            <a:r>
              <a:rPr lang="pt-BR" dirty="0" smtClean="0">
                <a:solidFill>
                  <a:srgbClr val="FFC000"/>
                </a:solidFill>
              </a:rPr>
              <a:t>transportar informação </a:t>
            </a:r>
            <a:r>
              <a:rPr lang="pt-BR" dirty="0" smtClean="0"/>
              <a:t>de </a:t>
            </a:r>
            <a:r>
              <a:rPr lang="pt-BR" dirty="0" smtClean="0">
                <a:solidFill>
                  <a:srgbClr val="FFC000"/>
                </a:solidFill>
              </a:rPr>
              <a:t>um ponto geográfico a outro </a:t>
            </a:r>
            <a:r>
              <a:rPr lang="pt-BR" dirty="0" smtClean="0"/>
              <a:t>usando uma </a:t>
            </a:r>
            <a:r>
              <a:rPr lang="pt-BR" dirty="0" smtClean="0">
                <a:solidFill>
                  <a:srgbClr val="FFC000"/>
                </a:solidFill>
              </a:rPr>
              <a:t>sequência de símbolos </a:t>
            </a:r>
            <a:r>
              <a:rPr lang="pt-BR" dirty="0"/>
              <a:t>(</a:t>
            </a:r>
            <a:r>
              <a:rPr lang="pt-BR" dirty="0" smtClean="0"/>
              <a:t>digital) de um alfabeto finito para representar a informação</a:t>
            </a:r>
          </a:p>
          <a:p>
            <a:pPr lvl="1"/>
            <a:endParaRPr lang="pt-BR" dirty="0" smtClean="0">
              <a:solidFill>
                <a:srgbClr val="FFC000"/>
              </a:solidFill>
            </a:endParaRPr>
          </a:p>
          <a:p>
            <a:pPr lvl="1"/>
            <a:r>
              <a:rPr lang="pt-BR" dirty="0" smtClean="0">
                <a:solidFill>
                  <a:srgbClr val="FFC000"/>
                </a:solidFill>
              </a:rPr>
              <a:t>Elementos</a:t>
            </a:r>
            <a:r>
              <a:rPr lang="pt-BR" dirty="0" smtClean="0"/>
              <a:t>: fonte de informação, modulador, transmissor, canal físico, receptor, demodulador, destino da informação</a:t>
            </a:r>
          </a:p>
          <a:p>
            <a:pPr marL="6858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940152" y="620688"/>
                <a:ext cx="2245358" cy="596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/>
                        </a:rPr>
                        <m:t>𝐵𝐸𝑅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pt-BR" sz="16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pt-BR" sz="16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pt-BR" sz="16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20688"/>
                <a:ext cx="2245358" cy="5967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o 50"/>
          <p:cNvGrpSpPr/>
          <p:nvPr/>
        </p:nvGrpSpPr>
        <p:grpSpPr>
          <a:xfrm>
            <a:off x="187614" y="1484784"/>
            <a:ext cx="4888442" cy="5131152"/>
            <a:chOff x="187614" y="1484784"/>
            <a:chExt cx="4888442" cy="5131152"/>
          </a:xfrm>
        </p:grpSpPr>
        <p:grpSp>
          <p:nvGrpSpPr>
            <p:cNvPr id="47" name="Grupo 46"/>
            <p:cNvGrpSpPr/>
            <p:nvPr/>
          </p:nvGrpSpPr>
          <p:grpSpPr>
            <a:xfrm>
              <a:off x="187614" y="1484784"/>
              <a:ext cx="4888442" cy="5131152"/>
              <a:chOff x="4178257" y="1897087"/>
              <a:chExt cx="4888442" cy="5131152"/>
            </a:xfrm>
          </p:grpSpPr>
          <p:sp>
            <p:nvSpPr>
              <p:cNvPr id="9" name="CaixaDeTexto 8"/>
              <p:cNvSpPr txBox="1"/>
              <p:nvPr/>
            </p:nvSpPr>
            <p:spPr>
              <a:xfrm>
                <a:off x="5261877" y="2276872"/>
                <a:ext cx="111032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Fonte</a:t>
                </a:r>
              </a:p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de</a:t>
                </a:r>
              </a:p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Informação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5261877" y="3356992"/>
                <a:ext cx="111032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Modulador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7956376" y="3356992"/>
                <a:ext cx="111032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Demodulador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261877" y="4437112"/>
                <a:ext cx="111032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Transmissor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7956376" y="4437112"/>
                <a:ext cx="111032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Receptor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7956376" y="2276872"/>
                <a:ext cx="111032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Destino</a:t>
                </a:r>
              </a:p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da</a:t>
                </a:r>
              </a:p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Informação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luxograma: Armazenamento de acesso direto 14"/>
              <p:cNvSpPr/>
              <p:nvPr/>
            </p:nvSpPr>
            <p:spPr>
              <a:xfrm>
                <a:off x="6321094" y="5517232"/>
                <a:ext cx="1851306" cy="349121"/>
              </a:xfrm>
              <a:prstGeom prst="flowChartMagneticDrum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</a:rPr>
                  <a:t>Canal Físico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5801056" y="5175776"/>
                <a:ext cx="520038" cy="516017"/>
                <a:chOff x="5801056" y="5175776"/>
                <a:chExt cx="520038" cy="516017"/>
              </a:xfrm>
            </p:grpSpPr>
            <p:cxnSp>
              <p:nvCxnSpPr>
                <p:cNvPr id="17" name="Conector reto 16"/>
                <p:cNvCxnSpPr>
                  <a:stCxn id="12" idx="2"/>
                </p:cNvCxnSpPr>
                <p:nvPr/>
              </p:nvCxnSpPr>
              <p:spPr>
                <a:xfrm flipH="1">
                  <a:off x="5817038" y="5175776"/>
                  <a:ext cx="1" cy="516016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de seta reta 18"/>
                <p:cNvCxnSpPr>
                  <a:endCxn id="15" idx="1"/>
                </p:cNvCxnSpPr>
                <p:nvPr/>
              </p:nvCxnSpPr>
              <p:spPr>
                <a:xfrm>
                  <a:off x="5801056" y="5691793"/>
                  <a:ext cx="520038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upo 21"/>
              <p:cNvGrpSpPr/>
              <p:nvPr/>
            </p:nvGrpSpPr>
            <p:grpSpPr>
              <a:xfrm rot="16200000">
                <a:off x="8085120" y="5244474"/>
                <a:ext cx="534602" cy="360040"/>
                <a:chOff x="5786492" y="5331754"/>
                <a:chExt cx="534602" cy="360040"/>
              </a:xfrm>
            </p:grpSpPr>
            <p:cxnSp>
              <p:nvCxnSpPr>
                <p:cNvPr id="23" name="Conector reto 22"/>
                <p:cNvCxnSpPr>
                  <a:stCxn id="15" idx="4"/>
                </p:cNvCxnSpPr>
                <p:nvPr/>
              </p:nvCxnSpPr>
              <p:spPr>
                <a:xfrm rot="5400000">
                  <a:off x="5606473" y="5511773"/>
                  <a:ext cx="360040" cy="1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de seta reta 23"/>
                <p:cNvCxnSpPr/>
                <p:nvPr/>
              </p:nvCxnSpPr>
              <p:spPr>
                <a:xfrm rot="5400000" flipH="1" flipV="1">
                  <a:off x="6053793" y="5424493"/>
                  <a:ext cx="1" cy="534601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Conector de seta reta 25"/>
              <p:cNvCxnSpPr>
                <a:stCxn id="9" idx="2"/>
                <a:endCxn id="10" idx="0"/>
              </p:cNvCxnSpPr>
              <p:nvPr/>
            </p:nvCxnSpPr>
            <p:spPr>
              <a:xfrm>
                <a:off x="5817039" y="3015536"/>
                <a:ext cx="0" cy="341456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de seta reta 27"/>
              <p:cNvCxnSpPr>
                <a:stCxn id="10" idx="2"/>
                <a:endCxn id="12" idx="0"/>
              </p:cNvCxnSpPr>
              <p:nvPr/>
            </p:nvCxnSpPr>
            <p:spPr>
              <a:xfrm>
                <a:off x="5817039" y="4095656"/>
                <a:ext cx="0" cy="341456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aixaDeTexto 32"/>
              <p:cNvSpPr txBox="1"/>
              <p:nvPr/>
            </p:nvSpPr>
            <p:spPr>
              <a:xfrm>
                <a:off x="5466299" y="5766935"/>
                <a:ext cx="10163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i="1" dirty="0" smtClean="0">
                    <a:latin typeface="Times New Roman" panose="02020603050405020304" pitchFamily="18" charset="0"/>
                  </a:rPr>
                  <a:t>Energia de </a:t>
                </a:r>
              </a:p>
              <a:p>
                <a:pPr algn="ctr"/>
                <a:r>
                  <a:rPr lang="pt-BR" sz="1400" i="1" dirty="0" smtClean="0">
                    <a:latin typeface="Times New Roman" panose="02020603050405020304" pitchFamily="18" charset="0"/>
                  </a:rPr>
                  <a:t>um símbolo</a:t>
                </a:r>
              </a:p>
              <a:p>
                <a:pPr algn="ctr"/>
                <a:r>
                  <a:rPr lang="pt-BR" sz="1400" i="1" dirty="0" err="1" smtClean="0">
                    <a:latin typeface="Times New Roman" panose="02020603050405020304" pitchFamily="18" charset="0"/>
                  </a:rPr>
                  <a:t>E</a:t>
                </a:r>
                <a:r>
                  <a:rPr lang="pt-BR" sz="1400" i="1" baseline="-25000" dirty="0" err="1" smtClean="0">
                    <a:latin typeface="Times New Roman" panose="02020603050405020304" pitchFamily="18" charset="0"/>
                  </a:rPr>
                  <a:t>x</a:t>
                </a:r>
                <a:endParaRPr lang="pt-BR" sz="1400" i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7410515" y="4098558"/>
                <a:ext cx="10166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i="1" dirty="0" smtClean="0">
                    <a:latin typeface="Times New Roman" panose="02020603050405020304" pitchFamily="18" charset="0"/>
                  </a:rPr>
                  <a:t>SNR=</a:t>
                </a:r>
                <a:r>
                  <a:rPr lang="pt-BR" sz="1400" i="1" dirty="0" err="1" smtClean="0">
                    <a:latin typeface="Times New Roman" panose="02020603050405020304" pitchFamily="18" charset="0"/>
                  </a:rPr>
                  <a:t>E</a:t>
                </a:r>
                <a:r>
                  <a:rPr lang="pt-BR" sz="1400" i="1" baseline="-25000" dirty="0" err="1" smtClean="0">
                    <a:latin typeface="Times New Roman" panose="02020603050405020304" pitchFamily="18" charset="0"/>
                  </a:rPr>
                  <a:t>x</a:t>
                </a:r>
                <a:r>
                  <a:rPr lang="pt-BR" sz="1400" dirty="0" smtClean="0">
                    <a:latin typeface="Times New Roman" panose="02020603050405020304" pitchFamily="18" charset="0"/>
                  </a:rPr>
                  <a:t>/</a:t>
                </a:r>
                <a:r>
                  <a:rPr lang="pt-BR" sz="1400" i="1" dirty="0" smtClean="0">
                    <a:latin typeface="Times New Roman" panose="02020603050405020304" pitchFamily="18" charset="0"/>
                  </a:rPr>
                  <a:t>N</a:t>
                </a:r>
                <a:r>
                  <a:rPr lang="pt-BR" sz="1400" i="1" baseline="-25000" dirty="0" smtClean="0">
                    <a:latin typeface="Times New Roman" panose="02020603050405020304" pitchFamily="18" charset="0"/>
                  </a:rPr>
                  <a:t>0</a:t>
                </a:r>
                <a:endParaRPr lang="pt-BR" sz="1400" i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4178257" y="5179643"/>
                <a:ext cx="10919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i="1" dirty="0" smtClean="0">
                    <a:latin typeface="Times New Roman" panose="02020603050405020304" pitchFamily="18" charset="0"/>
                  </a:rPr>
                  <a:t>Fonte de</a:t>
                </a:r>
              </a:p>
              <a:p>
                <a:pPr algn="ctr"/>
                <a:r>
                  <a:rPr lang="pt-BR" sz="1400" i="1" dirty="0" smtClean="0">
                    <a:latin typeface="Times New Roman" panose="02020603050405020304" pitchFamily="18" charset="0"/>
                  </a:rPr>
                  <a:t>Alimentação</a:t>
                </a:r>
              </a:p>
              <a:p>
                <a:pPr algn="ctr"/>
                <a:r>
                  <a:rPr lang="pt-BR" sz="1400" i="1" dirty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grpSp>
            <p:nvGrpSpPr>
              <p:cNvPr id="36" name="Grupo 35"/>
              <p:cNvGrpSpPr/>
              <p:nvPr/>
            </p:nvGrpSpPr>
            <p:grpSpPr>
              <a:xfrm rot="10800000" flipH="1">
                <a:off x="4722310" y="4797151"/>
                <a:ext cx="534602" cy="360040"/>
                <a:chOff x="5786492" y="5331754"/>
                <a:chExt cx="534602" cy="360040"/>
              </a:xfrm>
            </p:grpSpPr>
            <p:cxnSp>
              <p:nvCxnSpPr>
                <p:cNvPr id="37" name="Conector reto 36"/>
                <p:cNvCxnSpPr/>
                <p:nvPr/>
              </p:nvCxnSpPr>
              <p:spPr>
                <a:xfrm rot="5400000">
                  <a:off x="5606473" y="5511773"/>
                  <a:ext cx="360040" cy="1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/>
                <p:cNvCxnSpPr/>
                <p:nvPr/>
              </p:nvCxnSpPr>
              <p:spPr>
                <a:xfrm rot="5400000" flipH="1" flipV="1">
                  <a:off x="6053793" y="5424493"/>
                  <a:ext cx="1" cy="534601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onector de seta reta 38"/>
              <p:cNvCxnSpPr/>
              <p:nvPr/>
            </p:nvCxnSpPr>
            <p:spPr>
              <a:xfrm flipV="1">
                <a:off x="8532440" y="3015536"/>
                <a:ext cx="0" cy="341456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/>
              <p:cNvCxnSpPr/>
              <p:nvPr/>
            </p:nvCxnSpPr>
            <p:spPr>
              <a:xfrm flipV="1">
                <a:off x="8532440" y="4095656"/>
                <a:ext cx="0" cy="341456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de seta reta 40"/>
              <p:cNvCxnSpPr/>
              <p:nvPr/>
            </p:nvCxnSpPr>
            <p:spPr>
              <a:xfrm flipV="1">
                <a:off x="7164288" y="5918307"/>
                <a:ext cx="0" cy="34145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41"/>
              <p:cNvSpPr txBox="1"/>
              <p:nvPr/>
            </p:nvSpPr>
            <p:spPr>
              <a:xfrm>
                <a:off x="6425826" y="6289575"/>
                <a:ext cx="147348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i="1" dirty="0" err="1" smtClean="0">
                    <a:latin typeface="Times New Roman" panose="02020603050405020304" pitchFamily="18" charset="0"/>
                  </a:rPr>
                  <a:t>Densid</a:t>
                </a:r>
                <a:r>
                  <a:rPr lang="pt-BR" sz="1400" i="1" dirty="0" smtClean="0">
                    <a:latin typeface="Times New Roman" panose="02020603050405020304" pitchFamily="18" charset="0"/>
                  </a:rPr>
                  <a:t>. Espectral</a:t>
                </a:r>
              </a:p>
              <a:p>
                <a:pPr algn="ctr"/>
                <a:r>
                  <a:rPr lang="pt-BR" sz="1400" i="1" dirty="0" smtClean="0">
                    <a:latin typeface="Times New Roman" panose="02020603050405020304" pitchFamily="18" charset="0"/>
                  </a:rPr>
                  <a:t>do Ruído </a:t>
                </a:r>
              </a:p>
              <a:p>
                <a:pPr algn="ctr"/>
                <a:r>
                  <a:rPr lang="pt-BR" sz="1400" i="1" dirty="0" smtClean="0">
                    <a:latin typeface="Times New Roman" panose="02020603050405020304" pitchFamily="18" charset="0"/>
                  </a:rPr>
                  <a:t>N</a:t>
                </a:r>
                <a:r>
                  <a:rPr lang="pt-BR" sz="1400" i="1" baseline="-25000" dirty="0" smtClean="0">
                    <a:latin typeface="Times New Roman" panose="02020603050405020304" pitchFamily="18" charset="0"/>
                  </a:rPr>
                  <a:t>0</a:t>
                </a:r>
                <a:endParaRPr lang="pt-BR" sz="1400" i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5375002" y="1897087"/>
                <a:ext cx="9251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 smtClean="0">
                    <a:latin typeface="Times New Roman" panose="02020603050405020304" pitchFamily="18" charset="0"/>
                  </a:rPr>
                  <a:t>Usuário A</a:t>
                </a:r>
                <a:endParaRPr lang="pt-BR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8031558" y="1897087"/>
                <a:ext cx="9188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 smtClean="0">
                    <a:latin typeface="Times New Roman" panose="02020603050405020304" pitchFamily="18" charset="0"/>
                  </a:rPr>
                  <a:t>Usuário B</a:t>
                </a:r>
                <a:endParaRPr lang="pt-BR" sz="1400" dirty="0">
                  <a:latin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3082738" y="2492896"/>
                  <a:ext cx="985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200" b="0" i="1" dirty="0" smtClean="0">
                      <a:latin typeface="Cambria Math"/>
                    </a:rPr>
                    <a:t>Dados com</a:t>
                  </a:r>
                </a:p>
                <a:p>
                  <a:pPr algn="ctr"/>
                  <a:r>
                    <a:rPr lang="pt-BR" sz="1200" i="1" dirty="0" smtClean="0">
                      <a:latin typeface="Cambria Math"/>
                    </a:rPr>
                    <a:t>Erros (</a:t>
                  </a:r>
                  <a14:m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𝐵𝐸𝑅</m:t>
                      </m:r>
                    </m:oMath>
                  </a14:m>
                  <a:r>
                    <a:rPr lang="pt-BR" sz="1200" i="1" dirty="0" smtClean="0"/>
                    <a:t>)</a:t>
                  </a:r>
                  <a:endParaRPr lang="pt-BR" sz="1200" i="1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738" y="2492896"/>
                  <a:ext cx="98520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21"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932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Desvantagens do código de Huffman</a:t>
            </a:r>
          </a:p>
          <a:p>
            <a:pPr lvl="1"/>
            <a:r>
              <a:rPr lang="pt-BR" dirty="0" smtClean="0"/>
              <a:t>Requer </a:t>
            </a:r>
            <a:r>
              <a:rPr lang="pt-BR" dirty="0"/>
              <a:t>conhecimento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i="1" dirty="0" smtClean="0">
                <a:solidFill>
                  <a:srgbClr val="FFC000"/>
                </a:solidFill>
              </a:rPr>
              <a:t>a priori </a:t>
            </a:r>
            <a:r>
              <a:rPr lang="pt-BR" dirty="0"/>
              <a:t>da estatística da fonte de símbolos </a:t>
            </a:r>
          </a:p>
          <a:p>
            <a:pPr lvl="1"/>
            <a:r>
              <a:rPr lang="pt-BR" dirty="0" smtClean="0"/>
              <a:t>A modelagem do texto </a:t>
            </a:r>
            <a:r>
              <a:rPr lang="pt-BR" dirty="0" smtClean="0">
                <a:solidFill>
                  <a:srgbClr val="FFC000"/>
                </a:solidFill>
              </a:rPr>
              <a:t>não explora relações de ordem mais elevada</a:t>
            </a:r>
            <a:r>
              <a:rPr lang="pt-BR" baseline="30000" dirty="0" smtClean="0"/>
              <a:t>1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smtClean="0"/>
              <a:t>dos </a:t>
            </a:r>
            <a:r>
              <a:rPr lang="pt-BR" dirty="0"/>
              <a:t>dados da fonte,</a:t>
            </a:r>
            <a:r>
              <a:rPr lang="pt-BR" dirty="0" smtClean="0"/>
              <a:t> como por exemplo, relações entre palavras e frases</a:t>
            </a:r>
          </a:p>
          <a:p>
            <a:endParaRPr lang="pt-BR" dirty="0" smtClean="0"/>
          </a:p>
          <a:p>
            <a:r>
              <a:rPr lang="pt-BR" dirty="0" smtClean="0"/>
              <a:t>Lempel-Ziv</a:t>
            </a:r>
          </a:p>
          <a:p>
            <a:pPr lvl="1"/>
            <a:r>
              <a:rPr lang="pt-BR" dirty="0" smtClean="0"/>
              <a:t>Intrinsicamente adaptativo</a:t>
            </a:r>
          </a:p>
          <a:p>
            <a:pPr lvl="1"/>
            <a:r>
              <a:rPr lang="pt-BR" dirty="0" smtClean="0"/>
              <a:t>Analisa o fluxo de dados da fonte por segmentos de bits – </a:t>
            </a:r>
            <a:br>
              <a:rPr lang="pt-BR" dirty="0" smtClean="0"/>
            </a:br>
            <a:r>
              <a:rPr lang="pt-BR" dirty="0" smtClean="0"/>
              <a:t>menores subsequências não encontradas anteriormente (</a:t>
            </a:r>
            <a:r>
              <a:rPr lang="pt-BR" dirty="0" err="1" smtClean="0">
                <a:solidFill>
                  <a:srgbClr val="FFC000"/>
                </a:solidFill>
              </a:rPr>
              <a:t>msnea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Usa </a:t>
            </a:r>
            <a:r>
              <a:rPr lang="pt-BR" dirty="0" smtClean="0">
                <a:solidFill>
                  <a:srgbClr val="FFC000"/>
                </a:solidFill>
              </a:rPr>
              <a:t>códigos de tamanho fixo </a:t>
            </a:r>
            <a:r>
              <a:rPr lang="pt-BR" dirty="0" smtClean="0"/>
              <a:t>para representar uma quantidade variável de símbolos da fonte:  palavra-código de 12 bits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codebook</a:t>
            </a:r>
            <a:r>
              <a:rPr lang="pt-BR" dirty="0" smtClean="0">
                <a:sym typeface="Wingdings" panose="05000000000000000000" pitchFamily="2" charset="2"/>
              </a:rPr>
              <a:t> com 4096</a:t>
            </a:r>
            <a:endParaRPr lang="pt-BR" dirty="0" smtClean="0"/>
          </a:p>
          <a:p>
            <a:pPr lvl="1"/>
            <a:r>
              <a:rPr lang="pt-BR" dirty="0" smtClean="0"/>
              <a:t>Apropriado para </a:t>
            </a:r>
            <a:r>
              <a:rPr lang="pt-BR" dirty="0" smtClean="0">
                <a:solidFill>
                  <a:srgbClr val="FFC000"/>
                </a:solidFill>
              </a:rPr>
              <a:t>transmissão síncrona </a:t>
            </a:r>
            <a:r>
              <a:rPr lang="pt-BR" dirty="0" smtClean="0"/>
              <a:t>(palavra-código de tam. fixo)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730424" cy="365125"/>
          </a:xfrm>
        </p:spPr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60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 rot="16200000">
            <a:off x="-1077211" y="4603910"/>
            <a:ext cx="2821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aseline="30000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pt-BR" sz="1400" dirty="0" smtClean="0">
                <a:solidFill>
                  <a:schemeClr val="tx1">
                    <a:lumMod val="75000"/>
                  </a:schemeClr>
                </a:solidFill>
              </a:rPr>
              <a:t> compromete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a eficiência do código</a:t>
            </a:r>
          </a:p>
        </p:txBody>
      </p:sp>
    </p:spTree>
    <p:extLst>
      <p:ext uri="{BB962C8B-B14F-4D97-AF65-F5344CB8AC3E}">
        <p14:creationId xmlns:p14="http://schemas.microsoft.com/office/powerpoint/2010/main" val="5080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85048"/>
          </a:xfrm>
        </p:spPr>
        <p:txBody>
          <a:bodyPr/>
          <a:lstStyle/>
          <a:p>
            <a:r>
              <a:rPr lang="pt-BR" dirty="0" smtClean="0"/>
              <a:t>Exemplo: codificação da sequência 00010111001010010...</a:t>
            </a:r>
            <a:br>
              <a:rPr lang="pt-BR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i="1" dirty="0" err="1" smtClean="0"/>
              <a:t>Codebook</a:t>
            </a:r>
            <a:r>
              <a:rPr lang="pt-BR" sz="2000" dirty="0" smtClean="0"/>
              <a:t> : 		0, 1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Dados a codificar:	000101110010100101</a:t>
            </a:r>
            <a:br>
              <a:rPr lang="pt-BR" sz="2000" dirty="0" smtClean="0"/>
            </a:br>
            <a:endParaRPr lang="pt-BR" sz="20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61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3082968" y="2912065"/>
            <a:ext cx="696024" cy="495312"/>
            <a:chOff x="4019992" y="5805264"/>
            <a:chExt cx="696024" cy="495312"/>
          </a:xfrm>
        </p:grpSpPr>
        <p:sp>
          <p:nvSpPr>
            <p:cNvPr id="7" name="Triângulo isósceles 6"/>
            <p:cNvSpPr/>
            <p:nvPr/>
          </p:nvSpPr>
          <p:spPr>
            <a:xfrm flipV="1">
              <a:off x="4211960" y="5805264"/>
              <a:ext cx="288032" cy="216024"/>
            </a:xfrm>
            <a:prstGeom prst="triangl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19992" y="5962022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 err="1">
                  <a:solidFill>
                    <a:srgbClr val="FFC000"/>
                  </a:solidFill>
                </a:rPr>
                <a:t>msnea</a:t>
              </a:r>
              <a:endParaRPr lang="pt-BR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Retângulo 8"/>
          <p:cNvSpPr/>
          <p:nvPr/>
        </p:nvSpPr>
        <p:spPr>
          <a:xfrm>
            <a:off x="3618528" y="2276872"/>
            <a:ext cx="593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, 00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74936" y="2649790"/>
            <a:ext cx="288032" cy="235083"/>
          </a:xfrm>
          <a:prstGeom prst="rect">
            <a:avLst/>
          </a:prstGeom>
          <a:solidFill>
            <a:srgbClr val="788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357709" y="2907932"/>
            <a:ext cx="696024" cy="495312"/>
            <a:chOff x="4019992" y="5805264"/>
            <a:chExt cx="696024" cy="495312"/>
          </a:xfrm>
        </p:grpSpPr>
        <p:sp>
          <p:nvSpPr>
            <p:cNvPr id="13" name="Triângulo isósceles 12"/>
            <p:cNvSpPr/>
            <p:nvPr/>
          </p:nvSpPr>
          <p:spPr>
            <a:xfrm flipV="1">
              <a:off x="4196328" y="5805264"/>
              <a:ext cx="288032" cy="216024"/>
            </a:xfrm>
            <a:prstGeom prst="triangl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019992" y="5962022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 err="1">
                  <a:solidFill>
                    <a:srgbClr val="FFC000"/>
                  </a:solidFill>
                </a:rPr>
                <a:t>msnea</a:t>
              </a:r>
              <a:endParaRPr lang="pt-BR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15" name="Retângulo 14"/>
          <p:cNvSpPr/>
          <p:nvPr/>
        </p:nvSpPr>
        <p:spPr>
          <a:xfrm>
            <a:off x="4050576" y="2276872"/>
            <a:ext cx="593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, 01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524075" y="2649790"/>
            <a:ext cx="288032" cy="235083"/>
          </a:xfrm>
          <a:prstGeom prst="rect">
            <a:avLst/>
          </a:prstGeom>
          <a:solidFill>
            <a:srgbClr val="788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3645328" y="2901493"/>
            <a:ext cx="696024" cy="501751"/>
            <a:chOff x="4019992" y="5798825"/>
            <a:chExt cx="696024" cy="501751"/>
          </a:xfrm>
        </p:grpSpPr>
        <p:sp>
          <p:nvSpPr>
            <p:cNvPr id="18" name="Triângulo isósceles 17"/>
            <p:cNvSpPr/>
            <p:nvPr/>
          </p:nvSpPr>
          <p:spPr>
            <a:xfrm flipV="1">
              <a:off x="4178024" y="5798825"/>
              <a:ext cx="374664" cy="216024"/>
            </a:xfrm>
            <a:prstGeom prst="triangl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019992" y="5962022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 err="1">
                  <a:solidFill>
                    <a:srgbClr val="FFC000"/>
                  </a:solidFill>
                </a:rPr>
                <a:t>msnea</a:t>
              </a:r>
              <a:endParaRPr lang="pt-BR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4456868" y="2276872"/>
            <a:ext cx="734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, 011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802447" y="2649790"/>
            <a:ext cx="421708" cy="235083"/>
          </a:xfrm>
          <a:prstGeom prst="rect">
            <a:avLst/>
          </a:prstGeom>
          <a:solidFill>
            <a:srgbClr val="788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21"/>
          <p:cNvGrpSpPr/>
          <p:nvPr/>
        </p:nvGrpSpPr>
        <p:grpSpPr>
          <a:xfrm>
            <a:off x="4019992" y="2906138"/>
            <a:ext cx="696024" cy="497106"/>
            <a:chOff x="4019992" y="5803470"/>
            <a:chExt cx="696024" cy="497106"/>
          </a:xfrm>
        </p:grpSpPr>
        <p:sp>
          <p:nvSpPr>
            <p:cNvPr id="23" name="Triângulo isósceles 22"/>
            <p:cNvSpPr/>
            <p:nvPr/>
          </p:nvSpPr>
          <p:spPr>
            <a:xfrm flipV="1">
              <a:off x="4209366" y="5803470"/>
              <a:ext cx="255901" cy="216024"/>
            </a:xfrm>
            <a:prstGeom prst="triangl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019992" y="5962022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 err="1">
                  <a:solidFill>
                    <a:srgbClr val="FFC000"/>
                  </a:solidFill>
                </a:rPr>
                <a:t>msnea</a:t>
              </a:r>
              <a:endParaRPr lang="pt-BR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4989632" y="2276872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, 10,...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221529" y="2649790"/>
            <a:ext cx="288032" cy="235083"/>
          </a:xfrm>
          <a:prstGeom prst="rect">
            <a:avLst/>
          </a:prstGeom>
          <a:solidFill>
            <a:srgbClr val="788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0" y="3485248"/>
            <a:ext cx="8669738" cy="116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457200" y="4653136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0">
              <a:buNone/>
            </a:pPr>
            <a:r>
              <a:rPr lang="pt-BR" sz="2000" dirty="0" smtClean="0"/>
              <a:t>Sequência a Transmitir:	01 0010 0011 1001 0100 1000 1100 1101...</a:t>
            </a:r>
          </a:p>
          <a:p>
            <a:pPr marL="265113" indent="-249238" defTabSz="892175"/>
            <a:endParaRPr lang="pt-BR" sz="2000" dirty="0" smtClean="0"/>
          </a:p>
          <a:p>
            <a:pPr marL="265113" indent="-249238" defTabSz="892175"/>
            <a:r>
              <a:rPr lang="pt-BR" sz="2000" dirty="0" smtClean="0"/>
              <a:t>Compactação média de texto comum em inglês</a:t>
            </a:r>
          </a:p>
          <a:p>
            <a:pPr marL="633095" lvl="1" indent="-342900" defTabSz="892175"/>
            <a:r>
              <a:rPr lang="pt-BR" sz="1600" dirty="0" smtClean="0"/>
              <a:t>Huffman 	</a:t>
            </a:r>
            <a:r>
              <a:rPr lang="pt-BR" sz="1600" dirty="0" smtClean="0">
                <a:sym typeface="Wingdings" panose="05000000000000000000" pitchFamily="2" charset="2"/>
              </a:rPr>
              <a:t> 	43%</a:t>
            </a:r>
          </a:p>
          <a:p>
            <a:pPr marL="633095" lvl="1" indent="-342900" defTabSz="892175"/>
            <a:r>
              <a:rPr lang="pt-BR" sz="1600" dirty="0" smtClean="0">
                <a:sym typeface="Wingdings" panose="05000000000000000000" pitchFamily="2" charset="2"/>
              </a:rPr>
              <a:t>Lempel-Ziv 	 	55%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5144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5" grpId="0"/>
      <p:bldP spid="16" grpId="0" animBg="1"/>
      <p:bldP spid="20" grpId="0"/>
      <p:bldP spid="21" grpId="0" animBg="1"/>
      <p:bldP spid="25" grpId="0"/>
      <p:bldP spid="26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de Bloco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sequência da mensagem é subdividida em blocos de </a:t>
            </a:r>
            <a:r>
              <a:rPr lang="pt-BR" sz="2000" b="1" i="1" dirty="0">
                <a:latin typeface="Times New Roman" panose="02020603050405020304" pitchFamily="18" charset="0"/>
              </a:rPr>
              <a:t>k</a:t>
            </a:r>
            <a:r>
              <a:rPr lang="pt-BR" sz="2000" dirty="0" smtClean="0"/>
              <a:t> bits de extensão</a:t>
            </a:r>
          </a:p>
          <a:p>
            <a:r>
              <a:rPr lang="pt-BR" sz="2000" dirty="0" smtClean="0"/>
              <a:t>Cada bloco é associado a um conjunto de </a:t>
            </a:r>
            <a:r>
              <a:rPr lang="pt-BR" sz="2000" b="1" i="1" dirty="0">
                <a:latin typeface="Times New Roman" panose="02020603050405020304" pitchFamily="18" charset="0"/>
              </a:rPr>
              <a:t>n</a:t>
            </a:r>
            <a:r>
              <a:rPr lang="pt-BR" sz="2000" dirty="0" smtClean="0"/>
              <a:t> bits, onde </a:t>
            </a:r>
            <a:r>
              <a:rPr lang="pt-BR" sz="2000" b="1" i="1" dirty="0" smtClean="0">
                <a:latin typeface="Times New Roman" panose="02020603050405020304" pitchFamily="18" charset="0"/>
              </a:rPr>
              <a:t>n &gt; k</a:t>
            </a:r>
            <a:r>
              <a:rPr lang="pt-BR" sz="2000" dirty="0" smtClean="0"/>
              <a:t>, com </a:t>
            </a:r>
            <a:r>
              <a:rPr lang="pt-BR" sz="2000" b="1" i="1" dirty="0">
                <a:latin typeface="Times New Roman" panose="02020603050405020304" pitchFamily="18" charset="0"/>
              </a:rPr>
              <a:t>n-k</a:t>
            </a:r>
            <a:r>
              <a:rPr lang="pt-BR" sz="2000" dirty="0" smtClean="0"/>
              <a:t> bits redundantes acrescidos pelo codificador de canal</a:t>
            </a:r>
          </a:p>
          <a:p>
            <a:r>
              <a:rPr lang="pt-BR" sz="2000" dirty="0" smtClean="0"/>
              <a:t>A razão </a:t>
            </a:r>
            <a:r>
              <a:rPr lang="pt-BR" sz="2000" b="1" i="1" dirty="0" smtClean="0">
                <a:latin typeface="Times New Roman" panose="02020603050405020304" pitchFamily="18" charset="0"/>
              </a:rPr>
              <a:t>k/n </a:t>
            </a:r>
            <a:r>
              <a:rPr lang="pt-BR" sz="2000" dirty="0"/>
              <a:t>é </a:t>
            </a:r>
            <a:r>
              <a:rPr lang="pt-BR" sz="2000" dirty="0" smtClean="0"/>
              <a:t>chamada </a:t>
            </a:r>
            <a:r>
              <a:rPr lang="pt-BR" sz="2000" dirty="0"/>
              <a:t>de taxa de </a:t>
            </a:r>
            <a:r>
              <a:rPr lang="pt-BR" sz="2000" dirty="0" smtClean="0"/>
              <a:t>código:   </a:t>
            </a:r>
            <a:r>
              <a:rPr lang="pt-BR" sz="2000" b="1" i="1" dirty="0" smtClean="0">
                <a:latin typeface="Times New Roman" panose="02020603050405020304" pitchFamily="18" charset="0"/>
              </a:rPr>
              <a:t>r = k/n</a:t>
            </a:r>
          </a:p>
          <a:p>
            <a:r>
              <a:rPr lang="pt-BR" sz="2000" dirty="0" smtClean="0"/>
              <a:t>Denominação de códigos de bloco: (</a:t>
            </a:r>
            <a:r>
              <a:rPr lang="pt-BR" sz="2000" dirty="0" err="1" smtClean="0"/>
              <a:t>n,k</a:t>
            </a:r>
            <a:r>
              <a:rPr lang="pt-BR" sz="2000" dirty="0" smtClean="0"/>
              <a:t>)</a:t>
            </a:r>
          </a:p>
          <a:p>
            <a:pPr lvl="1"/>
            <a:r>
              <a:rPr lang="pt-BR" sz="1600" dirty="0" smtClean="0">
                <a:sym typeface="Wingdings" panose="05000000000000000000" pitchFamily="2" charset="2"/>
              </a:rPr>
              <a:t>Exemplo:   código (7,4)  </a:t>
            </a:r>
            <a:br>
              <a:rPr lang="pt-BR" sz="1600" dirty="0" smtClean="0">
                <a:sym typeface="Wingdings" panose="05000000000000000000" pitchFamily="2" charset="2"/>
              </a:rPr>
            </a:br>
            <a:r>
              <a:rPr lang="pt-BR" sz="1600" dirty="0" smtClean="0">
                <a:sym typeface="Wingdings" panose="05000000000000000000" pitchFamily="2" charset="2"/>
              </a:rPr>
              <a:t>palavra-código com 7 bits</a:t>
            </a:r>
            <a:br>
              <a:rPr lang="pt-BR" sz="1600" dirty="0" smtClean="0">
                <a:sym typeface="Wingdings" panose="05000000000000000000" pitchFamily="2" charset="2"/>
              </a:rPr>
            </a:br>
            <a:r>
              <a:rPr lang="pt-BR" sz="1600" dirty="0" smtClean="0">
                <a:sym typeface="Wingdings" panose="05000000000000000000" pitchFamily="2" charset="2"/>
              </a:rPr>
              <a:t>dimensão 4 bits</a:t>
            </a:r>
            <a:endParaRPr lang="pt-BR" sz="1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62</a:t>
            </a:fld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3651899" y="3516689"/>
            <a:ext cx="5024557" cy="2720623"/>
            <a:chOff x="1907704" y="3183466"/>
            <a:chExt cx="5024557" cy="2720623"/>
          </a:xfrm>
        </p:grpSpPr>
        <p:pic>
          <p:nvPicPr>
            <p:cNvPr id="14340" name="Picture 4" descr="Resultado de imagem para block cod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2" b="14357"/>
            <a:stretch/>
          </p:blipFill>
          <p:spPr bwMode="auto">
            <a:xfrm>
              <a:off x="1907704" y="3183466"/>
              <a:ext cx="5024557" cy="2720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10"/>
            <p:cNvSpPr/>
            <p:nvPr/>
          </p:nvSpPr>
          <p:spPr>
            <a:xfrm>
              <a:off x="2800555" y="3429000"/>
              <a:ext cx="1008112" cy="504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400" b="1" dirty="0" smtClean="0">
                  <a:solidFill>
                    <a:srgbClr val="0099FF"/>
                  </a:solidFill>
                </a:rPr>
                <a:t>Informação</a:t>
              </a:r>
            </a:p>
            <a:p>
              <a:pPr algn="ctr">
                <a:lnSpc>
                  <a:spcPts val="1200"/>
                </a:lnSpc>
              </a:pPr>
              <a:r>
                <a:rPr lang="pt-BR" sz="1400" b="1" i="1" dirty="0" smtClean="0">
                  <a:solidFill>
                    <a:schemeClr val="bg1"/>
                  </a:solidFill>
                </a:rPr>
                <a:t>k</a:t>
              </a:r>
              <a:r>
                <a:rPr lang="pt-BR" sz="1400" dirty="0" smtClean="0">
                  <a:solidFill>
                    <a:schemeClr val="bg1"/>
                  </a:solidFill>
                </a:rPr>
                <a:t> bits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692377" y="3446253"/>
              <a:ext cx="1008112" cy="504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400" b="1" dirty="0" smtClean="0">
                  <a:solidFill>
                    <a:srgbClr val="0099FF"/>
                  </a:solidFill>
                </a:rPr>
                <a:t>Codificação </a:t>
              </a:r>
            </a:p>
            <a:p>
              <a:pPr algn="ctr">
                <a:lnSpc>
                  <a:spcPts val="1200"/>
                </a:lnSpc>
              </a:pPr>
              <a:r>
                <a:rPr lang="pt-BR" sz="1400" b="1" i="1" dirty="0" smtClean="0">
                  <a:solidFill>
                    <a:schemeClr val="bg1"/>
                  </a:solidFill>
                </a:rPr>
                <a:t>n</a:t>
              </a:r>
              <a:r>
                <a:rPr lang="pt-BR" sz="1400" dirty="0" smtClean="0">
                  <a:solidFill>
                    <a:schemeClr val="bg1"/>
                  </a:solidFill>
                </a:rPr>
                <a:t> bits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3968" y="3469257"/>
              <a:ext cx="864096" cy="504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400" b="1" dirty="0" smtClean="0">
                  <a:solidFill>
                    <a:srgbClr val="FF0000"/>
                  </a:solidFill>
                </a:rPr>
                <a:t>Codificador de Bloco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408370" y="4169328"/>
              <a:ext cx="2232248" cy="216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400" dirty="0" smtClean="0">
                  <a:solidFill>
                    <a:schemeClr val="bg1"/>
                  </a:solidFill>
                </a:rPr>
                <a:t>Taxa de código: </a:t>
              </a:r>
              <a:r>
                <a:rPr lang="pt-BR" sz="1400" b="1" i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r = k/n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lang="pt-BR" sz="1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825163" y="4814405"/>
              <a:ext cx="1008112" cy="504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400" dirty="0" smtClean="0">
                  <a:solidFill>
                    <a:schemeClr val="bg1"/>
                  </a:solidFill>
                </a:rPr>
                <a:t>Bits redundantes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904314" y="4818509"/>
              <a:ext cx="1008112" cy="504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400" dirty="0" smtClean="0">
                  <a:solidFill>
                    <a:schemeClr val="bg1"/>
                  </a:solidFill>
                </a:rPr>
                <a:t>Bits de Informação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167844" y="5589240"/>
              <a:ext cx="2232248" cy="216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400" dirty="0" smtClean="0">
                  <a:solidFill>
                    <a:schemeClr val="bg1"/>
                  </a:solidFill>
                </a:rPr>
                <a:t>Palavra-código de </a:t>
              </a:r>
              <a:r>
                <a:rPr lang="pt-BR" sz="1400" b="1" i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n </a:t>
              </a:r>
              <a:r>
                <a:rPr lang="pt-BR" sz="1400" dirty="0">
                  <a:solidFill>
                    <a:schemeClr val="bg1"/>
                  </a:solidFill>
                </a:rPr>
                <a:t>bits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lang="pt-BR" sz="1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755576" y="5560829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/>
              <a:t> é comprimento do código</a:t>
            </a:r>
          </a:p>
          <a:p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 smtClean="0"/>
              <a:t> é a dimensão do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4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de Bloco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4258816" cy="532656"/>
          </a:xfrm>
        </p:spPr>
        <p:txBody>
          <a:bodyPr>
            <a:normAutofit/>
          </a:bodyPr>
          <a:lstStyle/>
          <a:p>
            <a:r>
              <a:rPr lang="pt-BR" sz="2000" dirty="0" smtClean="0"/>
              <a:t>Fases </a:t>
            </a:r>
            <a:r>
              <a:rPr lang="pt-BR" sz="2000" dirty="0"/>
              <a:t>da Codificação de </a:t>
            </a:r>
            <a:r>
              <a:rPr lang="pt-BR" sz="2000" dirty="0" smtClean="0"/>
              <a:t>Bloco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63</a:t>
            </a:fld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3644776" y="2132856"/>
            <a:ext cx="5191125" cy="4238626"/>
            <a:chOff x="3644776" y="2132856"/>
            <a:chExt cx="5191125" cy="4238626"/>
          </a:xfrm>
        </p:grpSpPr>
        <p:pic>
          <p:nvPicPr>
            <p:cNvPr id="7" name="Picture 2" descr="http://player.slideplayer.com/17/5339605/data/images/img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776" y="2132856"/>
              <a:ext cx="5191125" cy="4238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/>
            <p:cNvSpPr/>
            <p:nvPr/>
          </p:nvSpPr>
          <p:spPr>
            <a:xfrm>
              <a:off x="3715007" y="2725320"/>
              <a:ext cx="815116" cy="50405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100" dirty="0" smtClean="0">
                  <a:solidFill>
                    <a:schemeClr val="bg1"/>
                  </a:solidFill>
                </a:rPr>
                <a:t>Divisão</a:t>
              </a:r>
              <a:br>
                <a:rPr lang="pt-BR" sz="1100" dirty="0" smtClean="0">
                  <a:solidFill>
                    <a:schemeClr val="bg1"/>
                  </a:solidFill>
                </a:rPr>
              </a:br>
              <a:r>
                <a:rPr lang="pt-BR" sz="1100" dirty="0" smtClean="0">
                  <a:solidFill>
                    <a:schemeClr val="bg1"/>
                  </a:solidFill>
                </a:rPr>
                <a:t>a cada</a:t>
              </a:r>
            </a:p>
            <a:p>
              <a:pPr algn="ctr">
                <a:lnSpc>
                  <a:spcPts val="1200"/>
                </a:lnSpc>
              </a:pPr>
              <a:r>
                <a:rPr lang="pt-BR" sz="1100" b="1" i="1" dirty="0" smtClean="0">
                  <a:solidFill>
                    <a:schemeClr val="bg1"/>
                  </a:solidFill>
                </a:rPr>
                <a:t>k</a:t>
              </a:r>
              <a:r>
                <a:rPr lang="pt-BR" sz="1100" dirty="0" smtClean="0">
                  <a:solidFill>
                    <a:schemeClr val="bg1"/>
                  </a:solidFill>
                </a:rPr>
                <a:t> bits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002945" y="3982301"/>
              <a:ext cx="815116" cy="50405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100" dirty="0" smtClean="0">
                  <a:solidFill>
                    <a:schemeClr val="bg1"/>
                  </a:solidFill>
                </a:rPr>
                <a:t>Substituição</a:t>
              </a:r>
              <a:br>
                <a:rPr lang="pt-BR" sz="1100" dirty="0" smtClean="0">
                  <a:solidFill>
                    <a:schemeClr val="bg1"/>
                  </a:solidFill>
                </a:rPr>
              </a:br>
              <a:r>
                <a:rPr lang="pt-BR" sz="1100" b="1" i="1" dirty="0" smtClean="0">
                  <a:solidFill>
                    <a:schemeClr val="bg1"/>
                  </a:solidFill>
                </a:rPr>
                <a:t>k</a:t>
              </a:r>
              <a:r>
                <a:rPr lang="pt-BR" sz="1100" dirty="0" smtClean="0">
                  <a:solidFill>
                    <a:schemeClr val="bg1"/>
                  </a:solidFill>
                </a:rPr>
                <a:t> bits por </a:t>
              </a:r>
              <a:br>
                <a:rPr lang="pt-BR" sz="1100" dirty="0" smtClean="0">
                  <a:solidFill>
                    <a:schemeClr val="bg1"/>
                  </a:solidFill>
                </a:rPr>
              </a:br>
              <a:r>
                <a:rPr lang="pt-BR" sz="1100" b="1" i="1" dirty="0" smtClean="0">
                  <a:solidFill>
                    <a:schemeClr val="bg1"/>
                  </a:solidFill>
                </a:rPr>
                <a:t>n</a:t>
              </a:r>
              <a:r>
                <a:rPr lang="pt-BR" sz="1100" dirty="0" smtClean="0">
                  <a:solidFill>
                    <a:schemeClr val="bg1"/>
                  </a:solidFill>
                </a:rPr>
                <a:t> bits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932040" y="3140968"/>
              <a:ext cx="503664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pt-BR" sz="1200" b="1" i="1" dirty="0" smtClean="0">
                  <a:solidFill>
                    <a:schemeClr val="bg1"/>
                  </a:solidFill>
                </a:rPr>
                <a:t>k</a:t>
              </a:r>
              <a:r>
                <a:rPr lang="pt-BR" sz="1200" dirty="0" smtClean="0">
                  <a:solidFill>
                    <a:schemeClr val="bg1"/>
                  </a:solidFill>
                </a:rPr>
                <a:t> bits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372200" y="3140968"/>
              <a:ext cx="503664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pt-BR" sz="1200" b="1" i="1" dirty="0" smtClean="0">
                  <a:solidFill>
                    <a:schemeClr val="bg1"/>
                  </a:solidFill>
                </a:rPr>
                <a:t>k</a:t>
              </a:r>
              <a:r>
                <a:rPr lang="pt-BR" sz="1200" dirty="0" smtClean="0">
                  <a:solidFill>
                    <a:schemeClr val="bg1"/>
                  </a:solidFill>
                </a:rPr>
                <a:t> bits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173208" y="3140968"/>
              <a:ext cx="503664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pt-BR" sz="1200" b="1" i="1" dirty="0" smtClean="0">
                  <a:solidFill>
                    <a:schemeClr val="bg1"/>
                  </a:solidFill>
                </a:rPr>
                <a:t>k</a:t>
              </a:r>
              <a:r>
                <a:rPr lang="pt-BR" sz="1200" dirty="0" smtClean="0">
                  <a:solidFill>
                    <a:schemeClr val="bg1"/>
                  </a:solidFill>
                </a:rPr>
                <a:t> bits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092280" y="4396462"/>
              <a:ext cx="503664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pt-BR" sz="1200" b="1" i="1" dirty="0" smtClean="0">
                  <a:solidFill>
                    <a:schemeClr val="bg1"/>
                  </a:solidFill>
                </a:rPr>
                <a:t>n</a:t>
              </a:r>
              <a:r>
                <a:rPr lang="pt-BR" sz="1200" dirty="0" smtClean="0">
                  <a:solidFill>
                    <a:schemeClr val="bg1"/>
                  </a:solidFill>
                </a:rPr>
                <a:t> bits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724520" y="4396462"/>
              <a:ext cx="503664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pt-BR" sz="1200" b="1" i="1" dirty="0" smtClean="0">
                  <a:solidFill>
                    <a:schemeClr val="bg1"/>
                  </a:solidFill>
                </a:rPr>
                <a:t>n</a:t>
              </a:r>
              <a:r>
                <a:rPr lang="pt-BR" sz="1200" dirty="0" smtClean="0">
                  <a:solidFill>
                    <a:schemeClr val="bg1"/>
                  </a:solidFill>
                </a:rPr>
                <a:t> bits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716016" y="4396462"/>
              <a:ext cx="503664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pt-BR" sz="1200" b="1" i="1" dirty="0" smtClean="0">
                  <a:solidFill>
                    <a:schemeClr val="bg1"/>
                  </a:solidFill>
                </a:rPr>
                <a:t>n</a:t>
              </a:r>
              <a:r>
                <a:rPr lang="pt-BR" sz="1200" dirty="0" smtClean="0">
                  <a:solidFill>
                    <a:schemeClr val="bg1"/>
                  </a:solidFill>
                </a:rPr>
                <a:t> bits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706087" y="5269988"/>
              <a:ext cx="815116" cy="50405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1200"/>
                </a:lnSpc>
              </a:pPr>
              <a:r>
                <a:rPr lang="pt-BR" sz="1100" dirty="0" smtClean="0">
                  <a:solidFill>
                    <a:schemeClr val="bg1"/>
                  </a:solidFill>
                </a:rPr>
                <a:t>Codificação de Linha</a:t>
              </a:r>
              <a:endParaRPr lang="pt-B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51520" y="2132856"/>
            <a:ext cx="3178696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600" b="1" dirty="0" smtClean="0"/>
              <a:t>Divisão</a:t>
            </a:r>
            <a:r>
              <a:rPr lang="pt-BR" sz="1600" dirty="0" smtClean="0"/>
              <a:t>: a sequência da mensagem é divida em blocos de k bits</a:t>
            </a:r>
          </a:p>
          <a:p>
            <a:pPr lvl="1"/>
            <a:endParaRPr lang="pt-BR" sz="1600" b="1" dirty="0" smtClean="0"/>
          </a:p>
          <a:p>
            <a:pPr lvl="1"/>
            <a:r>
              <a:rPr lang="pt-BR" sz="1600" b="1" dirty="0" smtClean="0"/>
              <a:t>Substituição</a:t>
            </a:r>
            <a:r>
              <a:rPr lang="pt-BR" sz="1600" dirty="0" smtClean="0"/>
              <a:t>: cada bloco de k bits recebe n-k bits redundantes</a:t>
            </a:r>
          </a:p>
          <a:p>
            <a:pPr lvl="1"/>
            <a:endParaRPr lang="pt-BR" sz="1600" b="1" dirty="0" smtClean="0"/>
          </a:p>
          <a:p>
            <a:pPr lvl="1"/>
            <a:r>
              <a:rPr lang="pt-BR" sz="1600" b="1" dirty="0" smtClean="0"/>
              <a:t>Codificação de Linha</a:t>
            </a:r>
            <a:r>
              <a:rPr lang="pt-BR" sz="1600" dirty="0" smtClean="0"/>
              <a:t>: adota-se um esquema de sinalização (NRZ, RZ, Manchester,...)</a:t>
            </a:r>
          </a:p>
          <a:p>
            <a:pPr lvl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061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Canais Discretos Sem Memória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Definição</a:t>
                </a:r>
              </a:p>
              <a:p>
                <a:pPr lvl="1"/>
                <a:r>
                  <a:rPr lang="pt-BR" dirty="0" smtClean="0"/>
                  <a:t>Modelo estatístico com uma entrada </a:t>
                </a:r>
                <a:r>
                  <a:rPr lang="pt-BR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dirty="0" smtClean="0"/>
                  <a:t> e uma saída </a:t>
                </a:r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dirty="0" smtClean="0"/>
                  <a:t> (</a:t>
                </a:r>
                <a:r>
                  <a:rPr lang="pt-BR" dirty="0" err="1" smtClean="0"/>
                  <a:t>var.s</a:t>
                </a:r>
                <a:r>
                  <a:rPr lang="pt-BR" dirty="0" smtClean="0"/>
                  <a:t> aleatórias)</a:t>
                </a:r>
              </a:p>
              <a:p>
                <a:pPr lvl="1"/>
                <a:r>
                  <a:rPr lang="pt-BR" dirty="0" smtClean="0"/>
                  <a:t>A cada unidade de tempo, o canal aceita um símbolo de entrada </a:t>
                </a:r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t-BR" dirty="0" smtClean="0"/>
                  <a:t> escolhido do alfabeto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𝔛</m:t>
                    </m:r>
                  </m:oMath>
                </a14:m>
                <a:r>
                  <a:rPr lang="pt-BR" dirty="0" smtClean="0"/>
                  <a:t> e emite um símbolo de saída </a:t>
                </a:r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pt-BR" dirty="0" smtClean="0"/>
                  <a:t> escolhido do alfabeto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𝒴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O canal é dito ser </a:t>
                </a:r>
                <a:r>
                  <a:rPr lang="pt-BR" b="1" dirty="0" smtClean="0">
                    <a:solidFill>
                      <a:srgbClr val="FFC000"/>
                    </a:solidFill>
                  </a:rPr>
                  <a:t>discreto</a:t>
                </a:r>
                <a:r>
                  <a:rPr lang="pt-BR" dirty="0" smtClean="0">
                    <a:solidFill>
                      <a:srgbClr val="FFC000"/>
                    </a:solidFill>
                  </a:rPr>
                  <a:t> </a:t>
                </a:r>
                <a:r>
                  <a:rPr lang="pt-BR" dirty="0" smtClean="0"/>
                  <a:t>se os alfabetos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𝔛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têm tamanhos finitos</a:t>
                </a:r>
              </a:p>
              <a:p>
                <a:pPr lvl="1"/>
                <a:r>
                  <a:rPr lang="pt-BR" dirty="0" smtClean="0"/>
                  <a:t>O canal é </a:t>
                </a:r>
                <a:r>
                  <a:rPr lang="pt-BR" b="1" dirty="0" smtClean="0">
                    <a:solidFill>
                      <a:srgbClr val="FFC000"/>
                    </a:solidFill>
                  </a:rPr>
                  <a:t>sem memória </a:t>
                </a:r>
                <a:r>
                  <a:rPr lang="pt-BR" dirty="0" smtClean="0"/>
                  <a:t>se o símbolo da saída atual depende somente do símbolo de entrada atual, e não de qualquer um dos anteriores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64</a:t>
            </a:fld>
            <a:endParaRPr lang="pt-BR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47" y="4509120"/>
            <a:ext cx="1638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99461"/>
            <a:ext cx="1638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85" y="4906755"/>
            <a:ext cx="3476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0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Canal Discreto Sem Memória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pt-BR" sz="2200" dirty="0" smtClean="0"/>
                  <a:t>Modelo estatístico com uma entrada </a:t>
                </a:r>
                <a:r>
                  <a:rPr lang="pt-BR" sz="2200" b="1" i="1" dirty="0" smtClean="0"/>
                  <a:t>X</a:t>
                </a:r>
                <a:r>
                  <a:rPr lang="pt-BR" sz="2200" dirty="0" smtClean="0"/>
                  <a:t> e uma saída </a:t>
                </a:r>
                <a:r>
                  <a:rPr lang="pt-BR" sz="2200" b="1" i="1" dirty="0" smtClean="0"/>
                  <a:t>Y</a:t>
                </a:r>
                <a:r>
                  <a:rPr lang="pt-BR" sz="2200" dirty="0" smtClean="0"/>
                  <a:t>, </a:t>
                </a:r>
                <a:br>
                  <a:rPr lang="pt-BR" sz="2200" dirty="0" smtClean="0"/>
                </a:br>
                <a:r>
                  <a:rPr lang="pt-BR" sz="2200" dirty="0" smtClean="0"/>
                  <a:t>que é uma versão ruidosa de </a:t>
                </a:r>
                <a:r>
                  <a:rPr lang="pt-BR" sz="2200" b="1" i="1" dirty="0" smtClean="0"/>
                  <a:t>X</a:t>
                </a:r>
                <a:r>
                  <a:rPr lang="pt-BR" sz="2200" dirty="0" smtClean="0"/>
                  <a:t>  </a:t>
                </a:r>
                <a:r>
                  <a:rPr lang="pt-BR" sz="2200" dirty="0" smtClean="0">
                    <a:solidFill>
                      <a:schemeClr val="tx2">
                        <a:lumMod val="75000"/>
                      </a:schemeClr>
                    </a:solidFill>
                  </a:rPr>
                  <a:t>(</a:t>
                </a:r>
                <a:r>
                  <a:rPr lang="pt-BR" sz="2200" b="1" i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pt-BR" sz="2200" dirty="0" smtClean="0">
                    <a:solidFill>
                      <a:schemeClr val="tx2">
                        <a:lumMod val="75000"/>
                      </a:schemeClr>
                    </a:solidFill>
                  </a:rPr>
                  <a:t> e </a:t>
                </a:r>
                <a:r>
                  <a:rPr lang="pt-BR" sz="2200" b="1" i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pt-BR" sz="2200" dirty="0" smtClean="0">
                    <a:solidFill>
                      <a:schemeClr val="tx2">
                        <a:lumMod val="75000"/>
                      </a:schemeClr>
                    </a:solidFill>
                  </a:rPr>
                  <a:t> são variáveis </a:t>
                </a:r>
                <a:r>
                  <a:rPr lang="pt-BR" sz="2200" dirty="0">
                    <a:solidFill>
                      <a:schemeClr val="tx2">
                        <a:lumMod val="75000"/>
                      </a:schemeClr>
                    </a:solidFill>
                  </a:rPr>
                  <a:t>aleatórias</a:t>
                </a:r>
                <a:r>
                  <a:rPr lang="pt-BR" sz="2200" dirty="0" smtClean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</a:p>
              <a:p>
                <a:pPr>
                  <a:spcBef>
                    <a:spcPts val="0"/>
                  </a:spcBef>
                </a:pPr>
                <a:endParaRPr lang="pt-BR" sz="2000" dirty="0"/>
              </a:p>
              <a:p>
                <a:pPr>
                  <a:spcBef>
                    <a:spcPts val="0"/>
                  </a:spcBef>
                </a:pPr>
                <a:endParaRPr lang="pt-BR" sz="2000" dirty="0" smtClean="0"/>
              </a:p>
              <a:p>
                <a:pPr>
                  <a:spcBef>
                    <a:spcPts val="0"/>
                  </a:spcBef>
                </a:pPr>
                <a:endParaRPr lang="pt-BR" sz="2000" dirty="0"/>
              </a:p>
              <a:p>
                <a:pPr>
                  <a:spcBef>
                    <a:spcPts val="0"/>
                  </a:spcBef>
                </a:pPr>
                <a:endParaRPr lang="pt-BR" sz="2000" dirty="0" smtClean="0"/>
              </a:p>
              <a:p>
                <a:pPr>
                  <a:spcBef>
                    <a:spcPts val="0"/>
                  </a:spcBef>
                </a:pPr>
                <a:endParaRPr lang="pt-BR" sz="2000" dirty="0" smtClean="0"/>
              </a:p>
              <a:p>
                <a:pPr>
                  <a:spcBef>
                    <a:spcPts val="0"/>
                  </a:spcBef>
                </a:pPr>
                <a:endParaRPr lang="pt-BR" sz="2000" dirty="0" smtClean="0"/>
              </a:p>
              <a:p>
                <a:pPr>
                  <a:spcBef>
                    <a:spcPts val="0"/>
                  </a:spcBef>
                </a:pPr>
                <a:endParaRPr lang="pt-BR" sz="2000" dirty="0"/>
              </a:p>
              <a:p>
                <a:pPr>
                  <a:spcBef>
                    <a:spcPts val="0"/>
                  </a:spcBef>
                </a:pPr>
                <a:r>
                  <a:rPr lang="pt-BR" sz="2200" dirty="0" smtClean="0"/>
                  <a:t>Canal 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discreto</a:t>
                </a:r>
                <a:r>
                  <a:rPr lang="pt-BR" sz="2200" dirty="0"/>
                  <a:t>:</a:t>
                </a:r>
                <a:r>
                  <a:rPr lang="pt-BR" sz="2200" dirty="0">
                    <a:sym typeface="Wingdings" panose="05000000000000000000" pitchFamily="2" charset="2"/>
                  </a:rPr>
                  <a:t> </a:t>
                </a:r>
                <a:r>
                  <a:rPr lang="pt-BR" sz="2200" dirty="0" smtClean="0"/>
                  <a:t>os dois </a:t>
                </a:r>
                <a:r>
                  <a:rPr lang="pt-BR" sz="2200" b="1" dirty="0">
                    <a:solidFill>
                      <a:srgbClr val="FFC000"/>
                    </a:solidFill>
                  </a:rPr>
                  <a:t>alfabetos</a:t>
                </a:r>
                <a:r>
                  <a:rPr lang="pt-BR" sz="2200" dirty="0" smtClean="0"/>
                  <a:t>, </a:t>
                </a:r>
                <a14:m>
                  <m:oMath xmlns:m="http://schemas.openxmlformats.org/officeDocument/2006/math">
                    <m:r>
                      <a:rPr lang="pt-BR" sz="2200" i="1" smtClean="0">
                        <a:latin typeface="Cambria Math"/>
                        <a:ea typeface="Cambria Math"/>
                      </a:rPr>
                      <m:t>𝔛</m:t>
                    </m:r>
                    <m:r>
                      <a:rPr lang="pt-BR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pt-BR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0" i="1" smtClean="0">
                        <a:latin typeface="Cambria Math"/>
                        <a:ea typeface="Cambria Math"/>
                      </a:rPr>
                      <m:t>𝔜</m:t>
                    </m:r>
                  </m:oMath>
                </a14:m>
                <a:r>
                  <a:rPr lang="pt-BR" sz="2200" dirty="0" smtClean="0"/>
                  <a:t>, têm 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tamanhos finitos</a:t>
                </a:r>
                <a:r>
                  <a:rPr lang="pt-BR" sz="2200" b="1" baseline="30000" dirty="0" smtClean="0">
                    <a:solidFill>
                      <a:srgbClr val="FFC000"/>
                    </a:solidFill>
                  </a:rPr>
                  <a:t>*</a:t>
                </a:r>
              </a:p>
              <a:p>
                <a:pPr>
                  <a:spcBef>
                    <a:spcPts val="0"/>
                  </a:spcBef>
                </a:pPr>
                <a:endParaRPr lang="pt-BR" sz="2200" dirty="0" smtClean="0"/>
              </a:p>
              <a:p>
                <a:pPr>
                  <a:spcBef>
                    <a:spcPts val="0"/>
                  </a:spcBef>
                </a:pPr>
                <a:r>
                  <a:rPr lang="pt-BR" sz="2200" dirty="0" smtClean="0"/>
                  <a:t>Canal 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sem memória</a:t>
                </a:r>
                <a:r>
                  <a:rPr lang="pt-BR" sz="2200" dirty="0"/>
                  <a:t>: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pt-BR" sz="2200" dirty="0" smtClean="0"/>
                  <a:t>o </a:t>
                </a:r>
                <a:r>
                  <a:rPr lang="pt-BR" sz="2200" dirty="0"/>
                  <a:t>símbolo de </a:t>
                </a:r>
                <a:r>
                  <a:rPr lang="pt-BR" sz="2200" b="1" dirty="0">
                    <a:solidFill>
                      <a:srgbClr val="FFC000"/>
                    </a:solidFill>
                  </a:rPr>
                  <a:t>saída 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atual </a:t>
                </a:r>
                <a:r>
                  <a:rPr lang="pt-BR" sz="2200" b="1" dirty="0">
                    <a:solidFill>
                      <a:srgbClr val="FFC000"/>
                    </a:solidFill>
                  </a:rPr>
                  <a:t>depende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 somente </a:t>
                </a:r>
                <a:r>
                  <a:rPr lang="pt-BR" sz="2200" dirty="0" smtClean="0"/>
                  <a:t>do </a:t>
                </a:r>
                <a:r>
                  <a:rPr lang="pt-BR" sz="2200" dirty="0"/>
                  <a:t>símbolo de </a:t>
                </a:r>
                <a:r>
                  <a:rPr lang="pt-BR" sz="2200" b="1" dirty="0">
                    <a:solidFill>
                      <a:srgbClr val="FFC000"/>
                    </a:solidFill>
                  </a:rPr>
                  <a:t>entrada 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atual </a:t>
                </a:r>
                <a:r>
                  <a:rPr lang="pt-BR" sz="2200" dirty="0" smtClean="0"/>
                  <a:t>e </a:t>
                </a:r>
                <a:r>
                  <a:rPr lang="pt-BR" sz="2200" b="1" i="1" dirty="0" smtClean="0"/>
                  <a:t>não</a:t>
                </a:r>
                <a:r>
                  <a:rPr lang="pt-BR" sz="2200" dirty="0" smtClean="0"/>
                  <a:t> de qualquer outro símbolo anterior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 rotWithShape="1">
                <a:blip r:embed="rId2"/>
                <a:stretch>
                  <a:fillRect l="-815" t="-777" r="-1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65</a:t>
            </a:fld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96" y="2636912"/>
            <a:ext cx="4203576" cy="181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0" y="3127920"/>
            <a:ext cx="1871092" cy="35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26" y="3132586"/>
            <a:ext cx="19621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26537"/>
            <a:ext cx="3888432" cy="32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187624" y="3557637"/>
            <a:ext cx="22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Probabilidades de transição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09850" y="2831461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Alfabeto de saída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39552" y="2795836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Alfabeto de entrada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90368" y="107340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>
                    <a:lumMod val="85000"/>
                  </a:schemeClr>
                </a:solidFill>
              </a:rPr>
              <a:t>* mas não necessariamente iguais</a:t>
            </a:r>
            <a:endParaRPr lang="pt-BR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73114" y="3820978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pt-BR" sz="2000" dirty="0" smtClean="0">
                <a:solidFill>
                  <a:schemeClr val="accent5">
                    <a:lumMod val="75000"/>
                  </a:schemeClr>
                </a:solidFill>
              </a:rPr>
              <a:t>anal</a:t>
            </a:r>
            <a:endParaRPr lang="pt-B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Canal Discreto Sem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Descrição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Matriz de canal: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pt-BR" sz="1800" dirty="0" smtClean="0"/>
              <a:t>  (ou matriz de </a:t>
            </a:r>
            <a:endParaRPr lang="pt-BR" sz="18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pt-BR" sz="1800" dirty="0" smtClean="0"/>
              <a:t>   transição)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Probabilidade a priori dos símbolos de entrada</a:t>
            </a:r>
          </a:p>
          <a:p>
            <a:pPr lvl="1">
              <a:spcBef>
                <a:spcPts val="0"/>
              </a:spcBef>
            </a:pPr>
            <a:endParaRPr lang="pt-BR" sz="1800" dirty="0"/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endParaRPr lang="pt-BR" sz="1800" dirty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Distribuição de probabilidade marginal da variável aleatória de saída Y</a:t>
            </a:r>
          </a:p>
          <a:p>
            <a:pPr lvl="1">
              <a:spcBef>
                <a:spcPts val="0"/>
              </a:spcBef>
            </a:pPr>
            <a:endParaRPr lang="pt-BR" sz="1800" dirty="0"/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endParaRPr lang="pt-BR" sz="1800" dirty="0"/>
          </a:p>
          <a:p>
            <a:pPr lvl="1">
              <a:spcBef>
                <a:spcPts val="0"/>
              </a:spcBef>
            </a:pPr>
            <a:r>
              <a:rPr lang="pt-BR" sz="1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 as probabilidades a priori da entrada  </a:t>
            </a:r>
            <a:r>
              <a:rPr lang="pt-BR" sz="1800" b="1" i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pt-BR" sz="1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pt-BR" sz="18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pt-BR" sz="1800" b="1" i="1" baseline="-250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j</a:t>
            </a:r>
            <a:r>
              <a:rPr lang="pt-BR" sz="1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pt-BR" sz="1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e a matriz canal </a:t>
            </a: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são </a:t>
            </a:r>
            <a:r>
              <a:rPr lang="pt-BR" sz="1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conhecidas, então pode-se calcular as probabilidades dos vários símbolos da saída do canal </a:t>
            </a:r>
            <a:r>
              <a:rPr lang="pt-BR" sz="1800" b="1" i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pt-BR" sz="1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pt-BR" sz="18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pt-BR" sz="1800" b="1" i="1" baseline="-250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k</a:t>
            </a:r>
            <a:r>
              <a:rPr lang="pt-BR" sz="1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endParaRPr lang="pt-BR" sz="1800" b="1" dirty="0">
              <a:solidFill>
                <a:srgbClr val="FFFF00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66</a:t>
            </a:fld>
            <a:endParaRPr lang="pt-BR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65" y="1773820"/>
            <a:ext cx="3178671" cy="115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47" y="1969210"/>
            <a:ext cx="2295227" cy="61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6518243" y="1714338"/>
            <a:ext cx="251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Propriedade: soma de </a:t>
            </a:r>
            <a:r>
              <a:rPr lang="pt-BR" sz="1400" dirty="0" err="1" smtClean="0"/>
              <a:t>qq</a:t>
            </a:r>
            <a:r>
              <a:rPr lang="pt-BR" sz="1400" dirty="0" smtClean="0"/>
              <a:t>. linha</a:t>
            </a:r>
            <a:endParaRPr lang="pt-BR" sz="1400" dirty="0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65" y="3501008"/>
            <a:ext cx="1232898" cy="2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01008"/>
            <a:ext cx="1648197" cy="2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46" y="4653136"/>
            <a:ext cx="1433314" cy="28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14" y="4542924"/>
            <a:ext cx="1332910" cy="5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09" y="4653136"/>
            <a:ext cx="1340777" cy="28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>
            <a:off x="6099957" y="2276929"/>
            <a:ext cx="36753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627481" y="2852936"/>
            <a:ext cx="22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Probabilidades de transição</a:t>
            </a:r>
            <a:endParaRPr lang="pt-BR" sz="1400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6948264" y="2349382"/>
            <a:ext cx="0" cy="575562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Canal Discreto Sem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Canal Binário Simétrico</a:t>
            </a:r>
          </a:p>
          <a:p>
            <a:pPr lvl="1"/>
            <a:r>
              <a:rPr lang="pt-BR" dirty="0" smtClean="0"/>
              <a:t>Caso especial de Canal Discreto Sem Memória com </a:t>
            </a:r>
            <a:r>
              <a:rPr lang="pt-BR" i="1" dirty="0" smtClean="0"/>
              <a:t>J</a:t>
            </a:r>
            <a:r>
              <a:rPr lang="pt-BR" dirty="0" smtClean="0"/>
              <a:t> = </a:t>
            </a:r>
            <a:r>
              <a:rPr lang="pt-BR" i="1" dirty="0" smtClean="0"/>
              <a:t>K</a:t>
            </a:r>
            <a:r>
              <a:rPr lang="pt-BR" dirty="0" smtClean="0"/>
              <a:t> = 2, dois símbolos de entrada {</a:t>
            </a:r>
            <a:r>
              <a:rPr lang="pt-BR" i="1" dirty="0" smtClean="0"/>
              <a:t>x</a:t>
            </a:r>
            <a:r>
              <a:rPr lang="pt-BR" i="1" baseline="-25000" dirty="0" smtClean="0"/>
              <a:t>0</a:t>
            </a:r>
            <a:r>
              <a:rPr lang="pt-BR" dirty="0" smtClean="0"/>
              <a:t> = 0, </a:t>
            </a:r>
            <a:r>
              <a:rPr lang="pt-BR" i="1" dirty="0" smtClean="0"/>
              <a:t>x</a:t>
            </a:r>
            <a:r>
              <a:rPr lang="pt-BR" i="1" baseline="-25000" dirty="0" smtClean="0"/>
              <a:t>1</a:t>
            </a:r>
            <a:r>
              <a:rPr lang="pt-BR" dirty="0" smtClean="0"/>
              <a:t> = 1} e dois de saída {</a:t>
            </a:r>
            <a:r>
              <a:rPr lang="pt-BR" i="1" dirty="0" smtClean="0"/>
              <a:t>y</a:t>
            </a:r>
            <a:r>
              <a:rPr lang="pt-BR" i="1" baseline="-25000" dirty="0" smtClean="0"/>
              <a:t>0</a:t>
            </a:r>
            <a:r>
              <a:rPr lang="pt-BR" dirty="0" smtClean="0"/>
              <a:t> </a:t>
            </a:r>
            <a:r>
              <a:rPr lang="pt-BR" dirty="0"/>
              <a:t>= 0, </a:t>
            </a:r>
            <a:r>
              <a:rPr lang="pt-BR" i="1" dirty="0" smtClean="0"/>
              <a:t>y</a:t>
            </a:r>
            <a:r>
              <a:rPr lang="pt-BR" i="1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= 1</a:t>
            </a:r>
            <a:r>
              <a:rPr lang="pt-BR" dirty="0" smtClean="0"/>
              <a:t>}</a:t>
            </a:r>
          </a:p>
          <a:p>
            <a:pPr lvl="1"/>
            <a:r>
              <a:rPr lang="pt-BR" dirty="0"/>
              <a:t>probabilidade condicional de erro, </a:t>
            </a:r>
            <a:r>
              <a:rPr lang="pt-BR" i="1" dirty="0" smtClean="0"/>
              <a:t>p</a:t>
            </a:r>
            <a:endParaRPr lang="pt-BR" dirty="0"/>
          </a:p>
          <a:p>
            <a:pPr lvl="2"/>
            <a:r>
              <a:rPr lang="pt-BR" dirty="0" smtClean="0"/>
              <a:t>receber 1 quando 0 foi enviado </a:t>
            </a:r>
          </a:p>
          <a:p>
            <a:pPr lvl="2"/>
            <a:r>
              <a:rPr lang="pt-BR" dirty="0" smtClean="0"/>
              <a:t>receber 0 quando 1 foi enviado</a:t>
            </a:r>
          </a:p>
          <a:p>
            <a:pPr lvl="1"/>
            <a:r>
              <a:rPr lang="pt-BR" dirty="0"/>
              <a:t>Simetria nas </a:t>
            </a:r>
            <a:r>
              <a:rPr lang="pt-BR" dirty="0" smtClean="0"/>
              <a:t>probabilidades:</a:t>
            </a:r>
          </a:p>
          <a:p>
            <a:pPr lvl="1"/>
            <a:r>
              <a:rPr lang="pt-BR" dirty="0" smtClean="0"/>
              <a:t>Diagrama de probabilidade de transição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67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575434" y="4663008"/>
            <a:ext cx="6308934" cy="1574304"/>
            <a:chOff x="727806" y="3789040"/>
            <a:chExt cx="6308934" cy="1574304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2699792" y="4077072"/>
              <a:ext cx="2448272" cy="0"/>
            </a:xfrm>
            <a:prstGeom prst="straightConnector1">
              <a:avLst/>
            </a:prstGeom>
            <a:ln w="19050">
              <a:solidFill>
                <a:srgbClr val="66FFF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>
              <a:off x="2699792" y="4077072"/>
              <a:ext cx="2448272" cy="1152128"/>
            </a:xfrm>
            <a:prstGeom prst="straightConnector1">
              <a:avLst/>
            </a:prstGeom>
            <a:ln w="19050">
              <a:solidFill>
                <a:srgbClr val="66FFF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2699792" y="4077072"/>
              <a:ext cx="2448272" cy="1152128"/>
            </a:xfrm>
            <a:prstGeom prst="straightConnector1">
              <a:avLst/>
            </a:prstGeom>
            <a:ln w="19050">
              <a:solidFill>
                <a:srgbClr val="66FFF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2699792" y="5229200"/>
              <a:ext cx="2448272" cy="0"/>
            </a:xfrm>
            <a:prstGeom prst="straightConnector1">
              <a:avLst/>
            </a:prstGeom>
            <a:ln w="19050">
              <a:solidFill>
                <a:srgbClr val="66FFF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631861" y="378904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x</a:t>
              </a:r>
              <a:r>
                <a:rPr lang="pt-BR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0 </a:t>
              </a:r>
              <a:r>
                <a:rPr lang="pt-BR" b="1" i="1" dirty="0" smtClean="0">
                  <a:solidFill>
                    <a:srgbClr val="FFFF00"/>
                  </a:solidFill>
                </a:rPr>
                <a:t>= 0</a:t>
              </a:r>
              <a:endParaRPr lang="pt-BR" b="1" i="1" dirty="0">
                <a:solidFill>
                  <a:srgbClr val="FFFF00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621265" y="499401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x</a:t>
              </a:r>
              <a:r>
                <a:rPr lang="pt-BR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1 </a:t>
              </a:r>
              <a:r>
                <a:rPr lang="pt-BR" b="1" i="1" dirty="0">
                  <a:solidFill>
                    <a:srgbClr val="FFFF00"/>
                  </a:solidFill>
                </a:rPr>
                <a:t>= 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419177" y="3789040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r>
                <a:rPr lang="pt-BR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0 </a:t>
              </a:r>
              <a:r>
                <a:rPr lang="pt-BR" b="1" i="1" dirty="0">
                  <a:solidFill>
                    <a:srgbClr val="FFFF00"/>
                  </a:solidFill>
                </a:rPr>
                <a:t>= 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19177" y="4994012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r>
                <a:rPr lang="pt-BR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1 </a:t>
              </a:r>
              <a:r>
                <a:rPr lang="pt-BR" b="1" i="1" dirty="0">
                  <a:solidFill>
                    <a:srgbClr val="FFFF00"/>
                  </a:solidFill>
                </a:rPr>
                <a:t>= 1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27806" y="434594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i="1" dirty="0" smtClean="0">
                  <a:solidFill>
                    <a:srgbClr val="FFC000"/>
                  </a:solidFill>
                  <a:latin typeface="Times New Roman" panose="02020603050405020304" pitchFamily="18" charset="0"/>
                </a:rPr>
                <a:t>X</a:t>
              </a:r>
              <a:endParaRPr lang="pt-BR" sz="2800" b="1" i="1" dirty="0">
                <a:solidFill>
                  <a:srgbClr val="FFC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632462" y="4345940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i="1" dirty="0" smtClean="0">
                  <a:solidFill>
                    <a:srgbClr val="FFC000"/>
                  </a:solidFill>
                  <a:latin typeface="Times New Roman" panose="02020603050405020304" pitchFamily="18" charset="0"/>
                </a:rPr>
                <a:t>Y</a:t>
              </a:r>
              <a:endParaRPr lang="pt-BR" sz="2800" b="1" i="1" dirty="0">
                <a:solidFill>
                  <a:srgbClr val="FFC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688414" y="479715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1- </a:t>
              </a:r>
              <a:r>
                <a:rPr lang="pt-BR" i="1" dirty="0" smtClean="0"/>
                <a:t>p</a:t>
              </a:r>
              <a:endParaRPr lang="pt-BR" i="1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644176" y="407707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1- </a:t>
              </a:r>
              <a:r>
                <a:rPr lang="pt-BR" i="1" dirty="0" smtClean="0"/>
                <a:t>p</a:t>
              </a:r>
              <a:endParaRPr lang="pt-BR" i="1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975774" y="42210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p</a:t>
              </a:r>
              <a:endParaRPr lang="pt-BR" i="1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987824" y="46438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p</a:t>
              </a:r>
              <a:endParaRPr lang="pt-BR" i="1" dirty="0"/>
            </a:p>
          </p:txBody>
        </p:sp>
        <p:sp>
          <p:nvSpPr>
            <p:cNvPr id="22" name="Triângulo isósceles 21"/>
            <p:cNvSpPr/>
            <p:nvPr/>
          </p:nvSpPr>
          <p:spPr>
            <a:xfrm rot="5400000">
              <a:off x="3886731" y="3964414"/>
              <a:ext cx="178845" cy="225316"/>
            </a:xfrm>
            <a:prstGeom prst="triangl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riângulo isósceles 22"/>
            <p:cNvSpPr/>
            <p:nvPr/>
          </p:nvSpPr>
          <p:spPr>
            <a:xfrm rot="5400000">
              <a:off x="3886731" y="5116542"/>
              <a:ext cx="178845" cy="225316"/>
            </a:xfrm>
            <a:prstGeom prst="triangl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riângulo isósceles 23"/>
            <p:cNvSpPr/>
            <p:nvPr/>
          </p:nvSpPr>
          <p:spPr>
            <a:xfrm rot="6960351">
              <a:off x="3324922" y="4287141"/>
              <a:ext cx="178845" cy="225316"/>
            </a:xfrm>
            <a:prstGeom prst="triangl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riângulo isósceles 24"/>
            <p:cNvSpPr/>
            <p:nvPr/>
          </p:nvSpPr>
          <p:spPr>
            <a:xfrm rot="3860362">
              <a:off x="3339596" y="4779826"/>
              <a:ext cx="178845" cy="225316"/>
            </a:xfrm>
            <a:prstGeom prst="triangl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11" y="3106780"/>
            <a:ext cx="1702429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20" y="3440155"/>
            <a:ext cx="1695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08269"/>
            <a:ext cx="1057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5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 Mútua do Canal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70912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sz="2200" dirty="0" smtClean="0"/>
                  <a:t>Dado a saída de canal </a:t>
                </a:r>
                <a:r>
                  <a:rPr lang="pt-BR" sz="2200" b="1" i="1" dirty="0" smtClean="0"/>
                  <a:t>Y</a:t>
                </a:r>
                <a:r>
                  <a:rPr lang="pt-BR" sz="2200" dirty="0" smtClean="0"/>
                  <a:t> (selecionada do alfabeto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/>
                        <a:ea typeface="Cambria Math"/>
                      </a:rPr>
                      <m:t>𝔜</m:t>
                    </m:r>
                  </m:oMath>
                </a14:m>
                <a:r>
                  <a:rPr lang="pt-BR" sz="2200" dirty="0" smtClean="0"/>
                  <a:t>), uma versão ruidosa da entrada de canal </a:t>
                </a:r>
                <a:r>
                  <a:rPr lang="pt-BR" sz="2200" b="1" i="1" dirty="0" smtClean="0"/>
                  <a:t>X</a:t>
                </a:r>
                <a:r>
                  <a:rPr lang="pt-BR" sz="2200" dirty="0" smtClean="0"/>
                  <a:t> (selecionada do alfabeto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/>
                        <a:ea typeface="Cambria Math"/>
                      </a:rPr>
                      <m:t>𝔛</m:t>
                    </m:r>
                  </m:oMath>
                </a14:m>
                <a:r>
                  <a:rPr lang="pt-BR" sz="2200" dirty="0" smtClean="0"/>
                  <a:t>)</a:t>
                </a:r>
              </a:p>
              <a:p>
                <a:r>
                  <a:rPr lang="pt-BR" sz="2200" dirty="0" smtClean="0"/>
                  <a:t>Se a entropia H(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/>
                        <a:ea typeface="Cambria Math"/>
                      </a:rPr>
                      <m:t>𝔛</m:t>
                    </m:r>
                  </m:oMath>
                </a14:m>
                <a:r>
                  <a:rPr lang="pt-BR" sz="2200" dirty="0" smtClean="0"/>
                  <a:t>) é a medida da incerteza prévia de </a:t>
                </a:r>
                <a:r>
                  <a:rPr lang="pt-BR" sz="2200" b="1" i="1" dirty="0" smtClean="0"/>
                  <a:t>X,</a:t>
                </a:r>
                <a:r>
                  <a:rPr lang="pt-BR" sz="2200" dirty="0" smtClean="0"/>
                  <a:t> então a medida da incerteza de </a:t>
                </a:r>
                <a:r>
                  <a:rPr lang="pt-BR" sz="2200" b="1" i="1" dirty="0" smtClean="0"/>
                  <a:t>X</a:t>
                </a:r>
                <a:r>
                  <a:rPr lang="pt-BR" sz="2200" dirty="0" smtClean="0"/>
                  <a:t> depois de observar </a:t>
                </a:r>
                <a:r>
                  <a:rPr lang="pt-BR" sz="2200" b="1" i="1" dirty="0" smtClean="0"/>
                  <a:t>Y</a:t>
                </a:r>
                <a:r>
                  <a:rPr lang="pt-BR" sz="2200" dirty="0"/>
                  <a:t> </a:t>
                </a:r>
                <a:r>
                  <a:rPr lang="pt-BR" sz="2200" dirty="0" smtClean="0"/>
                  <a:t>é chamada de 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Entropia Condicional</a:t>
                </a:r>
                <a:r>
                  <a:rPr lang="pt-BR" sz="22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𝔛</m:t>
                          </m:r>
                        </m:e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𝔜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𝔛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𝑙𝑜𝑔</m:t>
                      </m:r>
                      <m:r>
                        <a:rPr lang="pt-BR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d>
                        <m:dPr>
                          <m:ctrlPr>
                            <a:rPr lang="pt-BR" b="0" i="1" baseline="-2500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baseline="-2500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 baseline="-2500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sz="2200" dirty="0" smtClean="0"/>
                  <a:t>A diferença </a:t>
                </a:r>
                <a14:m>
                  <m:oMath xmlns:m="http://schemas.openxmlformats.org/officeDocument/2006/math">
                    <m:r>
                      <a:rPr lang="pt-BR" sz="2200" b="1" i="1" smtClean="0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r>
                      <a:rPr lang="pt-BR" sz="2200" b="1" i="1" smtClean="0">
                        <a:solidFill>
                          <a:srgbClr val="FFC000"/>
                        </a:solidFill>
                        <a:latin typeface="Cambria Math"/>
                      </a:rPr>
                      <m:t>(</m:t>
                    </m:r>
                    <m:r>
                      <a:rPr lang="pt-BR" sz="2200" b="1" i="1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𝖃</m:t>
                    </m:r>
                    <m:r>
                      <a:rPr lang="pt-BR" sz="2200" b="1" i="1" smtClean="0">
                        <a:solidFill>
                          <a:srgbClr val="FFC000"/>
                        </a:solidFill>
                        <a:latin typeface="Cambria Math"/>
                      </a:rPr>
                      <m:t>)</m:t>
                    </m:r>
                    <m:r>
                      <a:rPr lang="pt-BR" sz="2200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pt-BR" sz="2200" b="1" i="1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pt-BR" sz="22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2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</m:e>
                      <m:e>
                        <m:r>
                          <a:rPr lang="pt-BR" sz="22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</m:oMath>
                </a14:m>
                <a:r>
                  <a:rPr lang="pt-BR" sz="2200" dirty="0" smtClean="0"/>
                  <a:t> representa a incerteza produzida pelo canal, </a:t>
                </a:r>
                <a:br>
                  <a:rPr lang="pt-BR" sz="2200" dirty="0" smtClean="0"/>
                </a:br>
                <a:r>
                  <a:rPr lang="pt-BR" sz="2200" dirty="0" smtClean="0"/>
                  <a:t>e é denominada </a:t>
                </a:r>
                <a:r>
                  <a:rPr lang="pt-BR" sz="26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Informação Mútua do Canal</a:t>
                </a:r>
                <a:r>
                  <a:rPr lang="pt-BR" sz="2200" dirty="0" smtClean="0"/>
                  <a:t>: </a:t>
                </a:r>
                <a:br>
                  <a:rPr lang="pt-BR" sz="2200" dirty="0" smtClean="0"/>
                </a:br>
                <a:r>
                  <a:rPr lang="pt-BR" sz="2200" dirty="0" smtClean="0"/>
                  <a:t/>
                </a:r>
                <a:br>
                  <a:rPr lang="pt-BR" sz="2200" dirty="0" smtClean="0"/>
                </a:br>
                <a:r>
                  <a:rPr lang="pt-BR" dirty="0" smtClean="0"/>
                  <a:t> 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  <m:r>
                          <a:rPr lang="pt-BR" b="1" i="1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𝑯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</m:e>
                    </m:d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pt-BR" b="1" i="1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</m:e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𝐽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/>
                            <a:ea typeface="Cambria Math"/>
                          </a:rPr>
                          <m:t>𝑙𝑜𝑔</m:t>
                        </m:r>
                        <m:r>
                          <a:rPr lang="pt-BR" i="1" baseline="-25000">
                            <a:latin typeface="Cambria Math"/>
                            <a:ea typeface="Cambria Math"/>
                          </a:rPr>
                          <m:t>2</m:t>
                        </m:r>
                        <m:d>
                          <m:dPr>
                            <m:ctrlPr>
                              <a:rPr lang="pt-BR" i="1" baseline="-2500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baseline="-2500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709120"/>
              </a:xfrm>
              <a:blipFill rotWithShape="1">
                <a:blip r:embed="rId2"/>
                <a:stretch>
                  <a:fillRect l="-583" t="-648" r="-1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12408"/>
            <a:ext cx="658416" cy="365125"/>
          </a:xfrm>
        </p:spPr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846752" y="6312408"/>
            <a:ext cx="1450496" cy="365125"/>
          </a:xfrm>
        </p:spPr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312408"/>
            <a:ext cx="451863" cy="365125"/>
          </a:xfrm>
        </p:spPr>
        <p:txBody>
          <a:bodyPr/>
          <a:lstStyle/>
          <a:p>
            <a:fld id="{8C0F0C6E-501A-47F5-B638-748B1F55510C}" type="slidenum">
              <a:rPr lang="pt-BR" smtClean="0"/>
              <a:t>68</a:t>
            </a:fld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093296"/>
            <a:ext cx="2028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6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 Mútua do Canal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Propriedades</a:t>
                </a:r>
              </a:p>
              <a:p>
                <a:pPr lvl="1"/>
                <a:r>
                  <a:rPr lang="pt-BR" b="1" dirty="0" smtClean="0"/>
                  <a:t>Informação mútua do canal é simétrica:    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  <m:r>
                      <a:rPr lang="pt-BR" sz="2400" b="1" i="1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2400" b="1" i="1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  <m:r>
                          <a:rPr lang="pt-BR" sz="2400" b="1" i="1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  <m:r>
                          <a:rPr lang="pt-BR" sz="2400" b="1" i="1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pt-BR" b="1" dirty="0" smtClean="0"/>
              </a:p>
              <a:p>
                <a:pPr lvl="1"/>
                <a:endParaRPr lang="pt-BR" b="1" dirty="0" smtClean="0"/>
              </a:p>
              <a:p>
                <a:pPr lvl="1"/>
                <a:r>
                  <a:rPr lang="pt-BR" b="1" dirty="0" smtClean="0"/>
                  <a:t>Informação mútua é sempre não negativa:    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  <m:r>
                      <a:rPr lang="pt-BR" sz="2400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pt-BR" sz="2400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pt-BR" sz="2400" b="1" dirty="0" smtClean="0"/>
                  <a:t> </a:t>
                </a:r>
                <a:endParaRPr lang="pt-BR" b="1" dirty="0" smtClean="0"/>
              </a:p>
              <a:p>
                <a:pPr lvl="2"/>
                <a:r>
                  <a:rPr lang="pt-BR" dirty="0" smtClean="0"/>
                  <a:t>Em média, não se perde informação observando a saída de um canal</a:t>
                </a:r>
              </a:p>
              <a:p>
                <a:pPr lvl="2"/>
                <a:r>
                  <a:rPr lang="pt-BR" dirty="0" smtClean="0"/>
                  <a:t>informação mútua é nula se, e somente se, os símbolos de entrada e saída do canal são estatisticamente independentes</a:t>
                </a:r>
              </a:p>
              <a:p>
                <a:pPr lvl="1"/>
                <a:endParaRPr lang="pt-BR" b="1" dirty="0" smtClean="0"/>
              </a:p>
              <a:p>
                <a:pPr lvl="1"/>
                <a:r>
                  <a:rPr lang="pt-BR" b="1" dirty="0" smtClean="0"/>
                  <a:t>Relação </a:t>
                </a:r>
                <a:r>
                  <a:rPr lang="pt-BR" b="1" dirty="0"/>
                  <a:t>entre informação mútua e entropia conjunta da entrada e saída do canal:</a:t>
                </a:r>
                <a:r>
                  <a:rPr lang="pt-BR" b="1" dirty="0" smtClean="0">
                    <a:solidFill>
                      <a:srgbClr val="FFC000"/>
                    </a:solidFill>
                  </a:rPr>
                  <a:t/>
                </a:r>
                <a:br>
                  <a:rPr lang="pt-BR" b="1" dirty="0" smtClean="0">
                    <a:solidFill>
                      <a:srgbClr val="FFC000"/>
                    </a:solidFill>
                  </a:rPr>
                </a:b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  <m:r>
                      <a:rPr lang="pt-BR" sz="2400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2400" b="1" i="1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</m:e>
                    </m:d>
                    <m:r>
                      <a:rPr lang="pt-BR" sz="2400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pt-BR" sz="2400" b="1" i="1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  <m:r>
                      <a:rPr lang="pt-BR" sz="2400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pt-BR" sz="2400" b="1" i="1" smtClean="0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  <m:r>
                          <a:rPr lang="pt-BR" sz="2400" b="1" i="1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400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 rotWithShape="1">
                <a:blip r:embed="rId2"/>
                <a:stretch>
                  <a:fillRect l="-963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69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234346" y="5949280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</a:rPr>
              <a:t>mútua</a:t>
            </a:r>
            <a:endParaRPr lang="pt-BR" sz="1400" dirty="0">
              <a:solidFill>
                <a:srgbClr val="FFC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516519" y="5693164"/>
            <a:ext cx="0" cy="287781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724128" y="594928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</a:rPr>
              <a:t>conjunta</a:t>
            </a:r>
            <a:endParaRPr lang="pt-BR" sz="1400" dirty="0">
              <a:solidFill>
                <a:srgbClr val="FFC00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6116919" y="5693164"/>
            <a:ext cx="0" cy="287781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060848"/>
            <a:ext cx="8064896" cy="4065315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C000"/>
                </a:solidFill>
              </a:rPr>
              <a:t>Sistema de Comunicação Digital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Projeto (compromisso entre as seguintes variáveis)</a:t>
            </a:r>
          </a:p>
          <a:p>
            <a:pPr lvl="2"/>
            <a:r>
              <a:rPr lang="pt-BR" dirty="0" smtClean="0"/>
              <a:t>Potência de Transmissão</a:t>
            </a:r>
          </a:p>
          <a:p>
            <a:pPr lvl="2"/>
            <a:r>
              <a:rPr lang="pt-BR" dirty="0" smtClean="0"/>
              <a:t>Largura de Banda</a:t>
            </a:r>
          </a:p>
          <a:p>
            <a:pPr lvl="2"/>
            <a:r>
              <a:rPr lang="pt-BR" dirty="0" smtClean="0"/>
              <a:t>Confiabilidade dos Dados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Tratamento de Shannon e Hamming para resolver tal compromisso</a:t>
            </a:r>
          </a:p>
          <a:p>
            <a:pPr lvl="2"/>
            <a:r>
              <a:rPr lang="pt-BR" dirty="0" smtClean="0"/>
              <a:t>Estabeleceram a fundação para a </a:t>
            </a:r>
            <a:r>
              <a:rPr lang="pt-BR" dirty="0" smtClean="0">
                <a:solidFill>
                  <a:srgbClr val="FFC000"/>
                </a:solidFill>
              </a:rPr>
              <a:t>Teoria da Informação </a:t>
            </a:r>
            <a:r>
              <a:rPr lang="pt-BR" dirty="0" smtClean="0"/>
              <a:t>e a </a:t>
            </a:r>
            <a:r>
              <a:rPr lang="pt-BR" dirty="0" smtClean="0">
                <a:solidFill>
                  <a:srgbClr val="FFC000"/>
                </a:solidFill>
              </a:rPr>
              <a:t>Codificação para Controle de Erros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1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 Mútua do Canal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Interpretação gráfica: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rgbClr val="FFC000"/>
                        </a:solidFill>
                        <a:latin typeface="Cambria Math"/>
                      </a:rPr>
                      <m:t>  </m:t>
                    </m:r>
                    <m:r>
                      <a:rPr lang="pt-BR" b="1" i="1">
                        <a:solidFill>
                          <a:srgbClr val="FFC000"/>
                        </a:solidFill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1" i="1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</m:e>
                    </m:d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pt-BR" b="1" i="1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pt-BR" b="1" i="1" smtClean="0">
                        <a:solidFill>
                          <a:srgbClr val="FFC000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𝖃</m:t>
                        </m:r>
                        <m:r>
                          <a:rPr lang="pt-BR" b="1" i="1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1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𝖄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 rotWithShape="1">
                <a:blip r:embed="rId3"/>
                <a:stretch>
                  <a:fillRect l="-963" t="-10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70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480720" cy="403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076056" y="2195572"/>
            <a:ext cx="17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Entropia conjunta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91417" y="5795972"/>
            <a:ext cx="292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Entropia da </a:t>
            </a:r>
            <a:r>
              <a:rPr lang="pt-BR" b="1" dirty="0" smtClean="0">
                <a:solidFill>
                  <a:srgbClr val="00B0F0"/>
                </a:solidFill>
              </a:rPr>
              <a:t>entrada do canal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7880" y="5795972"/>
            <a:ext cx="272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Entropia da </a:t>
            </a:r>
            <a:r>
              <a:rPr lang="pt-BR" b="1" dirty="0" smtClean="0">
                <a:solidFill>
                  <a:srgbClr val="00B0F0"/>
                </a:solidFill>
              </a:rPr>
              <a:t>saída do canal</a:t>
            </a:r>
            <a:endParaRPr lang="pt-BR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695210" y="4138508"/>
                <a:ext cx="817082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𝔛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210" y="4138508"/>
                <a:ext cx="817082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5224" t="-222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699792" y="4149080"/>
                <a:ext cx="817083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𝔜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149080"/>
                <a:ext cx="817083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5970" t="-222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191460" y="4149080"/>
                <a:ext cx="763158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𝔛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;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𝔜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60" y="4149080"/>
                <a:ext cx="763158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640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3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</a:t>
            </a:r>
            <a:r>
              <a:rPr lang="pt-BR" baseline="30000" dirty="0" smtClean="0"/>
              <a:t>*</a:t>
            </a:r>
            <a:r>
              <a:rPr lang="pt-BR" dirty="0" smtClean="0"/>
              <a:t> do Canal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 rIns="0">
                <a:normAutofit fontScale="77500" lnSpcReduction="20000"/>
              </a:bodyPr>
              <a:lstStyle/>
              <a:p>
                <a:r>
                  <a:rPr lang="pt-BR" b="1" dirty="0" smtClean="0">
                    <a:solidFill>
                      <a:srgbClr val="FFC000"/>
                    </a:solidFill>
                  </a:rPr>
                  <a:t>Definição</a:t>
                </a:r>
                <a:r>
                  <a:rPr lang="pt-BR" dirty="0" smtClean="0"/>
                  <a:t>: número </a:t>
                </a:r>
                <a:r>
                  <a:rPr lang="pt-BR" dirty="0"/>
                  <a:t>máximo de </a:t>
                </a:r>
                <a:r>
                  <a:rPr lang="pt-BR" dirty="0" smtClean="0"/>
                  <a:t>bits </a:t>
                </a:r>
                <a:r>
                  <a:rPr lang="pt-BR" dirty="0"/>
                  <a:t>que podem ser </a:t>
                </a:r>
                <a:r>
                  <a:rPr lang="pt-BR" dirty="0" smtClean="0"/>
                  <a:t>transmitidos a cada unidade de tempo num canal ruidoso, com probabilidade </a:t>
                </a:r>
                <a:r>
                  <a:rPr lang="pt-BR" dirty="0"/>
                  <a:t>de erro próxima de </a:t>
                </a:r>
                <a:r>
                  <a:rPr lang="pt-BR" dirty="0" smtClean="0"/>
                  <a:t>zero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b="1" dirty="0" smtClean="0"/>
                  <a:t>Teorema de Shannon-</a:t>
                </a:r>
                <a:r>
                  <a:rPr lang="pt-BR" b="1" dirty="0" err="1" smtClean="0"/>
                  <a:t>Hartley</a:t>
                </a:r>
                <a:r>
                  <a:rPr lang="pt-BR" dirty="0" smtClean="0"/>
                  <a:t>:	</a:t>
                </a:r>
                <a14:m>
                  <m:oMath xmlns:m="http://schemas.openxmlformats.org/officeDocument/2006/math">
                    <m:r>
                      <a:rPr lang="pt-BR" sz="3000" b="1" i="1" smtClean="0">
                        <a:solidFill>
                          <a:srgbClr val="FFFF00"/>
                        </a:solidFill>
                        <a:latin typeface="Cambria Math"/>
                      </a:rPr>
                      <m:t>𝑪</m:t>
                    </m:r>
                    <m:r>
                      <a:rPr lang="pt-BR" sz="3000" b="1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r>
                      <a:rPr lang="pt-BR" sz="3000" b="1" i="1" smtClean="0">
                        <a:solidFill>
                          <a:srgbClr val="FFFF00"/>
                        </a:solidFill>
                        <a:latin typeface="Cambria Math"/>
                      </a:rPr>
                      <m:t>𝑩</m:t>
                    </m:r>
                    <m:r>
                      <a:rPr lang="pt-BR" sz="3000" b="1" i="1" smtClean="0">
                        <a:solidFill>
                          <a:srgbClr val="FFFF00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sz="3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3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𝒍𝒐𝒈</m:t>
                        </m:r>
                      </m:e>
                      <m:sub>
                        <m:r>
                          <a:rPr lang="pt-BR" sz="3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pt-BR" sz="3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3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pt-BR" sz="3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3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𝑺𝑵𝑹</m:t>
                        </m:r>
                      </m:e>
                    </m:d>
                  </m:oMath>
                </a14:m>
                <a:endParaRPr lang="pt-BR" b="1" dirty="0"/>
              </a:p>
              <a:p>
                <a:endParaRPr lang="pt-BR" dirty="0"/>
              </a:p>
              <a:p>
                <a:pPr marL="0" indent="0">
                  <a:buNone/>
                  <a:tabLst>
                    <a:tab pos="984250" algn="l"/>
                    <a:tab pos="1793875" algn="l"/>
                  </a:tabLst>
                </a:pPr>
                <a:r>
                  <a:rPr lang="pt-BR" dirty="0" smtClean="0"/>
                  <a:t>	onde: 	</a:t>
                </a:r>
                <a:r>
                  <a:rPr lang="pt-B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dirty="0" smtClean="0"/>
                  <a:t> </a:t>
                </a:r>
                <a:r>
                  <a:rPr lang="pt-BR" dirty="0"/>
                  <a:t>é a largura de </a:t>
                </a:r>
                <a:r>
                  <a:rPr lang="pt-BR" dirty="0" smtClean="0"/>
                  <a:t>banda do canal AWGN, medida em Hz</a:t>
                </a:r>
              </a:p>
              <a:p>
                <a:pPr marL="0" indent="0">
                  <a:buNone/>
                  <a:tabLst>
                    <a:tab pos="984250" algn="l"/>
                    <a:tab pos="1793875" algn="l"/>
                  </a:tabLst>
                </a:pPr>
                <a:r>
                  <a:rPr lang="pt-BR" dirty="0" smtClean="0"/>
                  <a:t>		</a:t>
                </a:r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SNR</a:t>
                </a:r>
                <a:r>
                  <a:rPr lang="pt-BR" dirty="0" smtClean="0"/>
                  <a:t> </a:t>
                </a:r>
                <a:r>
                  <a:rPr lang="pt-BR" dirty="0"/>
                  <a:t>é a relação sinal </a:t>
                </a:r>
                <a:r>
                  <a:rPr lang="pt-BR" dirty="0" smtClean="0"/>
                  <a:t>ruído (potências medidas em W ou V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)</a:t>
                </a:r>
                <a:endParaRPr lang="pt-BR" dirty="0"/>
              </a:p>
              <a:p>
                <a:pPr marL="0" indent="0">
                  <a:buNone/>
                  <a:tabLst>
                    <a:tab pos="984250" algn="l"/>
                    <a:tab pos="1793875" algn="l"/>
                  </a:tabLst>
                </a:pPr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pt-BR" dirty="0" smtClean="0"/>
                  <a:t> </a:t>
                </a:r>
                <a:r>
                  <a:rPr lang="pt-BR" dirty="0"/>
                  <a:t>é a </a:t>
                </a:r>
                <a:r>
                  <a:rPr lang="pt-BR" dirty="0" smtClean="0"/>
                  <a:t>máxima </a:t>
                </a:r>
                <a:r>
                  <a:rPr lang="pt-BR" dirty="0"/>
                  <a:t>taxa </a:t>
                </a:r>
                <a:r>
                  <a:rPr lang="pt-BR" dirty="0" smtClean="0"/>
                  <a:t>de transmissão da </a:t>
                </a:r>
                <a:r>
                  <a:rPr lang="pt-BR" dirty="0"/>
                  <a:t>informação no </a:t>
                </a:r>
                <a:r>
                  <a:rPr lang="pt-BR" dirty="0" smtClean="0"/>
                  <a:t>canal (</a:t>
                </a:r>
                <a:r>
                  <a:rPr lang="pt-BR" dirty="0" err="1" smtClean="0"/>
                  <a:t>bps</a:t>
                </a:r>
                <a:r>
                  <a:rPr lang="pt-BR" dirty="0" smtClean="0"/>
                  <a:t>)</a:t>
                </a:r>
                <a:endParaRPr lang="pt-BR" dirty="0"/>
              </a:p>
              <a:p>
                <a:endParaRPr lang="pt-BR" dirty="0" smtClean="0"/>
              </a:p>
              <a:p>
                <a:r>
                  <a:rPr lang="pt-BR" dirty="0"/>
                  <a:t>A capacidade do canal é o limite superior </a:t>
                </a:r>
                <a:r>
                  <a:rPr lang="pt-BR" dirty="0" smtClean="0"/>
                  <a:t>da </a:t>
                </a:r>
                <a:r>
                  <a:rPr lang="pt-BR" dirty="0"/>
                  <a:t>taxa </a:t>
                </a:r>
                <a:r>
                  <a:rPr lang="pt-BR" dirty="0" smtClean="0"/>
                  <a:t>na qual a informação </a:t>
                </a:r>
                <a:r>
                  <a:rPr lang="pt-BR" dirty="0"/>
                  <a:t>pode ser transmitida de forma </a:t>
                </a:r>
                <a:r>
                  <a:rPr lang="pt-BR" dirty="0" smtClean="0"/>
                  <a:t>confiável (probabilidade de erro </a:t>
                </a:r>
                <a:r>
                  <a:rPr lang="pt-BR" dirty="0" smtClean="0">
                    <a:sym typeface="Wingdings" panose="05000000000000000000" pitchFamily="2" charset="2"/>
                  </a:rPr>
                  <a:t> 0)</a:t>
                </a:r>
                <a:r>
                  <a:rPr lang="pt-BR" dirty="0" smtClean="0"/>
                  <a:t> por um canal</a:t>
                </a:r>
              </a:p>
              <a:p>
                <a:endParaRPr lang="pt-BR" dirty="0" smtClean="0"/>
              </a:p>
              <a:p>
                <a:r>
                  <a:rPr lang="pt-BR" i="1" dirty="0" smtClean="0"/>
                  <a:t>... a </a:t>
                </a:r>
                <a:r>
                  <a:rPr lang="pt-BR" i="1" dirty="0"/>
                  <a:t>noção de capacidade do canal </a:t>
                </a:r>
                <a:r>
                  <a:rPr lang="pt-BR" i="1" dirty="0" smtClean="0"/>
                  <a:t>é fundamental </a:t>
                </a:r>
                <a:r>
                  <a:rPr lang="pt-BR" i="1" dirty="0"/>
                  <a:t>para o desenvolvimento de modernos sistemas de comunicação </a:t>
                </a:r>
                <a:r>
                  <a:rPr lang="pt-BR" i="1" dirty="0" smtClean="0"/>
                  <a:t>com fio </a:t>
                </a:r>
                <a:r>
                  <a:rPr lang="pt-BR" i="1" dirty="0"/>
                  <a:t>e sem </a:t>
                </a:r>
                <a:r>
                  <a:rPr lang="pt-BR" i="1" dirty="0" smtClean="0"/>
                  <a:t>fio usando </a:t>
                </a:r>
                <a:r>
                  <a:rPr lang="pt-BR" b="1" i="1" dirty="0" smtClean="0">
                    <a:solidFill>
                      <a:srgbClr val="FFC000"/>
                    </a:solidFill>
                  </a:rPr>
                  <a:t>novos </a:t>
                </a:r>
                <a:r>
                  <a:rPr lang="pt-BR" b="1" i="1" dirty="0">
                    <a:solidFill>
                      <a:srgbClr val="FFC000"/>
                    </a:solidFill>
                  </a:rPr>
                  <a:t>mecanismos de codificação de correção de </a:t>
                </a:r>
                <a:r>
                  <a:rPr lang="pt-BR" b="1" i="1" dirty="0" smtClean="0">
                    <a:solidFill>
                      <a:srgbClr val="FFC000"/>
                    </a:solidFill>
                  </a:rPr>
                  <a:t>erros </a:t>
                </a:r>
                <a:r>
                  <a:rPr lang="pt-BR" i="1" dirty="0"/>
                  <a:t>que </a:t>
                </a:r>
                <a:r>
                  <a:rPr lang="pt-BR" i="1" dirty="0" smtClean="0"/>
                  <a:t>geram  </a:t>
                </a:r>
                <a:r>
                  <a:rPr lang="pt-BR" i="1" dirty="0"/>
                  <a:t>desempenho muito próximo </a:t>
                </a:r>
                <a:r>
                  <a:rPr lang="pt-BR" i="1" dirty="0" smtClean="0"/>
                  <a:t>aos </a:t>
                </a:r>
                <a:r>
                  <a:rPr lang="pt-BR" i="1" dirty="0"/>
                  <a:t>limites </a:t>
                </a:r>
                <a:r>
                  <a:rPr lang="pt-BR" i="1" dirty="0" smtClean="0"/>
                  <a:t>estabelecidos pela </a:t>
                </a:r>
                <a:r>
                  <a:rPr lang="pt-BR" i="1" dirty="0"/>
                  <a:t>capacidade do </a:t>
                </a:r>
                <a:r>
                  <a:rPr lang="pt-BR" i="1" dirty="0" smtClean="0"/>
                  <a:t>canal</a:t>
                </a:r>
                <a:endParaRPr lang="pt-BR" i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3"/>
                <a:stretch>
                  <a:fillRect l="-519" t="-1786" r="-2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6851154" y="188640"/>
            <a:ext cx="218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* de Informação ou Operacional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71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2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pt-BR" sz="2200" dirty="0" smtClean="0"/>
              <a:t>Definimos a </a:t>
            </a:r>
            <a:r>
              <a:rPr lang="pt-BR" sz="2200" b="1" dirty="0" smtClean="0">
                <a:solidFill>
                  <a:srgbClr val="FFC000"/>
                </a:solidFill>
              </a:rPr>
              <a:t>capacidade de um canal </a:t>
            </a:r>
            <a:r>
              <a:rPr lang="pt-BR" sz="2200" dirty="0" smtClean="0"/>
              <a:t>discreto sem memória como sendo a </a:t>
            </a:r>
            <a:r>
              <a:rPr lang="pt-BR" sz="2200" dirty="0">
                <a:solidFill>
                  <a:srgbClr val="FFC000"/>
                </a:solidFill>
              </a:rPr>
              <a:t>máxima informação </a:t>
            </a:r>
            <a:r>
              <a:rPr lang="pt-BR" sz="2200" dirty="0" smtClean="0">
                <a:solidFill>
                  <a:srgbClr val="FFC000"/>
                </a:solidFill>
              </a:rPr>
              <a:t>mútua </a:t>
            </a:r>
            <a:r>
              <a:rPr lang="pt-BR" sz="2200" dirty="0" smtClean="0"/>
              <a:t>que ele pode produzir</a:t>
            </a:r>
          </a:p>
          <a:p>
            <a:endParaRPr lang="pt-BR" sz="2200" dirty="0" smtClean="0"/>
          </a:p>
          <a:p>
            <a:r>
              <a:rPr lang="pt-BR" sz="2200" dirty="0" smtClean="0"/>
              <a:t>A informação mútua de um canal depende, não somente do canal, mas também de </a:t>
            </a:r>
            <a:r>
              <a:rPr lang="pt-BR" sz="2200" dirty="0" smtClean="0">
                <a:solidFill>
                  <a:srgbClr val="FFC000"/>
                </a:solidFill>
              </a:rPr>
              <a:t>como ele é usado </a:t>
            </a:r>
            <a:br>
              <a:rPr lang="pt-BR" sz="2200" dirty="0" smtClean="0">
                <a:solidFill>
                  <a:srgbClr val="FFC000"/>
                </a:solidFill>
              </a:rPr>
            </a:br>
            <a:r>
              <a:rPr lang="pt-BR" sz="2200" dirty="0" smtClean="0"/>
              <a:t>(distribuição de </a:t>
            </a:r>
            <a:r>
              <a:rPr lang="pt-BR" sz="2200" dirty="0" err="1" smtClean="0"/>
              <a:t>prob</a:t>
            </a:r>
            <a:r>
              <a:rPr lang="pt-BR" sz="2200" dirty="0" smtClean="0"/>
              <a:t>. da entrada do canal:  </a:t>
            </a:r>
            <a:r>
              <a:rPr lang="pt-BR" sz="2000" dirty="0" smtClean="0">
                <a:latin typeface="Times New Roman" panose="02020603050405020304" pitchFamily="18" charset="0"/>
              </a:rPr>
              <a:t>{ </a:t>
            </a:r>
            <a:r>
              <a:rPr lang="pt-BR" sz="2000" i="1" dirty="0" err="1" smtClean="0">
                <a:latin typeface="Times New Roman" panose="02020603050405020304" pitchFamily="18" charset="0"/>
              </a:rPr>
              <a:t>p</a:t>
            </a:r>
            <a:r>
              <a:rPr lang="pt-BR" sz="2000" b="1" i="1" baseline="-25000" dirty="0" err="1" smtClean="0">
                <a:latin typeface="Times New Roman" panose="02020603050405020304" pitchFamily="18" charset="0"/>
              </a:rPr>
              <a:t>X</a:t>
            </a:r>
            <a:r>
              <a:rPr lang="pt-BR" sz="2000" dirty="0" smtClean="0">
                <a:latin typeface="Times New Roman" panose="02020603050405020304" pitchFamily="18" charset="0"/>
              </a:rPr>
              <a:t>(</a:t>
            </a:r>
            <a:r>
              <a:rPr lang="pt-BR" sz="2000" i="1" dirty="0" err="1" smtClean="0">
                <a:latin typeface="Times New Roman" panose="02020603050405020304" pitchFamily="18" charset="0"/>
              </a:rPr>
              <a:t>x</a:t>
            </a:r>
            <a:r>
              <a:rPr lang="pt-BR" sz="2000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pt-BR" sz="2000" dirty="0" smtClean="0">
                <a:latin typeface="Times New Roman" panose="02020603050405020304" pitchFamily="18" charset="0"/>
              </a:rPr>
              <a:t>) | </a:t>
            </a:r>
            <a:r>
              <a:rPr lang="pt-BR" sz="2000" i="1" dirty="0" smtClean="0">
                <a:latin typeface="Times New Roman" panose="02020603050405020304" pitchFamily="18" charset="0"/>
              </a:rPr>
              <a:t>j </a:t>
            </a:r>
            <a:r>
              <a:rPr lang="pt-BR" sz="2000" dirty="0" smtClean="0">
                <a:latin typeface="Times New Roman" panose="02020603050405020304" pitchFamily="18" charset="0"/>
              </a:rPr>
              <a:t>= 0,1,...,</a:t>
            </a:r>
            <a:r>
              <a:rPr lang="pt-BR" sz="2000" i="1" dirty="0" smtClean="0">
                <a:latin typeface="Times New Roman" panose="02020603050405020304" pitchFamily="18" charset="0"/>
              </a:rPr>
              <a:t>J</a:t>
            </a:r>
            <a:r>
              <a:rPr lang="pt-BR" sz="2000" dirty="0" smtClean="0">
                <a:latin typeface="Times New Roman" panose="02020603050405020304" pitchFamily="18" charset="0"/>
              </a:rPr>
              <a:t>-1} </a:t>
            </a:r>
            <a:r>
              <a:rPr lang="pt-BR" sz="2200" dirty="0" smtClean="0"/>
              <a:t>)</a:t>
            </a:r>
          </a:p>
          <a:p>
            <a:endParaRPr lang="pt-BR" sz="2200" dirty="0" smtClean="0"/>
          </a:p>
          <a:p>
            <a:r>
              <a:rPr lang="pt-BR" sz="2200" dirty="0" smtClean="0"/>
              <a:t>A distribuição de </a:t>
            </a:r>
            <a:r>
              <a:rPr lang="pt-BR" sz="2200" dirty="0" err="1" smtClean="0"/>
              <a:t>prob</a:t>
            </a:r>
            <a:r>
              <a:rPr lang="pt-BR" sz="2200" dirty="0" smtClean="0"/>
              <a:t>. da entrada </a:t>
            </a:r>
            <a:r>
              <a:rPr lang="pt-BR" sz="2000" dirty="0" smtClean="0">
                <a:latin typeface="Times New Roman" panose="02020603050405020304" pitchFamily="18" charset="0"/>
              </a:rPr>
              <a:t>{ </a:t>
            </a:r>
            <a:r>
              <a:rPr lang="pt-BR" sz="2000" i="1" dirty="0" err="1" smtClean="0">
                <a:latin typeface="Times New Roman" panose="02020603050405020304" pitchFamily="18" charset="0"/>
              </a:rPr>
              <a:t>p</a:t>
            </a:r>
            <a:r>
              <a:rPr lang="pt-BR" sz="2000" b="1" i="1" baseline="-25000" dirty="0" err="1" smtClean="0">
                <a:latin typeface="Times New Roman" panose="02020603050405020304" pitchFamily="18" charset="0"/>
              </a:rPr>
              <a:t>X</a:t>
            </a:r>
            <a:r>
              <a:rPr lang="pt-BR" sz="2000" dirty="0" smtClean="0">
                <a:latin typeface="Times New Roman" panose="02020603050405020304" pitchFamily="18" charset="0"/>
              </a:rPr>
              <a:t>(</a:t>
            </a:r>
            <a:r>
              <a:rPr lang="pt-BR" sz="2000" i="1" dirty="0" err="1" smtClean="0">
                <a:latin typeface="Times New Roman" panose="02020603050405020304" pitchFamily="18" charset="0"/>
              </a:rPr>
              <a:t>x</a:t>
            </a:r>
            <a:r>
              <a:rPr lang="pt-BR" sz="2000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pt-BR" sz="2000" dirty="0" smtClean="0">
                <a:latin typeface="Times New Roman" panose="02020603050405020304" pitchFamily="18" charset="0"/>
              </a:rPr>
              <a:t>) }</a:t>
            </a:r>
            <a:r>
              <a:rPr lang="pt-BR" sz="20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independe do canal</a:t>
            </a:r>
          </a:p>
          <a:p>
            <a:endParaRPr lang="pt-BR" sz="2200" dirty="0" smtClean="0"/>
          </a:p>
          <a:p>
            <a:r>
              <a:rPr lang="pt-BR" sz="2200" dirty="0" smtClean="0"/>
              <a:t>A capacidade do canal depende somente das probabilidades de transição </a:t>
            </a:r>
            <a:r>
              <a:rPr lang="pt-BR" sz="2200" i="1" dirty="0" smtClean="0">
                <a:latin typeface="Times New Roman" panose="02020603050405020304" pitchFamily="18" charset="0"/>
              </a:rPr>
              <a:t>p</a:t>
            </a:r>
            <a:r>
              <a:rPr lang="pt-BR" sz="2200" dirty="0" smtClean="0">
                <a:latin typeface="Times New Roman" panose="02020603050405020304" pitchFamily="18" charset="0"/>
              </a:rPr>
              <a:t>(</a:t>
            </a:r>
            <a:r>
              <a:rPr lang="pt-BR" sz="2200" i="1" dirty="0" err="1" smtClean="0">
                <a:latin typeface="Times New Roman" panose="02020603050405020304" pitchFamily="18" charset="0"/>
              </a:rPr>
              <a:t>y</a:t>
            </a:r>
            <a:r>
              <a:rPr lang="pt-BR" sz="22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pt-BR" sz="2200" i="1" dirty="0" err="1" smtClean="0">
                <a:latin typeface="Times New Roman" panose="02020603050405020304" pitchFamily="18" charset="0"/>
              </a:rPr>
              <a:t>|x</a:t>
            </a:r>
            <a:r>
              <a:rPr lang="pt-BR" sz="2200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pt-BR" sz="2200" dirty="0" smtClean="0">
                <a:latin typeface="Times New Roman" panose="02020603050405020304" pitchFamily="18" charset="0"/>
              </a:rPr>
              <a:t>)</a:t>
            </a:r>
            <a:r>
              <a:rPr lang="pt-BR" sz="2200" dirty="0" smtClean="0"/>
              <a:t>, as quais definem o canal</a:t>
            </a:r>
          </a:p>
          <a:p>
            <a:endParaRPr lang="pt-BR" sz="2200" dirty="0" smtClean="0"/>
          </a:p>
          <a:p>
            <a:r>
              <a:rPr lang="pt-BR" sz="2200" dirty="0" smtClean="0"/>
              <a:t>É medida em bits por uso do canal, ou bits por 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 do Canal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72</a:t>
            </a:fld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0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Definição formal</a:t>
                </a:r>
                <a:endParaRPr lang="pt-BR" dirty="0"/>
              </a:p>
              <a:p>
                <a:endParaRPr lang="pt-BR" dirty="0"/>
              </a:p>
              <a:p>
                <a:endParaRPr lang="pt-BR" sz="3000" b="1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endParaRPr lang="pt-BR" sz="3000" b="1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pPr marL="28800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pt-BR" sz="2200" dirty="0" smtClean="0"/>
                  <a:t>Sejam </a:t>
                </a:r>
                <a:r>
                  <a:rPr lang="pt-BR" sz="2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pt-BR" sz="2200" dirty="0" smtClean="0"/>
                  <a:t> e </a:t>
                </a:r>
                <a:r>
                  <a:rPr lang="pt-BR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pt-BR" sz="2200" dirty="0" smtClean="0"/>
                  <a:t> as variáveis aleatórias representando a entrada e a saída do canal, respectivamente</a:t>
                </a:r>
              </a:p>
              <a:p>
                <a:pPr marL="28800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pt-BR" sz="2200" dirty="0" smtClean="0"/>
                  <a:t>Seja </a:t>
                </a:r>
                <a:r>
                  <a:rPr lang="pt-BR" sz="2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pt-BR" sz="2200" b="1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Y|X</a:t>
                </a:r>
                <a:r>
                  <a:rPr lang="pt-BR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pt-BR" sz="2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pt-BR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|</a:t>
                </a:r>
                <a:r>
                  <a:rPr lang="pt-BR" sz="2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pt-BR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pt-BR" sz="2200" dirty="0" smtClean="0"/>
                  <a:t> a função distribuição condicional de </a:t>
                </a:r>
                <a:r>
                  <a:rPr lang="pt-BR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pt-BR" sz="2200" dirty="0" smtClean="0"/>
                  <a:t> dado </a:t>
                </a:r>
                <a:r>
                  <a:rPr lang="pt-BR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pt-BR" sz="2200" dirty="0" smtClean="0"/>
                  <a:t>, </a:t>
                </a:r>
                <a:br>
                  <a:rPr lang="pt-BR" sz="2200" dirty="0" smtClean="0"/>
                </a:br>
                <a:r>
                  <a:rPr lang="pt-BR" sz="2200" dirty="0" smtClean="0"/>
                  <a:t>que é uma propriedade fixa inerente ao canal de comunicações</a:t>
                </a:r>
              </a:p>
              <a:p>
                <a:pPr marL="28800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pt-BR" sz="2200" dirty="0" smtClean="0"/>
                  <a:t>Então a escolha da </a:t>
                </a:r>
                <a:r>
                  <a:rPr lang="pt-BR" sz="2200" b="1" dirty="0" smtClean="0">
                    <a:solidFill>
                      <a:srgbClr val="FFC000"/>
                    </a:solidFill>
                  </a:rPr>
                  <a:t>distribuição marginal</a:t>
                </a:r>
                <a:r>
                  <a:rPr lang="pt-BR" sz="2200" dirty="0" smtClean="0"/>
                  <a:t> </a:t>
                </a:r>
                <a:r>
                  <a:rPr lang="pt-BR" sz="2200" b="1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pt-BR" sz="2200" b="1" i="1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pt-BR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pt-BR" sz="2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pt-BR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pt-BR" sz="2200" dirty="0">
                    <a:solidFill>
                      <a:schemeClr val="tx1"/>
                    </a:solidFill>
                  </a:rPr>
                  <a:t> </a:t>
                </a:r>
                <a:r>
                  <a:rPr lang="pt-BR" sz="2200" dirty="0" smtClean="0"/>
                  <a:t>determina completamente a distribuição conjunta </a:t>
                </a:r>
                <a:r>
                  <a:rPr lang="pt-BR" sz="2200" b="1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pt-BR" sz="2200" b="1" i="1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X,Y</a:t>
                </a:r>
                <a:r>
                  <a:rPr lang="pt-BR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pt-BR" sz="2200" b="1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x,y</a:t>
                </a:r>
                <a:r>
                  <a:rPr lang="pt-BR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pt-BR" sz="2200" dirty="0" smtClean="0">
                    <a:latin typeface="Times New Roman" panose="02020603050405020304" pitchFamily="18" charset="0"/>
                  </a:rPr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pt-BR" sz="2200" b="1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2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2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pt-BR" sz="22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pt-BR" sz="22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2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𝒚</m:t>
                        </m:r>
                      </m:e>
                      <m:e>
                        <m:r>
                          <a:rPr lang="pt-BR" sz="22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pt-BR" sz="2200" b="1" i="1" smtClean="0">
                        <a:solidFill>
                          <a:srgbClr val="FFFF00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sz="22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2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pt-BR" sz="22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pt-BR" sz="2200" b="1" i="1">
                        <a:solidFill>
                          <a:srgbClr val="FFFF00"/>
                        </a:solidFill>
                        <a:latin typeface="Cambria Math"/>
                      </a:rPr>
                      <m:t>(</m:t>
                    </m:r>
                    <m:r>
                      <a:rPr lang="pt-BR" sz="2200" b="1" i="1">
                        <a:solidFill>
                          <a:srgbClr val="FFFF00"/>
                        </a:solidFill>
                        <a:latin typeface="Cambria Math"/>
                      </a:rPr>
                      <m:t>𝒙</m:t>
                    </m:r>
                    <m:r>
                      <a:rPr lang="pt-BR" sz="2200" b="1" i="1">
                        <a:solidFill>
                          <a:srgbClr val="FFFF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 smtClean="0"/>
                  <a:t>, a qual por sua vez induz uma informação mútua  </a:t>
                </a:r>
                <a14:m>
                  <m:oMath xmlns:m="http://schemas.openxmlformats.org/officeDocument/2006/math">
                    <m:r>
                      <a:rPr lang="pt-BR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𝑰</m:t>
                    </m:r>
                    <m:r>
                      <a:rPr lang="pt-BR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pt-BR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pt-BR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r>
                      <a:rPr lang="pt-BR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𝒀</m:t>
                    </m:r>
                    <m:r>
                      <a:rPr lang="pt-BR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2200" dirty="0" smtClean="0">
                  <a:solidFill>
                    <a:schemeClr val="tx1"/>
                  </a:solidFill>
                </a:endParaRPr>
              </a:p>
              <a:p>
                <a:r>
                  <a:rPr lang="pt-BR" sz="2200" dirty="0" smtClean="0"/>
                  <a:t>A Capacidade do Canal é definida como:</a:t>
                </a: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4"/>
                <a:stretch>
                  <a:fillRect l="-815" t="-14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de cantos arredondados 4"/>
          <p:cNvSpPr/>
          <p:nvPr/>
        </p:nvSpPr>
        <p:spPr>
          <a:xfrm>
            <a:off x="1619672" y="2115851"/>
            <a:ext cx="5904656" cy="10491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 do Canal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15616" y="188640"/>
            <a:ext cx="3581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* O </a:t>
            </a: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supremum, abreviado por </a:t>
            </a:r>
            <a:r>
              <a:rPr lang="pt-BR" sz="1200" i="1" dirty="0" err="1" smtClean="0">
                <a:solidFill>
                  <a:srgbClr val="00B0F0"/>
                </a:solidFill>
              </a:rPr>
              <a:t>sup</a:t>
            </a:r>
            <a:r>
              <a:rPr lang="pt-BR" sz="1200" dirty="0" smtClean="0">
                <a:solidFill>
                  <a:srgbClr val="00B0F0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ou </a:t>
            </a:r>
            <a:r>
              <a:rPr lang="pt-BR" sz="1200" i="1" dirty="0" err="1" smtClean="0">
                <a:solidFill>
                  <a:srgbClr val="00B0F0"/>
                </a:solidFill>
              </a:rPr>
              <a:t>máx</a:t>
            </a: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de um </a:t>
            </a: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subconjunto </a:t>
            </a:r>
            <a:r>
              <a:rPr lang="pt-BR" sz="1200" b="1" dirty="0">
                <a:solidFill>
                  <a:schemeClr val="tx1">
                    <a:lumMod val="75000"/>
                  </a:schemeClr>
                </a:solidFill>
              </a:rPr>
              <a:t>S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de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um conjunto parcialmente ordenado </a:t>
            </a:r>
            <a:r>
              <a:rPr lang="pt-BR" sz="1200" b="1" dirty="0">
                <a:solidFill>
                  <a:schemeClr val="tx1">
                    <a:lumMod val="75000"/>
                  </a:schemeClr>
                </a:solidFill>
              </a:rPr>
              <a:t>T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é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o </a:t>
            </a: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menor elemento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em </a:t>
            </a:r>
            <a:r>
              <a:rPr lang="pt-BR" sz="1200" b="1" dirty="0">
                <a:solidFill>
                  <a:schemeClr val="tx1">
                    <a:lumMod val="75000"/>
                  </a:schemeClr>
                </a:solidFill>
              </a:rPr>
              <a:t>T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 que é maior ou igual a </a:t>
            </a:r>
            <a:br>
              <a:rPr lang="pt-BR" sz="12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todos os </a:t>
            </a:r>
            <a:r>
              <a:rPr lang="pt-BR" sz="1200" dirty="0" smtClean="0">
                <a:solidFill>
                  <a:schemeClr val="tx1">
                    <a:lumMod val="75000"/>
                  </a:schemeClr>
                </a:solidFill>
              </a:rPr>
              <a:t>elementos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de </a:t>
            </a:r>
            <a:r>
              <a:rPr lang="pt-BR" sz="1200" b="1" dirty="0">
                <a:solidFill>
                  <a:schemeClr val="tx1">
                    <a:lumMod val="75000"/>
                  </a:schemeClr>
                </a:solidFill>
              </a:rPr>
              <a:t>S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, se tal elemento existir. </a:t>
            </a:r>
          </a:p>
        </p:txBody>
      </p:sp>
      <p:pic>
        <p:nvPicPr>
          <p:cNvPr id="3074" name="Picture 2" descr="https://upload.wikimedia.org/wikipedia/commons/thumb/4/48/Comm_Channel.svg/1280px-Comm_Channel.svg.png?149898861938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81" y="2253608"/>
            <a:ext cx="5262615" cy="79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91661"/>
              </p:ext>
            </p:extLst>
          </p:nvPr>
        </p:nvGraphicFramePr>
        <p:xfrm>
          <a:off x="5688013" y="5699125"/>
          <a:ext cx="2178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ção" r:id="rId6" imgW="1066680" imgH="291960" progId="Equation.3">
                  <p:embed/>
                </p:oleObj>
              </mc:Choice>
              <mc:Fallback>
                <p:oleObj name="Equação" r:id="rId6" imgW="106668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8013" y="5699125"/>
                        <a:ext cx="2178050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73</a:t>
            </a:fld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979712" y="2253608"/>
            <a:ext cx="1368152" cy="793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Transmissor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12160" y="2256549"/>
            <a:ext cx="1296144" cy="793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Receptor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23928" y="2252192"/>
            <a:ext cx="1512168" cy="793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Canal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(ruidoso)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419872" y="2259989"/>
            <a:ext cx="360040" cy="32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508104" y="2253608"/>
            <a:ext cx="360040" cy="32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 do Canal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>
                    <a:solidFill>
                      <a:srgbClr val="92D050"/>
                    </a:solidFill>
                  </a:rPr>
                  <a:t>Exemplo 1</a:t>
                </a:r>
                <a:r>
                  <a:rPr lang="pt-BR" dirty="0" smtClean="0"/>
                  <a:t>: </a:t>
                </a:r>
                <a:r>
                  <a:rPr lang="pt-BR" sz="2200" dirty="0" smtClean="0"/>
                  <a:t>Considere um canal sem ruído, com transmissão binária livre de erros. Para cada </a:t>
                </a:r>
                <a:r>
                  <a:rPr lang="pt-BR" sz="2200" b="1" i="1" dirty="0" smtClean="0"/>
                  <a:t>x</a:t>
                </a:r>
                <a:r>
                  <a:rPr lang="pt-BR" sz="2200" dirty="0" smtClean="0"/>
                  <a:t> colocado na entrada, tem-se um </a:t>
                </a:r>
                <a:r>
                  <a:rPr lang="pt-BR" sz="2200" b="1" i="1" dirty="0"/>
                  <a:t>y</a:t>
                </a:r>
                <a:r>
                  <a:rPr lang="pt-BR" sz="2200" dirty="0" smtClean="0"/>
                  <a:t> sem equívoco:   </a:t>
                </a:r>
                <a:r>
                  <a:rPr lang="pt-BR" sz="2200" b="1" i="1" dirty="0" smtClean="0"/>
                  <a:t>C</a:t>
                </a:r>
                <a:r>
                  <a:rPr lang="pt-BR" sz="2200" dirty="0" smtClean="0"/>
                  <a:t> = 1 bit, que ocorre quando </a:t>
                </a:r>
                <a:r>
                  <a:rPr lang="pt-BR" sz="2200" b="1" i="1" dirty="0"/>
                  <a:t>p</a:t>
                </a:r>
                <a:r>
                  <a:rPr lang="pt-BR" sz="2200" dirty="0" smtClean="0"/>
                  <a:t>(</a:t>
                </a:r>
                <a:r>
                  <a:rPr lang="pt-BR" sz="2200" b="1" i="1" dirty="0"/>
                  <a:t>x</a:t>
                </a:r>
                <a:r>
                  <a:rPr lang="pt-BR" sz="2200" dirty="0" smtClean="0"/>
                  <a:t>) = (1/2,1/2)</a:t>
                </a:r>
              </a:p>
              <a:p>
                <a:endParaRPr lang="pt-BR" b="1" dirty="0" smtClean="0">
                  <a:solidFill>
                    <a:srgbClr val="92D050"/>
                  </a:solidFill>
                </a:endParaRPr>
              </a:p>
              <a:p>
                <a:r>
                  <a:rPr lang="pt-BR" b="1" dirty="0" smtClean="0">
                    <a:solidFill>
                      <a:srgbClr val="92D050"/>
                    </a:solidFill>
                  </a:rPr>
                  <a:t>Exemplo 2</a:t>
                </a:r>
                <a:r>
                  <a:rPr lang="pt-BR" dirty="0" smtClean="0"/>
                  <a:t>:</a:t>
                </a:r>
                <a:r>
                  <a:rPr lang="pt-BR" sz="2000" dirty="0" smtClean="0"/>
                  <a:t> </a:t>
                </a:r>
                <a:r>
                  <a:rPr lang="pt-BR" sz="2200" dirty="0"/>
                  <a:t>Considere </a:t>
                </a:r>
                <a:r>
                  <a:rPr lang="pt-BR" sz="2200" dirty="0" smtClean="0"/>
                  <a:t>um </a:t>
                </a:r>
                <a:r>
                  <a:rPr lang="pt-BR" sz="2200" dirty="0"/>
                  <a:t>canal </a:t>
                </a:r>
                <a:r>
                  <a:rPr lang="pt-BR" sz="2200" dirty="0" smtClean="0"/>
                  <a:t>com ruído</a:t>
                </a:r>
                <a:r>
                  <a:rPr lang="pt-BR" sz="2200" dirty="0"/>
                  <a:t>, com </a:t>
                </a:r>
                <a:r>
                  <a:rPr lang="pt-BR" sz="2200" dirty="0" smtClean="0"/>
                  <a:t>saída binária sem sobreposição (</a:t>
                </a:r>
                <a:r>
                  <a:rPr lang="en-US" sz="2200" i="1" dirty="0" smtClean="0"/>
                  <a:t>overlapping</a:t>
                </a:r>
                <a:r>
                  <a:rPr lang="pt-BR" sz="2200" dirty="0" smtClean="0"/>
                  <a:t>).   </a:t>
                </a:r>
                <a:r>
                  <a:rPr lang="pt-BR" sz="2200" b="1" i="1" dirty="0" smtClean="0"/>
                  <a:t>C</a:t>
                </a:r>
                <a:r>
                  <a:rPr lang="pt-BR" sz="2200" dirty="0" smtClean="0"/>
                  <a:t> </a:t>
                </a:r>
                <a:r>
                  <a:rPr lang="pt-BR" sz="2200" dirty="0"/>
                  <a:t>= 1 bit, </a:t>
                </a:r>
                <a:r>
                  <a:rPr lang="pt-BR" sz="2200" dirty="0" smtClean="0"/>
                  <a:t>que ocorre </a:t>
                </a:r>
                <a:r>
                  <a:rPr lang="pt-BR" sz="2200" dirty="0"/>
                  <a:t>quando </a:t>
                </a:r>
                <a:r>
                  <a:rPr lang="pt-BR" sz="2200" dirty="0" smtClean="0"/>
                  <a:t/>
                </a:r>
                <a:br>
                  <a:rPr lang="pt-BR" sz="2200" dirty="0" smtClean="0"/>
                </a:br>
                <a:r>
                  <a:rPr lang="pt-BR" sz="2200" b="1" i="1" dirty="0" smtClean="0"/>
                  <a:t>p</a:t>
                </a:r>
                <a:r>
                  <a:rPr lang="pt-BR" sz="2200" dirty="0" smtClean="0"/>
                  <a:t>(</a:t>
                </a:r>
                <a:r>
                  <a:rPr lang="pt-BR" sz="2200" b="1" i="1" dirty="0" smtClean="0"/>
                  <a:t>x</a:t>
                </a:r>
                <a:r>
                  <a:rPr lang="pt-BR" sz="2200" dirty="0"/>
                  <a:t>) = (1/2,1/2</a:t>
                </a:r>
                <a:r>
                  <a:rPr lang="pt-BR" sz="2200" dirty="0" smtClean="0"/>
                  <a:t>)</a:t>
                </a:r>
              </a:p>
              <a:p>
                <a:endParaRPr lang="pt-BR" b="1" dirty="0" smtClean="0">
                  <a:solidFill>
                    <a:srgbClr val="92D050"/>
                  </a:solidFill>
                </a:endParaRPr>
              </a:p>
              <a:p>
                <a:r>
                  <a:rPr lang="pt-BR" b="1" dirty="0" smtClean="0">
                    <a:solidFill>
                      <a:srgbClr val="92D050"/>
                    </a:solidFill>
                  </a:rPr>
                  <a:t>Exemplo 3</a:t>
                </a:r>
                <a:r>
                  <a:rPr lang="pt-BR" dirty="0" smtClean="0"/>
                  <a:t>:</a:t>
                </a:r>
                <a:r>
                  <a:rPr lang="pt-BR" sz="2000" dirty="0" smtClean="0"/>
                  <a:t> </a:t>
                </a:r>
                <a:r>
                  <a:rPr lang="pt-BR" sz="2200" dirty="0"/>
                  <a:t>Considere uma </a:t>
                </a:r>
                <a:r>
                  <a:rPr lang="pt-BR" sz="2200" dirty="0" smtClean="0"/>
                  <a:t>impressora de tipos com </a:t>
                </a:r>
                <a:r>
                  <a:rPr lang="pt-BR" sz="2200" dirty="0"/>
                  <a:t>ruído, </a:t>
                </a:r>
                <a:r>
                  <a:rPr lang="pt-BR" sz="2200" dirty="0" smtClean="0"/>
                  <a:t>com probabilidade cruzada 1/2 e 26 símbolos de entrada. </a:t>
                </a:r>
                <a:br>
                  <a:rPr lang="pt-BR" sz="22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700" b="0" i="0" smtClean="0">
                        <a:latin typeface="Cambria Math"/>
                      </a:rPr>
                      <m:t>I</m:t>
                    </m:r>
                    <m:d>
                      <m:dPr>
                        <m:ctrlPr>
                          <a:rPr lang="pt-BR" sz="17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700" b="0" i="1" smtClean="0">
                            <a:latin typeface="Cambria Math"/>
                          </a:rPr>
                          <m:t>𝑋</m:t>
                        </m:r>
                        <m:r>
                          <a:rPr lang="pt-BR" sz="1700" b="0" i="1" smtClean="0">
                            <a:latin typeface="Cambria Math"/>
                          </a:rPr>
                          <m:t>;</m:t>
                        </m:r>
                        <m:r>
                          <a:rPr lang="pt-BR" sz="17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pt-BR" sz="1700" b="0" i="1" smtClean="0">
                        <a:latin typeface="Cambria Math"/>
                      </a:rPr>
                      <m:t>=</m:t>
                    </m:r>
                    <m:r>
                      <a:rPr lang="pt-BR" sz="1700" b="0" i="1" smtClean="0">
                        <a:latin typeface="Cambria Math"/>
                      </a:rPr>
                      <m:t>𝑚𝑎𝑥</m:t>
                    </m:r>
                    <m:d>
                      <m:dPr>
                        <m:begChr m:val="["/>
                        <m:endChr m:val="]"/>
                        <m:ctrlPr>
                          <a:rPr lang="pt-BR" sz="17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7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pt-BR" sz="17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700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pt-BR" sz="1700" b="0" i="1" smtClean="0">
                            <a:latin typeface="Cambria Math"/>
                          </a:rPr>
                          <m:t>−</m:t>
                        </m:r>
                        <m:r>
                          <a:rPr lang="pt-BR" sz="1700" b="0" i="1" smtClean="0">
                            <a:latin typeface="Cambria Math"/>
                          </a:rPr>
                          <m:t>𝐻</m:t>
                        </m:r>
                        <m:r>
                          <a:rPr lang="pt-BR" sz="1700" b="0" i="1" smtClean="0">
                            <a:latin typeface="Cambria Math"/>
                          </a:rPr>
                          <m:t>(</m:t>
                        </m:r>
                        <m:r>
                          <a:rPr lang="pt-BR" sz="1700" b="0" i="1" smtClean="0">
                            <a:latin typeface="Cambria Math"/>
                          </a:rPr>
                          <m:t>𝑌</m:t>
                        </m:r>
                        <m:r>
                          <a:rPr lang="pt-BR" sz="1700" b="0" i="1" smtClean="0">
                            <a:latin typeface="Cambria Math"/>
                          </a:rPr>
                          <m:t>|</m:t>
                        </m:r>
                        <m:r>
                          <a:rPr lang="pt-BR" sz="1700" b="0" i="1" smtClean="0">
                            <a:latin typeface="Cambria Math"/>
                          </a:rPr>
                          <m:t>𝑋</m:t>
                        </m:r>
                        <m:r>
                          <a:rPr lang="pt-BR" sz="17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pt-BR" sz="1700" b="0" i="1" smtClean="0">
                        <a:latin typeface="Cambria Math"/>
                      </a:rPr>
                      <m:t>=</m:t>
                    </m:r>
                    <m:r>
                      <a:rPr lang="pt-BR" sz="1700" b="0" i="1" smtClean="0">
                        <a:latin typeface="Cambria Math"/>
                      </a:rPr>
                      <m:t>𝑚𝑎𝑥</m:t>
                    </m:r>
                    <m:d>
                      <m:dPr>
                        <m:begChr m:val="["/>
                        <m:endChr m:val="]"/>
                        <m:ctrlPr>
                          <a:rPr lang="pt-BR" sz="17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700" b="0" i="1" smtClean="0">
                            <a:latin typeface="Cambria Math"/>
                          </a:rPr>
                          <m:t>𝐻</m:t>
                        </m:r>
                        <m:r>
                          <a:rPr lang="pt-BR" sz="1700" b="0" i="1" smtClean="0">
                            <a:latin typeface="Cambria Math"/>
                          </a:rPr>
                          <m:t>(</m:t>
                        </m:r>
                        <m:r>
                          <a:rPr lang="pt-BR" sz="1700" b="0" i="1" smtClean="0">
                            <a:latin typeface="Cambria Math"/>
                          </a:rPr>
                          <m:t>𝑌</m:t>
                        </m:r>
                        <m:r>
                          <a:rPr lang="pt-BR" sz="17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pt-BR" sz="1700" b="0" i="1" smtClean="0">
                        <a:latin typeface="Cambria Math"/>
                      </a:rPr>
                      <m:t>−1=</m:t>
                    </m:r>
                    <m:sSub>
                      <m:sSubPr>
                        <m:ctrlPr>
                          <a:rPr lang="pt-BR" sz="17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17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pt-BR" sz="17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17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pt-BR" sz="17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17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700" b="0" i="1" smtClean="0">
                                <a:latin typeface="Cambria Math"/>
                              </a:rPr>
                              <m:t>26</m:t>
                            </m:r>
                          </m:den>
                        </m:f>
                      </m:den>
                    </m:f>
                    <m:r>
                      <a:rPr lang="pt-BR" sz="1700" b="0" i="1" smtClean="0">
                        <a:latin typeface="Cambria Math"/>
                      </a:rPr>
                      <m:t>−1=</m:t>
                    </m:r>
                    <m:sSub>
                      <m:sSubPr>
                        <m:ctrlPr>
                          <a:rPr lang="pt-BR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17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1700" b="0" i="1" smtClean="0">
                        <a:latin typeface="Cambria Math"/>
                      </a:rPr>
                      <m:t>13=3,7</m:t>
                    </m:r>
                  </m:oMath>
                </a14:m>
                <a:r>
                  <a:rPr lang="pt-BR" sz="1700" dirty="0" smtClean="0"/>
                  <a:t> bit</a:t>
                </a:r>
                <a:r>
                  <a:rPr lang="pt-BR" sz="1700" dirty="0"/>
                  <a:t>s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3"/>
                <a:stretch>
                  <a:fillRect l="-963" t="-1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74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6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 do Canal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92D050"/>
                </a:solidFill>
              </a:rPr>
              <a:t>Exemplo</a:t>
            </a:r>
            <a:r>
              <a:rPr lang="pt-BR" dirty="0" smtClean="0"/>
              <a:t>: uma fonte binária envia </a:t>
            </a:r>
            <a:r>
              <a:rPr lang="el-GR" i="1" dirty="0" smtClean="0">
                <a:latin typeface="Arial"/>
                <a:cs typeface="Arial"/>
              </a:rPr>
              <a:t>α</a:t>
            </a:r>
            <a:r>
              <a:rPr lang="pt-BR" dirty="0" smtClean="0"/>
              <a:t> mensagens equiprováveis num tempo </a:t>
            </a:r>
            <a:r>
              <a:rPr lang="pt-BR" i="1" dirty="0" smtClean="0"/>
              <a:t>T</a:t>
            </a:r>
            <a:r>
              <a:rPr lang="pt-BR" dirty="0" smtClean="0"/>
              <a:t>, usando o alfabeto {0,1}, com taxa de símbolos R. Como resultado do ruído no canal, um símbolo '0' pode ser entendido como '1' e vice versa, com probabilidade </a:t>
            </a:r>
            <a:r>
              <a:rPr lang="pt-BR" i="1" dirty="0" smtClean="0"/>
              <a:t>p</a:t>
            </a:r>
            <a:r>
              <a:rPr lang="pt-BR" dirty="0" smtClean="0"/>
              <a:t>.  </a:t>
            </a:r>
            <a:br>
              <a:rPr lang="pt-BR" dirty="0" smtClean="0"/>
            </a:br>
            <a:r>
              <a:rPr lang="pt-BR" dirty="0" smtClean="0"/>
              <a:t>Qual é a capacidade do canal ?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75</a:t>
            </a:fld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916238" y="3573016"/>
            <a:ext cx="5752106" cy="2592288"/>
            <a:chOff x="1024372" y="3573016"/>
            <a:chExt cx="5752106" cy="2592288"/>
          </a:xfrm>
        </p:grpSpPr>
        <p:cxnSp>
          <p:nvCxnSpPr>
            <p:cNvPr id="9" name="Conector de seta reta 8"/>
            <p:cNvCxnSpPr/>
            <p:nvPr/>
          </p:nvCxnSpPr>
          <p:spPr>
            <a:xfrm>
              <a:off x="2699792" y="4077072"/>
              <a:ext cx="2448272" cy="0"/>
            </a:xfrm>
            <a:prstGeom prst="straightConnector1">
              <a:avLst/>
            </a:prstGeom>
            <a:ln w="57150">
              <a:solidFill>
                <a:srgbClr val="66FFF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2699792" y="4077072"/>
              <a:ext cx="2448272" cy="1152128"/>
            </a:xfrm>
            <a:prstGeom prst="straightConnector1">
              <a:avLst/>
            </a:prstGeom>
            <a:ln w="57150">
              <a:solidFill>
                <a:srgbClr val="66FFF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V="1">
              <a:off x="2699792" y="4077072"/>
              <a:ext cx="2448272" cy="1152128"/>
            </a:xfrm>
            <a:prstGeom prst="straightConnector1">
              <a:avLst/>
            </a:prstGeom>
            <a:ln w="57150">
              <a:solidFill>
                <a:srgbClr val="66FFF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2699792" y="5229200"/>
              <a:ext cx="2448272" cy="0"/>
            </a:xfrm>
            <a:prstGeom prst="straightConnector1">
              <a:avLst/>
            </a:prstGeom>
            <a:ln w="57150">
              <a:solidFill>
                <a:srgbClr val="66FFF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530490" y="3789040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x</a:t>
              </a:r>
              <a:r>
                <a:rPr lang="pt-BR" sz="24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0 </a:t>
              </a:r>
              <a:r>
                <a:rPr lang="pt-BR" sz="2400" b="1" i="1" dirty="0" smtClean="0">
                  <a:solidFill>
                    <a:srgbClr val="FFFF00"/>
                  </a:solidFill>
                </a:rPr>
                <a:t>= 0</a:t>
              </a:r>
              <a:endParaRPr lang="pt-BR" sz="2400" b="1" i="1" dirty="0">
                <a:solidFill>
                  <a:srgbClr val="FFFF00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519894" y="4994012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x</a:t>
              </a:r>
              <a:r>
                <a:rPr lang="pt-BR" sz="24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1 </a:t>
              </a:r>
              <a:r>
                <a:rPr lang="pt-BR" sz="2400" b="1" i="1" dirty="0">
                  <a:solidFill>
                    <a:srgbClr val="FFFF00"/>
                  </a:solidFill>
                </a:rPr>
                <a:t>= 1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419177" y="3789040"/>
              <a:ext cx="925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r>
                <a:rPr lang="pt-BR" sz="24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0 </a:t>
              </a:r>
              <a:r>
                <a:rPr lang="pt-BR" sz="2400" b="1" i="1" dirty="0">
                  <a:solidFill>
                    <a:srgbClr val="FFFF00"/>
                  </a:solidFill>
                </a:rPr>
                <a:t>= 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419177" y="4994012"/>
              <a:ext cx="925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r>
                <a:rPr lang="pt-BR" sz="24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1 </a:t>
              </a:r>
              <a:r>
                <a:rPr lang="pt-BR" sz="2400" b="1" i="1" dirty="0">
                  <a:solidFill>
                    <a:srgbClr val="FFFF00"/>
                  </a:solidFill>
                </a:rPr>
                <a:t>= 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024372" y="434594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i="1" dirty="0" smtClean="0">
                  <a:solidFill>
                    <a:srgbClr val="FFC000"/>
                  </a:solidFill>
                  <a:latin typeface="Times New Roman" panose="02020603050405020304" pitchFamily="18" charset="0"/>
                </a:rPr>
                <a:t>X</a:t>
              </a:r>
              <a:endParaRPr lang="pt-BR" sz="2800" b="1" i="1" dirty="0">
                <a:solidFill>
                  <a:srgbClr val="FFC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372200" y="4365104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i="1" dirty="0" smtClean="0">
                  <a:solidFill>
                    <a:srgbClr val="FFC000"/>
                  </a:solidFill>
                  <a:latin typeface="Times New Roman" panose="02020603050405020304" pitchFamily="18" charset="0"/>
                </a:rPr>
                <a:t>Y</a:t>
              </a:r>
              <a:endParaRPr lang="pt-BR" sz="2800" b="1" i="1" dirty="0">
                <a:solidFill>
                  <a:srgbClr val="FFC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625067" y="529191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1- </a:t>
              </a:r>
              <a:r>
                <a:rPr lang="pt-BR" i="1" dirty="0" smtClean="0"/>
                <a:t>p</a:t>
              </a:r>
              <a:endParaRPr lang="pt-BR" i="1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644176" y="357301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1- </a:t>
              </a:r>
              <a:r>
                <a:rPr lang="pt-BR" i="1" dirty="0" smtClean="0"/>
                <a:t>p</a:t>
              </a:r>
              <a:endParaRPr lang="pt-BR" i="1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975774" y="42210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p</a:t>
              </a:r>
              <a:endParaRPr lang="pt-BR" i="1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987824" y="46438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p</a:t>
              </a:r>
              <a:endParaRPr lang="pt-BR" i="1" dirty="0"/>
            </a:p>
          </p:txBody>
        </p:sp>
        <p:sp>
          <p:nvSpPr>
            <p:cNvPr id="21" name="Triângulo isósceles 20"/>
            <p:cNvSpPr/>
            <p:nvPr/>
          </p:nvSpPr>
          <p:spPr>
            <a:xfrm rot="5400000">
              <a:off x="3832137" y="3964414"/>
              <a:ext cx="288032" cy="225316"/>
            </a:xfrm>
            <a:prstGeom prst="triangl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isósceles 25"/>
            <p:cNvSpPr/>
            <p:nvPr/>
          </p:nvSpPr>
          <p:spPr>
            <a:xfrm rot="5400000">
              <a:off x="3832137" y="5116542"/>
              <a:ext cx="288032" cy="225316"/>
            </a:xfrm>
            <a:prstGeom prst="triangl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riângulo isósceles 26"/>
            <p:cNvSpPr/>
            <p:nvPr/>
          </p:nvSpPr>
          <p:spPr>
            <a:xfrm rot="6960351">
              <a:off x="3270328" y="4287141"/>
              <a:ext cx="288032" cy="225316"/>
            </a:xfrm>
            <a:prstGeom prst="triangl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riângulo isósceles 27"/>
            <p:cNvSpPr/>
            <p:nvPr/>
          </p:nvSpPr>
          <p:spPr>
            <a:xfrm rot="3860362">
              <a:off x="3285002" y="4779826"/>
              <a:ext cx="288032" cy="225316"/>
            </a:xfrm>
            <a:prstGeom prst="triangl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626484" y="5765194"/>
              <a:ext cx="2674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chemeClr val="bg2">
                      <a:lumMod val="25000"/>
                      <a:lumOff val="75000"/>
                    </a:schemeClr>
                  </a:solidFill>
                </a:rPr>
                <a:t>Canal Binário Simétrico</a:t>
              </a:r>
              <a:endParaRPr lang="pt-BR" sz="2000" b="1" dirty="0">
                <a:solidFill>
                  <a:schemeClr val="bg2">
                    <a:lumMod val="25000"/>
                    <a:lumOff val="75000"/>
                  </a:schemeClr>
                </a:solidFill>
              </a:endParaRPr>
            </a:p>
          </p:txBody>
        </p: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91658" y="5579530"/>
            <a:ext cx="20890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Caso especial de canal</a:t>
            </a:r>
          </a:p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discreto sem memória, </a:t>
            </a:r>
          </a:p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com </a:t>
            </a:r>
            <a:r>
              <a:rPr lang="pt-BR" sz="1600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J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 = </a:t>
            </a:r>
            <a:r>
              <a:rPr lang="pt-BR" sz="1600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 = 2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16604" y="4221088"/>
            <a:ext cx="1443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Diagrama de </a:t>
            </a:r>
          </a:p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Probabilidades</a:t>
            </a:r>
            <a:b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de transição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 do Canal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92D050"/>
                </a:solidFill>
              </a:rPr>
              <a:t>Solução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Quantidade de sequências de mensagens possíveis:  2</a:t>
            </a:r>
            <a:r>
              <a:rPr lang="pt-BR" i="1" baseline="30000" dirty="0" smtClean="0"/>
              <a:t>RT</a:t>
            </a:r>
            <a:br>
              <a:rPr lang="pt-BR" i="1" baseline="30000" dirty="0" smtClean="0"/>
            </a:br>
            <a:r>
              <a:rPr lang="pt-BR" i="1" dirty="0" smtClean="0"/>
              <a:t>T</a:t>
            </a:r>
            <a:r>
              <a:rPr lang="pt-BR" dirty="0" smtClean="0"/>
              <a:t> é o tempo de envio de uma mensagem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Supondo ausência de ruídos (</a:t>
            </a:r>
            <a:r>
              <a:rPr lang="pt-BR" dirty="0" err="1" smtClean="0"/>
              <a:t>txo</a:t>
            </a:r>
            <a:r>
              <a:rPr lang="pt-BR" dirty="0" smtClean="0"/>
              <a:t> sem erros: </a:t>
            </a:r>
            <a:r>
              <a:rPr lang="pt-BR" i="1" dirty="0" smtClean="0"/>
              <a:t>p </a:t>
            </a:r>
            <a:r>
              <a:rPr lang="pt-BR" dirty="0" smtClean="0"/>
              <a:t>= 0)</a:t>
            </a:r>
          </a:p>
          <a:p>
            <a:pPr lvl="2"/>
            <a:r>
              <a:rPr lang="pt-BR" dirty="0" smtClean="0"/>
              <a:t>A entropia máxima da fonte:  </a:t>
            </a:r>
            <a:r>
              <a:rPr lang="pt-BR" i="1" dirty="0" smtClean="0"/>
              <a:t>H</a:t>
            </a:r>
            <a:r>
              <a:rPr lang="pt-BR" i="1" baseline="-25000" dirty="0" smtClean="0"/>
              <a:t>0</a:t>
            </a:r>
            <a:r>
              <a:rPr lang="pt-BR" dirty="0" smtClean="0"/>
              <a:t> = log</a:t>
            </a:r>
            <a:r>
              <a:rPr lang="pt-BR" baseline="-25000" dirty="0" smtClean="0"/>
              <a:t>2</a:t>
            </a:r>
            <a:r>
              <a:rPr lang="pt-BR" dirty="0" smtClean="0"/>
              <a:t>(2</a:t>
            </a:r>
            <a:r>
              <a:rPr lang="pt-BR" i="1" baseline="30000" dirty="0" smtClean="0"/>
              <a:t>RT</a:t>
            </a:r>
            <a:r>
              <a:rPr lang="pt-BR" dirty="0" smtClean="0"/>
              <a:t>) (bit)</a:t>
            </a:r>
          </a:p>
          <a:p>
            <a:pPr lvl="2"/>
            <a:r>
              <a:rPr lang="pt-BR" dirty="0" smtClean="0"/>
              <a:t>A taxa da fonte:   </a:t>
            </a:r>
            <a:r>
              <a:rPr lang="pt-BR" i="1" dirty="0" smtClean="0"/>
              <a:t>R</a:t>
            </a:r>
            <a:r>
              <a:rPr lang="pt-BR" dirty="0" smtClean="0"/>
              <a:t> = </a:t>
            </a:r>
            <a:r>
              <a:rPr lang="pt-BR" i="1" dirty="0" smtClean="0"/>
              <a:t>H</a:t>
            </a:r>
            <a:r>
              <a:rPr lang="pt-BR" i="1" baseline="-25000" dirty="0" smtClean="0"/>
              <a:t>0</a:t>
            </a:r>
            <a:r>
              <a:rPr lang="pt-BR" dirty="0" smtClean="0"/>
              <a:t>/</a:t>
            </a:r>
            <a:r>
              <a:rPr lang="pt-BR" i="1" dirty="0" smtClean="0"/>
              <a:t>T</a:t>
            </a:r>
            <a:r>
              <a:rPr lang="pt-BR" dirty="0" smtClean="0"/>
              <a:t>  (</a:t>
            </a:r>
            <a:r>
              <a:rPr lang="pt-BR" dirty="0" err="1" smtClean="0"/>
              <a:t>bps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Supondo existência de ruídos (transmissão com erros)</a:t>
            </a:r>
          </a:p>
          <a:p>
            <a:pPr lvl="2"/>
            <a:r>
              <a:rPr lang="pt-BR" dirty="0" smtClean="0"/>
              <a:t>A entropia da fonte:   </a:t>
            </a:r>
            <a:r>
              <a:rPr lang="pt-BR" i="1" dirty="0" err="1" smtClean="0"/>
              <a:t>H</a:t>
            </a:r>
            <a:r>
              <a:rPr lang="pt-BR" i="1" baseline="-25000" dirty="0" err="1" smtClean="0"/>
              <a:t>n</a:t>
            </a:r>
            <a:r>
              <a:rPr lang="pt-BR" dirty="0" smtClean="0"/>
              <a:t> = </a:t>
            </a:r>
            <a:r>
              <a:rPr lang="pt-BR" i="1" dirty="0" smtClean="0"/>
              <a:t>p</a:t>
            </a:r>
            <a:r>
              <a:rPr lang="pt-BR" dirty="0" smtClean="0"/>
              <a:t>.log(1/</a:t>
            </a:r>
            <a:r>
              <a:rPr lang="pt-BR" i="1" dirty="0" smtClean="0"/>
              <a:t>p</a:t>
            </a:r>
            <a:r>
              <a:rPr lang="pt-BR" dirty="0" smtClean="0"/>
              <a:t>) + (1-</a:t>
            </a:r>
            <a:r>
              <a:rPr lang="pt-BR" i="1" dirty="0" smtClean="0"/>
              <a:t>p</a:t>
            </a:r>
            <a:r>
              <a:rPr lang="pt-BR" dirty="0" smtClean="0"/>
              <a:t>).log(1/(1-</a:t>
            </a:r>
            <a:r>
              <a:rPr lang="pt-BR" i="1" dirty="0" smtClean="0"/>
              <a:t>p</a:t>
            </a:r>
            <a:r>
              <a:rPr lang="pt-BR" dirty="0" smtClean="0"/>
              <a:t>))</a:t>
            </a:r>
          </a:p>
          <a:p>
            <a:pPr lvl="2"/>
            <a:r>
              <a:rPr lang="pt-BR" dirty="0" smtClean="0"/>
              <a:t>Capacidade do Canal:  </a:t>
            </a:r>
            <a:r>
              <a:rPr lang="pt-BR" i="1" dirty="0" smtClean="0"/>
              <a:t>C</a:t>
            </a:r>
            <a:r>
              <a:rPr lang="pt-BR" dirty="0" smtClean="0"/>
              <a:t> = </a:t>
            </a:r>
            <a:r>
              <a:rPr lang="pt-BR" i="1" dirty="0" smtClean="0"/>
              <a:t>R</a:t>
            </a:r>
            <a:r>
              <a:rPr lang="pt-BR" dirty="0" smtClean="0"/>
              <a:t> – </a:t>
            </a:r>
            <a:r>
              <a:rPr lang="pt-BR" i="1" dirty="0" err="1" smtClean="0"/>
              <a:t>R.H</a:t>
            </a:r>
            <a:r>
              <a:rPr lang="pt-BR" i="1" baseline="-25000" dirty="0" err="1" smtClean="0"/>
              <a:t>n</a:t>
            </a:r>
            <a:r>
              <a:rPr lang="pt-BR" dirty="0" smtClean="0"/>
              <a:t> = </a:t>
            </a:r>
            <a:r>
              <a:rPr lang="pt-BR" i="1" dirty="0" smtClean="0"/>
              <a:t>R</a:t>
            </a:r>
            <a:r>
              <a:rPr lang="pt-BR" dirty="0" smtClean="0"/>
              <a:t>(1 - </a:t>
            </a:r>
            <a:r>
              <a:rPr lang="pt-BR" i="1" dirty="0" err="1" smtClean="0"/>
              <a:t>H</a:t>
            </a:r>
            <a:r>
              <a:rPr lang="pt-BR" i="1" baseline="-25000" dirty="0" err="1" smtClean="0"/>
              <a:t>n</a:t>
            </a:r>
            <a:r>
              <a:rPr lang="pt-BR" dirty="0" smtClean="0"/>
              <a:t>)</a:t>
            </a:r>
          </a:p>
          <a:p>
            <a:pPr lvl="3"/>
            <a:r>
              <a:rPr lang="pt-BR" i="1" dirty="0" smtClean="0"/>
              <a:t>C</a:t>
            </a:r>
            <a:r>
              <a:rPr lang="pt-BR" dirty="0" smtClean="0"/>
              <a:t> será sempre menor que </a:t>
            </a:r>
            <a:r>
              <a:rPr lang="pt-BR" i="1" dirty="0" smtClean="0"/>
              <a:t>R:</a:t>
            </a:r>
          </a:p>
          <a:p>
            <a:pPr lvl="3"/>
            <a:r>
              <a:rPr lang="pt-BR" dirty="0" smtClean="0"/>
              <a:t>Deve-se acrescentar bits de código para corrigir mensagens recebidas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76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733256"/>
            <a:ext cx="2714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2936"/>
            <a:ext cx="2225804" cy="19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7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de Canal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Codificação de Canal</a:t>
            </a:r>
          </a:p>
          <a:p>
            <a:pPr lvl="1"/>
            <a:r>
              <a:rPr lang="pt-BR" sz="1800" dirty="0" smtClean="0"/>
              <a:t>Deve estabelecer uma </a:t>
            </a:r>
            <a:r>
              <a:rPr lang="pt-BR" sz="1800" b="1" i="1" dirty="0" smtClean="0"/>
              <a:t>correspondência</a:t>
            </a:r>
            <a:r>
              <a:rPr lang="pt-BR" sz="1800" i="1" dirty="0" smtClean="0"/>
              <a:t> </a:t>
            </a:r>
            <a:r>
              <a:rPr lang="pt-BR" sz="1800" dirty="0" smtClean="0"/>
              <a:t>da sequência de dados de entrada com uma sequência de entrada do canal, e uma </a:t>
            </a:r>
            <a:r>
              <a:rPr lang="pt-BR" sz="1800" b="1" i="1" dirty="0" smtClean="0"/>
              <a:t>correspondência inversa</a:t>
            </a:r>
            <a:r>
              <a:rPr lang="pt-BR" sz="1800" i="1" dirty="0" smtClean="0"/>
              <a:t> </a:t>
            </a:r>
            <a:r>
              <a:rPr lang="pt-BR" sz="1800" dirty="0" smtClean="0"/>
              <a:t>da sequência de saída do canal com uma sequência de dados de saída, de tal maneira que o </a:t>
            </a:r>
            <a:br>
              <a:rPr lang="pt-BR" sz="1800" dirty="0" smtClean="0"/>
            </a:br>
            <a:r>
              <a:rPr lang="pt-BR" sz="1800" b="1" i="1" dirty="0" smtClean="0"/>
              <a:t>efeito global do ruído de canal</a:t>
            </a:r>
            <a:r>
              <a:rPr lang="pt-BR" sz="1800" dirty="0" smtClean="0"/>
              <a:t> sobre o sistema seja minimizado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sz="1800" dirty="0" smtClean="0"/>
          </a:p>
          <a:p>
            <a:pPr lvl="1"/>
            <a:endParaRPr lang="pt-BR" sz="3000" dirty="0" smtClean="0"/>
          </a:p>
          <a:p>
            <a:pPr lvl="1"/>
            <a:r>
              <a:rPr lang="pt-BR" sz="1800" dirty="0" smtClean="0"/>
              <a:t>O codificador e o decodificador do sistema de comunicação digital estão sobre o controle do projetista   </a:t>
            </a:r>
            <a:r>
              <a:rPr lang="pt-BR" sz="1800" dirty="0" smtClean="0">
                <a:sym typeface="Wingdings" panose="05000000000000000000" pitchFamily="2" charset="2"/>
              </a:rPr>
              <a:t>   otimizar a confiabilidade do sistema de comunicação</a:t>
            </a:r>
            <a:br>
              <a:rPr lang="pt-BR" sz="1800" dirty="0" smtClean="0">
                <a:sym typeface="Wingdings" panose="05000000000000000000" pitchFamily="2" charset="2"/>
              </a:rPr>
            </a:br>
            <a:r>
              <a:rPr lang="pt-BR" sz="1800" dirty="0" smtClean="0">
                <a:sym typeface="Wingdings" panose="05000000000000000000" pitchFamily="2" charset="2"/>
              </a:rPr>
              <a:t> </a:t>
            </a:r>
            <a:r>
              <a:rPr lang="pt-BR" sz="18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introduzir  redundância </a:t>
            </a:r>
            <a:r>
              <a:rPr lang="pt-BR" sz="1800" dirty="0" smtClean="0">
                <a:sym typeface="Wingdings" panose="05000000000000000000" pitchFamily="2" charset="2"/>
              </a:rPr>
              <a:t>p/ reconstruir a seq. original com a maior precisão possível</a:t>
            </a:r>
            <a:endParaRPr lang="pt-BR" sz="1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Jul</a:t>
            </a:r>
            <a:r>
              <a:rPr lang="pt-BR" dirty="0" smtClean="0"/>
              <a:t>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77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1173219" y="2996952"/>
            <a:ext cx="6927173" cy="1944216"/>
            <a:chOff x="1115616" y="2927502"/>
            <a:chExt cx="6927173" cy="1944216"/>
          </a:xfrm>
        </p:grpSpPr>
        <p:grpSp>
          <p:nvGrpSpPr>
            <p:cNvPr id="9" name="Grupo 8"/>
            <p:cNvGrpSpPr/>
            <p:nvPr/>
          </p:nvGrpSpPr>
          <p:grpSpPr>
            <a:xfrm>
              <a:off x="1115616" y="2927502"/>
              <a:ext cx="6927173" cy="1944216"/>
              <a:chOff x="1115616" y="2924944"/>
              <a:chExt cx="6927173" cy="1944216"/>
            </a:xfrm>
          </p:grpSpPr>
          <p:pic>
            <p:nvPicPr>
              <p:cNvPr id="1229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6" y="2924944"/>
                <a:ext cx="6927173" cy="1675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CaixaDeTexto 6"/>
              <p:cNvSpPr txBox="1"/>
              <p:nvPr/>
            </p:nvSpPr>
            <p:spPr>
              <a:xfrm>
                <a:off x="1949324" y="4561383"/>
                <a:ext cx="53652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Para simplificar não foram incluídos codificador/decodificador de fonte</a:t>
                </a:r>
                <a:endParaRPr lang="pt-BR" sz="1400" dirty="0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1355391" y="3140968"/>
              <a:ext cx="966235" cy="659136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908010" y="3140968"/>
              <a:ext cx="966235" cy="659136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730949" y="3121176"/>
              <a:ext cx="966235" cy="6789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19980" y="3127114"/>
              <a:ext cx="966235" cy="6789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33262" y="3128682"/>
              <a:ext cx="966235" cy="678928"/>
            </a:xfrm>
            <a:prstGeom prst="rect">
              <a:avLst/>
            </a:pr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987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Teorema da Codificação de Canal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Existe um </a:t>
            </a:r>
            <a:r>
              <a:rPr lang="pt-BR" dirty="0" smtClean="0">
                <a:solidFill>
                  <a:srgbClr val="66FFFF"/>
                </a:solidFill>
              </a:rPr>
              <a:t>esquema de codificação do canal</a:t>
            </a:r>
            <a:r>
              <a:rPr lang="pt-BR" dirty="0" smtClean="0"/>
              <a:t> tal que a probabilidade de ocorrência de um bit de mensagem </a:t>
            </a:r>
            <a:br>
              <a:rPr lang="pt-BR" dirty="0" smtClean="0"/>
            </a:br>
            <a:r>
              <a:rPr lang="pt-BR" dirty="0" smtClean="0"/>
              <a:t>com erro seja menor do que qualquer número positivo </a:t>
            </a:r>
            <a:r>
              <a:rPr lang="el-GR" dirty="0" smtClean="0">
                <a:latin typeface="Calibri"/>
              </a:rPr>
              <a:t>ϵ</a:t>
            </a:r>
            <a:r>
              <a:rPr lang="pt-BR" dirty="0"/>
              <a:t>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 </a:t>
            </a:r>
            <a:r>
              <a:rPr lang="pt-BR" dirty="0"/>
              <a:t>que ainda seja </a:t>
            </a:r>
            <a:r>
              <a:rPr lang="pt-BR" dirty="0" smtClean="0"/>
              <a:t>eficiente</a:t>
            </a:r>
            <a:r>
              <a:rPr lang="pt-BR" baseline="30000" dirty="0" smtClean="0"/>
              <a:t>1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smtClean="0"/>
              <a:t>Sim, existe um esquema garantido pelo segundo teorema de Shannon:</a:t>
            </a:r>
          </a:p>
          <a:p>
            <a:endParaRPr lang="pt-BR" sz="1200" dirty="0" smtClean="0"/>
          </a:p>
          <a:p>
            <a:pPr marL="0" indent="0" algn="ctr">
              <a:buNone/>
            </a:pPr>
            <a:r>
              <a:rPr lang="pt-BR" sz="3200" b="1" dirty="0" smtClean="0">
                <a:solidFill>
                  <a:srgbClr val="FFC000"/>
                </a:solidFill>
              </a:rPr>
              <a:t>Teorema da Codificação de Canal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78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95536" y="6001543"/>
            <a:ext cx="6840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aseline="30000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pt-BR" sz="1400" dirty="0" smtClean="0">
                <a:solidFill>
                  <a:schemeClr val="tx1">
                    <a:lumMod val="75000"/>
                  </a:schemeClr>
                </a:solidFill>
              </a:rPr>
              <a:t> a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taxa de código não precise ser muito </a:t>
            </a:r>
            <a:r>
              <a:rPr lang="pt-BR" sz="1400" dirty="0" smtClean="0">
                <a:solidFill>
                  <a:schemeClr val="tx1">
                    <a:lumMod val="75000"/>
                  </a:schemeClr>
                </a:solidFill>
              </a:rPr>
              <a:t>pequena (sem usar muitos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bits </a:t>
            </a:r>
            <a:r>
              <a:rPr lang="pt-BR" sz="1400" dirty="0" smtClean="0">
                <a:solidFill>
                  <a:schemeClr val="tx1">
                    <a:lumMod val="75000"/>
                  </a:schemeClr>
                </a:solidFill>
              </a:rPr>
              <a:t>redundantes)</a:t>
            </a:r>
            <a:endParaRPr lang="pt-BR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Teorema da Codificação de Canal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63272" cy="2332856"/>
              </a:xfrm>
            </p:spPr>
            <p:txBody>
              <a:bodyPr>
                <a:noAutofit/>
              </a:bodyPr>
              <a:lstStyle/>
              <a:p>
                <a:r>
                  <a:rPr lang="pt-BR" sz="2000" dirty="0" smtClean="0"/>
                  <a:t>Suponha uma </a:t>
                </a:r>
                <a:r>
                  <a:rPr lang="pt-BR" sz="2000" b="1" dirty="0" smtClean="0">
                    <a:solidFill>
                      <a:srgbClr val="92D050"/>
                    </a:solidFill>
                  </a:rPr>
                  <a:t>fonte</a:t>
                </a:r>
                <a:r>
                  <a:rPr lang="pt-BR" sz="2000" dirty="0" smtClean="0">
                    <a:solidFill>
                      <a:srgbClr val="92D050"/>
                    </a:solidFill>
                  </a:rPr>
                  <a:t> </a:t>
                </a:r>
                <a:r>
                  <a:rPr lang="pt-BR" sz="2000" dirty="0" smtClean="0"/>
                  <a:t>discreta sem memória, com alfabeto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ℑ</m:t>
                    </m:r>
                  </m:oMath>
                </a14:m>
                <a:r>
                  <a:rPr lang="pt-BR" sz="2000" dirty="0" smtClean="0">
                    <a:solidFill>
                      <a:schemeClr val="tx1"/>
                    </a:solidFill>
                  </a:rPr>
                  <a:t>,</a:t>
                </a:r>
                <a:r>
                  <a:rPr lang="pt-BR" sz="2000" dirty="0" smtClean="0">
                    <a:solidFill>
                      <a:srgbClr val="FFC000"/>
                    </a:solidFill>
                  </a:rPr>
                  <a:t> </a:t>
                </a:r>
                <a:r>
                  <a:rPr lang="pt-BR" sz="2000" dirty="0" smtClean="0"/>
                  <a:t>entropia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2000" b="0" i="1" dirty="0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dirty="0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</a:rPr>
                          <m:t>ℑ</m:t>
                        </m:r>
                      </m:e>
                    </m:d>
                    <m:r>
                      <a:rPr lang="pt-BR" sz="20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sz="2000" dirty="0" smtClean="0"/>
                  <a:t>bit/símbolo e que emite um símbolo 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000" dirty="0" smtClean="0"/>
                  <a:t> segundos. </a:t>
                </a:r>
                <a:br>
                  <a:rPr lang="pt-BR" sz="2000" dirty="0" smtClean="0"/>
                </a:br>
                <a:r>
                  <a:rPr lang="pt-BR" sz="2000" dirty="0" smtClean="0"/>
                  <a:t>Então a </a:t>
                </a:r>
                <a:r>
                  <a:rPr lang="pt-BR" sz="2000" b="1" dirty="0" smtClean="0">
                    <a:solidFill>
                      <a:srgbClr val="92D050"/>
                    </a:solidFill>
                  </a:rPr>
                  <a:t>taxa de informação média </a:t>
                </a:r>
                <a:r>
                  <a:rPr lang="pt-BR" sz="2000" dirty="0"/>
                  <a:t>emitida pela </a:t>
                </a:r>
                <a:r>
                  <a:rPr lang="pt-BR" sz="2000" dirty="0" smtClean="0"/>
                  <a:t>fonte é 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𝐻</m:t>
                    </m:r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(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ℑ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</a:rPr>
                      <m:t>)</m:t>
                    </m:r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000" dirty="0" smtClean="0"/>
                  <a:t> bit/s</a:t>
                </a:r>
              </a:p>
              <a:p>
                <a:pPr marL="266700" indent="0">
                  <a:buNone/>
                </a:pPr>
                <a:endParaRPr lang="pt-BR" sz="1200" dirty="0" smtClean="0"/>
              </a:p>
              <a:p>
                <a:pPr marL="266700" indent="0">
                  <a:buNone/>
                </a:pPr>
                <a:r>
                  <a:rPr lang="pt-BR" sz="2000" dirty="0" smtClean="0"/>
                  <a:t>Suponha um </a:t>
                </a:r>
                <a:r>
                  <a:rPr lang="pt-BR" sz="2000" b="1" dirty="0">
                    <a:solidFill>
                      <a:srgbClr val="92D050"/>
                    </a:solidFill>
                  </a:rPr>
                  <a:t>canal</a:t>
                </a:r>
                <a:r>
                  <a:rPr lang="pt-BR" sz="2000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pt-BR" sz="2000" dirty="0" smtClean="0"/>
                  <a:t>discreto sem memória, com capacidade de </a:t>
                </a:r>
                <a:r>
                  <a:rPr lang="pt-BR" sz="2000" i="1" dirty="0">
                    <a:solidFill>
                      <a:srgbClr val="FFC000"/>
                    </a:solidFill>
                    <a:latin typeface="Cambria Math"/>
                  </a:rPr>
                  <a:t>C</a:t>
                </a:r>
                <a:r>
                  <a:rPr lang="pt-BR" sz="2000" i="1" dirty="0">
                    <a:solidFill>
                      <a:srgbClr val="FFFF00"/>
                    </a:solidFill>
                    <a:latin typeface="Cambria Math"/>
                  </a:rPr>
                  <a:t> </a:t>
                </a:r>
                <a:r>
                  <a:rPr lang="pt-BR" sz="2000" i="1" dirty="0" smtClean="0">
                    <a:solidFill>
                      <a:srgbClr val="FFFF00"/>
                    </a:solidFill>
                    <a:latin typeface="Cambria Math"/>
                  </a:rPr>
                  <a:t> </a:t>
                </a:r>
                <a:r>
                  <a:rPr lang="pt-BR" sz="2000" dirty="0" smtClean="0"/>
                  <a:t>bits por uso do canal (canal usado 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i="1" baseline="-25000" dirty="0" smtClean="0"/>
                  <a:t>  </a:t>
                </a:r>
                <a:r>
                  <a:rPr lang="pt-BR" sz="2000" dirty="0" smtClean="0"/>
                  <a:t>segundos). A </a:t>
                </a:r>
                <a:r>
                  <a:rPr lang="pt-BR" sz="2000" b="1" dirty="0" smtClean="0">
                    <a:solidFill>
                      <a:srgbClr val="92D050"/>
                    </a:solidFill>
                  </a:rPr>
                  <a:t>capacidade do canal por unidade de tempo</a:t>
                </a:r>
                <a:r>
                  <a:rPr lang="pt-BR" sz="2000" dirty="0" smtClean="0"/>
                  <a:t> é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𝐶</m:t>
                    </m:r>
                    <m:r>
                      <a:rPr lang="pt-BR" sz="2000" i="1" dirty="0">
                        <a:solidFill>
                          <a:srgbClr val="FFC00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 smtClean="0"/>
                  <a:t> bit/s</a:t>
                </a:r>
                <a:r>
                  <a:rPr lang="pt-BR" sz="2000" dirty="0" smtClean="0">
                    <a:sym typeface="Wingdings" panose="05000000000000000000" pitchFamily="2" charset="2"/>
                  </a:rPr>
                  <a:t>   (conhecida como </a:t>
                </a:r>
                <a:r>
                  <a:rPr lang="pt-BR" sz="2000" dirty="0" smtClean="0">
                    <a:solidFill>
                      <a:srgbClr val="66FFFF"/>
                    </a:solidFill>
                    <a:sym typeface="Wingdings" panose="05000000000000000000" pitchFamily="2" charset="2"/>
                  </a:rPr>
                  <a:t>taxa crítica</a:t>
                </a:r>
                <a:r>
                  <a:rPr lang="pt-BR" sz="2000" dirty="0" smtClean="0">
                    <a:sym typeface="Wingdings" panose="05000000000000000000" pitchFamily="2" charset="2"/>
                  </a:rPr>
                  <a:t>)</a:t>
                </a:r>
                <a:endParaRPr lang="pt-BR" sz="2000" dirty="0" smtClean="0">
                  <a:solidFill>
                    <a:srgbClr val="66FFFF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63272" cy="2332856"/>
              </a:xfrm>
              <a:blipFill rotWithShape="1">
                <a:blip r:embed="rId2"/>
                <a:stretch>
                  <a:fillRect l="-583" t="-13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79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251520" y="4077072"/>
            <a:ext cx="432048" cy="792088"/>
          </a:xfrm>
          <a:prstGeom prst="chevron">
            <a:avLst>
              <a:gd name="adj" fmla="val 31710"/>
            </a:avLst>
          </a:prstGeom>
          <a:solidFill>
            <a:srgbClr val="00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>
            <a:off x="251520" y="5229200"/>
            <a:ext cx="432048" cy="792088"/>
          </a:xfrm>
          <a:prstGeom prst="chevron">
            <a:avLst>
              <a:gd name="adj" fmla="val 31710"/>
            </a:avLst>
          </a:prstGeom>
          <a:solidFill>
            <a:srgbClr val="00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/>
              <p:cNvSpPr txBox="1">
                <a:spLocks/>
              </p:cNvSpPr>
              <p:nvPr/>
            </p:nvSpPr>
            <p:spPr>
              <a:xfrm>
                <a:off x="457200" y="3789040"/>
                <a:ext cx="8363272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182880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91640" indent="-18288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884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defTabSz="914400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6700" indent="0">
                  <a:buFont typeface="Arial" pitchFamily="34" charset="0"/>
                  <a:buNone/>
                </a:pPr>
                <a:endParaRPr lang="pt-BR" sz="1100" dirty="0" smtClean="0">
                  <a:solidFill>
                    <a:srgbClr val="66FFFF"/>
                  </a:solidFill>
                </a:endParaRPr>
              </a:p>
              <a:p>
                <a:pPr marL="609600" indent="-342900">
                  <a:buFont typeface="Arial" pitchFamily="34" charset="0"/>
                  <a:buAutoNum type="arabicPeriod"/>
                </a:pPr>
                <a:r>
                  <a:rPr lang="pt-BR" sz="2000" dirty="0" smtClean="0"/>
                  <a:t>Se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𝐻</m:t>
                    </m:r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(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ℑ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</a:rPr>
                      <m:t>)/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</a:rPr>
                      <m:t>𝐶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 smtClean="0"/>
                  <a:t> então existe tal esquema de codificação para o qual a saída da fonte pode ser transmitida pelo canal e reconstruída com uma probabilidade de erro arbitrariamente pequena.</a:t>
                </a:r>
              </a:p>
            </p:txBody>
          </p:sp>
        </mc:Choice>
        <mc:Fallback xmlns="">
          <p:sp>
            <p:nvSpPr>
              <p:cNvPr id="9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89040"/>
                <a:ext cx="8363272" cy="1224136"/>
              </a:xfrm>
              <a:prstGeom prst="rect">
                <a:avLst/>
              </a:prstGeom>
              <a:blipFill rotWithShape="1">
                <a:blip r:embed="rId3"/>
                <a:stretch>
                  <a:fillRect r="-1020" b="-10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ço Reservado para Conteúdo 2"/>
              <p:cNvSpPr txBox="1">
                <a:spLocks/>
              </p:cNvSpPr>
              <p:nvPr/>
            </p:nvSpPr>
            <p:spPr>
              <a:xfrm>
                <a:off x="457200" y="5373216"/>
                <a:ext cx="8363272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182880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91640" indent="-18288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884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defTabSz="914400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31825" indent="-365125">
                  <a:buFont typeface="+mj-lt"/>
                  <a:buAutoNum type="arabicPeriod" startAt="2"/>
                </a:pPr>
                <a:r>
                  <a:rPr lang="pt-BR" sz="2000" dirty="0" smtClean="0"/>
                  <a:t>Se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𝐻</m:t>
                    </m:r>
                    <m:r>
                      <a:rPr lang="pt-BR" sz="2000" b="0" i="1" dirty="0" smtClean="0">
                        <a:solidFill>
                          <a:srgbClr val="FFC000"/>
                        </a:solidFill>
                        <a:latin typeface="Cambria Math"/>
                      </a:rPr>
                      <m:t>(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ℑ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</a:rPr>
                      <m:t>)/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</a:rPr>
                      <m:t>𝐶</m:t>
                    </m:r>
                    <m:r>
                      <a:rPr lang="pt-BR" sz="2000" b="0" i="1" dirty="0">
                        <a:solidFill>
                          <a:srgbClr val="FFC00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000" b="0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então não é possível transmitir informação pelo canal e reconstruí-la com probabilidade de erro arbitrariamente pequena.</a:t>
                </a:r>
                <a:endParaRPr lang="pt-BR" sz="2000" dirty="0"/>
              </a:p>
            </p:txBody>
          </p:sp>
        </mc:Choice>
        <mc:Fallback xmlns="">
          <p:sp>
            <p:nvSpPr>
              <p:cNvPr id="10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73216"/>
                <a:ext cx="8363272" cy="864096"/>
              </a:xfrm>
              <a:prstGeom prst="rect">
                <a:avLst/>
              </a:prstGeom>
              <a:blipFill rotWithShape="1">
                <a:blip r:embed="rId4"/>
                <a:stretch>
                  <a:fillRect t="-3521" r="-1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/>
          <p:cNvSpPr txBox="1"/>
          <p:nvPr/>
        </p:nvSpPr>
        <p:spPr>
          <a:xfrm>
            <a:off x="5292080" y="116632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capacidade do canal é um limite fundamental para a taxa máxima de informações que pode ser transmitida confiavelmente pelo canal</a:t>
            </a:r>
            <a:endParaRPr lang="pt-B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eta dobrada para cima 11"/>
          <p:cNvSpPr/>
          <p:nvPr/>
        </p:nvSpPr>
        <p:spPr>
          <a:xfrm>
            <a:off x="7380312" y="836712"/>
            <a:ext cx="864096" cy="432048"/>
          </a:xfrm>
          <a:prstGeom prst="bentUpArrow">
            <a:avLst>
              <a:gd name="adj1" fmla="val 30137"/>
              <a:gd name="adj2" fmla="val 46130"/>
              <a:gd name="adj3" fmla="val 393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060848"/>
            <a:ext cx="8064896" cy="4065315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C000"/>
                </a:solidFill>
              </a:rPr>
              <a:t>Teoria da Informação </a:t>
            </a:r>
            <a:r>
              <a:rPr lang="pt-BR" dirty="0" smtClean="0"/>
              <a:t>fornece uma medida quantitativa da informação contida nos sinais mensagens e nos permite determinar a capacidade de um sistema de comunicação em transferir essa informação da fonte ao destino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2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Teorema da Codificação de Canal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842992" cy="4637111"/>
              </a:xfrm>
            </p:spPr>
            <p:txBody>
              <a:bodyPr>
                <a:noAutofit/>
              </a:bodyPr>
              <a:lstStyle/>
              <a:p>
                <a:r>
                  <a:rPr lang="pt-BR" dirty="0" smtClean="0"/>
                  <a:t>Interpretação Gráfica</a:t>
                </a:r>
                <a:r>
                  <a:rPr lang="pt-BR" sz="2000" dirty="0" smtClean="0"/>
                  <a:t/>
                </a:r>
                <a:br>
                  <a:rPr lang="pt-BR" sz="2000" dirty="0" smtClean="0"/>
                </a:br>
                <a:r>
                  <a:rPr lang="pt-BR" sz="1800" dirty="0" smtClean="0"/>
                  <a:t>Canal binário simétrico com probabilidade de transição 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𝑝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pt-BR" sz="1800" dirty="0" smtClean="0"/>
                  <a:t>, logo: 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𝐶</m:t>
                    </m:r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</a:rPr>
                      <m:t>1+</m:t>
                    </m:r>
                    <m:r>
                      <a:rPr lang="pt-BR" sz="1600" b="0" i="1" smtClean="0">
                        <a:latin typeface="Cambria Math"/>
                      </a:rPr>
                      <m:t>𝑝</m:t>
                    </m:r>
                    <m:r>
                      <a:rPr lang="pt-BR" sz="1600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</a:rPr>
                      <m:t>𝑝</m:t>
                    </m:r>
                    <m:r>
                      <a:rPr lang="pt-BR" sz="16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1−</m:t>
                        </m:r>
                        <m:r>
                          <a:rPr lang="pt-BR" sz="16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1−</m:t>
                        </m:r>
                        <m:r>
                          <a:rPr lang="pt-BR" sz="16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=1−</m:t>
                    </m:r>
                    <m:r>
                      <a:rPr lang="pt-BR" sz="16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=0,9192</m:t>
                    </m:r>
                  </m:oMath>
                </a14:m>
                <a:r>
                  <a:rPr lang="pt-BR" sz="1600" dirty="0" smtClean="0">
                    <a:solidFill>
                      <a:srgbClr val="66FF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pt-BR" sz="1600" dirty="0" smtClean="0">
                    <a:sym typeface="Wingdings" panose="05000000000000000000" pitchFamily="2" charset="2"/>
                  </a:rPr>
                  <a:t>bits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/>
                </a:r>
                <a:br>
                  <a:rPr lang="pt-BR" sz="1800" dirty="0" smtClean="0">
                    <a:sym typeface="Wingdings" panose="05000000000000000000" pitchFamily="2" charset="2"/>
                  </a:rPr>
                </a:br>
                <a:r>
                  <a:rPr lang="pt-BR" sz="1050" dirty="0" smtClean="0">
                    <a:sym typeface="Wingdings" panose="05000000000000000000" pitchFamily="2" charset="2"/>
                  </a:rPr>
                  <a:t/>
                </a:r>
                <a:br>
                  <a:rPr lang="pt-BR" sz="1050" dirty="0" smtClean="0">
                    <a:sym typeface="Wingdings" panose="05000000000000000000" pitchFamily="2" charset="2"/>
                  </a:rPr>
                </a:br>
                <a:r>
                  <a:rPr lang="pt-BR" sz="1800" dirty="0" smtClean="0">
                    <a:sym typeface="Wingdings" panose="05000000000000000000" pitchFamily="2" charset="2"/>
                  </a:rPr>
                  <a:t>Pode-se afirmar pelo teor. da codificação de canal que para qualquer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𝜖</m:t>
                    </m:r>
                    <m:r>
                      <a:rPr lang="pt-BR" sz="18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r>
                  <a:rPr lang="pt-BR" sz="1800" dirty="0" smtClean="0">
                    <a:sym typeface="Wingdings" panose="05000000000000000000" pitchFamily="2" charset="2"/>
                  </a:rPr>
                  <a:t>  e 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/>
                        <a:sym typeface="Wingdings" panose="05000000000000000000" pitchFamily="2" charset="2"/>
                      </a:rPr>
                      <m:t>𝑟</m:t>
                    </m:r>
                    <m:r>
                      <a:rPr lang="pt-BR" sz="1800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≤0,9192</m:t>
                    </m:r>
                  </m:oMath>
                </a14:m>
                <a:r>
                  <a:rPr lang="pt-BR" sz="1800" dirty="0" smtClean="0">
                    <a:sym typeface="Wingdings" panose="05000000000000000000" pitchFamily="2" charset="2"/>
                  </a:rPr>
                  <a:t> </a:t>
                </a:r>
                <a:r>
                  <a:rPr lang="pt-BR" sz="1800" dirty="0" err="1" smtClean="0">
                    <a:sym typeface="Wingdings" panose="05000000000000000000" pitchFamily="2" charset="2"/>
                  </a:rPr>
                  <a:t>bps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> existe um código com tamanho suficientemente grande  que apresentará probabilidade de bits errados na recepção menor que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pt-BR" sz="1800" dirty="0" smtClean="0">
                    <a:sym typeface="Wingdings" panose="05000000000000000000" pitchFamily="2" charset="2"/>
                  </a:rPr>
                  <a:t/>
                </a:r>
                <a:br>
                  <a:rPr lang="pt-BR" sz="1800" dirty="0" smtClean="0">
                    <a:sym typeface="Wingdings" panose="05000000000000000000" pitchFamily="2" charset="2"/>
                  </a:rPr>
                </a:br>
                <a:r>
                  <a:rPr lang="pt-BR" sz="1050" dirty="0" smtClean="0">
                    <a:sym typeface="Wingdings" panose="05000000000000000000" pitchFamily="2" charset="2"/>
                  </a:rPr>
                  <a:t/>
                </a:r>
                <a:br>
                  <a:rPr lang="pt-BR" sz="1050" dirty="0" smtClean="0">
                    <a:sym typeface="Wingdings" panose="05000000000000000000" pitchFamily="2" charset="2"/>
                  </a:rPr>
                </a:br>
                <a:r>
                  <a:rPr lang="pt-BR" sz="1800" dirty="0" smtClean="0">
                    <a:sym typeface="Wingdings" panose="05000000000000000000" pitchFamily="2" charset="2"/>
                  </a:rPr>
                  <a:t>Suponha um </a:t>
                </a:r>
                <a:r>
                  <a:rPr lang="pt-BR" sz="1800" b="1" dirty="0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código de repetição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> de comprimento </a:t>
                </a:r>
                <a:br>
                  <a:rPr lang="pt-BR" sz="1800" dirty="0" smtClean="0">
                    <a:sym typeface="Wingdings" panose="05000000000000000000" pitchFamily="2" charset="2"/>
                  </a:rPr>
                </a:br>
                <a:r>
                  <a:rPr lang="pt-BR" sz="1800" i="1" dirty="0" smtClean="0">
                    <a:sym typeface="Wingdings" panose="05000000000000000000" pitchFamily="2" charset="2"/>
                  </a:rPr>
                  <a:t>n = 2m+1 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>= 3 bits para cada bit emitido pela fonte e decodificação pela </a:t>
                </a:r>
                <a:r>
                  <a:rPr lang="pt-BR" sz="1800" i="1" dirty="0" smtClean="0">
                    <a:sym typeface="Wingdings" panose="05000000000000000000" pitchFamily="2" charset="2"/>
                  </a:rPr>
                  <a:t>regra da maioria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>. </a:t>
                </a:r>
                <a:br>
                  <a:rPr lang="pt-BR" sz="1800" dirty="0" smtClean="0">
                    <a:sym typeface="Wingdings" panose="05000000000000000000" pitchFamily="2" charset="2"/>
                  </a:rPr>
                </a:br>
                <a:r>
                  <a:rPr lang="pt-BR" sz="1800" dirty="0" smtClean="0">
                    <a:sym typeface="Wingdings" panose="05000000000000000000" pitchFamily="2" charset="2"/>
                  </a:rPr>
                  <a:t>Probabilidade média de erro para  </a:t>
                </a:r>
                <a:r>
                  <a:rPr lang="pt-BR" sz="1800" i="1" dirty="0" smtClean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r</a:t>
                </a:r>
                <a:r>
                  <a:rPr lang="pt-BR" sz="1800" dirty="0" smtClean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= 1/</a:t>
                </a:r>
                <a:r>
                  <a:rPr lang="pt-BR" sz="1800" i="1" dirty="0" smtClean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pt-BR" sz="1800" dirty="0" smtClean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= 1/3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>: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842992" cy="4637111"/>
              </a:xfrm>
              <a:blipFill rotWithShape="1">
                <a:blip r:embed="rId3"/>
                <a:stretch>
                  <a:fillRect l="-1357" t="-1053" r="-1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80</a:t>
            </a:fld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2609483" cy="48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99947"/>
              </p:ext>
            </p:extLst>
          </p:nvPr>
        </p:nvGraphicFramePr>
        <p:xfrm>
          <a:off x="827584" y="5373216"/>
          <a:ext cx="475252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ção" r:id="rId5" imgW="3352680" imgH="711000" progId="Equation.3">
                  <p:embed/>
                </p:oleObj>
              </mc:Choice>
              <mc:Fallback>
                <p:oleObj name="Equação" r:id="rId5" imgW="335268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5373216"/>
                        <a:ext cx="4752528" cy="10081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/>
          <p:cNvCxnSpPr/>
          <p:nvPr/>
        </p:nvCxnSpPr>
        <p:spPr>
          <a:xfrm flipV="1">
            <a:off x="7684744" y="3573016"/>
            <a:ext cx="0" cy="230425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6909256" y="3575542"/>
            <a:ext cx="759088" cy="4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516209" y="5838064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1/3</a:t>
            </a:r>
            <a:endParaRPr lang="pt-BR" sz="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516216" y="346529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3x10</a:t>
            </a:r>
            <a:r>
              <a:rPr lang="pt-BR" sz="800" baseline="30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-4</a:t>
            </a:r>
            <a:endParaRPr lang="pt-BR" sz="800" baseline="30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065646" y="558982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0,9192</a:t>
            </a:r>
            <a:endParaRPr lang="pt-BR" sz="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Teorema da Codificação de Canal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19256" cy="4637111"/>
              </a:xfrm>
            </p:spPr>
            <p:txBody>
              <a:bodyPr>
                <a:noAutofit/>
              </a:bodyPr>
              <a:lstStyle/>
              <a:p>
                <a:r>
                  <a:rPr lang="pt-BR" dirty="0" smtClean="0"/>
                  <a:t>Interpretação Gráfica (simulação)</a:t>
                </a:r>
                <a:r>
                  <a:rPr lang="pt-BR" sz="2000" dirty="0" smtClean="0"/>
                  <a:t/>
                </a:r>
                <a:br>
                  <a:rPr lang="pt-BR" sz="2000" dirty="0" smtClean="0"/>
                </a:br>
                <a:r>
                  <a:rPr lang="pt-BR" sz="1800" dirty="0" smtClean="0"/>
                  <a:t>Canal binário simétrico com probabilidade de transição 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𝑝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pt-BR" sz="1800" dirty="0" smtClean="0"/>
                  <a:t>, 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>de comprimento </a:t>
                </a:r>
                <a:br>
                  <a:rPr lang="pt-BR" sz="1800" dirty="0" smtClean="0">
                    <a:sym typeface="Wingdings" panose="05000000000000000000" pitchFamily="2" charset="2"/>
                  </a:rPr>
                </a:br>
                <a:r>
                  <a:rPr lang="pt-BR" sz="1800" i="1" dirty="0" smtClean="0">
                    <a:sym typeface="Wingdings" panose="05000000000000000000" pitchFamily="2" charset="2"/>
                  </a:rPr>
                  <a:t>n = 2m+1 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>= 3, ...,15 bits para cada bit emitido pela fonte e decodificação pela </a:t>
                </a:r>
                <a:r>
                  <a:rPr lang="pt-BR" sz="1800" i="1" dirty="0" smtClean="0">
                    <a:sym typeface="Wingdings" panose="05000000000000000000" pitchFamily="2" charset="2"/>
                  </a:rPr>
                  <a:t>regra da maioria</a:t>
                </a:r>
                <a:r>
                  <a:rPr lang="pt-BR" sz="1800" dirty="0" smtClean="0">
                    <a:sym typeface="Wingdings" panose="05000000000000000000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19256" cy="4637111"/>
              </a:xfrm>
              <a:blipFill rotWithShape="1">
                <a:blip r:embed="rId2"/>
                <a:stretch>
                  <a:fillRect l="-964" t="-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81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54" y="2852936"/>
            <a:ext cx="4616749" cy="34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Teorema da Capacidade de Informação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pt-BR" dirty="0" smtClean="0"/>
              <a:t>Terceiro (e mais famoso) teorema de Shannon:</a:t>
            </a:r>
            <a:br>
              <a:rPr lang="pt-BR" dirty="0" smtClean="0"/>
            </a:b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2000" dirty="0" smtClean="0"/>
              <a:t>A capacidade de informação de um canal contínuo com largura de banda </a:t>
            </a:r>
            <a:br>
              <a:rPr lang="pt-BR" sz="2000" dirty="0" smtClean="0"/>
            </a:br>
            <a:r>
              <a:rPr lang="pt-BR" sz="2000" b="1" i="1" dirty="0" smtClean="0">
                <a:solidFill>
                  <a:srgbClr val="FFFF00"/>
                </a:solidFill>
              </a:rPr>
              <a:t>B</a:t>
            </a:r>
            <a:r>
              <a:rPr lang="pt-BR" sz="2000" dirty="0" smtClean="0"/>
              <a:t> (Hz), perturbado por um ruído branco gaussiano aditivo (AWGN) com densidade espectral de potência </a:t>
            </a:r>
            <a:r>
              <a:rPr lang="pt-BR" sz="2000" b="1" i="1" dirty="0">
                <a:solidFill>
                  <a:srgbClr val="FFFF00"/>
                </a:solidFill>
              </a:rPr>
              <a:t>N</a:t>
            </a:r>
            <a:r>
              <a:rPr lang="pt-BR" sz="2000" b="1" i="1" baseline="-25000" dirty="0">
                <a:solidFill>
                  <a:srgbClr val="FFFF00"/>
                </a:solidFill>
              </a:rPr>
              <a:t>0</a:t>
            </a:r>
            <a:r>
              <a:rPr lang="pt-BR" sz="2000" dirty="0" smtClean="0"/>
              <a:t>/2, é dada por: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sz="800" dirty="0" smtClean="0"/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onde </a:t>
            </a:r>
            <a:r>
              <a:rPr lang="pt-BR" sz="2000" b="1" i="1" dirty="0">
                <a:solidFill>
                  <a:srgbClr val="FFFF00"/>
                </a:solidFill>
              </a:rPr>
              <a:t>P</a:t>
            </a:r>
            <a:r>
              <a:rPr lang="pt-BR" sz="2000" dirty="0" smtClean="0"/>
              <a:t> é a potência média transmitida (ou recebida)</a:t>
            </a:r>
            <a:endParaRPr lang="pt-BR" sz="1800" dirty="0" smtClean="0"/>
          </a:p>
          <a:p>
            <a:r>
              <a:rPr lang="pt-BR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pt-BR" dirty="0" smtClean="0"/>
              <a:t> varia linearmente com </a:t>
            </a:r>
            <a:r>
              <a:rPr lang="pt-B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r>
              <a:rPr lang="pt-B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pt-BR" dirty="0" smtClean="0"/>
              <a:t> varia logaritmicamente com </a:t>
            </a:r>
            <a:r>
              <a:rPr lang="pt-B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SNR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82</a:t>
            </a:fld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71935"/>
              </p:ext>
            </p:extLst>
          </p:nvPr>
        </p:nvGraphicFramePr>
        <p:xfrm>
          <a:off x="2411760" y="3212976"/>
          <a:ext cx="4340771" cy="140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ção" r:id="rId3" imgW="2908080" imgH="939600" progId="Equation.3">
                  <p:embed/>
                </p:oleObj>
              </mc:Choice>
              <mc:Fallback>
                <p:oleObj name="Equação" r:id="rId3" imgW="290808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3212976"/>
                        <a:ext cx="4340771" cy="140360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have direita 7"/>
          <p:cNvSpPr/>
          <p:nvPr/>
        </p:nvSpPr>
        <p:spPr>
          <a:xfrm>
            <a:off x="5248834" y="5301208"/>
            <a:ext cx="216024" cy="792088"/>
          </a:xfrm>
          <a:prstGeom prst="rightBrace">
            <a:avLst>
              <a:gd name="adj1" fmla="val 45513"/>
              <a:gd name="adj2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551820" y="5052310"/>
                <a:ext cx="3196644" cy="1329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É mais fácil aumentar </a:t>
                </a:r>
                <a:r>
                  <a:rPr lang="pt-BR" sz="16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C</a:t>
                </a:r>
                <a:r>
                  <a:rPr lang="pt-B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de um</a:t>
                </a:r>
              </a:p>
              <a:p>
                <a:r>
                  <a:rPr lang="pt-B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canal de comunicação ampliando</a:t>
                </a:r>
              </a:p>
              <a:p>
                <a:r>
                  <a:rPr lang="pt-B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sua largura de banda </a:t>
                </a:r>
                <a:r>
                  <a:rPr lang="pt-BR" sz="16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</a:t>
                </a:r>
                <a:r>
                  <a:rPr lang="pt-B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do que</a:t>
                </a:r>
              </a:p>
              <a:p>
                <a:r>
                  <a:rPr lang="pt-B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a potência transmitida </a:t>
                </a:r>
                <a:r>
                  <a:rPr lang="pt-BR" sz="16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P</a:t>
                </a:r>
                <a:r>
                  <a:rPr lang="pt-B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para uma </a:t>
                </a:r>
              </a:p>
              <a:p>
                <a:r>
                  <a:rPr lang="pt-BR" sz="16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dada variância de ruído,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pt-BR" sz="1600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pt-BR" sz="16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𝑵</m:t>
                        </m:r>
                      </m:e>
                      <m:sub>
                        <m:r>
                          <a:rPr lang="pt-BR" sz="1600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pt-BR" sz="16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endParaRPr lang="pt-BR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820" y="5052310"/>
                <a:ext cx="3196644" cy="1329018"/>
              </a:xfrm>
              <a:prstGeom prst="rect">
                <a:avLst/>
              </a:prstGeom>
              <a:blipFill rotWithShape="1">
                <a:blip r:embed="rId5"/>
                <a:stretch>
                  <a:fillRect l="-1145" t="-1376" b="-55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4523142" y="4028214"/>
            <a:ext cx="158417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Teorema da Capacidade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Interpretação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Define o limite fundamental para a taxa de transmissão isenta de erros de um canal gaussiano limitado em potência e em largura de banda</a:t>
            </a:r>
            <a:endParaRPr lang="pt-BR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  <a:p>
            <a:pPr lvl="1"/>
            <a:r>
              <a:rPr lang="pt-BR" dirty="0"/>
              <a:t>Para aproximar-se desse limite, o sinal transmitido deve ter propriedades estatísticas próximas às do ruído branco gaussiano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6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Teorema da Capacidade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Empacotamento de Esferas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8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</a:t>
            </a:r>
            <a:r>
              <a:rPr lang="pt-BR" dirty="0"/>
              <a:t>Distorção </a:t>
            </a:r>
            <a:r>
              <a:rPr lang="pt-BR" dirty="0" smtClean="0"/>
              <a:t>de</a:t>
            </a:r>
            <a:r>
              <a:rPr lang="pt-BR" dirty="0"/>
              <a:t> Taxa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rIns="0"/>
          <a:lstStyle/>
          <a:p>
            <a:endParaRPr lang="pt-BR" dirty="0" smtClean="0"/>
          </a:p>
          <a:p>
            <a:r>
              <a:rPr lang="pt-BR" dirty="0" smtClean="0"/>
              <a:t>Em muitas situações práticas há restrições que obrigam a codificação da fonte a ser imperfeita </a:t>
            </a:r>
            <a:r>
              <a:rPr lang="pt-BR" dirty="0" smtClean="0">
                <a:sym typeface="Wingdings" panose="05000000000000000000" pitchFamily="2" charset="2"/>
              </a:rPr>
              <a:t> inevitável distorção</a:t>
            </a:r>
            <a:endParaRPr lang="pt-BR" dirty="0" smtClean="0"/>
          </a:p>
          <a:p>
            <a:pPr lvl="1"/>
            <a:r>
              <a:rPr lang="pt-BR" dirty="0" smtClean="0"/>
              <a:t>O alfabeto de codificação permitido não representa exatamente a fonte de informação (compressão de dados – com perda)</a:t>
            </a:r>
          </a:p>
          <a:p>
            <a:pPr lvl="1"/>
            <a:r>
              <a:rPr lang="pt-BR" dirty="0" smtClean="0"/>
              <a:t>Transmissão de informação a uma taxa maior que a capacidade do canal</a:t>
            </a:r>
          </a:p>
          <a:p>
            <a:endParaRPr lang="pt-BR" dirty="0" smtClean="0"/>
          </a:p>
          <a:p>
            <a:r>
              <a:rPr lang="pt-BR" dirty="0" smtClean="0"/>
              <a:t>Codificação de fonte com a adoção de um critério de fidelidade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00200"/>
            <a:ext cx="8064896" cy="4525963"/>
          </a:xfrm>
        </p:spPr>
        <p:txBody>
          <a:bodyPr>
            <a:normAutofit/>
          </a:bodyPr>
          <a:lstStyle/>
          <a:p>
            <a:r>
              <a:rPr lang="pt-BR" dirty="0"/>
              <a:t>Conceitos Preliminares</a:t>
            </a:r>
          </a:p>
          <a:p>
            <a:pPr lvl="1"/>
            <a:endParaRPr lang="pt-BR" b="1" dirty="0">
              <a:solidFill>
                <a:srgbClr val="FFC000"/>
              </a:solidFill>
            </a:endParaRPr>
          </a:p>
          <a:p>
            <a:pPr lvl="1"/>
            <a:r>
              <a:rPr lang="pt-BR" b="1" dirty="0" smtClean="0">
                <a:solidFill>
                  <a:srgbClr val="FFC000"/>
                </a:solidFill>
              </a:rPr>
              <a:t>Fonte de Informação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é uma entidade que produz eventos, cujos resultados são selecionados aleatoriamente de acordo com uma determinada distribuição de probabilidade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Num </a:t>
            </a:r>
            <a:r>
              <a:rPr lang="pt-BR" b="1" dirty="0" smtClean="0">
                <a:solidFill>
                  <a:srgbClr val="FFC000"/>
                </a:solidFill>
              </a:rPr>
              <a:t>Sistema de Comunicação </a:t>
            </a:r>
            <a:r>
              <a:rPr lang="pt-BR" dirty="0" smtClean="0"/>
              <a:t>prático, a </a:t>
            </a:r>
            <a:r>
              <a:rPr lang="pt-BR" b="1" dirty="0" smtClean="0"/>
              <a:t>Fonte de Informação </a:t>
            </a:r>
            <a:r>
              <a:rPr lang="pt-BR" dirty="0" smtClean="0"/>
              <a:t>é um dispositivo que produz mensagens (analógicas ou discretas)</a:t>
            </a:r>
          </a:p>
          <a:p>
            <a:pPr lvl="2"/>
            <a:endParaRPr lang="pt-BR" dirty="0" smtClean="0"/>
          </a:p>
          <a:p>
            <a:pPr lvl="3"/>
            <a:r>
              <a:rPr lang="pt-BR" b="1" dirty="0" smtClean="0">
                <a:solidFill>
                  <a:srgbClr val="FFC000"/>
                </a:solidFill>
              </a:rPr>
              <a:t>Fonte de Informação Discreta </a:t>
            </a:r>
            <a:r>
              <a:rPr lang="pt-BR" dirty="0" smtClean="0"/>
              <a:t>- tem apenas um conjunto finito de símbolos (alfabeto fonte) como saídas possíveis. Os elementos desse conjunto são chamados de </a:t>
            </a:r>
            <a:r>
              <a:rPr lang="pt-BR" b="1" dirty="0" smtClean="0">
                <a:solidFill>
                  <a:srgbClr val="FFC000"/>
                </a:solidFill>
              </a:rPr>
              <a:t>símbolos</a:t>
            </a:r>
            <a:r>
              <a:rPr lang="pt-BR" dirty="0" smtClean="0"/>
              <a:t> ou </a:t>
            </a:r>
            <a:r>
              <a:rPr lang="pt-BR" b="1" dirty="0">
                <a:solidFill>
                  <a:srgbClr val="FFC000"/>
                </a:solidFill>
              </a:rPr>
              <a:t>letras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0C6E-501A-47F5-B638-748B1F55510C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Jul/17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Cláudio Fleury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5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olhagem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lhagem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>
    <a:lnDef>
      <a:spPr>
        <a:ln w="38100">
          <a:solidFill>
            <a:schemeClr val="accent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10157</TotalTime>
  <Words>6126</Words>
  <Application>Microsoft Office PowerPoint</Application>
  <PresentationFormat>Apresentação na tela (4:3)</PresentationFormat>
  <Paragraphs>1257</Paragraphs>
  <Slides>85</Slides>
  <Notes>22</Notes>
  <HiddenSlides>2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87" baseType="lpstr">
      <vt:lpstr>Folhagem</vt:lpstr>
      <vt:lpstr>Equação</vt:lpstr>
      <vt:lpstr>Limites Fundamentais da Teoria da Informação</vt:lpstr>
      <vt:lpstr>Conteúdo</vt:lpstr>
      <vt:lpstr>Axiomas da Teoria da Probabilidade</vt:lpstr>
      <vt:lpstr>Resultados da Teoria da Probabilidade</vt:lpstr>
      <vt:lpstr>Análise Combinatória 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Comunicação</vt:lpstr>
      <vt:lpstr>Sistema de Comunicação Digital</vt:lpstr>
      <vt:lpstr>Elementos da Comunicação</vt:lpstr>
      <vt:lpstr>Informação</vt:lpstr>
      <vt:lpstr>Informação</vt:lpstr>
      <vt:lpstr>Informação</vt:lpstr>
      <vt:lpstr>Informação e Complexidade</vt:lpstr>
      <vt:lpstr>Teoria da Informação</vt:lpstr>
      <vt:lpstr>Teoria da Informação</vt:lpstr>
      <vt:lpstr>Fundador da Teoria da Informação</vt:lpstr>
      <vt:lpstr>Postulados da Teoria da Informação</vt:lpstr>
      <vt:lpstr>Entropia</vt:lpstr>
      <vt:lpstr>Entropia</vt:lpstr>
      <vt:lpstr>Modelagem da Quantidade de Informação</vt:lpstr>
      <vt:lpstr>Quantidade de Informação</vt:lpstr>
      <vt:lpstr>Entropia da Fonte de Informação</vt:lpstr>
      <vt:lpstr>Quantidade de Informação</vt:lpstr>
      <vt:lpstr>Quantidade de Informação</vt:lpstr>
      <vt:lpstr>Quantidade de Informação</vt:lpstr>
      <vt:lpstr>Quantidade de Informação</vt:lpstr>
      <vt:lpstr>Quantidade de Informação</vt:lpstr>
      <vt:lpstr>Quantidade de Informação</vt:lpstr>
      <vt:lpstr>Quantidade de Informação</vt:lpstr>
      <vt:lpstr>Quantidade de Informação</vt:lpstr>
      <vt:lpstr>Entropia</vt:lpstr>
      <vt:lpstr>Informação Determinística (H0)</vt:lpstr>
      <vt:lpstr>Informação Probabilística (Hδ)</vt:lpstr>
      <vt:lpstr>Entropia de Fonte Estendida</vt:lpstr>
      <vt:lpstr>Compactação de Dados</vt:lpstr>
      <vt:lpstr>Teorema da Codificação de Fonte</vt:lpstr>
      <vt:lpstr>Codificação Livre de Prefixo1</vt:lpstr>
      <vt:lpstr>Codificação de Prefixo</vt:lpstr>
      <vt:lpstr>Codificação de Prefixo</vt:lpstr>
      <vt:lpstr>Codificação de Prefixo</vt:lpstr>
      <vt:lpstr>Codificação de Huffman</vt:lpstr>
      <vt:lpstr>Codificação de Huffman</vt:lpstr>
      <vt:lpstr>Codificação de Huffman</vt:lpstr>
      <vt:lpstr>Codificação de Huffman</vt:lpstr>
      <vt:lpstr>Codificação de Huffman</vt:lpstr>
      <vt:lpstr>Codificação de Huffman</vt:lpstr>
      <vt:lpstr>Codificação de Huffman</vt:lpstr>
      <vt:lpstr>Codificação de Huffman</vt:lpstr>
      <vt:lpstr>Codificação de Huffman</vt:lpstr>
      <vt:lpstr>Codificação de Huffman</vt:lpstr>
      <vt:lpstr>Codificação de Huffman</vt:lpstr>
      <vt:lpstr>Codificação de Huffman</vt:lpstr>
      <vt:lpstr>Codificação Lempel-Ziv</vt:lpstr>
      <vt:lpstr>Codificação Lempel-Ziv</vt:lpstr>
      <vt:lpstr>Códigos de Bloco</vt:lpstr>
      <vt:lpstr>Códigos de Bloco</vt:lpstr>
      <vt:lpstr>Canais Discretos Sem Memória</vt:lpstr>
      <vt:lpstr> Canal Discreto Sem Memória</vt:lpstr>
      <vt:lpstr> Canal Discreto Sem Memória</vt:lpstr>
      <vt:lpstr>Canal Discreto Sem Memória</vt:lpstr>
      <vt:lpstr>Informação Mútua do Canal</vt:lpstr>
      <vt:lpstr>Informação Mútua do Canal</vt:lpstr>
      <vt:lpstr>Informação Mútua do Canal</vt:lpstr>
      <vt:lpstr>Capacidade* do Canal</vt:lpstr>
      <vt:lpstr>Capacidade do Canal</vt:lpstr>
      <vt:lpstr>Capacidade do Canal</vt:lpstr>
      <vt:lpstr>Capacidade do Canal</vt:lpstr>
      <vt:lpstr>Capacidade do Canal</vt:lpstr>
      <vt:lpstr>Capacidade do Canal</vt:lpstr>
      <vt:lpstr>Codificação de Canal</vt:lpstr>
      <vt:lpstr>Teorema da Codificação de Canal</vt:lpstr>
      <vt:lpstr>Teorema da Codificação de Canal</vt:lpstr>
      <vt:lpstr>Teorema da Codificação de Canal</vt:lpstr>
      <vt:lpstr>Teorema da Codificação de Canal</vt:lpstr>
      <vt:lpstr>Teorema da Capacidade de Informação</vt:lpstr>
      <vt:lpstr>Teorema da Capacidade de Informação</vt:lpstr>
      <vt:lpstr>Teorema da Capacidade de Informação</vt:lpstr>
      <vt:lpstr>Teoria da Distorção de Taxa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 Informação</dc:title>
  <dc:creator>Windows User</dc:creator>
  <cp:lastModifiedBy>Windows User</cp:lastModifiedBy>
  <cp:revision>300</cp:revision>
  <cp:lastPrinted>2018-03-28T13:32:59Z</cp:lastPrinted>
  <dcterms:created xsi:type="dcterms:W3CDTF">2017-06-19T15:50:59Z</dcterms:created>
  <dcterms:modified xsi:type="dcterms:W3CDTF">2018-04-04T08:04:48Z</dcterms:modified>
</cp:coreProperties>
</file>