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9" r:id="rId2"/>
    <p:sldId id="261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79" autoAdjust="0"/>
    <p:restoredTop sz="94719"/>
  </p:normalViewPr>
  <p:slideViewPr>
    <p:cSldViewPr snapToGrid="0">
      <p:cViewPr>
        <p:scale>
          <a:sx n="175" d="100"/>
          <a:sy n="175" d="100"/>
        </p:scale>
        <p:origin x="14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49C63D-5B10-49A0-859E-B3088CEA062B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11454E-7447-4D97-9F0F-E17F24253F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34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6AD91-FF4D-A614-C88A-648CA92262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A3F14E-BC3C-08D4-A188-7C70C060F8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88703B-73BC-233E-ECC3-C74EC0E6D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ED1A4-F92C-E940-051F-03AA6D9E6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9D85A-6518-57C9-F922-8E50C2389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03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8595F-894E-1157-C03D-8DA540910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C4FC2F-FAF8-FFC2-053C-230AADBEDE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FDE11-EDA9-B3F4-0F93-BFA59A58C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A7C66-8FCB-4EFD-DC69-39ED2B452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A7BF1-697F-3F66-A041-CF748E2FE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6961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5342A2-34BC-2737-9249-41774FE9BA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4F2BE2-BADF-C73D-2CA8-ABD05EBB4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FA6AD-742B-01AD-7542-4D31205E2B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1A244-20C2-2217-F746-75D0823B0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1F8018-841A-36D9-4A83-B92CBACB1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259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6BF6-429D-1211-125B-AEC066011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C0FE7-E265-3499-CEB6-AB5331945D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35994-0C68-06B0-C22D-BD36866F8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B37B97-CF09-49B1-11A1-8A2821585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5E9D6-7116-358A-F7C0-2E0A59981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278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0993-A756-7D6F-6B4E-14642ACB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CF0756-3353-CCC7-7B9E-52DEA65750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158E-54C8-5ABF-CC89-F16FC17A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EAC754-8D58-8770-E72F-C17337A64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12C19E-1BCF-CDB0-774A-415E099EC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411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CB9BA-AA74-94D3-130E-1540C1D37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1EED00-2ED3-5148-FF1E-03E64E5ADD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78E699-342F-F5E4-FA31-BC1C857CF4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6E6270-2524-068D-E972-6C51B2C01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8976E0-7C6F-B5D4-16D0-D5310D85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01B5D3-759F-01FE-5A94-50930ABFFB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742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0C9FC3-6923-3719-122B-3553EE9DB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A2710F-B108-653F-5A8C-6250F81FFE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6756F9-0E2B-B4BC-C8D2-CD9965048E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B99FA4-98C9-152F-A956-4416FD032EE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C32646-4969-CAD2-D023-C9534E6420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B3A2D2-841F-3C59-26BF-D4A9AC0C0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30F0643-7203-EB49-F22A-82667ABC8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937607-2E6D-2EE3-2027-FF5DD251C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921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CD9A0-7BC3-AD66-30CB-5C4B68E1AE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17F202-6C2E-EE09-2B2F-9B97559F0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CFD2E7-95A5-979C-2571-95BFBAF812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AAFEC1-6A37-5232-FE90-CC88BBE3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116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200752-9C19-DD97-D4E8-D57F48DB5D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5CDC95-BDE4-280E-0F2B-5191EFD41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89E6C-0294-68E8-F7CF-4BB95E8B4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538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E4410-9062-4BCC-3C72-CFFDC287D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F09F5-0A43-EC37-B616-93CCBED85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D2C25B-14A7-11A4-6A4F-B745182C7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E6ED4E-F251-AB1A-9B02-079543CF0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199712-2289-F839-1A2F-43AA21F898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A7915B-AFD8-E2F3-D6AB-293391C5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5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C85E-A28A-3DC1-7C29-DFA1C3992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927428-8874-DC88-9C55-25C0053443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2C830A-2300-E510-DE19-A133E9AAA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62AB0B-7733-0716-299B-1C5DB112E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A65A51-9273-83D6-3DD6-FBFC7E365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D78B5D-390B-40FA-E3CB-2074B7CAF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279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7AC7057-FED6-F2AC-442C-C77718F7F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1FD70-2BAA-5B7F-91D4-B67C5B360B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2B897-6097-FBE5-F177-3FB665E742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B48273-B3E4-41EF-A5A4-0D30471FBF73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26324-3C82-0875-B9F8-229681F73C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43305-A7A0-931A-063A-20281C8E9E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BBAF93-62AF-4839-B4AC-777999CEFE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000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Rectangle 246">
            <a:extLst>
              <a:ext uri="{FF2B5EF4-FFF2-40B4-BE49-F238E27FC236}">
                <a16:creationId xmlns:a16="http://schemas.microsoft.com/office/drawing/2014/main" id="{0B6F2D21-E407-0121-F86D-08BC64224380}"/>
              </a:ext>
            </a:extLst>
          </p:cNvPr>
          <p:cNvSpPr/>
          <p:nvPr/>
        </p:nvSpPr>
        <p:spPr>
          <a:xfrm>
            <a:off x="8384418" y="3781802"/>
            <a:ext cx="2751403" cy="2528579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C5313BB2-9A79-9308-5AF2-F3E6E8E2C8FE}"/>
              </a:ext>
            </a:extLst>
          </p:cNvPr>
          <p:cNvSpPr/>
          <p:nvPr/>
        </p:nvSpPr>
        <p:spPr>
          <a:xfrm>
            <a:off x="6642802" y="773391"/>
            <a:ext cx="4001008" cy="2321692"/>
          </a:xfrm>
          <a:prstGeom prst="rect">
            <a:avLst/>
          </a:prstGeom>
          <a:solidFill>
            <a:schemeClr val="tx1">
              <a:lumMod val="50000"/>
              <a:lumOff val="50000"/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582DD70A-9FAF-5661-CB4E-518A9EC55288}"/>
              </a:ext>
            </a:extLst>
          </p:cNvPr>
          <p:cNvSpPr/>
          <p:nvPr/>
        </p:nvSpPr>
        <p:spPr>
          <a:xfrm>
            <a:off x="2157544" y="1405854"/>
            <a:ext cx="2613077" cy="4172470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4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Kawa server</a:t>
            </a:r>
            <a:endParaRPr lang="en-US" sz="1400" b="1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7A9A875-B9BC-5896-9820-40F7DAC70F81}"/>
              </a:ext>
            </a:extLst>
          </p:cNvPr>
          <p:cNvSpPr/>
          <p:nvPr/>
        </p:nvSpPr>
        <p:spPr>
          <a:xfrm>
            <a:off x="1058686" y="513919"/>
            <a:ext cx="809896" cy="726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Web browser</a:t>
            </a:r>
            <a:endParaRPr lang="en-US" sz="12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DECC5F-20CC-742B-65FC-00660C5D82A1}"/>
              </a:ext>
            </a:extLst>
          </p:cNvPr>
          <p:cNvSpPr/>
          <p:nvPr/>
        </p:nvSpPr>
        <p:spPr>
          <a:xfrm>
            <a:off x="2992245" y="1984400"/>
            <a:ext cx="943197" cy="3623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API</a:t>
            </a:r>
            <a:endParaRPr lang="en-US" sz="12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62B83D89-64F1-A4CF-1C28-33E39DEDAF7D}"/>
              </a:ext>
            </a:extLst>
          </p:cNvPr>
          <p:cNvCxnSpPr>
            <a:cxnSpLocks/>
            <a:stCxn id="4" idx="2"/>
            <a:endCxn id="5" idx="1"/>
          </p:cNvCxnSpPr>
          <p:nvPr/>
        </p:nvCxnSpPr>
        <p:spPr>
          <a:xfrm rot="16200000" flipH="1">
            <a:off x="1765155" y="938503"/>
            <a:ext cx="925569" cy="152861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C4D4D12-38EE-F63C-61CD-72BC8E80FF04}"/>
              </a:ext>
            </a:extLst>
          </p:cNvPr>
          <p:cNvSpPr/>
          <p:nvPr/>
        </p:nvSpPr>
        <p:spPr>
          <a:xfrm>
            <a:off x="2880890" y="2639783"/>
            <a:ext cx="1174373" cy="4847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Evaluation</a:t>
            </a:r>
          </a:p>
          <a:p>
            <a:pPr algn="ctr"/>
            <a:r>
              <a:rPr lang="en-US" sz="1200" dirty="0"/>
              <a:t>engine</a:t>
            </a:r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56FF047B-AF01-1BEA-9CB5-421D971ABC9C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 rot="16200000" flipH="1">
            <a:off x="3319463" y="2491168"/>
            <a:ext cx="292995" cy="423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EAB6971-9171-DFA1-8A2F-163E3B3E5744}"/>
              </a:ext>
            </a:extLst>
          </p:cNvPr>
          <p:cNvSpPr/>
          <p:nvPr/>
        </p:nvSpPr>
        <p:spPr>
          <a:xfrm>
            <a:off x="6642802" y="773391"/>
            <a:ext cx="3957465" cy="456126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Flight server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E6D09FF-16E0-2743-FD0C-82452D8DC849}"/>
              </a:ext>
            </a:extLst>
          </p:cNvPr>
          <p:cNvSpPr/>
          <p:nvPr/>
        </p:nvSpPr>
        <p:spPr>
          <a:xfrm>
            <a:off x="8384419" y="1261188"/>
            <a:ext cx="2215848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</a:rPr>
              <a:t>Clone repository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283922-DBB1-54BC-3316-96F9A745947E}"/>
              </a:ext>
            </a:extLst>
          </p:cNvPr>
          <p:cNvSpPr/>
          <p:nvPr/>
        </p:nvSpPr>
        <p:spPr>
          <a:xfrm>
            <a:off x="8402167" y="2551137"/>
            <a:ext cx="2204133" cy="54394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</a:rPr>
              <a:t>Evaluate script/tool</a:t>
            </a:r>
          </a:p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./pex-with-deps script-runner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A3FD294-9032-9263-60C9-6B56995D2C08}"/>
              </a:ext>
            </a:extLst>
          </p:cNvPr>
          <p:cNvSpPr/>
          <p:nvPr/>
        </p:nvSpPr>
        <p:spPr>
          <a:xfrm>
            <a:off x="6037422" y="4980861"/>
            <a:ext cx="2225655" cy="51437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Send dataframe back to kawa server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6E6DC41D-05B8-9CF3-C722-C1043DDCD63C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4055263" y="1001454"/>
            <a:ext cx="2587539" cy="18807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4D0E6344-5594-5EB9-0FE6-BB1D13F652BC}"/>
              </a:ext>
            </a:extLst>
          </p:cNvPr>
          <p:cNvSpPr/>
          <p:nvPr/>
        </p:nvSpPr>
        <p:spPr>
          <a:xfrm>
            <a:off x="8384419" y="3726796"/>
            <a:ext cx="2751403" cy="496683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/>
                </a:solidFill>
              </a:rPr>
              <a:t>Script evaluat</a:t>
            </a:r>
            <a:r>
              <a:rPr lang="pl-PL" sz="1200" b="1" dirty="0">
                <a:solidFill>
                  <a:schemeClr val="bg1"/>
                </a:solidFill>
              </a:rPr>
              <a:t>ion</a:t>
            </a:r>
            <a:r>
              <a:rPr lang="en-US" sz="1200" b="1" dirty="0">
                <a:solidFill>
                  <a:schemeClr val="bg1"/>
                </a:solidFill>
              </a:rPr>
              <a:t> (runner)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7CEB07E-5CF8-F0F8-5899-818ED7E9FD23}"/>
              </a:ext>
            </a:extLst>
          </p:cNvPr>
          <p:cNvSpPr/>
          <p:nvPr/>
        </p:nvSpPr>
        <p:spPr>
          <a:xfrm>
            <a:off x="8953841" y="4233829"/>
            <a:ext cx="2181981" cy="3077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Get inputs using pickle.loads()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CADD810-603F-3FC0-9693-E010DA4E7D2A}"/>
              </a:ext>
            </a:extLst>
          </p:cNvPr>
          <p:cNvSpPr/>
          <p:nvPr/>
        </p:nvSpPr>
        <p:spPr>
          <a:xfrm>
            <a:off x="8953840" y="4896849"/>
            <a:ext cx="2181981" cy="576711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Import module using importlib.import_module()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F63295C-DF26-3512-6C3C-8A0F782E2185}"/>
              </a:ext>
            </a:extLst>
          </p:cNvPr>
          <p:cNvSpPr/>
          <p:nvPr/>
        </p:nvSpPr>
        <p:spPr>
          <a:xfrm>
            <a:off x="8953839" y="5473560"/>
            <a:ext cx="2181982" cy="46382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Extract function using getmembers()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4D6DF25-84EC-252C-1BCA-98F6BA899ACE}"/>
              </a:ext>
            </a:extLst>
          </p:cNvPr>
          <p:cNvSpPr/>
          <p:nvPr/>
        </p:nvSpPr>
        <p:spPr>
          <a:xfrm>
            <a:off x="8953839" y="5941050"/>
            <a:ext cx="2181982" cy="36933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>
                    <a:lumMod val="95000"/>
                  </a:schemeClr>
                </a:solidFill>
              </a:rPr>
              <a:t>Execute function</a:t>
            </a:r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287E0DC0-5B8B-D33D-1290-432F812A0C09}"/>
              </a:ext>
            </a:extLst>
          </p:cNvPr>
          <p:cNvCxnSpPr>
            <a:cxnSpLocks/>
            <a:stCxn id="18" idx="0"/>
            <a:endCxn id="174" idx="2"/>
          </p:cNvCxnSpPr>
          <p:nvPr/>
        </p:nvCxnSpPr>
        <p:spPr>
          <a:xfrm rot="16200000" flipV="1">
            <a:off x="6033279" y="3863889"/>
            <a:ext cx="2233942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845DF0ED-EF8C-7693-0D2C-5FF598465C55}"/>
              </a:ext>
            </a:extLst>
          </p:cNvPr>
          <p:cNvSpPr/>
          <p:nvPr/>
        </p:nvSpPr>
        <p:spPr>
          <a:xfrm>
            <a:off x="6859898" y="2342954"/>
            <a:ext cx="1255044" cy="267639"/>
          </a:xfrm>
          <a:prstGeom prst="round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kywy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7AF15C4-CF1F-BAFB-2B1E-0F2BC409C475}"/>
              </a:ext>
            </a:extLst>
          </p:cNvPr>
          <p:cNvSpPr/>
          <p:nvPr/>
        </p:nvSpPr>
        <p:spPr>
          <a:xfrm>
            <a:off x="742198" y="5110507"/>
            <a:ext cx="953958" cy="7261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0" i="0" dirty="0">
                <a:solidFill>
                  <a:schemeClr val="bg1"/>
                </a:solidFill>
                <a:effectLst/>
                <a:latin typeface="Slack-Lato"/>
              </a:rPr>
              <a:t>Enterprise Data Warehouse</a:t>
            </a:r>
            <a:endParaRPr lang="en-US" sz="1200" dirty="0">
              <a:solidFill>
                <a:schemeClr val="bg1"/>
              </a:solidFill>
            </a:endParaRPr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0C49DE87-896F-ED04-816F-6443EA54FF69}"/>
              </a:ext>
            </a:extLst>
          </p:cNvPr>
          <p:cNvCxnSpPr>
            <a:cxnSpLocks/>
            <a:stCxn id="40" idx="2"/>
            <a:endCxn id="254" idx="0"/>
          </p:cNvCxnSpPr>
          <p:nvPr/>
        </p:nvCxnSpPr>
        <p:spPr>
          <a:xfrm rot="16200000" flipH="1">
            <a:off x="3353652" y="4397577"/>
            <a:ext cx="330928" cy="206245"/>
          </a:xfrm>
          <a:prstGeom prst="bentConnector3">
            <a:avLst>
              <a:gd name="adj1" fmla="val 50000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EB473CC7-185D-9767-A379-34B2D9FC41F1}"/>
              </a:ext>
            </a:extLst>
          </p:cNvPr>
          <p:cNvSpPr/>
          <p:nvPr/>
        </p:nvSpPr>
        <p:spPr>
          <a:xfrm>
            <a:off x="2806995" y="3909929"/>
            <a:ext cx="1217997" cy="4253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Configuration</a:t>
            </a:r>
            <a:endParaRPr lang="en-US" sz="1200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91D387EE-0B67-A4B5-52AF-4B0C58BC154E}"/>
              </a:ext>
            </a:extLst>
          </p:cNvPr>
          <p:cNvSpPr/>
          <p:nvPr/>
        </p:nvSpPr>
        <p:spPr>
          <a:xfrm>
            <a:off x="2819342" y="3289996"/>
            <a:ext cx="1174373" cy="4549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sz="1200" dirty="0"/>
              <a:t>Data accessor</a:t>
            </a:r>
            <a:endParaRPr lang="en-US" sz="1200" dirty="0"/>
          </a:p>
        </p:txBody>
      </p: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CA8A90F7-7CF4-4722-6496-15359DD18290}"/>
              </a:ext>
            </a:extLst>
          </p:cNvPr>
          <p:cNvCxnSpPr>
            <a:cxnSpLocks/>
            <a:stCxn id="33" idx="1"/>
            <a:endCxn id="52" idx="3"/>
          </p:cNvCxnSpPr>
          <p:nvPr/>
        </p:nvCxnSpPr>
        <p:spPr>
          <a:xfrm rot="10800000" flipV="1">
            <a:off x="3993716" y="2476774"/>
            <a:ext cx="2866183" cy="1040680"/>
          </a:xfrm>
          <a:prstGeom prst="bentConnector3">
            <a:avLst>
              <a:gd name="adj1" fmla="val 43416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5A5C0EC1-C58E-F14A-6ED1-56CCABF4C935}"/>
              </a:ext>
            </a:extLst>
          </p:cNvPr>
          <p:cNvSpPr/>
          <p:nvPr/>
        </p:nvSpPr>
        <p:spPr>
          <a:xfrm>
            <a:off x="8388185" y="2174835"/>
            <a:ext cx="2215848" cy="376302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</a:rPr>
              <a:t>Initialize DataLoader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653963A-CC50-8E7C-8418-5509186D920D}"/>
              </a:ext>
            </a:extLst>
          </p:cNvPr>
          <p:cNvCxnSpPr>
            <a:cxnSpLocks/>
            <a:stCxn id="67" idx="1"/>
            <a:endCxn id="173" idx="2"/>
          </p:cNvCxnSpPr>
          <p:nvPr/>
        </p:nvCxnSpPr>
        <p:spPr>
          <a:xfrm rot="10800000">
            <a:off x="7776210" y="2754050"/>
            <a:ext cx="1177629" cy="197022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012B7C4D-7312-2B48-A794-B9311831BA67}"/>
              </a:ext>
            </a:extLst>
          </p:cNvPr>
          <p:cNvCxnSpPr>
            <a:cxnSpLocks/>
            <a:stCxn id="52" idx="1"/>
            <a:endCxn id="34" idx="0"/>
          </p:cNvCxnSpPr>
          <p:nvPr/>
        </p:nvCxnSpPr>
        <p:spPr>
          <a:xfrm rot="10800000" flipV="1">
            <a:off x="1219178" y="3517453"/>
            <a:ext cx="1600165" cy="15930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FD3B2462-4838-0CC0-1507-68E07105B46C}"/>
              </a:ext>
            </a:extLst>
          </p:cNvPr>
          <p:cNvSpPr/>
          <p:nvPr/>
        </p:nvSpPr>
        <p:spPr>
          <a:xfrm>
            <a:off x="8953838" y="4546212"/>
            <a:ext cx="2181983" cy="356116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</a:rPr>
              <a:t>Callback.retrieveData()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28" name="Connector: Elbow 127">
            <a:extLst>
              <a:ext uri="{FF2B5EF4-FFF2-40B4-BE49-F238E27FC236}">
                <a16:creationId xmlns:a16="http://schemas.microsoft.com/office/drawing/2014/main" id="{513264A3-19AA-5FE9-DE0F-AE4E629F923A}"/>
              </a:ext>
            </a:extLst>
          </p:cNvPr>
          <p:cNvCxnSpPr>
            <a:cxnSpLocks/>
            <a:stCxn id="17" idx="3"/>
            <a:endCxn id="23" idx="3"/>
          </p:cNvCxnSpPr>
          <p:nvPr/>
        </p:nvCxnSpPr>
        <p:spPr>
          <a:xfrm>
            <a:off x="10606300" y="2823110"/>
            <a:ext cx="529522" cy="1152028"/>
          </a:xfrm>
          <a:prstGeom prst="bentConnector3">
            <a:avLst>
              <a:gd name="adj1" fmla="val 14317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0" name="Rectangle: Rounded Corners 129">
            <a:extLst>
              <a:ext uri="{FF2B5EF4-FFF2-40B4-BE49-F238E27FC236}">
                <a16:creationId xmlns:a16="http://schemas.microsoft.com/office/drawing/2014/main" id="{B479C799-5B4D-66C5-200B-62205D05949F}"/>
              </a:ext>
            </a:extLst>
          </p:cNvPr>
          <p:cNvSpPr/>
          <p:nvPr/>
        </p:nvSpPr>
        <p:spPr>
          <a:xfrm>
            <a:off x="6758391" y="1783618"/>
            <a:ext cx="1410108" cy="559336"/>
          </a:xfrm>
          <a:prstGeom prst="roundRect">
            <a:avLst/>
          </a:prstGeom>
          <a:solidFill>
            <a:schemeClr val="accent1">
              <a:alpha val="2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DataLoader</a:t>
            </a:r>
          </a:p>
          <a:p>
            <a:pPr algn="ctr"/>
            <a:r>
              <a:rPr lang="pl-PL" sz="1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(LoaderCallback)</a:t>
            </a:r>
            <a:endParaRPr lang="en-US" sz="1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4C04DE0-7AC8-3687-61C0-39B83CC27C93}"/>
              </a:ext>
            </a:extLst>
          </p:cNvPr>
          <p:cNvSpPr/>
          <p:nvPr/>
        </p:nvSpPr>
        <p:spPr>
          <a:xfrm>
            <a:off x="8384419" y="1643490"/>
            <a:ext cx="2215848" cy="522104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l-PL" sz="1200" dirty="0">
                <a:solidFill>
                  <a:schemeClr val="bg1">
                    <a:lumMod val="95000"/>
                  </a:schemeClr>
                </a:solidFill>
              </a:rPr>
              <a:t>Analyze dependencies and build executable env (pex)</a:t>
            </a:r>
            <a:endParaRPr lang="en-US" sz="12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566D6656-73AF-5379-160E-6A69D8B6B795}"/>
              </a:ext>
            </a:extLst>
          </p:cNvPr>
          <p:cNvSpPr/>
          <p:nvPr/>
        </p:nvSpPr>
        <p:spPr>
          <a:xfrm>
            <a:off x="7619611" y="2622806"/>
            <a:ext cx="313196" cy="13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5E7562C6-6EA4-80B8-1B3B-672EFDF009B2}"/>
              </a:ext>
            </a:extLst>
          </p:cNvPr>
          <p:cNvSpPr/>
          <p:nvPr/>
        </p:nvSpPr>
        <p:spPr>
          <a:xfrm>
            <a:off x="6993651" y="2615675"/>
            <a:ext cx="313196" cy="1312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62DA8F3C-B70C-C2C8-5FB4-2F704EC37547}"/>
              </a:ext>
            </a:extLst>
          </p:cNvPr>
          <p:cNvCxnSpPr>
            <a:cxnSpLocks/>
            <a:stCxn id="27" idx="1"/>
            <a:endCxn id="18" idx="2"/>
          </p:cNvCxnSpPr>
          <p:nvPr/>
        </p:nvCxnSpPr>
        <p:spPr>
          <a:xfrm rot="10800000">
            <a:off x="7150251" y="5495236"/>
            <a:ext cx="1803589" cy="63048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5" name="Rectangle: Rounded Corners 204">
            <a:extLst>
              <a:ext uri="{FF2B5EF4-FFF2-40B4-BE49-F238E27FC236}">
                <a16:creationId xmlns:a16="http://schemas.microsoft.com/office/drawing/2014/main" id="{BC0947C5-FEBD-C923-9613-AC839AE71890}"/>
              </a:ext>
            </a:extLst>
          </p:cNvPr>
          <p:cNvSpPr/>
          <p:nvPr/>
        </p:nvSpPr>
        <p:spPr>
          <a:xfrm>
            <a:off x="4889073" y="1405854"/>
            <a:ext cx="817638" cy="43542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l-PL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gRPC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4" name="Rectangle 253">
            <a:extLst>
              <a:ext uri="{FF2B5EF4-FFF2-40B4-BE49-F238E27FC236}">
                <a16:creationId xmlns:a16="http://schemas.microsoft.com/office/drawing/2014/main" id="{45BEB647-87AB-E0FE-F37D-82151B8FD82D}"/>
              </a:ext>
            </a:extLst>
          </p:cNvPr>
          <p:cNvSpPr/>
          <p:nvPr/>
        </p:nvSpPr>
        <p:spPr>
          <a:xfrm>
            <a:off x="2557003" y="4666164"/>
            <a:ext cx="2130472" cy="842943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pl-PL" sz="1200" b="1" dirty="0">
                <a:solidFill>
                  <a:schemeClr val="tx1"/>
                </a:solidFill>
              </a:rPr>
              <a:t>Workspace A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tx1"/>
                </a:solidFill>
              </a:rPr>
              <a:t>Repository URL: github/my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tx1"/>
                </a:solidFill>
              </a:rPr>
              <a:t>Runner URL: a-runner.com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l-PL" sz="1200" dirty="0">
                <a:solidFill>
                  <a:schemeClr val="tx1"/>
                </a:solidFill>
              </a:rPr>
              <a:t>AES key: ABC</a:t>
            </a:r>
          </a:p>
          <a:p>
            <a:pPr algn="ctr"/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94" name="Rectangle 293">
            <a:extLst>
              <a:ext uri="{FF2B5EF4-FFF2-40B4-BE49-F238E27FC236}">
                <a16:creationId xmlns:a16="http://schemas.microsoft.com/office/drawing/2014/main" id="{27CE5837-F449-AE45-F4BC-1907A37AF2C5}"/>
              </a:ext>
            </a:extLst>
          </p:cNvPr>
          <p:cNvSpPr/>
          <p:nvPr/>
        </p:nvSpPr>
        <p:spPr>
          <a:xfrm>
            <a:off x="5891435" y="321891"/>
            <a:ext cx="5719994" cy="6151480"/>
          </a:xfrm>
          <a:prstGeom prst="rect">
            <a:avLst/>
          </a:prstGeom>
          <a:noFill/>
          <a:ln cmpd="dbl">
            <a:solidFill>
              <a:schemeClr val="accent1">
                <a:shade val="15000"/>
              </a:schemeClr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6FB675BD-64E0-1F84-43E6-E95F09BB4F1F}"/>
              </a:ext>
            </a:extLst>
          </p:cNvPr>
          <p:cNvSpPr txBox="1"/>
          <p:nvPr/>
        </p:nvSpPr>
        <p:spPr>
          <a:xfrm>
            <a:off x="6642803" y="359418"/>
            <a:ext cx="36690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Docker </a:t>
            </a:r>
            <a:r>
              <a:rPr lang="pl-PL" sz="1200" b="1" dirty="0">
                <a:solidFill>
                  <a:schemeClr val="accent5"/>
                </a:solidFill>
              </a:rPr>
              <a:t>container from python:3.11 &amp;  </a:t>
            </a:r>
            <a:r>
              <a:rPr lang="en-US" sz="1200" b="1" dirty="0">
                <a:solidFill>
                  <a:schemeClr val="accent5"/>
                </a:solidFill>
              </a:rPr>
              <a:t>/usr/bin/pex</a:t>
            </a:r>
            <a:r>
              <a:rPr lang="pl-PL" sz="1200" b="1" dirty="0">
                <a:solidFill>
                  <a:schemeClr val="accent5"/>
                </a:solidFill>
              </a:rPr>
              <a:t> </a:t>
            </a:r>
            <a:endParaRPr lang="en-US" sz="1200" b="1" dirty="0">
              <a:solidFill>
                <a:schemeClr val="accent5"/>
              </a:solidFill>
            </a:endParaRPr>
          </a:p>
        </p:txBody>
      </p:sp>
      <p:pic>
        <p:nvPicPr>
          <p:cNvPr id="41" name="image1.png">
            <a:extLst>
              <a:ext uri="{FF2B5EF4-FFF2-40B4-BE49-F238E27FC236}">
                <a16:creationId xmlns:a16="http://schemas.microsoft.com/office/drawing/2014/main" id="{F7539089-5D78-3602-4F6C-9D26C4371FE5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37" y="6536783"/>
            <a:ext cx="1149940" cy="2700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3961275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B860846E-17F2-C2A3-B6D8-FA84562C3224}"/>
              </a:ext>
            </a:extLst>
          </p:cNvPr>
          <p:cNvGrpSpPr/>
          <p:nvPr/>
        </p:nvGrpSpPr>
        <p:grpSpPr>
          <a:xfrm>
            <a:off x="279717" y="2323406"/>
            <a:ext cx="2306597" cy="2106137"/>
            <a:chOff x="127317" y="156750"/>
            <a:chExt cx="2306597" cy="2106137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DEF2539F-71B3-1E7D-1F55-5A4259DFA727}"/>
                </a:ext>
              </a:extLst>
            </p:cNvPr>
            <p:cNvSpPr/>
            <p:nvPr/>
          </p:nvSpPr>
          <p:spPr>
            <a:xfrm>
              <a:off x="127319" y="156750"/>
              <a:ext cx="2306595" cy="210613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0DB5669-6A9D-347D-8C98-90C003E79A46}"/>
                </a:ext>
              </a:extLst>
            </p:cNvPr>
            <p:cNvSpPr txBox="1"/>
            <p:nvPr/>
          </p:nvSpPr>
          <p:spPr>
            <a:xfrm>
              <a:off x="127319" y="156750"/>
              <a:ext cx="230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KAWA Server and Web client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E2EC320-0A1D-4B1B-9AE5-2D4C2082E6F6}"/>
                </a:ext>
              </a:extLst>
            </p:cNvPr>
            <p:cNvSpPr txBox="1"/>
            <p:nvPr/>
          </p:nvSpPr>
          <p:spPr>
            <a:xfrm>
              <a:off x="127318" y="416228"/>
              <a:ext cx="23065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Technologies: Java (JDK 21), Angular. 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D1D8F60-FBD1-1D26-883A-C007788162CE}"/>
                </a:ext>
              </a:extLst>
            </p:cNvPr>
            <p:cNvSpPr txBox="1"/>
            <p:nvPr/>
          </p:nvSpPr>
          <p:spPr>
            <a:xfrm>
              <a:off x="127317" y="600894"/>
              <a:ext cx="2306595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KAWA Server contains the following main modules:</a:t>
              </a:r>
              <a:br>
                <a:rPr lang="en-US" sz="600" i="1" dirty="0"/>
              </a:br>
              <a:endParaRPr lang="en-US" sz="600" i="1" dirty="0"/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Multi Dialect SQL Generation engine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 Governance and Security module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Scheduler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Sharing Module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REST API to load entities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RPC like API to update the entities</a:t>
              </a:r>
            </a:p>
            <a:p>
              <a:pPr marL="171450" indent="-171450">
                <a:buFontTx/>
                <a:buChar char="-"/>
              </a:pPr>
              <a:r>
                <a:rPr lang="en-US" sz="600" i="1" dirty="0"/>
                <a:t>The binary distribution of a web client</a:t>
              </a:r>
            </a:p>
            <a:p>
              <a:pPr marL="171450" indent="-171450">
                <a:buFontTx/>
                <a:buChar char="-"/>
              </a:pPr>
              <a:endParaRPr lang="en-US" sz="600" i="1" dirty="0"/>
            </a:p>
            <a:p>
              <a:pPr marL="171450" indent="-171450">
                <a:buFontTx/>
                <a:buChar char="-"/>
              </a:pPr>
              <a:endParaRPr lang="en-US" sz="600" i="1" dirty="0"/>
            </a:p>
            <a:p>
              <a:r>
                <a:rPr lang="en-US" sz="600" i="1" dirty="0"/>
                <a:t>KAWA Server is Stateless and can be scaled out in an N-Active fashion without any additional complexity.</a:t>
              </a:r>
            </a:p>
            <a:p>
              <a:endParaRPr lang="en-US" sz="600" i="1" dirty="0"/>
            </a:p>
            <a:p>
              <a:r>
                <a:rPr lang="en-US" sz="600" i="1" dirty="0"/>
                <a:t>KAWA Server does not do any heavy computation or handle large amount of data. All is delegated to the underlying data warehouse.</a:t>
              </a:r>
            </a:p>
          </p:txBody>
        </p: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3D4103AC-AE40-F106-BB41-B3E2EFF9C288}"/>
              </a:ext>
            </a:extLst>
          </p:cNvPr>
          <p:cNvSpPr/>
          <p:nvPr/>
        </p:nvSpPr>
        <p:spPr>
          <a:xfrm>
            <a:off x="2953357" y="209130"/>
            <a:ext cx="4695672" cy="41419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Enterprise Data Warehouse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1C5AB29-655D-9D5E-F375-2396DECA5C51}"/>
              </a:ext>
            </a:extLst>
          </p:cNvPr>
          <p:cNvGrpSpPr/>
          <p:nvPr/>
        </p:nvGrpSpPr>
        <p:grpSpPr>
          <a:xfrm>
            <a:off x="279717" y="309150"/>
            <a:ext cx="2306597" cy="2048268"/>
            <a:chOff x="127317" y="156750"/>
            <a:chExt cx="2306597" cy="235512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60BF716-42EC-EE50-B1DD-4A7D032651F7}"/>
                </a:ext>
              </a:extLst>
            </p:cNvPr>
            <p:cNvSpPr/>
            <p:nvPr/>
          </p:nvSpPr>
          <p:spPr>
            <a:xfrm>
              <a:off x="127319" y="156750"/>
              <a:ext cx="2306595" cy="2106137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5AB07AC-90B8-CD9B-B0B7-048C3BA3291A}"/>
                </a:ext>
              </a:extLst>
            </p:cNvPr>
            <p:cNvSpPr txBox="1"/>
            <p:nvPr/>
          </p:nvSpPr>
          <p:spPr>
            <a:xfrm>
              <a:off x="127319" y="156750"/>
              <a:ext cx="230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Enterprise Data Warehouse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462C13C-960F-197D-4EBB-B78354C79324}"/>
                </a:ext>
              </a:extLst>
            </p:cNvPr>
            <p:cNvSpPr txBox="1"/>
            <p:nvPr/>
          </p:nvSpPr>
          <p:spPr>
            <a:xfrm>
              <a:off x="127318" y="416228"/>
              <a:ext cx="23065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KAWA connects to one Data Warehouse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4959852-9B9E-6902-05D6-C3F59AD08C3F}"/>
                </a:ext>
              </a:extLst>
            </p:cNvPr>
            <p:cNvSpPr txBox="1"/>
            <p:nvPr/>
          </p:nvSpPr>
          <p:spPr>
            <a:xfrm>
              <a:off x="127317" y="600894"/>
              <a:ext cx="2306595" cy="19109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Compatibility matrix:</a:t>
              </a:r>
            </a:p>
            <a:p>
              <a:endParaRPr lang="en-US" sz="600" i="1" dirty="0"/>
            </a:p>
            <a:p>
              <a:r>
                <a:rPr lang="en-US" sz="600" b="1" dirty="0"/>
                <a:t>CLICKHOUSE: </a:t>
              </a:r>
              <a:r>
                <a:rPr lang="en-US" sz="600" i="1" dirty="0"/>
                <a:t>Full support</a:t>
              </a:r>
            </a:p>
            <a:p>
              <a:r>
                <a:rPr lang="en-US" sz="600" b="1" dirty="0"/>
                <a:t>SNOWFLAKE: </a:t>
              </a:r>
              <a:r>
                <a:rPr lang="en-US" sz="600" i="1" dirty="0"/>
                <a:t>ETL and Read</a:t>
              </a:r>
              <a:br>
                <a:rPr lang="en-US" sz="600" i="1" dirty="0"/>
              </a:br>
              <a:r>
                <a:rPr lang="en-US" sz="600" b="1" i="1" dirty="0"/>
                <a:t>BIG QUERY: </a:t>
              </a:r>
              <a:r>
                <a:rPr lang="en-US" sz="600" i="1" dirty="0"/>
                <a:t>ETL and Read</a:t>
              </a:r>
            </a:p>
            <a:p>
              <a:r>
                <a:rPr lang="en-US" sz="600" b="1" i="1" dirty="0"/>
                <a:t>TRINO: </a:t>
              </a:r>
              <a:r>
                <a:rPr lang="en-US" sz="600" i="1" dirty="0"/>
                <a:t>Read only</a:t>
              </a:r>
              <a:br>
                <a:rPr lang="en-US" sz="600" i="1" dirty="0"/>
              </a:br>
              <a:r>
                <a:rPr lang="en-US" sz="600" b="1" i="1" dirty="0"/>
                <a:t>STARROCKS: </a:t>
              </a:r>
              <a:r>
                <a:rPr lang="en-US" sz="600" i="1" dirty="0"/>
                <a:t>Read only</a:t>
              </a:r>
            </a:p>
            <a:p>
              <a:r>
                <a:rPr lang="en-US" sz="600" b="1" i="1" dirty="0"/>
                <a:t>DATA BRICKS: </a:t>
              </a:r>
              <a:r>
                <a:rPr lang="en-US" sz="600" i="1" dirty="0"/>
                <a:t>Read only</a:t>
              </a:r>
            </a:p>
            <a:p>
              <a:endParaRPr lang="en-US" sz="600" i="1" dirty="0"/>
            </a:p>
            <a:p>
              <a:r>
                <a:rPr lang="en-US" sz="600" i="1" dirty="0"/>
                <a:t>Kawa Server will delegate all the computations to the underlying data warehouse. Kawa’s platform scalability is ensured by the warehouse scalability.</a:t>
              </a:r>
            </a:p>
            <a:p>
              <a:endParaRPr lang="en-US" sz="600" i="1" dirty="0"/>
            </a:p>
            <a:p>
              <a:r>
                <a:rPr lang="en-US" sz="600" i="1" dirty="0"/>
                <a:t>RLS and CLS is ensured by KAWA </a:t>
              </a:r>
            </a:p>
            <a:p>
              <a:endParaRPr lang="en-US" sz="600" i="1" dirty="0"/>
            </a:p>
            <a:p>
              <a:endParaRPr lang="en-US" sz="600" i="1" dirty="0"/>
            </a:p>
            <a:p>
              <a:endParaRPr lang="en-US" sz="600" i="1" dirty="0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F4ED37F8-AECB-DA15-14F0-D662C29332E4}"/>
              </a:ext>
            </a:extLst>
          </p:cNvPr>
          <p:cNvSpPr/>
          <p:nvPr/>
        </p:nvSpPr>
        <p:spPr>
          <a:xfrm>
            <a:off x="2953357" y="643735"/>
            <a:ext cx="4695672" cy="41419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50000"/>
                  </a:schemeClr>
                </a:solidFill>
              </a:rPr>
              <a:t>Entity Store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7970676A-873A-B108-4536-7519F762B9EA}"/>
              </a:ext>
            </a:extLst>
          </p:cNvPr>
          <p:cNvGrpSpPr/>
          <p:nvPr/>
        </p:nvGrpSpPr>
        <p:grpSpPr>
          <a:xfrm>
            <a:off x="8029141" y="310150"/>
            <a:ext cx="2306597" cy="1274736"/>
            <a:chOff x="127317" y="156750"/>
            <a:chExt cx="2306597" cy="1718132"/>
          </a:xfrm>
        </p:grpSpPr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1DA3E36A-35DE-0ADF-1A33-2237B79C3251}"/>
                </a:ext>
              </a:extLst>
            </p:cNvPr>
            <p:cNvSpPr/>
            <p:nvPr/>
          </p:nvSpPr>
          <p:spPr>
            <a:xfrm>
              <a:off x="127319" y="156750"/>
              <a:ext cx="2306595" cy="1638692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BAA952F-F2FA-E089-E22C-06AE005B33BD}"/>
                </a:ext>
              </a:extLst>
            </p:cNvPr>
            <p:cNvSpPr txBox="1"/>
            <p:nvPr/>
          </p:nvSpPr>
          <p:spPr>
            <a:xfrm>
              <a:off x="127319" y="156750"/>
              <a:ext cx="2306595" cy="2919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Entity Store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EB753BB-F794-45E0-192E-591F60084012}"/>
                </a:ext>
              </a:extLst>
            </p:cNvPr>
            <p:cNvSpPr txBox="1"/>
            <p:nvPr/>
          </p:nvSpPr>
          <p:spPr>
            <a:xfrm>
              <a:off x="127318" y="416228"/>
              <a:ext cx="2306595" cy="212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KAWA connects to one Entity Store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49DCCE4-1A45-67B0-20FF-51C58DE65C33}"/>
                </a:ext>
              </a:extLst>
            </p:cNvPr>
            <p:cNvSpPr txBox="1"/>
            <p:nvPr/>
          </p:nvSpPr>
          <p:spPr>
            <a:xfrm>
              <a:off x="127317" y="600894"/>
              <a:ext cx="2306595" cy="1273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KAWA is compatible with Postgres databases.</a:t>
              </a:r>
            </a:p>
            <a:p>
              <a:endParaRPr lang="en-US" sz="600" i="1" dirty="0"/>
            </a:p>
            <a:p>
              <a:r>
                <a:rPr lang="en-US" sz="600" i="1" dirty="0"/>
                <a:t>This store persists all the entities necessary to the operations of the platform. This store is where the state of the KAWA platform is kept at all times.</a:t>
              </a:r>
            </a:p>
            <a:p>
              <a:endParaRPr lang="en-US" sz="600" i="1" dirty="0"/>
            </a:p>
            <a:p>
              <a:r>
                <a:rPr lang="en-US" sz="600" b="1" i="1" dirty="0"/>
                <a:t>IMPORTANT:</a:t>
              </a:r>
              <a:r>
                <a:rPr lang="en-US" sz="600" i="1" dirty="0"/>
                <a:t> The network latency between the Entity Store and KAWA instances must be kept as low as possible.</a:t>
              </a:r>
            </a:p>
            <a:p>
              <a:endParaRPr lang="en-US" sz="600" i="1" dirty="0"/>
            </a:p>
            <a:p>
              <a:endParaRPr lang="en-US" sz="600" i="1" dirty="0"/>
            </a:p>
            <a:p>
              <a:endParaRPr lang="en-US" sz="600" i="1" dirty="0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FFECFB8C-E6A2-EAC1-92D8-FA580A91E31F}"/>
              </a:ext>
            </a:extLst>
          </p:cNvPr>
          <p:cNvSpPr/>
          <p:nvPr/>
        </p:nvSpPr>
        <p:spPr>
          <a:xfrm rot="16200000">
            <a:off x="6513521" y="2239309"/>
            <a:ext cx="1654929" cy="265360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Open Id Connect API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EF0D4CE-B9E8-0795-D9D2-78D61DD3381D}"/>
              </a:ext>
            </a:extLst>
          </p:cNvPr>
          <p:cNvSpPr/>
          <p:nvPr/>
        </p:nvSpPr>
        <p:spPr>
          <a:xfrm rot="16200000">
            <a:off x="6788402" y="2239308"/>
            <a:ext cx="1654929" cy="265361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Secret Store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24F23F0-1042-7675-E64E-90E262D5E54A}"/>
              </a:ext>
            </a:extLst>
          </p:cNvPr>
          <p:cNvGrpSpPr/>
          <p:nvPr/>
        </p:nvGrpSpPr>
        <p:grpSpPr>
          <a:xfrm>
            <a:off x="5245970" y="1870110"/>
            <a:ext cx="1717289" cy="1029224"/>
            <a:chOff x="3646337" y="1325458"/>
            <a:chExt cx="1717289" cy="1029224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97FE6644-C99B-D676-D289-F2D38F0D7891}"/>
                </a:ext>
              </a:extLst>
            </p:cNvPr>
            <p:cNvSpPr/>
            <p:nvPr/>
          </p:nvSpPr>
          <p:spPr>
            <a:xfrm>
              <a:off x="3764590" y="1610150"/>
              <a:ext cx="1499684" cy="43437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KAWA Server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B427A6B-A8FA-9CE7-0417-3CC968176A22}"/>
                </a:ext>
              </a:extLst>
            </p:cNvPr>
            <p:cNvSpPr/>
            <p:nvPr/>
          </p:nvSpPr>
          <p:spPr>
            <a:xfrm>
              <a:off x="3764589" y="2044526"/>
              <a:ext cx="749842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500" dirty="0">
                  <a:solidFill>
                    <a:schemeClr val="tx2"/>
                  </a:solidFill>
                </a:rPr>
                <a:t>KAWA Web Client 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AD6BB20-E747-818D-2C54-9F0D3CB20A0D}"/>
                </a:ext>
              </a:extLst>
            </p:cNvPr>
            <p:cNvSpPr/>
            <p:nvPr/>
          </p:nvSpPr>
          <p:spPr>
            <a:xfrm>
              <a:off x="4514431" y="2044526"/>
              <a:ext cx="749842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2"/>
                  </a:solidFill>
                </a:rPr>
                <a:t>KAWA HTTP APIs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9FD8DE1-6077-31E3-DEF4-5CC9EFBB52A2}"/>
                </a:ext>
              </a:extLst>
            </p:cNvPr>
            <p:cNvSpPr/>
            <p:nvPr/>
          </p:nvSpPr>
          <p:spPr>
            <a:xfrm>
              <a:off x="3646337" y="1325458"/>
              <a:ext cx="1717289" cy="1029224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2"/>
                </a:solidFill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C5217C4-A801-8B7B-087E-AB7010CFF6E9}"/>
                </a:ext>
              </a:extLst>
            </p:cNvPr>
            <p:cNvSpPr/>
            <p:nvPr/>
          </p:nvSpPr>
          <p:spPr>
            <a:xfrm>
              <a:off x="3764664" y="1419465"/>
              <a:ext cx="1499684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>
                  <a:solidFill>
                    <a:schemeClr val="tx2"/>
                  </a:solidFill>
                </a:rPr>
                <a:t>Governance and Security layer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9DB6E640-6381-88C0-095E-C3F19BF10AC1}"/>
              </a:ext>
            </a:extLst>
          </p:cNvPr>
          <p:cNvGrpSpPr/>
          <p:nvPr/>
        </p:nvGrpSpPr>
        <p:grpSpPr>
          <a:xfrm>
            <a:off x="3382552" y="1870110"/>
            <a:ext cx="1717289" cy="1029224"/>
            <a:chOff x="3646337" y="1325458"/>
            <a:chExt cx="1717289" cy="1029224"/>
          </a:xfrm>
        </p:grpSpPr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D6C0E9F5-CD6E-6167-9683-CDD06FF9A385}"/>
                </a:ext>
              </a:extLst>
            </p:cNvPr>
            <p:cNvSpPr/>
            <p:nvPr/>
          </p:nvSpPr>
          <p:spPr>
            <a:xfrm>
              <a:off x="3764590" y="1610150"/>
              <a:ext cx="1499684" cy="434375"/>
            </a:xfrm>
            <a:prstGeom prst="rect">
              <a:avLst/>
            </a:prstGeom>
            <a:solidFill>
              <a:schemeClr val="tx2">
                <a:lumMod val="75000"/>
                <a:lumOff val="2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Python Runner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7FB558-4B62-DC6F-0162-4D8B921D5AD6}"/>
                </a:ext>
              </a:extLst>
            </p:cNvPr>
            <p:cNvSpPr/>
            <p:nvPr/>
          </p:nvSpPr>
          <p:spPr>
            <a:xfrm>
              <a:off x="3764589" y="2044526"/>
              <a:ext cx="749842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500" dirty="0">
                <a:solidFill>
                  <a:schemeClr val="tx2"/>
                </a:solidFill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11AC878-8332-97F4-41CF-3A735FD6747E}"/>
                </a:ext>
              </a:extLst>
            </p:cNvPr>
            <p:cNvSpPr/>
            <p:nvPr/>
          </p:nvSpPr>
          <p:spPr>
            <a:xfrm>
              <a:off x="4514431" y="2044526"/>
              <a:ext cx="749842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600" dirty="0">
                <a:solidFill>
                  <a:schemeClr val="tx2"/>
                </a:solidFill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D80AB685-F3D0-8851-519F-977B1AC91A5F}"/>
                </a:ext>
              </a:extLst>
            </p:cNvPr>
            <p:cNvSpPr/>
            <p:nvPr/>
          </p:nvSpPr>
          <p:spPr>
            <a:xfrm>
              <a:off x="3646337" y="1325458"/>
              <a:ext cx="1717289" cy="1029224"/>
            </a:xfrm>
            <a:prstGeom prst="rect">
              <a:avLst/>
            </a:prstGeom>
            <a:noFill/>
            <a:ln w="3175">
              <a:solidFill>
                <a:schemeClr val="tx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800" dirty="0">
                <a:ln>
                  <a:solidFill>
                    <a:schemeClr val="tx1"/>
                  </a:solidFill>
                  <a:prstDash val="sysDash"/>
                </a:ln>
                <a:solidFill>
                  <a:schemeClr val="tx2"/>
                </a:solidFill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9871E1A5-B67D-3DE7-617A-5F564D8A840F}"/>
                </a:ext>
              </a:extLst>
            </p:cNvPr>
            <p:cNvSpPr/>
            <p:nvPr/>
          </p:nvSpPr>
          <p:spPr>
            <a:xfrm>
              <a:off x="3764664" y="1419465"/>
              <a:ext cx="1499684" cy="188142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31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>
                <a:solidFill>
                  <a:schemeClr val="tx2"/>
                </a:solidFill>
              </a:endParaRP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2E2F2F5C-AF80-95AE-8764-B6D4F8AF36BC}"/>
              </a:ext>
            </a:extLst>
          </p:cNvPr>
          <p:cNvSpPr/>
          <p:nvPr/>
        </p:nvSpPr>
        <p:spPr>
          <a:xfrm rot="16200000">
            <a:off x="2198378" y="2164891"/>
            <a:ext cx="1654929" cy="414195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Code Repository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E09573A-0F5B-D0AD-2EDE-53ED59644728}"/>
              </a:ext>
            </a:extLst>
          </p:cNvPr>
          <p:cNvCxnSpPr>
            <a:cxnSpLocks/>
            <a:stCxn id="45" idx="1"/>
            <a:endCxn id="53" idx="3"/>
          </p:cNvCxnSpPr>
          <p:nvPr/>
        </p:nvCxnSpPr>
        <p:spPr>
          <a:xfrm flipH="1">
            <a:off x="5000489" y="2371990"/>
            <a:ext cx="363734" cy="0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A0BD5E-48F9-FF26-668A-9800151E49AA}"/>
              </a:ext>
            </a:extLst>
          </p:cNvPr>
          <p:cNvCxnSpPr>
            <a:cxnSpLocks/>
          </p:cNvCxnSpPr>
          <p:nvPr/>
        </p:nvCxnSpPr>
        <p:spPr>
          <a:xfrm>
            <a:off x="5924677" y="660200"/>
            <a:ext cx="0" cy="1300830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847DD7A-B1C6-658C-E6FA-08524E59E622}"/>
              </a:ext>
            </a:extLst>
          </p:cNvPr>
          <p:cNvCxnSpPr>
            <a:cxnSpLocks/>
          </p:cNvCxnSpPr>
          <p:nvPr/>
        </p:nvCxnSpPr>
        <p:spPr>
          <a:xfrm>
            <a:off x="6104614" y="1076092"/>
            <a:ext cx="0" cy="794018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C68D6633-3CE6-B820-32A7-8BFC0D1874B6}"/>
              </a:ext>
            </a:extLst>
          </p:cNvPr>
          <p:cNvCxnSpPr>
            <a:cxnSpLocks/>
            <a:stCxn id="42" idx="0"/>
            <a:endCxn id="45" idx="3"/>
          </p:cNvCxnSpPr>
          <p:nvPr/>
        </p:nvCxnSpPr>
        <p:spPr>
          <a:xfrm flipH="1">
            <a:off x="6863907" y="2371989"/>
            <a:ext cx="344399" cy="1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06B1AE58-C865-3C77-CAB8-B57B70201A71}"/>
              </a:ext>
            </a:extLst>
          </p:cNvPr>
          <p:cNvSpPr txBox="1"/>
          <p:nvPr/>
        </p:nvSpPr>
        <p:spPr>
          <a:xfrm>
            <a:off x="3478527" y="1969268"/>
            <a:ext cx="1080901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GVisor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450818D6-8CD1-B5A7-D40C-2DF33F284DC4}"/>
              </a:ext>
            </a:extLst>
          </p:cNvPr>
          <p:cNvSpPr/>
          <p:nvPr/>
        </p:nvSpPr>
        <p:spPr>
          <a:xfrm>
            <a:off x="2775190" y="3376474"/>
            <a:ext cx="929595" cy="7263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External Systems and Databases</a:t>
            </a:r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A602DE14-8C98-2405-93F3-88FC05259FE6}"/>
              </a:ext>
            </a:extLst>
          </p:cNvPr>
          <p:cNvCxnSpPr>
            <a:cxnSpLocks/>
            <a:stCxn id="48" idx="2"/>
            <a:endCxn id="96" idx="3"/>
          </p:cNvCxnSpPr>
          <p:nvPr/>
        </p:nvCxnSpPr>
        <p:spPr>
          <a:xfrm flipH="1">
            <a:off x="3704785" y="2899334"/>
            <a:ext cx="2399830" cy="840297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63F33A61-C52B-58D6-771D-76075F7B9F57}"/>
              </a:ext>
            </a:extLst>
          </p:cNvPr>
          <p:cNvCxnSpPr>
            <a:cxnSpLocks/>
            <a:stCxn id="53" idx="1"/>
            <a:endCxn id="58" idx="2"/>
          </p:cNvCxnSpPr>
          <p:nvPr/>
        </p:nvCxnSpPr>
        <p:spPr>
          <a:xfrm flipH="1" flipV="1">
            <a:off x="3232940" y="2371988"/>
            <a:ext cx="267865" cy="2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A1EC48E-67B6-90BB-D913-FBD8C4B0A686}"/>
              </a:ext>
            </a:extLst>
          </p:cNvPr>
          <p:cNvGrpSpPr/>
          <p:nvPr/>
        </p:nvGrpSpPr>
        <p:grpSpPr>
          <a:xfrm>
            <a:off x="8045016" y="1655560"/>
            <a:ext cx="2306597" cy="1654929"/>
            <a:chOff x="127317" y="156750"/>
            <a:chExt cx="2306597" cy="1654929"/>
          </a:xfrm>
        </p:grpSpPr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AF518BAF-9648-1C26-3530-EAB2216DBE14}"/>
                </a:ext>
              </a:extLst>
            </p:cNvPr>
            <p:cNvSpPr/>
            <p:nvPr/>
          </p:nvSpPr>
          <p:spPr>
            <a:xfrm>
              <a:off x="127319" y="156750"/>
              <a:ext cx="2306595" cy="1654929"/>
            </a:xfrm>
            <a:prstGeom prst="rect">
              <a:avLst/>
            </a:prstGeom>
            <a:noFill/>
            <a:ln w="3175" cmpd="sng"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A6490993-635F-BCE8-9015-E9415D7C21A0}"/>
                </a:ext>
              </a:extLst>
            </p:cNvPr>
            <p:cNvSpPr txBox="1"/>
            <p:nvPr/>
          </p:nvSpPr>
          <p:spPr>
            <a:xfrm>
              <a:off x="127319" y="156750"/>
              <a:ext cx="2306595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0" i="1" dirty="0"/>
                <a:t>Python Runner (OPTIONAL)</a:t>
              </a:r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BD0531C4-EF62-ACE1-2902-31EDB7FCFAF3}"/>
                </a:ext>
              </a:extLst>
            </p:cNvPr>
            <p:cNvSpPr txBox="1"/>
            <p:nvPr/>
          </p:nvSpPr>
          <p:spPr>
            <a:xfrm>
              <a:off x="127318" y="416228"/>
              <a:ext cx="230659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Technologies: GVisor and Python + PEX</a:t>
              </a:r>
            </a:p>
          </p:txBody>
        </p:sp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F31E4AE-7C5E-DAEA-6E1B-2230305297AC}"/>
                </a:ext>
              </a:extLst>
            </p:cNvPr>
            <p:cNvSpPr txBox="1"/>
            <p:nvPr/>
          </p:nvSpPr>
          <p:spPr>
            <a:xfrm>
              <a:off x="127317" y="600894"/>
              <a:ext cx="2306595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600" i="1" dirty="0"/>
                <a:t>The Python runner is a stateless Python runtime that executes user defined scripts.</a:t>
              </a:r>
            </a:p>
            <a:p>
              <a:r>
                <a:rPr lang="en-US" sz="600" i="1" dirty="0"/>
                <a:t>Those scripts can consume data stored in the main warehouse (always through KAWA and its APIs), and generate data that can be inserted into the warehouse.</a:t>
              </a:r>
            </a:p>
            <a:p>
              <a:endParaRPr lang="en-US" sz="600" i="1" dirty="0"/>
            </a:p>
            <a:p>
              <a:r>
                <a:rPr lang="en-US" sz="600" i="1" dirty="0"/>
                <a:t>The runtime is secured using the GVisor runtime. </a:t>
              </a:r>
            </a:p>
            <a:p>
              <a:r>
                <a:rPr lang="en-US" sz="600" i="1" dirty="0"/>
                <a:t>One runner can be set per KAWA workspace.</a:t>
              </a:r>
            </a:p>
            <a:p>
              <a:endParaRPr lang="en-US" sz="600" i="1" dirty="0"/>
            </a:p>
            <a:p>
              <a:r>
                <a:rPr lang="en-US" sz="600" i="1" dirty="0"/>
                <a:t>Each runner connects to a third party code repository implementing the git protocol such as GitHub or Gitlab.</a:t>
              </a:r>
            </a:p>
          </p:txBody>
        </p:sp>
      </p:grp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7616BDA-0F19-3F3A-39E5-AECB7F7F9630}"/>
              </a:ext>
            </a:extLst>
          </p:cNvPr>
          <p:cNvSpPr/>
          <p:nvPr/>
        </p:nvSpPr>
        <p:spPr>
          <a:xfrm>
            <a:off x="5915380" y="3595510"/>
            <a:ext cx="929595" cy="72631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Users and Clients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BB87E545-AD83-8D94-1457-07D898219848}"/>
              </a:ext>
            </a:extLst>
          </p:cNvPr>
          <p:cNvCxnSpPr>
            <a:cxnSpLocks/>
            <a:stCxn id="56" idx="2"/>
            <a:endCxn id="96" idx="0"/>
          </p:cNvCxnSpPr>
          <p:nvPr/>
        </p:nvCxnSpPr>
        <p:spPr>
          <a:xfrm flipH="1">
            <a:off x="3239988" y="2899334"/>
            <a:ext cx="1001209" cy="477140"/>
          </a:xfrm>
          <a:prstGeom prst="straightConnector1">
            <a:avLst/>
          </a:prstGeom>
          <a:ln w="3175">
            <a:solidFill>
              <a:schemeClr val="accent2"/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91CC2D6-B771-A4E7-F208-EA7DC4D1D812}"/>
              </a:ext>
            </a:extLst>
          </p:cNvPr>
          <p:cNvCxnSpPr>
            <a:cxnSpLocks/>
            <a:endCxn id="127" idx="0"/>
          </p:cNvCxnSpPr>
          <p:nvPr/>
        </p:nvCxnSpPr>
        <p:spPr>
          <a:xfrm>
            <a:off x="6380178" y="2899334"/>
            <a:ext cx="0" cy="696176"/>
          </a:xfrm>
          <a:prstGeom prst="straightConnector1">
            <a:avLst/>
          </a:prstGeom>
          <a:ln w="3175">
            <a:solidFill>
              <a:schemeClr val="accent2">
                <a:lumMod val="75000"/>
              </a:schemeClr>
            </a:solidFill>
            <a:headEnd type="triangle" w="sm" len="sm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image1.png">
            <a:extLst>
              <a:ext uri="{FF2B5EF4-FFF2-40B4-BE49-F238E27FC236}">
                <a16:creationId xmlns:a16="http://schemas.microsoft.com/office/drawing/2014/main" id="{4B44FB4B-A952-514A-E8A1-0CE0408BBDFF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69237" y="6536783"/>
            <a:ext cx="1149940" cy="270079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1364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C35D2E-E339-E3BC-6A9E-A0858FA25E49}"/>
              </a:ext>
            </a:extLst>
          </p:cNvPr>
          <p:cNvSpPr/>
          <p:nvPr/>
        </p:nvSpPr>
        <p:spPr>
          <a:xfrm>
            <a:off x="5439290" y="2437176"/>
            <a:ext cx="1170774" cy="12271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E0AC72-01CD-351E-7405-EB8E6412C9FF}"/>
              </a:ext>
            </a:extLst>
          </p:cNvPr>
          <p:cNvSpPr txBox="1"/>
          <p:nvPr/>
        </p:nvSpPr>
        <p:spPr>
          <a:xfrm>
            <a:off x="5439290" y="2919938"/>
            <a:ext cx="11707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KAWA server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78F29CF-6900-C8A7-9FEE-D948EF2425F9}"/>
              </a:ext>
            </a:extLst>
          </p:cNvPr>
          <p:cNvSpPr/>
          <p:nvPr/>
        </p:nvSpPr>
        <p:spPr>
          <a:xfrm>
            <a:off x="5560711" y="3677092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21C647-8506-1E23-64FA-027DE976FF23}"/>
              </a:ext>
            </a:extLst>
          </p:cNvPr>
          <p:cNvSpPr/>
          <p:nvPr/>
        </p:nvSpPr>
        <p:spPr>
          <a:xfrm>
            <a:off x="3218920" y="4679633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01FE4A5E-B52D-881D-E78F-F7E3518C6029}"/>
              </a:ext>
            </a:extLst>
          </p:cNvPr>
          <p:cNvCxnSpPr>
            <a:stCxn id="7" idx="0"/>
            <a:endCxn id="6" idx="2"/>
          </p:cNvCxnSpPr>
          <p:nvPr/>
        </p:nvCxnSpPr>
        <p:spPr>
          <a:xfrm rot="5400000" flipH="1" flipV="1">
            <a:off x="4030060" y="3083668"/>
            <a:ext cx="850141" cy="2341791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9B5152DB-5558-8610-0967-FF3C40BCBE1D}"/>
              </a:ext>
            </a:extLst>
          </p:cNvPr>
          <p:cNvSpPr/>
          <p:nvPr/>
        </p:nvSpPr>
        <p:spPr>
          <a:xfrm>
            <a:off x="5959362" y="3664310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49DB-EDDD-B4FB-8505-A38472F57DB4}"/>
              </a:ext>
            </a:extLst>
          </p:cNvPr>
          <p:cNvSpPr/>
          <p:nvPr/>
        </p:nvSpPr>
        <p:spPr>
          <a:xfrm>
            <a:off x="5959362" y="4679632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B0D78E2-F5A3-3240-FDE1-4F746CCDC51A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6024677" y="3816710"/>
            <a:ext cx="0" cy="86292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7B16F-69D8-3E35-F2E5-CFCCD342B5AD}"/>
              </a:ext>
            </a:extLst>
          </p:cNvPr>
          <p:cNvSpPr/>
          <p:nvPr/>
        </p:nvSpPr>
        <p:spPr>
          <a:xfrm>
            <a:off x="6347063" y="3664310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69EDCB1-25ED-A3FB-0E4E-E15B7977228D}"/>
              </a:ext>
            </a:extLst>
          </p:cNvPr>
          <p:cNvSpPr/>
          <p:nvPr/>
        </p:nvSpPr>
        <p:spPr>
          <a:xfrm>
            <a:off x="8612197" y="4671938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2C31B4D3-4EF2-BB87-6190-E2FA0B4012E0}"/>
              </a:ext>
            </a:extLst>
          </p:cNvPr>
          <p:cNvCxnSpPr>
            <a:stCxn id="12" idx="2"/>
            <a:endCxn id="13" idx="0"/>
          </p:cNvCxnSpPr>
          <p:nvPr/>
        </p:nvCxnSpPr>
        <p:spPr>
          <a:xfrm rot="16200000" flipH="1">
            <a:off x="7117331" y="3111757"/>
            <a:ext cx="855228" cy="2265134"/>
          </a:xfrm>
          <a:prstGeom prst="bentConnector3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E40BFBC-5BCE-F64C-B299-E37D8A20EE9B}"/>
              </a:ext>
            </a:extLst>
          </p:cNvPr>
          <p:cNvSpPr/>
          <p:nvPr/>
        </p:nvSpPr>
        <p:spPr>
          <a:xfrm>
            <a:off x="5959361" y="2280929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A3CE854-2F42-BC1F-6F2A-CB70EADAD848}"/>
              </a:ext>
            </a:extLst>
          </p:cNvPr>
          <p:cNvCxnSpPr>
            <a:cxnSpLocks/>
            <a:endCxn id="15" idx="0"/>
          </p:cNvCxnSpPr>
          <p:nvPr/>
        </p:nvCxnSpPr>
        <p:spPr>
          <a:xfrm flipH="1">
            <a:off x="6024676" y="1758415"/>
            <a:ext cx="1" cy="52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D24EAE4B-8D24-582D-0CE1-CFB9D531FA04}"/>
              </a:ext>
            </a:extLst>
          </p:cNvPr>
          <p:cNvSpPr/>
          <p:nvPr/>
        </p:nvSpPr>
        <p:spPr>
          <a:xfrm>
            <a:off x="5308661" y="2974543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C691F-EDDC-8B2A-6A1B-E62FD2ED3B02}"/>
              </a:ext>
            </a:extLst>
          </p:cNvPr>
          <p:cNvSpPr/>
          <p:nvPr/>
        </p:nvSpPr>
        <p:spPr>
          <a:xfrm>
            <a:off x="3594564" y="2986664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911A59C-8B00-9261-10F0-73A83D6DD2DF}"/>
              </a:ext>
            </a:extLst>
          </p:cNvPr>
          <p:cNvCxnSpPr>
            <a:cxnSpLocks/>
            <a:stCxn id="18" idx="3"/>
            <a:endCxn id="17" idx="1"/>
          </p:cNvCxnSpPr>
          <p:nvPr/>
        </p:nvCxnSpPr>
        <p:spPr>
          <a:xfrm flipV="1">
            <a:off x="3725193" y="3050743"/>
            <a:ext cx="1583468" cy="1212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E73A5AA7-7A59-57BA-2E8F-D03B8144E635}"/>
              </a:ext>
            </a:extLst>
          </p:cNvPr>
          <p:cNvSpPr/>
          <p:nvPr/>
        </p:nvSpPr>
        <p:spPr>
          <a:xfrm>
            <a:off x="9858322" y="2812288"/>
            <a:ext cx="1170774" cy="1227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B9ACC71-AE05-CDD6-B272-88A8060E8208}"/>
              </a:ext>
            </a:extLst>
          </p:cNvPr>
          <p:cNvSpPr/>
          <p:nvPr/>
        </p:nvSpPr>
        <p:spPr>
          <a:xfrm>
            <a:off x="10010722" y="2964688"/>
            <a:ext cx="1170774" cy="1227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439BD64-2024-8443-BB49-C7F3F1A3DFD6}"/>
              </a:ext>
            </a:extLst>
          </p:cNvPr>
          <p:cNvSpPr/>
          <p:nvPr/>
        </p:nvSpPr>
        <p:spPr>
          <a:xfrm>
            <a:off x="10163122" y="3117088"/>
            <a:ext cx="1170774" cy="1227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Data Providers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15D5A7C-0D99-73CC-9002-8566BE6C3558}"/>
              </a:ext>
            </a:extLst>
          </p:cNvPr>
          <p:cNvSpPr/>
          <p:nvPr/>
        </p:nvSpPr>
        <p:spPr>
          <a:xfrm>
            <a:off x="2680776" y="2617820"/>
            <a:ext cx="902903" cy="9985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SMTP server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20BF1F9-0EBD-6054-A971-2A79CDA2C2B1}"/>
              </a:ext>
            </a:extLst>
          </p:cNvPr>
          <p:cNvSpPr/>
          <p:nvPr/>
        </p:nvSpPr>
        <p:spPr>
          <a:xfrm>
            <a:off x="6610064" y="3286033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CC9C038-0DD4-C0B8-A95D-33FBBB571F6B}"/>
              </a:ext>
            </a:extLst>
          </p:cNvPr>
          <p:cNvSpPr/>
          <p:nvPr/>
        </p:nvSpPr>
        <p:spPr>
          <a:xfrm>
            <a:off x="9738579" y="3273852"/>
            <a:ext cx="130629" cy="152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C8DAD48-5FCB-9EF8-DE2F-156D8BC225AB}"/>
              </a:ext>
            </a:extLst>
          </p:cNvPr>
          <p:cNvCxnSpPr>
            <a:stCxn id="24" idx="3"/>
            <a:endCxn id="25" idx="1"/>
          </p:cNvCxnSpPr>
          <p:nvPr/>
        </p:nvCxnSpPr>
        <p:spPr>
          <a:xfrm flipV="1">
            <a:off x="6740693" y="3350052"/>
            <a:ext cx="2997886" cy="1218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F5F401D3-CEEB-D64F-93DF-799146AD6423}"/>
              </a:ext>
            </a:extLst>
          </p:cNvPr>
          <p:cNvSpPr/>
          <p:nvPr/>
        </p:nvSpPr>
        <p:spPr>
          <a:xfrm>
            <a:off x="4166019" y="819008"/>
            <a:ext cx="1031785" cy="756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User web clients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E1246FD-BA08-7D23-9507-3B000F12DCF6}"/>
              </a:ext>
            </a:extLst>
          </p:cNvPr>
          <p:cNvSpPr/>
          <p:nvPr/>
        </p:nvSpPr>
        <p:spPr>
          <a:xfrm>
            <a:off x="5439452" y="819512"/>
            <a:ext cx="1031785" cy="756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>
                <a:solidFill>
                  <a:schemeClr val="accent1"/>
                </a:solidFill>
              </a:rPr>
              <a:t>Admin </a:t>
            </a:r>
            <a:r>
              <a:rPr lang="en-US" sz="900">
                <a:solidFill>
                  <a:schemeClr val="accent1"/>
                </a:solidFill>
              </a:rPr>
              <a:t>web clients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A6FC36-599B-2AE2-2DB7-D34914810F47}"/>
              </a:ext>
            </a:extLst>
          </p:cNvPr>
          <p:cNvSpPr/>
          <p:nvPr/>
        </p:nvSpPr>
        <p:spPr>
          <a:xfrm>
            <a:off x="6712885" y="819008"/>
            <a:ext cx="1031785" cy="7565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accent1"/>
                </a:solidFill>
              </a:rPr>
              <a:t>Python clients</a:t>
            </a:r>
            <a:endParaRPr lang="en-US" sz="900" dirty="0">
              <a:solidFill>
                <a:schemeClr val="accent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5DE446C-C5CF-610C-7FBB-334F6247A1F6}"/>
              </a:ext>
            </a:extLst>
          </p:cNvPr>
          <p:cNvSpPr/>
          <p:nvPr/>
        </p:nvSpPr>
        <p:spPr>
          <a:xfrm>
            <a:off x="4011564" y="674957"/>
            <a:ext cx="3895594" cy="1066388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F4933C40-010D-9A43-7B36-B2984414BA58}"/>
              </a:ext>
            </a:extLst>
          </p:cNvPr>
          <p:cNvSpPr/>
          <p:nvPr/>
        </p:nvSpPr>
        <p:spPr>
          <a:xfrm>
            <a:off x="8114417" y="4832033"/>
            <a:ext cx="1170774" cy="122713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6">
                    <a:lumMod val="50000"/>
                  </a:schemeClr>
                </a:solidFill>
              </a:rPr>
              <a:t>Secret manager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1030AB4A-150E-AAFA-793D-2C779DF1BEC4}"/>
              </a:ext>
            </a:extLst>
          </p:cNvPr>
          <p:cNvSpPr/>
          <p:nvPr/>
        </p:nvSpPr>
        <p:spPr>
          <a:xfrm>
            <a:off x="5439290" y="4844814"/>
            <a:ext cx="1170774" cy="1227135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002060"/>
                </a:solidFill>
              </a:rPr>
              <a:t>Postgres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9B43E7F-A237-ABB6-8019-AE9CBD3A4FCD}"/>
              </a:ext>
            </a:extLst>
          </p:cNvPr>
          <p:cNvSpPr/>
          <p:nvPr/>
        </p:nvSpPr>
        <p:spPr>
          <a:xfrm>
            <a:off x="2698847" y="4844814"/>
            <a:ext cx="1170774" cy="1227135"/>
          </a:xfrm>
          <a:prstGeom prst="rect">
            <a:avLst/>
          </a:prstGeom>
          <a:noFill/>
          <a:ln w="3175">
            <a:solidFill>
              <a:schemeClr val="accent1"/>
            </a:solidFill>
          </a:ln>
          <a:effectLst>
            <a:outerShdw blurRad="50800" dist="50800" dir="5400000" sx="1000" sy="1000" algn="ctr" rotWithShape="0">
              <a:srgbClr val="000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accent1">
                    <a:lumMod val="50000"/>
                  </a:schemeClr>
                </a:solidFill>
              </a:rPr>
              <a:t>Clickhouse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6BD158B-62A9-99B7-50AD-4F573E6C7366}"/>
              </a:ext>
            </a:extLst>
          </p:cNvPr>
          <p:cNvSpPr/>
          <p:nvPr/>
        </p:nvSpPr>
        <p:spPr>
          <a:xfrm>
            <a:off x="-193677" y="52984"/>
            <a:ext cx="2306595" cy="6722075"/>
          </a:xfrm>
          <a:prstGeom prst="rect">
            <a:avLst/>
          </a:prstGeom>
          <a:noFill/>
          <a:ln w="3175" cmpd="sng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286D2CF-5A70-BA54-65C3-6F16484130D2}"/>
              </a:ext>
            </a:extLst>
          </p:cNvPr>
          <p:cNvSpPr/>
          <p:nvPr/>
        </p:nvSpPr>
        <p:spPr>
          <a:xfrm>
            <a:off x="-17078" y="53587"/>
            <a:ext cx="2129994" cy="34067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6">
                    <a:lumMod val="50000"/>
                  </a:schemeClr>
                </a:solidFill>
              </a:rPr>
              <a:t>BNP Systems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449DD08-0943-8AFB-A9BB-50077FAE0A5D}"/>
              </a:ext>
            </a:extLst>
          </p:cNvPr>
          <p:cNvSpPr/>
          <p:nvPr/>
        </p:nvSpPr>
        <p:spPr>
          <a:xfrm>
            <a:off x="-17078" y="2706459"/>
            <a:ext cx="2129995" cy="336891"/>
          </a:xfrm>
          <a:prstGeom prst="rect">
            <a:avLst/>
          </a:prstGeom>
          <a:noFill/>
          <a:ln w="31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rgbClr val="002060"/>
                </a:solidFill>
              </a:rPr>
              <a:t>Kawa databases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DB6DEE-F2F5-CB3A-3FA2-4B222EB210D8}"/>
              </a:ext>
            </a:extLst>
          </p:cNvPr>
          <p:cNvGrpSpPr/>
          <p:nvPr/>
        </p:nvGrpSpPr>
        <p:grpSpPr>
          <a:xfrm>
            <a:off x="161518" y="6479343"/>
            <a:ext cx="2200299" cy="200055"/>
            <a:chOff x="253901" y="5376467"/>
            <a:chExt cx="2021229" cy="200055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DE61C1A4-33F0-AAD2-0A1F-7992EDA21C2F}"/>
                </a:ext>
              </a:extLst>
            </p:cNvPr>
            <p:cNvSpPr/>
            <p:nvPr/>
          </p:nvSpPr>
          <p:spPr>
            <a:xfrm>
              <a:off x="770838" y="5400294"/>
              <a:ext cx="13062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B8E403F-D107-0DD6-2335-56269FB5A3D2}"/>
                </a:ext>
              </a:extLst>
            </p:cNvPr>
            <p:cNvSpPr/>
            <p:nvPr/>
          </p:nvSpPr>
          <p:spPr>
            <a:xfrm>
              <a:off x="253901" y="5400294"/>
              <a:ext cx="130629" cy="1524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BBFF7090-BA85-9339-869D-DC47AFE19CFB}"/>
                </a:ext>
              </a:extLst>
            </p:cNvPr>
            <p:cNvCxnSpPr>
              <a:cxnSpLocks/>
              <a:stCxn id="39" idx="3"/>
              <a:endCxn id="38" idx="1"/>
            </p:cNvCxnSpPr>
            <p:nvPr/>
          </p:nvCxnSpPr>
          <p:spPr>
            <a:xfrm>
              <a:off x="384530" y="5476494"/>
              <a:ext cx="38630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9F13F654-4538-66ED-B265-740D2905DF0D}"/>
                </a:ext>
              </a:extLst>
            </p:cNvPr>
            <p:cNvSpPr txBox="1"/>
            <p:nvPr/>
          </p:nvSpPr>
          <p:spPr>
            <a:xfrm>
              <a:off x="918841" y="5376467"/>
              <a:ext cx="1356289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Encrypted connection (SSL)</a:t>
              </a:r>
            </a:p>
          </p:txBody>
        </p: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45A06C7F-CE1D-0E9B-A634-944473A37153}"/>
              </a:ext>
            </a:extLst>
          </p:cNvPr>
          <p:cNvSpPr txBox="1"/>
          <p:nvPr/>
        </p:nvSpPr>
        <p:spPr>
          <a:xfrm>
            <a:off x="3758413" y="2876299"/>
            <a:ext cx="1528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SMTPS</a:t>
            </a:r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08E485E-F13A-583E-0E80-67EBDABBF0E9}"/>
              </a:ext>
            </a:extLst>
          </p:cNvPr>
          <p:cNvSpPr txBox="1"/>
          <p:nvPr/>
        </p:nvSpPr>
        <p:spPr>
          <a:xfrm>
            <a:off x="3453058" y="4054508"/>
            <a:ext cx="1528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HTTPS</a:t>
            </a:r>
            <a:endParaRPr lang="en-US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4375172-C271-AFEF-E6D2-12A575D62C30}"/>
              </a:ext>
            </a:extLst>
          </p:cNvPr>
          <p:cNvSpPr txBox="1"/>
          <p:nvPr/>
        </p:nvSpPr>
        <p:spPr>
          <a:xfrm>
            <a:off x="6764246" y="4044268"/>
            <a:ext cx="1528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HTTPS</a:t>
            </a:r>
            <a:endParaRPr lang="en-US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F72FEC0-8DC1-FD95-78CE-7AE9AB8DAEA4}"/>
              </a:ext>
            </a:extLst>
          </p:cNvPr>
          <p:cNvSpPr txBox="1"/>
          <p:nvPr/>
        </p:nvSpPr>
        <p:spPr>
          <a:xfrm>
            <a:off x="5439290" y="1928474"/>
            <a:ext cx="152847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" dirty="0"/>
              <a:t>HTTPS</a:t>
            </a:r>
            <a:endParaRPr lang="en-US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2C94AEC-4A3D-5A47-832D-B37920AA7081}"/>
              </a:ext>
            </a:extLst>
          </p:cNvPr>
          <p:cNvSpPr txBox="1"/>
          <p:nvPr/>
        </p:nvSpPr>
        <p:spPr>
          <a:xfrm>
            <a:off x="103682" y="3076572"/>
            <a:ext cx="1733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chemeClr val="accent1"/>
                </a:solidFill>
              </a:rPr>
              <a:t>Clickhouse</a:t>
            </a:r>
            <a:br>
              <a:rPr lang="en-US" sz="900" dirty="0"/>
            </a:br>
            <a:r>
              <a:rPr lang="en-US" sz="600" dirty="0"/>
              <a:t>Main analytics (OLAP) store. </a:t>
            </a:r>
          </a:p>
          <a:p>
            <a:r>
              <a:rPr lang="en-US" sz="600" dirty="0"/>
              <a:t>Stores a replica of the analyzed data. </a:t>
            </a:r>
          </a:p>
          <a:p>
            <a:r>
              <a:rPr lang="en-US" sz="600" dirty="0"/>
              <a:t>Tables are directly managed by KAWA server.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08CA22-8946-C411-812F-44D273F33EC5}"/>
              </a:ext>
            </a:extLst>
          </p:cNvPr>
          <p:cNvSpPr txBox="1"/>
          <p:nvPr/>
        </p:nvSpPr>
        <p:spPr>
          <a:xfrm>
            <a:off x="103681" y="3644457"/>
            <a:ext cx="173396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chemeClr val="accent1"/>
                </a:solidFill>
              </a:rPr>
              <a:t>Postgres</a:t>
            </a:r>
            <a:br>
              <a:rPr lang="en-US" sz="900" dirty="0"/>
            </a:br>
            <a:r>
              <a:rPr lang="en-US" sz="600" dirty="0"/>
              <a:t>Used as KAWA’s backoffice relational store.</a:t>
            </a:r>
          </a:p>
          <a:p>
            <a:r>
              <a:rPr lang="en-US" sz="600" dirty="0"/>
              <a:t>Stores every KAWA entity and audit events.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CDF3F75-C740-C1AC-00B4-DEF2F4804595}"/>
              </a:ext>
            </a:extLst>
          </p:cNvPr>
          <p:cNvSpPr txBox="1"/>
          <p:nvPr/>
        </p:nvSpPr>
        <p:spPr>
          <a:xfrm>
            <a:off x="110519" y="398466"/>
            <a:ext cx="1733967" cy="6924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rgbClr val="00B050"/>
                </a:solidFill>
              </a:rPr>
              <a:t>SMTP Server</a:t>
            </a:r>
            <a:br>
              <a:rPr lang="en-US" sz="900" dirty="0"/>
            </a:br>
            <a:r>
              <a:rPr lang="en-US" sz="600" dirty="0"/>
              <a:t>Necessary to onboard new users in the application when relying on KAWA’s internal user management system.</a:t>
            </a:r>
          </a:p>
          <a:p>
            <a:r>
              <a:rPr lang="en-US" sz="600" dirty="0"/>
              <a:t>Emails with automated reports are sent via this server as well.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1448059-3EEC-7F54-ECE0-0E44E08BB261}"/>
              </a:ext>
            </a:extLst>
          </p:cNvPr>
          <p:cNvSpPr txBox="1"/>
          <p:nvPr/>
        </p:nvSpPr>
        <p:spPr>
          <a:xfrm>
            <a:off x="105544" y="1134844"/>
            <a:ext cx="1733967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rgbClr val="00B050"/>
                </a:solidFill>
              </a:rPr>
              <a:t>Data Providers</a:t>
            </a:r>
            <a:br>
              <a:rPr lang="en-US" sz="900" dirty="0"/>
            </a:br>
            <a:r>
              <a:rPr lang="en-US" sz="600" dirty="0"/>
              <a:t>Will be configured by the administrators of KAWA via the admin GUI / Python client.</a:t>
            </a:r>
          </a:p>
          <a:p>
            <a:r>
              <a:rPr lang="en-US" sz="600" dirty="0"/>
              <a:t>Those can be databases such as Oracle or MS SQL or REST APIS, etc..</a:t>
            </a:r>
          </a:p>
          <a:p>
            <a:r>
              <a:rPr lang="en-US" sz="600" dirty="0"/>
              <a:t>Data from these systems will be replicated into the Clickhouse store.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8151DD0-3B0A-395B-9CC0-EBA896C1A6ED}"/>
              </a:ext>
            </a:extLst>
          </p:cNvPr>
          <p:cNvSpPr txBox="1"/>
          <p:nvPr/>
        </p:nvSpPr>
        <p:spPr>
          <a:xfrm>
            <a:off x="105544" y="1951969"/>
            <a:ext cx="173396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rgbClr val="00B050"/>
                </a:solidFill>
              </a:rPr>
              <a:t>Secret Manager</a:t>
            </a:r>
            <a:br>
              <a:rPr lang="en-US" sz="900" dirty="0"/>
            </a:br>
            <a:r>
              <a:rPr lang="en-US" sz="600" dirty="0"/>
              <a:t>KAWA uses HashiCorp Vault as a secret manager to store its private keys, certificates and encryption suites (used to encrypt sensitive information in its Postgres store).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61D2A17-617E-EE15-50AE-A7AEA97C754B}"/>
              </a:ext>
            </a:extLst>
          </p:cNvPr>
          <p:cNvSpPr/>
          <p:nvPr/>
        </p:nvSpPr>
        <p:spPr>
          <a:xfrm>
            <a:off x="-17078" y="4263171"/>
            <a:ext cx="2129995" cy="33689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1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accent1"/>
                </a:solidFill>
              </a:rPr>
              <a:t>Kawa  REST clients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7D7BAFB-652C-3A38-8FD1-914FBC1C87C2}"/>
              </a:ext>
            </a:extLst>
          </p:cNvPr>
          <p:cNvSpPr txBox="1"/>
          <p:nvPr/>
        </p:nvSpPr>
        <p:spPr>
          <a:xfrm>
            <a:off x="92636" y="4697777"/>
            <a:ext cx="1733967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chemeClr val="accent5"/>
                </a:solidFill>
              </a:rPr>
              <a:t>Web clients</a:t>
            </a:r>
            <a:br>
              <a:rPr lang="en-US" sz="900" dirty="0"/>
            </a:br>
            <a:r>
              <a:rPr lang="en-US" sz="600" dirty="0"/>
              <a:t>Web clients are Single Page Web application (JavaScript) .</a:t>
            </a:r>
          </a:p>
          <a:p>
            <a:r>
              <a:rPr lang="en-US" sz="600" dirty="0"/>
              <a:t>- </a:t>
            </a:r>
            <a:r>
              <a:rPr lang="en-US" sz="600" b="1" dirty="0"/>
              <a:t>USER:</a:t>
            </a:r>
            <a:r>
              <a:rPr lang="en-US" sz="600" dirty="0"/>
              <a:t> the main Front end for KAWA users where the can configure, run and share analytics.</a:t>
            </a:r>
          </a:p>
          <a:p>
            <a:r>
              <a:rPr lang="en-US" sz="600" dirty="0"/>
              <a:t>- </a:t>
            </a:r>
            <a:r>
              <a:rPr lang="en-US" sz="600" b="1" dirty="0"/>
              <a:t>ADMIN:</a:t>
            </a:r>
            <a:r>
              <a:rPr lang="en-US" sz="600" dirty="0"/>
              <a:t> The backoffice front end to allow admins to configure permissions, data providers etc.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6826679-B693-222F-A997-56C81084BBC5}"/>
              </a:ext>
            </a:extLst>
          </p:cNvPr>
          <p:cNvSpPr txBox="1"/>
          <p:nvPr/>
        </p:nvSpPr>
        <p:spPr>
          <a:xfrm>
            <a:off x="92635" y="5536478"/>
            <a:ext cx="1733967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u="sng" dirty="0">
                <a:solidFill>
                  <a:schemeClr val="accent5"/>
                </a:solidFill>
              </a:rPr>
              <a:t>Python clients</a:t>
            </a:r>
            <a:br>
              <a:rPr lang="en-US" sz="900" dirty="0"/>
            </a:br>
            <a:r>
              <a:rPr lang="en-US" sz="600" dirty="0"/>
              <a:t>Python clients connect to KAWA’s server through its REST API. The allow users to load data into KAWA and perform all the admin tasks.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4DCE4F2-C9A0-6C77-0DC8-52307645B6DF}"/>
              </a:ext>
            </a:extLst>
          </p:cNvPr>
          <p:cNvSpPr txBox="1"/>
          <p:nvPr/>
        </p:nvSpPr>
        <p:spPr>
          <a:xfrm>
            <a:off x="-17080" y="23629"/>
            <a:ext cx="12209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0060FE"/>
                </a:solidFill>
              </a:rPr>
              <a:t>High level System Architecture</a:t>
            </a:r>
          </a:p>
        </p:txBody>
      </p:sp>
      <p:pic>
        <p:nvPicPr>
          <p:cNvPr id="55" name="image1.png">
            <a:extLst>
              <a:ext uri="{FF2B5EF4-FFF2-40B4-BE49-F238E27FC236}">
                <a16:creationId xmlns:a16="http://schemas.microsoft.com/office/drawing/2014/main" id="{4E8C30F5-FE5D-4C93-1277-B770828D6E48}"/>
              </a:ext>
            </a:extLst>
          </p:cNvPr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10748509" y="6460035"/>
            <a:ext cx="1337945" cy="342900"/>
          </a:xfrm>
          <a:prstGeom prst="rect">
            <a:avLst/>
          </a:prstGeom>
          <a:ln/>
        </p:spPr>
      </p:pic>
    </p:spTree>
    <p:extLst>
      <p:ext uri="{BB962C8B-B14F-4D97-AF65-F5344CB8AC3E}">
        <p14:creationId xmlns:p14="http://schemas.microsoft.com/office/powerpoint/2010/main" val="524357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6055</TotalTime>
  <Words>744</Words>
  <Application>Microsoft Macintosh PowerPoint</Application>
  <PresentationFormat>Widescreen</PresentationFormat>
  <Paragraphs>121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Slack-Lato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Maxim Koretskyi</dc:creator>
  <cp:lastModifiedBy>Emmanuel Wiesenfeld</cp:lastModifiedBy>
  <cp:revision>74</cp:revision>
  <dcterms:created xsi:type="dcterms:W3CDTF">2024-09-19T15:57:24Z</dcterms:created>
  <dcterms:modified xsi:type="dcterms:W3CDTF">2024-09-29T18:32:04Z</dcterms:modified>
</cp:coreProperties>
</file>