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n-N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30"/>
  </p:normalViewPr>
  <p:slideViewPr>
    <p:cSldViewPr snapToGrid="0" snapToObjects="1">
      <p:cViewPr varScale="1">
        <p:scale>
          <a:sx n="93" d="100"/>
          <a:sy n="93" d="100"/>
        </p:scale>
        <p:origin x="216" y="7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177CB-1682-860A-DE3A-70F1B1E78A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231348-98D8-C0B1-04D9-577CFBADD0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1CD8F-9C27-714B-8FF9-B73EEC411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4D98E-3AE9-8D45-B818-9511241A03E4}" type="datetimeFigureOut">
              <a:rPr lang="en-NP" smtClean="0"/>
              <a:t>09/12/2022</a:t>
            </a:fld>
            <a:endParaRPr lang="en-N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9F49DE-38FD-7535-9D62-EC6BF99CF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021FD-ABD8-D6FB-ECE1-CCDB925CA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A047-311D-F847-8D67-EA9197FD2692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4002213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DC074-7EA1-7CCA-C90A-5C7B8B83C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FAC975-36C4-8085-2B35-E31E98FDD8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55515-5548-64C3-1EB6-6764DCE6F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4D98E-3AE9-8D45-B818-9511241A03E4}" type="datetimeFigureOut">
              <a:rPr lang="en-NP" smtClean="0"/>
              <a:t>09/12/2022</a:t>
            </a:fld>
            <a:endParaRPr lang="en-N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A4EA7-7D92-86E5-DB66-AD67561D1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26EF8B-E14C-FA09-44DA-25578E4EF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A047-311D-F847-8D67-EA9197FD2692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1520556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EF1655-2A1C-FC35-6D86-E55948E38B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1C6355-A67A-CD7F-74EA-4E23DC1CFB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8346CB-2596-AD6F-D43E-8DDBAE146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4D98E-3AE9-8D45-B818-9511241A03E4}" type="datetimeFigureOut">
              <a:rPr lang="en-NP" smtClean="0"/>
              <a:t>09/12/2022</a:t>
            </a:fld>
            <a:endParaRPr lang="en-N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23F0D9-C924-657A-43F1-C1A818F4A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661208-6CBF-7FEA-EE38-55589424C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A047-311D-F847-8D67-EA9197FD2692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1657295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5FDED-2F7E-891C-17E6-8D51FFD55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A8EEE-939E-DB83-B877-231E255B1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0840B-68CD-6BB2-BE8C-4B0AD3BD3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4D98E-3AE9-8D45-B818-9511241A03E4}" type="datetimeFigureOut">
              <a:rPr lang="en-NP" smtClean="0"/>
              <a:t>09/12/2022</a:t>
            </a:fld>
            <a:endParaRPr lang="en-N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9F912D-4EE7-CF1A-D899-D830467D9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23751C-7125-38C1-1A1D-3BDBD2881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A047-311D-F847-8D67-EA9197FD2692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2751034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FFE5B-646A-0CAA-1BCC-BD42FC9BD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49CF5B-0965-6C86-AF93-47C1F777D6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7C1E0B-8CD4-4B4F-EC2D-394CCDE10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4D98E-3AE9-8D45-B818-9511241A03E4}" type="datetimeFigureOut">
              <a:rPr lang="en-NP" smtClean="0"/>
              <a:t>09/12/2022</a:t>
            </a:fld>
            <a:endParaRPr lang="en-N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45BA66-5AE1-9CDC-5806-EA53502AA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121985-085C-3D73-1DBF-7EEC5F486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A047-311D-F847-8D67-EA9197FD2692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861126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D367F-FEE4-AE76-CA02-BF7A1ECB2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C6256-44C3-B151-6A71-F20BBDE998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1FD379-1244-071C-40E0-166647B9CE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FD67F0-2325-DCFB-E168-9883B5814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4D98E-3AE9-8D45-B818-9511241A03E4}" type="datetimeFigureOut">
              <a:rPr lang="en-NP" smtClean="0"/>
              <a:t>09/12/2022</a:t>
            </a:fld>
            <a:endParaRPr lang="en-N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EB9737-1B6E-D050-5C64-A65B4826A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052663-6F88-B749-FC02-C78E3CD40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A047-311D-F847-8D67-EA9197FD2692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3233298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1A490-2F2B-E3F7-A310-14DD94E9F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C354C6-FCBE-9DC5-D4EB-7B1573D419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A7AA79-3629-5576-BA2C-1D467A9BFC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7E9352-DBE8-E4A9-BA3D-6D2AD7E44C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B5787D-5783-225B-1662-0425AC8F4E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B0654C-F74A-34EA-FF9B-B09BB9621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4D98E-3AE9-8D45-B818-9511241A03E4}" type="datetimeFigureOut">
              <a:rPr lang="en-NP" smtClean="0"/>
              <a:t>09/12/2022</a:t>
            </a:fld>
            <a:endParaRPr lang="en-NP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319810-225C-1893-0521-2F805C13F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43901B-B0C6-BBC6-BD06-1B068B7C8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A047-311D-F847-8D67-EA9197FD2692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3947097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FD97F-0E36-4F77-AA39-56EC3C781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CE2B7F-7993-ACF3-0DA0-194C02FA8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4D98E-3AE9-8D45-B818-9511241A03E4}" type="datetimeFigureOut">
              <a:rPr lang="en-NP" smtClean="0"/>
              <a:t>09/12/2022</a:t>
            </a:fld>
            <a:endParaRPr lang="en-NP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72FD8F-28F0-BDEF-D183-28F706C20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F851D1-2D21-1054-93A3-156C4F742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A047-311D-F847-8D67-EA9197FD2692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3445972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A6D168-8A82-1856-1E71-44AFFBE10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4D98E-3AE9-8D45-B818-9511241A03E4}" type="datetimeFigureOut">
              <a:rPr lang="en-NP" smtClean="0"/>
              <a:t>09/12/2022</a:t>
            </a:fld>
            <a:endParaRPr lang="en-NP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9A35B7-6508-4874-CA94-FED905DE5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76F649-3B94-9296-D406-6BD8A03AC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A047-311D-F847-8D67-EA9197FD2692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2612367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E44FE-6F53-48BD-4840-0417AF280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9DDDD-706D-6ED8-7EDD-9D23D692D7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12A6A3-3BE5-FFDD-1A3C-ED3E7D28BE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A38CF7-FC90-1AAD-36B7-2D88F5740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4D98E-3AE9-8D45-B818-9511241A03E4}" type="datetimeFigureOut">
              <a:rPr lang="en-NP" smtClean="0"/>
              <a:t>09/12/2022</a:t>
            </a:fld>
            <a:endParaRPr lang="en-N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437E19-B488-D964-0560-7924086D6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121094-643D-41FE-2AF8-89C7C3EDD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A047-311D-F847-8D67-EA9197FD2692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2742136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A80BC-4308-46F8-F51A-CF299359A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E20478-5205-9780-F3F6-4D3724D372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406C80-A70F-753A-214A-DE050CC418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69EC23-20A1-89CF-FFF6-B8A7889BF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4D98E-3AE9-8D45-B818-9511241A03E4}" type="datetimeFigureOut">
              <a:rPr lang="en-NP" smtClean="0"/>
              <a:t>09/12/2022</a:t>
            </a:fld>
            <a:endParaRPr lang="en-N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399600-67B5-34D6-5DB8-C8FAD083D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9E3AC3-C200-AC1C-C890-658B93A77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A047-311D-F847-8D67-EA9197FD2692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3300935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C6DD0A-1566-048B-41FA-D20C60277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2838CA-55C9-FE20-E7D5-11F3A6C5EC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C5AD6C-DF9F-B9FE-3CF7-0FD9C16A86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4D98E-3AE9-8D45-B818-9511241A03E4}" type="datetimeFigureOut">
              <a:rPr lang="en-NP" smtClean="0"/>
              <a:t>09/12/2022</a:t>
            </a:fld>
            <a:endParaRPr lang="en-N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A67B6-7FDC-61A3-F6BF-1AF45F1EC2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98359E-A836-56F8-87F8-977ACD1A50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07A047-311D-F847-8D67-EA9197FD2692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373539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P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03236-9465-4D50-DCA4-84BEFFCD8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5286"/>
            <a:ext cx="10515600" cy="4169228"/>
          </a:xfrm>
        </p:spPr>
        <p:txBody>
          <a:bodyPr/>
          <a:lstStyle/>
          <a:p>
            <a:pPr algn="ctr"/>
            <a:r>
              <a:rPr lang="en-NP" dirty="0"/>
              <a:t>HTML Comments</a:t>
            </a:r>
          </a:p>
        </p:txBody>
      </p:sp>
    </p:spTree>
    <p:extLst>
      <p:ext uri="{BB962C8B-B14F-4D97-AF65-F5344CB8AC3E}">
        <p14:creationId xmlns:p14="http://schemas.microsoft.com/office/powerpoint/2010/main" val="2267515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EE114A9-1C85-FC70-700F-8987A5C7A103}"/>
              </a:ext>
            </a:extLst>
          </p:cNvPr>
          <p:cNvSpPr txBox="1"/>
          <p:nvPr/>
        </p:nvSpPr>
        <p:spPr>
          <a:xfrm>
            <a:off x="402770" y="1804548"/>
            <a:ext cx="11146971" cy="32489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700"/>
              </a:spcAft>
            </a:pPr>
            <a:r>
              <a:rPr lang="en-US" sz="1800" kern="150" dirty="0">
                <a:effectLst/>
                <a:latin typeface="JetBrains"/>
                <a:ea typeface="Source Han Sans CN"/>
                <a:cs typeface="Noto Sans Devanagari" panose="020B0502040504020204" pitchFamily="34" charset="0"/>
              </a:rPr>
              <a:t>- HTML comments are not displayed in the browser, but they can help document our HTML source code.</a:t>
            </a:r>
            <a:endParaRPr lang="en-NP" sz="1800" kern="150" dirty="0">
              <a:effectLst/>
              <a:latin typeface="Liberation Serif"/>
              <a:ea typeface="Source Han Sans CN"/>
              <a:cs typeface="Noto Sans Devanagari" panose="020B0502040504020204" pitchFamily="34" charset="0"/>
            </a:endParaRPr>
          </a:p>
          <a:p>
            <a:pPr algn="just">
              <a:lnSpc>
                <a:spcPct val="115000"/>
              </a:lnSpc>
              <a:spcAft>
                <a:spcPts val="700"/>
              </a:spcAft>
            </a:pPr>
            <a:r>
              <a:rPr lang="en-US" sz="1800" kern="150" dirty="0">
                <a:effectLst/>
                <a:latin typeface="JetBrains"/>
                <a:ea typeface="Source Han Sans CN"/>
                <a:cs typeface="Noto Sans Devanagari" panose="020B0502040504020204" pitchFamily="34" charset="0"/>
              </a:rPr>
              <a:t>- It helps in commenting out the content of the HTML page, or simply say, you can hide the content of the HTML page.</a:t>
            </a:r>
            <a:endParaRPr lang="en-NP" sz="1800" kern="150" dirty="0">
              <a:effectLst/>
              <a:latin typeface="Liberation Serif"/>
              <a:ea typeface="Source Han Sans CN"/>
              <a:cs typeface="Noto Sans Devanagari" panose="020B0502040504020204" pitchFamily="34" charset="0"/>
            </a:endParaRPr>
          </a:p>
          <a:p>
            <a:pPr algn="just">
              <a:lnSpc>
                <a:spcPct val="115000"/>
              </a:lnSpc>
              <a:spcAft>
                <a:spcPts val="700"/>
              </a:spcAft>
            </a:pPr>
            <a:r>
              <a:rPr lang="en-US" sz="1800" kern="150" dirty="0">
                <a:effectLst/>
                <a:latin typeface="JetBrains"/>
                <a:ea typeface="Source Han Sans CN"/>
                <a:cs typeface="Noto Sans Devanagari" panose="020B0502040504020204" pitchFamily="34" charset="0"/>
              </a:rPr>
              <a:t> </a:t>
            </a:r>
            <a:endParaRPr lang="en-NP" sz="1800" kern="150" dirty="0">
              <a:effectLst/>
              <a:latin typeface="Liberation Serif"/>
              <a:ea typeface="Source Han Sans CN"/>
              <a:cs typeface="Noto Sans Devanagari" panose="020B0502040504020204" pitchFamily="34" charset="0"/>
            </a:endParaRPr>
          </a:p>
          <a:p>
            <a:pPr algn="just">
              <a:lnSpc>
                <a:spcPct val="115000"/>
              </a:lnSpc>
              <a:spcAft>
                <a:spcPts val="700"/>
              </a:spcAft>
            </a:pPr>
            <a:r>
              <a:rPr lang="en-US" sz="1800" kern="150" dirty="0">
                <a:effectLst/>
                <a:latin typeface="JetBrains"/>
                <a:ea typeface="Source Han Sans CN"/>
                <a:cs typeface="Noto Sans Devanagari" panose="020B0502040504020204" pitchFamily="34" charset="0"/>
              </a:rPr>
              <a:t>* HTML Comment Tag:</a:t>
            </a:r>
            <a:endParaRPr lang="en-NP" sz="1800" kern="150" dirty="0">
              <a:effectLst/>
              <a:latin typeface="Liberation Serif"/>
              <a:ea typeface="Source Han Sans CN"/>
              <a:cs typeface="Noto Sans Devanagari" panose="020B0502040504020204" pitchFamily="34" charset="0"/>
            </a:endParaRPr>
          </a:p>
          <a:p>
            <a:pPr algn="just">
              <a:lnSpc>
                <a:spcPct val="115000"/>
              </a:lnSpc>
              <a:spcAft>
                <a:spcPts val="700"/>
              </a:spcAft>
            </a:pPr>
            <a:r>
              <a:rPr lang="en-US" sz="1800" kern="150" dirty="0">
                <a:effectLst/>
                <a:latin typeface="JetBrains"/>
                <a:ea typeface="Source Han Sans CN"/>
                <a:cs typeface="Noto Sans Devanagari" panose="020B0502040504020204" pitchFamily="34" charset="0"/>
              </a:rPr>
              <a:t>You can add comments to your HTML source by using the syntax:</a:t>
            </a:r>
            <a:endParaRPr lang="en-NP" sz="1800" kern="150" dirty="0">
              <a:effectLst/>
              <a:latin typeface="Liberation Serif"/>
              <a:ea typeface="Source Han Sans CN"/>
              <a:cs typeface="Noto Sans Devanagari" panose="020B0502040504020204" pitchFamily="34" charset="0"/>
            </a:endParaRPr>
          </a:p>
          <a:p>
            <a:pPr algn="just">
              <a:lnSpc>
                <a:spcPct val="115000"/>
              </a:lnSpc>
              <a:spcAft>
                <a:spcPts val="700"/>
              </a:spcAft>
            </a:pPr>
            <a:r>
              <a:rPr lang="en-US" sz="1800" kern="150" dirty="0">
                <a:effectLst/>
                <a:latin typeface="JetBrains"/>
                <a:ea typeface="Source Han Sans CN"/>
                <a:cs typeface="Noto Sans Devanagari" panose="020B0502040504020204" pitchFamily="34" charset="0"/>
              </a:rPr>
              <a:t>&lt;!-- Comment --&gt;</a:t>
            </a:r>
            <a:endParaRPr lang="en-NP" sz="1800" kern="150" dirty="0">
              <a:effectLst/>
              <a:latin typeface="Liberation Serif"/>
              <a:ea typeface="Source Han Sans CN"/>
              <a:cs typeface="Noto Sans Devanagari" panose="020B0502040504020204" pitchFamily="34" charset="0"/>
            </a:endParaRPr>
          </a:p>
          <a:p>
            <a:pPr algn="just">
              <a:lnSpc>
                <a:spcPct val="115000"/>
              </a:lnSpc>
              <a:spcAft>
                <a:spcPts val="700"/>
              </a:spcAft>
            </a:pPr>
            <a:r>
              <a:rPr lang="en-US" sz="1800" kern="150" dirty="0">
                <a:effectLst/>
                <a:latin typeface="JetBrains"/>
                <a:ea typeface="Source Han Sans CN"/>
                <a:cs typeface="Noto Sans Devanagari" panose="020B0502040504020204" pitchFamily="34" charset="0"/>
              </a:rPr>
              <a:t> </a:t>
            </a:r>
            <a:endParaRPr lang="en-NP" sz="1800" kern="150" dirty="0">
              <a:effectLst/>
              <a:latin typeface="Liberation Serif"/>
              <a:ea typeface="Source Han Sans CN"/>
              <a:cs typeface="Noto Sans Devanagari" panose="020B0502040504020204" pitchFamily="34" charset="0"/>
            </a:endParaRPr>
          </a:p>
          <a:p>
            <a:pPr>
              <a:lnSpc>
                <a:spcPct val="115000"/>
              </a:lnSpc>
              <a:spcAft>
                <a:spcPts val="700"/>
              </a:spcAft>
            </a:pPr>
            <a:r>
              <a:rPr lang="en-US" sz="1800" kern="150" dirty="0">
                <a:effectLst/>
                <a:latin typeface="JetBrains"/>
                <a:ea typeface="Source Han Sans CN"/>
                <a:cs typeface="Noto Sans Devanagari" panose="020B0502040504020204" pitchFamily="34" charset="0"/>
              </a:rPr>
              <a:t>NOTE: An exclamation sign (!) is used in the start tag, but not in the end tag.</a:t>
            </a:r>
            <a:endParaRPr lang="en-NP" sz="1800" kern="150" dirty="0">
              <a:effectLst/>
              <a:latin typeface="Liberation Serif"/>
              <a:ea typeface="Source Han Sans CN"/>
              <a:cs typeface="Noto Sans Devanagari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1462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88C6241-D2E7-BDE5-612E-1559972733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1063458"/>
              </p:ext>
            </p:extLst>
          </p:nvPr>
        </p:nvGraphicFramePr>
        <p:xfrm>
          <a:off x="217714" y="878486"/>
          <a:ext cx="3962400" cy="17773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62400">
                  <a:extLst>
                    <a:ext uri="{9D8B030D-6E8A-4147-A177-3AD203B41FA5}">
                      <a16:colId xmlns:a16="http://schemas.microsoft.com/office/drawing/2014/main" val="2418710098"/>
                    </a:ext>
                  </a:extLst>
                </a:gridCol>
              </a:tblGrid>
              <a:tr h="1777365">
                <a:tc>
                  <a:txBody>
                    <a:bodyPr/>
                    <a:lstStyle/>
                    <a:p>
                      <a:r>
                        <a:rPr lang="en-US" sz="1200" kern="150" dirty="0">
                          <a:effectLst/>
                        </a:rPr>
                        <a:t>&lt;html&gt;</a:t>
                      </a:r>
                      <a:endParaRPr lang="en-NP" sz="1200" kern="150" dirty="0">
                        <a:effectLst/>
                      </a:endParaRPr>
                    </a:p>
                    <a:p>
                      <a:r>
                        <a:rPr lang="en-US" sz="1200" kern="150" dirty="0">
                          <a:effectLst/>
                        </a:rPr>
                        <a:t> </a:t>
                      </a:r>
                      <a:endParaRPr lang="en-NP" sz="1200" kern="150" dirty="0">
                        <a:effectLst/>
                      </a:endParaRPr>
                    </a:p>
                    <a:p>
                      <a:r>
                        <a:rPr lang="en-US" sz="1200" kern="150" dirty="0">
                          <a:effectLst/>
                        </a:rPr>
                        <a:t>&lt;!-- Comment --&gt;</a:t>
                      </a:r>
                      <a:endParaRPr lang="en-NP" sz="1200" kern="150" dirty="0">
                        <a:effectLst/>
                      </a:endParaRPr>
                    </a:p>
                    <a:p>
                      <a:br>
                        <a:rPr lang="en-US" sz="1200" kern="150" dirty="0">
                          <a:effectLst/>
                        </a:rPr>
                      </a:br>
                      <a:r>
                        <a:rPr lang="en-US" sz="1200" kern="150" dirty="0">
                          <a:effectLst/>
                        </a:rPr>
                        <a:t>&lt;p&gt;This is a paragraph.&lt;/p&gt;</a:t>
                      </a:r>
                      <a:br>
                        <a:rPr lang="en-US" sz="1200" kern="150" dirty="0">
                          <a:effectLst/>
                        </a:rPr>
                      </a:br>
                      <a:endParaRPr lang="en-NP" sz="1200" kern="150" dirty="0">
                        <a:effectLst/>
                      </a:endParaRPr>
                    </a:p>
                    <a:p>
                      <a:r>
                        <a:rPr lang="en-US" sz="1200" kern="150" dirty="0">
                          <a:effectLst/>
                        </a:rPr>
                        <a:t>&lt;!-- Additional information --&gt;</a:t>
                      </a:r>
                      <a:endParaRPr lang="en-NP" sz="1200" kern="150" dirty="0">
                        <a:effectLst/>
                      </a:endParaRPr>
                    </a:p>
                    <a:p>
                      <a:r>
                        <a:rPr lang="en-US" sz="1200" kern="150" dirty="0">
                          <a:effectLst/>
                        </a:rPr>
                        <a:t> </a:t>
                      </a:r>
                      <a:endParaRPr lang="en-NP" sz="1200" kern="150" dirty="0">
                        <a:effectLst/>
                      </a:endParaRPr>
                    </a:p>
                    <a:p>
                      <a:r>
                        <a:rPr lang="en-US" sz="1200" kern="150" dirty="0">
                          <a:effectLst/>
                        </a:rPr>
                        <a:t>&lt;/html&gt;</a:t>
                      </a:r>
                      <a:endParaRPr lang="en-NP" sz="1200" kern="150" dirty="0">
                        <a:effectLst/>
                        <a:latin typeface="Liberation Serif"/>
                        <a:ea typeface="Source Han Sans CN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46150526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id="{C0ABA574-81C4-31B8-03E9-81E1F72867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Source Han Sans CN"/>
                <a:cs typeface="Noto Sans Devanagari" panose="020B0502040504020204" pitchFamily="34" charset="0"/>
              </a:rPr>
              <a:t>* Examples: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Source Han Sans CN"/>
                <a:cs typeface="Noto Sans Devanagari" panose="020B0502040504020204" pitchFamily="34" charset="0"/>
              </a:rPr>
              <a:t>- If we want to comment certain things.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D2E5BE-65BB-3D95-F7E7-5848F5BEFBBF}"/>
              </a:ext>
            </a:extLst>
          </p:cNvPr>
          <p:cNvSpPr txBox="1"/>
          <p:nvPr/>
        </p:nvSpPr>
        <p:spPr>
          <a:xfrm>
            <a:off x="76200" y="2763798"/>
            <a:ext cx="5770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effectLst/>
                <a:latin typeface="JetBrains"/>
                <a:ea typeface="Source Han Sans CN"/>
                <a:cs typeface="Noto Sans Devanagari" panose="020B0502040504020204" pitchFamily="34" charset="0"/>
              </a:rPr>
              <a:t>- If we want to hide the contents inside of the HTML codes.</a:t>
            </a:r>
            <a:r>
              <a:rPr lang="en-NP" dirty="0">
                <a:effectLst/>
              </a:rPr>
              <a:t> </a:t>
            </a:r>
            <a:endParaRPr lang="en-NP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71593AA8-91E6-BC16-7DA4-A8F0B3435E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1781475"/>
              </p:ext>
            </p:extLst>
          </p:nvPr>
        </p:nvGraphicFramePr>
        <p:xfrm>
          <a:off x="217714" y="3331028"/>
          <a:ext cx="3102429" cy="106862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02429">
                  <a:extLst>
                    <a:ext uri="{9D8B030D-6E8A-4147-A177-3AD203B41FA5}">
                      <a16:colId xmlns:a16="http://schemas.microsoft.com/office/drawing/2014/main" val="1738973175"/>
                    </a:ext>
                  </a:extLst>
                </a:gridCol>
              </a:tblGrid>
              <a:tr h="1068621">
                <a:tc>
                  <a:txBody>
                    <a:bodyPr/>
                    <a:lstStyle/>
                    <a:p>
                      <a:r>
                        <a:rPr lang="en-US" sz="1200" kern="150" dirty="0">
                          <a:effectLst/>
                        </a:rPr>
                        <a:t>&lt;html&gt;</a:t>
                      </a:r>
                      <a:endParaRPr lang="en-NP" sz="1200" kern="150" dirty="0">
                        <a:effectLst/>
                      </a:endParaRPr>
                    </a:p>
                    <a:p>
                      <a:r>
                        <a:rPr lang="en-US" sz="1200" kern="150" dirty="0">
                          <a:effectLst/>
                        </a:rPr>
                        <a:t> </a:t>
                      </a:r>
                      <a:endParaRPr lang="en-NP" sz="1200" kern="150" dirty="0">
                        <a:effectLst/>
                      </a:endParaRPr>
                    </a:p>
                    <a:p>
                      <a:r>
                        <a:rPr lang="en-US" sz="1200" kern="150" dirty="0">
                          <a:effectLst/>
                        </a:rPr>
                        <a:t>&lt;p&gt;This is &lt;!-- a header --&gt; is a paragraph.&lt;/p&gt;</a:t>
                      </a:r>
                      <a:endParaRPr lang="en-NP" sz="1200" kern="150" dirty="0">
                        <a:effectLst/>
                      </a:endParaRPr>
                    </a:p>
                    <a:p>
                      <a:r>
                        <a:rPr lang="en-US" sz="1200" kern="150" dirty="0">
                          <a:effectLst/>
                        </a:rPr>
                        <a:t> </a:t>
                      </a:r>
                      <a:endParaRPr lang="en-NP" sz="1200" kern="150" dirty="0">
                        <a:effectLst/>
                      </a:endParaRPr>
                    </a:p>
                    <a:p>
                      <a:r>
                        <a:rPr lang="en-US" sz="1200" kern="150" dirty="0">
                          <a:effectLst/>
                        </a:rPr>
                        <a:t>&lt;/html&gt;</a:t>
                      </a:r>
                      <a:endParaRPr lang="en-NP" sz="1200" kern="150" dirty="0">
                        <a:effectLst/>
                        <a:latin typeface="Liberation Serif"/>
                        <a:ea typeface="Source Han Sans CN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521104859"/>
                  </a:ext>
                </a:extLst>
              </a:tr>
            </a:tbl>
          </a:graphicData>
        </a:graphic>
      </p:graphicFrame>
      <p:sp>
        <p:nvSpPr>
          <p:cNvPr id="13" name="Rectangle 3">
            <a:extLst>
              <a:ext uri="{FF2B5EF4-FFF2-40B4-BE49-F238E27FC236}">
                <a16:creationId xmlns:a16="http://schemas.microsoft.com/office/drawing/2014/main" id="{6B0E876B-8081-5870-EC69-E728E2C4E5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714" y="3331823"/>
            <a:ext cx="11679738" cy="683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NP"/>
          </a:p>
        </p:txBody>
      </p:sp>
      <p:sp>
        <p:nvSpPr>
          <p:cNvPr id="17" name="Rectangle 4">
            <a:extLst>
              <a:ext uri="{FF2B5EF4-FFF2-40B4-BE49-F238E27FC236}">
                <a16:creationId xmlns:a16="http://schemas.microsoft.com/office/drawing/2014/main" id="{CF1F1DF2-1690-C41A-2845-8B80CEC849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713" y="5126389"/>
            <a:ext cx="1004751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2485368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A35D14-5E4A-42B4-5F4E-A4A1CA4F2C60}"/>
              </a:ext>
            </a:extLst>
          </p:cNvPr>
          <p:cNvSpPr txBox="1"/>
          <p:nvPr/>
        </p:nvSpPr>
        <p:spPr>
          <a:xfrm>
            <a:off x="0" y="0"/>
            <a:ext cx="5450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effectLst/>
                <a:latin typeface="JetBrains"/>
                <a:ea typeface="Source Han Sans CN"/>
                <a:cs typeface="Noto Sans Devanagari" panose="020B0502040504020204" pitchFamily="34" charset="0"/>
              </a:rPr>
              <a:t>- If we want to comment out content/ hide the content.</a:t>
            </a:r>
            <a:r>
              <a:rPr lang="en-NP" dirty="0">
                <a:effectLst/>
              </a:rPr>
              <a:t> </a:t>
            </a:r>
            <a:endParaRPr lang="en-NP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EA34C5C-1338-E8EA-DCBC-EAB4C681F3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1042562"/>
              </p:ext>
            </p:extLst>
          </p:nvPr>
        </p:nvGraphicFramePr>
        <p:xfrm>
          <a:off x="314696" y="369332"/>
          <a:ext cx="2951459" cy="146373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51459">
                  <a:extLst>
                    <a:ext uri="{9D8B030D-6E8A-4147-A177-3AD203B41FA5}">
                      <a16:colId xmlns:a16="http://schemas.microsoft.com/office/drawing/2014/main" val="242449041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200" kern="150" dirty="0">
                          <a:effectLst/>
                        </a:rPr>
                        <a:t>&lt;html&gt;</a:t>
                      </a:r>
                      <a:endParaRPr lang="en-NP" sz="1200" kern="15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200" kern="150" dirty="0">
                          <a:effectLst/>
                        </a:rPr>
                        <a:t>&lt;h2&gt; This is a header. &lt;/h2&gt;</a:t>
                      </a:r>
                      <a:endParaRPr lang="en-NP" sz="1200" kern="15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200" kern="150" dirty="0">
                          <a:effectLst/>
                        </a:rPr>
                        <a:t>&lt;!-- &lt;h3&gt; This is a header. &lt;/h3&gt; --&gt;</a:t>
                      </a:r>
                      <a:endParaRPr lang="en-NP" sz="1200" kern="15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200" kern="150" dirty="0">
                          <a:effectLst/>
                        </a:rPr>
                        <a:t>&lt;h4&gt; This is another header. &lt;/h4&gt;</a:t>
                      </a:r>
                      <a:endParaRPr lang="en-NP" sz="1200" kern="15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200" kern="150" dirty="0">
                          <a:effectLst/>
                        </a:rPr>
                        <a:t>&lt;/html&gt;</a:t>
                      </a:r>
                      <a:endParaRPr lang="en-NP" sz="1200" kern="150" dirty="0">
                        <a:effectLst/>
                        <a:latin typeface="Liberation Serif"/>
                        <a:ea typeface="Source Han Sans CN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30965798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A871E60-DD70-D640-BF0E-48BD6B1927D8}"/>
              </a:ext>
            </a:extLst>
          </p:cNvPr>
          <p:cNvSpPr txBox="1"/>
          <p:nvPr/>
        </p:nvSpPr>
        <p:spPr>
          <a:xfrm>
            <a:off x="314696" y="2202403"/>
            <a:ext cx="1475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P" dirty="0"/>
              <a:t>OR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5FEB253-EFEC-42B5-9082-7B2E9368F0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8710994"/>
              </p:ext>
            </p:extLst>
          </p:nvPr>
        </p:nvGraphicFramePr>
        <p:xfrm>
          <a:off x="314696" y="2663555"/>
          <a:ext cx="2951459" cy="23613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51459">
                  <a:extLst>
                    <a:ext uri="{9D8B030D-6E8A-4147-A177-3AD203B41FA5}">
                      <a16:colId xmlns:a16="http://schemas.microsoft.com/office/drawing/2014/main" val="22329777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200" kern="150" dirty="0">
                          <a:effectLst/>
                        </a:rPr>
                        <a:t>&lt;html&gt;</a:t>
                      </a:r>
                      <a:endParaRPr lang="en-NP" sz="1200" kern="15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200" kern="150" dirty="0">
                          <a:effectLst/>
                        </a:rPr>
                        <a:t>&lt;h2&gt; This is a header. &lt;/h2&gt;</a:t>
                      </a:r>
                      <a:endParaRPr lang="en-NP" sz="1200" kern="15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200" kern="150" dirty="0">
                          <a:effectLst/>
                        </a:rPr>
                        <a:t>&lt;!--</a:t>
                      </a:r>
                      <a:endParaRPr lang="en-NP" sz="1200" kern="15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200" kern="150" dirty="0">
                          <a:effectLst/>
                        </a:rPr>
                        <a:t>&lt;h3&gt; This is a header. &lt;/h3&gt;</a:t>
                      </a:r>
                      <a:endParaRPr lang="en-NP" sz="1200" kern="15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200" kern="150" dirty="0">
                          <a:effectLst/>
                        </a:rPr>
                        <a:t>&lt;h3&gt; This is hello world. &lt;/h3&gt;</a:t>
                      </a:r>
                      <a:endParaRPr lang="en-NP" sz="1200" kern="15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200" kern="150" dirty="0">
                          <a:effectLst/>
                        </a:rPr>
                        <a:t>--&gt;</a:t>
                      </a:r>
                      <a:endParaRPr lang="en-NP" sz="1200" kern="15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200" kern="150" dirty="0">
                          <a:effectLst/>
                        </a:rPr>
                        <a:t>&lt;h4&gt; This is another header. &lt;/h4&gt;</a:t>
                      </a:r>
                      <a:endParaRPr lang="en-NP" sz="1200" kern="15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200" kern="150" dirty="0">
                          <a:effectLst/>
                        </a:rPr>
                        <a:t>&lt;/html&gt;</a:t>
                      </a:r>
                      <a:endParaRPr lang="en-NP" sz="1200" kern="150" dirty="0">
                        <a:effectLst/>
                        <a:latin typeface="Liberation Serif"/>
                        <a:ea typeface="Source Han Sans CN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3169178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3AF3F85-686C-D6CE-F5B1-F7C7FC95706B}"/>
              </a:ext>
            </a:extLst>
          </p:cNvPr>
          <p:cNvSpPr txBox="1"/>
          <p:nvPr/>
        </p:nvSpPr>
        <p:spPr>
          <a:xfrm>
            <a:off x="6289963" y="5569527"/>
            <a:ext cx="59020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kern="150" dirty="0">
                <a:effectLst/>
                <a:latin typeface="JetBrains"/>
                <a:ea typeface="Source Han Sans CN"/>
                <a:cs typeface="Noto Sans Devanagari" panose="020B0502040504020204" pitchFamily="34" charset="0"/>
              </a:rPr>
              <a:t>(ref: https://www.w3schools.com/html/</a:t>
            </a:r>
            <a:r>
              <a:rPr lang="en-US" sz="1800" i="1" kern="150" dirty="0" err="1">
                <a:effectLst/>
                <a:latin typeface="JetBrains"/>
                <a:ea typeface="Source Han Sans CN"/>
                <a:cs typeface="Noto Sans Devanagari" panose="020B0502040504020204" pitchFamily="34" charset="0"/>
              </a:rPr>
              <a:t>html_comments.asp</a:t>
            </a:r>
            <a:r>
              <a:rPr lang="en-US" sz="1800" i="1" kern="150" dirty="0">
                <a:effectLst/>
                <a:latin typeface="JetBrains"/>
                <a:ea typeface="Source Han Sans CN"/>
                <a:cs typeface="Noto Sans Devanagari" panose="020B0502040504020204" pitchFamily="34" charset="0"/>
              </a:rPr>
              <a:t>)</a:t>
            </a:r>
            <a:endParaRPr lang="en-NP" sz="1800" kern="150" dirty="0">
              <a:effectLst/>
              <a:latin typeface="Liberation Serif"/>
              <a:ea typeface="Source Han Sans CN"/>
              <a:cs typeface="Noto Sans Devanagari" panose="020B0502040504020204" pitchFamily="34" charset="0"/>
            </a:endParaRPr>
          </a:p>
          <a:p>
            <a:endParaRPr lang="en-NP" dirty="0"/>
          </a:p>
        </p:txBody>
      </p:sp>
    </p:spTree>
    <p:extLst>
      <p:ext uri="{BB962C8B-B14F-4D97-AF65-F5344CB8AC3E}">
        <p14:creationId xmlns:p14="http://schemas.microsoft.com/office/powerpoint/2010/main" val="2621694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294</Words>
  <Application>Microsoft Macintosh PowerPoint</Application>
  <PresentationFormat>Widescreen</PresentationFormat>
  <Paragraphs>40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JetBrains</vt:lpstr>
      <vt:lpstr>Liberation Serif</vt:lpstr>
      <vt:lpstr>Office Theme</vt:lpstr>
      <vt:lpstr>HTML Comments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Comments</dc:title>
  <dc:creator>Microsoft Office User</dc:creator>
  <cp:lastModifiedBy>Microsoft Office User</cp:lastModifiedBy>
  <cp:revision>1</cp:revision>
  <dcterms:created xsi:type="dcterms:W3CDTF">2022-12-09T00:55:09Z</dcterms:created>
  <dcterms:modified xsi:type="dcterms:W3CDTF">2022-12-09T01:08:25Z</dcterms:modified>
</cp:coreProperties>
</file>