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7" r:id="rId4"/>
    <p:sldId id="274" r:id="rId5"/>
    <p:sldId id="267" r:id="rId6"/>
    <p:sldId id="275" r:id="rId7"/>
    <p:sldId id="268" r:id="rId8"/>
    <p:sldId id="276" r:id="rId9"/>
    <p:sldId id="269" r:id="rId10"/>
    <p:sldId id="270" r:id="rId11"/>
    <p:sldId id="271" r:id="rId12"/>
    <p:sldId id="272" r:id="rId13"/>
    <p:sldId id="278" r:id="rId14"/>
    <p:sldId id="27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1665" autoAdjust="0"/>
  </p:normalViewPr>
  <p:slideViewPr>
    <p:cSldViewPr snapToGrid="0">
      <p:cViewPr varScale="1">
        <p:scale>
          <a:sx n="81" d="100"/>
          <a:sy n="81" d="100"/>
        </p:scale>
        <p:origin x="64"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8B19-AD3D-43FE-9F43-058AF2914E3F}" type="datetimeFigureOut">
              <a:rPr kumimoji="1" lang="ja-JP" altLang="en-US" smtClean="0"/>
              <a:t>2024/10/12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CCCB3-BEF2-4E1B-80A2-4265DA1A9862}" type="slidenum">
              <a:rPr kumimoji="1" lang="ja-JP" altLang="en-US" smtClean="0"/>
              <a:t>‹#›</a:t>
            </a:fld>
            <a:endParaRPr kumimoji="1" lang="ja-JP" altLang="en-US"/>
          </a:p>
        </p:txBody>
      </p:sp>
    </p:spTree>
    <p:extLst>
      <p:ext uri="{BB962C8B-B14F-4D97-AF65-F5344CB8AC3E}">
        <p14:creationId xmlns:p14="http://schemas.microsoft.com/office/powerpoint/2010/main" val="32429703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金融市場において、株価予測は投資家や企業にとって極めて重要な役割を果たします。株価の動きを正確に予測することで、以下のような利点が得られます。</a:t>
            </a:r>
          </a:p>
          <a:p>
            <a:pPr>
              <a:buFont typeface="Arial" panose="020B0604020202020204" pitchFamily="34" charset="0"/>
              <a:buChar char="•"/>
            </a:pPr>
            <a:r>
              <a:rPr lang="ja-JP" altLang="en-US" b="1" dirty="0"/>
              <a:t>リスク管理</a:t>
            </a:r>
            <a:r>
              <a:rPr lang="en-US" altLang="ja-JP" dirty="0"/>
              <a:t>: </a:t>
            </a:r>
            <a:r>
              <a:rPr lang="ja-JP" altLang="en-US" dirty="0"/>
              <a:t>投資家は、リスクを適切にコントロールしながらリターンを最大化するために、株価の動向を予測する必要があります。例えば、下落が予想される局面では、損失を回避するための戦略を立てることが可能です。</a:t>
            </a:r>
          </a:p>
          <a:p>
            <a:pPr>
              <a:buFont typeface="Arial" panose="020B0604020202020204" pitchFamily="34" charset="0"/>
              <a:buChar char="•"/>
            </a:pPr>
            <a:r>
              <a:rPr lang="ja-JP" altLang="en-US" b="1" dirty="0"/>
              <a:t>資産運用</a:t>
            </a:r>
            <a:r>
              <a:rPr lang="en-US" altLang="ja-JP" dirty="0"/>
              <a:t>: </a:t>
            </a:r>
            <a:r>
              <a:rPr lang="ja-JP" altLang="en-US" dirty="0"/>
              <a:t>株価が上昇するか下降するかを予測できれば、最適な売買タイミングを判断し、より良いパフォーマンスを追求することができます。</a:t>
            </a:r>
          </a:p>
          <a:p>
            <a:pPr>
              <a:buFont typeface="Arial" panose="020B0604020202020204" pitchFamily="34" charset="0"/>
              <a:buChar char="•"/>
            </a:pPr>
            <a:r>
              <a:rPr lang="ja-JP" altLang="en-US" b="1" dirty="0"/>
              <a:t>市場効率の向上</a:t>
            </a:r>
            <a:r>
              <a:rPr lang="en-US" altLang="ja-JP" dirty="0"/>
              <a:t>: </a:t>
            </a:r>
            <a:r>
              <a:rPr lang="ja-JP" altLang="en-US" dirty="0"/>
              <a:t>株価予測の技術が進歩すれば、市場全体の効率性が向上し、投資決定がより合理的になることが期待されます。</a:t>
            </a:r>
          </a:p>
          <a:p>
            <a:r>
              <a:rPr lang="ja-JP" altLang="en-US" b="1" dirty="0"/>
              <a:t>株価予測の課題</a:t>
            </a:r>
          </a:p>
          <a:p>
            <a:r>
              <a:rPr lang="ja-JP" altLang="en-US" dirty="0"/>
              <a:t>しかし、株価予測にはいくつかの難しい課題が存在します。</a:t>
            </a:r>
          </a:p>
          <a:p>
            <a:pPr>
              <a:buFont typeface="+mj-lt"/>
              <a:buAutoNum type="arabicPeriod"/>
            </a:pPr>
            <a:r>
              <a:rPr lang="ja-JP" altLang="en-US" b="1" dirty="0"/>
              <a:t>市場の変動性とノイズ</a:t>
            </a:r>
            <a:r>
              <a:rPr lang="en-US" altLang="ja-JP" dirty="0"/>
              <a:t>: </a:t>
            </a:r>
            <a:r>
              <a:rPr lang="ja-JP" altLang="en-US" dirty="0"/>
              <a:t>株価は多くの要因（経済指標、ニュース、投資家心理など）に影響され、予測が困難です。短期的な変動や市場のノイズを無視し、重要なトレンドを捉えることが重要です。</a:t>
            </a:r>
          </a:p>
          <a:p>
            <a:pPr>
              <a:buFont typeface="+mj-lt"/>
              <a:buAutoNum type="arabicPeriod"/>
            </a:pPr>
            <a:r>
              <a:rPr lang="ja-JP" altLang="en-US" b="1" dirty="0"/>
              <a:t>データの非線形性</a:t>
            </a:r>
            <a:r>
              <a:rPr lang="en-US" altLang="ja-JP" dirty="0"/>
              <a:t>: </a:t>
            </a:r>
            <a:r>
              <a:rPr lang="ja-JP" altLang="en-US" dirty="0"/>
              <a:t>株価の動きは非線形であり、単純な統計モデルでは十分に説明できないことがあります。深層学習などの高度な技術が必要になることもあります。</a:t>
            </a:r>
          </a:p>
          <a:p>
            <a:pPr>
              <a:buFont typeface="+mj-lt"/>
              <a:buAutoNum type="arabicPeriod"/>
            </a:pPr>
            <a:r>
              <a:rPr lang="ja-JP" altLang="en-US" b="1" dirty="0"/>
              <a:t>感情的・予期せぬイベントの影響</a:t>
            </a:r>
            <a:r>
              <a:rPr lang="en-US" altLang="ja-JP" dirty="0"/>
              <a:t>: </a:t>
            </a:r>
            <a:r>
              <a:rPr lang="ja-JP" altLang="en-US" dirty="0"/>
              <a:t>戦争や自然災害、政治的な動きなど、予測が難しいイベントが株価に大きな影響を与える場合があります。これらのイベントはデータに基づいた予測を困難にします。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2</a:t>
            </a:fld>
            <a:endParaRPr kumimoji="1" lang="ja-JP" altLang="en-US"/>
          </a:p>
        </p:txBody>
      </p:sp>
    </p:spTree>
    <p:extLst>
      <p:ext uri="{BB962C8B-B14F-4D97-AF65-F5344CB8AC3E}">
        <p14:creationId xmlns:p14="http://schemas.microsoft.com/office/powerpoint/2010/main" val="251967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金融市場において、株価予測は投資家や企業にとって極めて重要な役割を果たします。株価の動きを正確に予測することで、以下のような利点が得られます。</a:t>
            </a:r>
          </a:p>
          <a:p>
            <a:pPr>
              <a:buFont typeface="Arial" panose="020B0604020202020204" pitchFamily="34" charset="0"/>
              <a:buChar char="•"/>
            </a:pPr>
            <a:r>
              <a:rPr lang="ja-JP" altLang="en-US" b="1" dirty="0"/>
              <a:t>リスク管理</a:t>
            </a:r>
            <a:r>
              <a:rPr lang="en-US" altLang="ja-JP" dirty="0"/>
              <a:t>: </a:t>
            </a:r>
            <a:r>
              <a:rPr lang="ja-JP" altLang="en-US" dirty="0"/>
              <a:t>投資家は、リスクを適切にコントロールしながらリターンを最大化するために、株価の動向を予測する必要があります。例えば、下落が予想される局面では、損失を回避するための戦略を立てることが可能です。</a:t>
            </a:r>
          </a:p>
          <a:p>
            <a:pPr>
              <a:buFont typeface="Arial" panose="020B0604020202020204" pitchFamily="34" charset="0"/>
              <a:buChar char="•"/>
            </a:pPr>
            <a:r>
              <a:rPr lang="ja-JP" altLang="en-US" b="1" dirty="0"/>
              <a:t>資産運用</a:t>
            </a:r>
            <a:r>
              <a:rPr lang="en-US" altLang="ja-JP" dirty="0"/>
              <a:t>: </a:t>
            </a:r>
            <a:r>
              <a:rPr lang="ja-JP" altLang="en-US" dirty="0"/>
              <a:t>株価が上昇するか下降するかを予測できれば、最適な売買タイミングを判断し、より良いパフォーマンスを追求することができます。</a:t>
            </a:r>
          </a:p>
          <a:p>
            <a:pPr>
              <a:buFont typeface="Arial" panose="020B0604020202020204" pitchFamily="34" charset="0"/>
              <a:buChar char="•"/>
            </a:pPr>
            <a:r>
              <a:rPr lang="ja-JP" altLang="en-US" b="1" dirty="0"/>
              <a:t>市場効率の向上</a:t>
            </a:r>
            <a:r>
              <a:rPr lang="en-US" altLang="ja-JP" dirty="0"/>
              <a:t>: </a:t>
            </a:r>
            <a:r>
              <a:rPr lang="ja-JP" altLang="en-US" dirty="0"/>
              <a:t>株価予測の技術が進歩すれば、市場全体の効率性が向上し、投資決定がより合理的になることが期待されます。</a:t>
            </a:r>
          </a:p>
          <a:p>
            <a:r>
              <a:rPr lang="ja-JP" altLang="en-US" b="1" dirty="0"/>
              <a:t>株価予測の課題</a:t>
            </a:r>
          </a:p>
          <a:p>
            <a:r>
              <a:rPr lang="ja-JP" altLang="en-US" dirty="0"/>
              <a:t>しかし、株価予測にはいくつかの難しい課題が存在します。</a:t>
            </a:r>
          </a:p>
          <a:p>
            <a:pPr>
              <a:buFont typeface="+mj-lt"/>
              <a:buAutoNum type="arabicPeriod"/>
            </a:pPr>
            <a:r>
              <a:rPr lang="ja-JP" altLang="en-US" b="1" dirty="0"/>
              <a:t>市場の変動性とノイズ</a:t>
            </a:r>
            <a:r>
              <a:rPr lang="en-US" altLang="ja-JP" dirty="0"/>
              <a:t>: </a:t>
            </a:r>
            <a:r>
              <a:rPr lang="ja-JP" altLang="en-US" dirty="0"/>
              <a:t>株価は多くの要因（経済指標、ニュース、投資家心理など）に影響され、予測が困難です。短期的な変動や市場のノイズを無視し、重要なトレンドを捉えることが重要です。</a:t>
            </a:r>
          </a:p>
          <a:p>
            <a:pPr>
              <a:buFont typeface="+mj-lt"/>
              <a:buAutoNum type="arabicPeriod"/>
            </a:pPr>
            <a:r>
              <a:rPr lang="ja-JP" altLang="en-US" b="1" dirty="0"/>
              <a:t>データの非線形性</a:t>
            </a:r>
            <a:r>
              <a:rPr lang="en-US" altLang="ja-JP" dirty="0"/>
              <a:t>: </a:t>
            </a:r>
            <a:r>
              <a:rPr lang="ja-JP" altLang="en-US" dirty="0"/>
              <a:t>株価の動きは非線形であり、単純な統計モデルでは十分に説明できないことがあります。深層学習などの高度な技術が必要になることもあります。</a:t>
            </a:r>
          </a:p>
          <a:p>
            <a:pPr>
              <a:buFont typeface="+mj-lt"/>
              <a:buAutoNum type="arabicPeriod"/>
            </a:pPr>
            <a:r>
              <a:rPr lang="ja-JP" altLang="en-US" b="1" dirty="0"/>
              <a:t>感情的・予期せぬイベントの影響</a:t>
            </a:r>
            <a:r>
              <a:rPr lang="en-US" altLang="ja-JP" dirty="0"/>
              <a:t>: </a:t>
            </a:r>
            <a:r>
              <a:rPr lang="ja-JP" altLang="en-US" dirty="0"/>
              <a:t>戦争や自然災害、政治的な動きなど、予測が難しいイベントが株価に大きな影響を与える場合があります。これらのイベントはデータに基づいた予測を困難にします。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3</a:t>
            </a:fld>
            <a:endParaRPr kumimoji="1" lang="ja-JP" altLang="en-US"/>
          </a:p>
        </p:txBody>
      </p:sp>
    </p:spTree>
    <p:extLst>
      <p:ext uri="{BB962C8B-B14F-4D97-AF65-F5344CB8AC3E}">
        <p14:creationId xmlns:p14="http://schemas.microsoft.com/office/powerpoint/2010/main" val="92744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一般的な</a:t>
            </a:r>
            <a:r>
              <a:rPr lang="en-US" altLang="ja-JP" dirty="0"/>
              <a:t>RNN</a:t>
            </a:r>
            <a:r>
              <a:rPr lang="ja-JP" altLang="en-US" dirty="0"/>
              <a:t>（</a:t>
            </a:r>
            <a:r>
              <a:rPr lang="en-US" altLang="ja-JP" dirty="0"/>
              <a:t>Recurrent Neural Network</a:t>
            </a:r>
            <a:r>
              <a:rPr lang="ja-JP" altLang="en-US" dirty="0"/>
              <a:t>）と</a:t>
            </a:r>
            <a:r>
              <a:rPr lang="en-US" altLang="ja-JP" dirty="0"/>
              <a:t>LSTM</a:t>
            </a:r>
            <a:r>
              <a:rPr lang="ja-JP" altLang="en-US" dirty="0"/>
              <a:t>（</a:t>
            </a:r>
            <a:r>
              <a:rPr lang="en-US" altLang="ja-JP" dirty="0"/>
              <a:t>Long Short-Term Memory</a:t>
            </a:r>
            <a:r>
              <a:rPr lang="ja-JP" altLang="en-US" dirty="0"/>
              <a:t>）の違いについて解説します。</a:t>
            </a:r>
          </a:p>
          <a:p>
            <a:r>
              <a:rPr lang="en-US" altLang="ja-JP" b="1" dirty="0"/>
              <a:t>1. </a:t>
            </a:r>
            <a:r>
              <a:rPr lang="ja-JP" altLang="en-US" b="1" dirty="0"/>
              <a:t>構造の違い</a:t>
            </a:r>
          </a:p>
          <a:p>
            <a:r>
              <a:rPr lang="en-US" altLang="ja-JP" b="1" dirty="0"/>
              <a:t>RNN</a:t>
            </a:r>
            <a:r>
              <a:rPr lang="ja-JP" altLang="en-US" b="1" dirty="0"/>
              <a:t>（リカレントニューラルネットワーク）</a:t>
            </a:r>
          </a:p>
          <a:p>
            <a:pPr>
              <a:buFont typeface="Arial" panose="020B0604020202020204" pitchFamily="34" charset="0"/>
              <a:buChar char="•"/>
            </a:pPr>
            <a:r>
              <a:rPr lang="ja-JP" altLang="en-US" b="1" dirty="0"/>
              <a:t>基本構造</a:t>
            </a:r>
            <a:r>
              <a:rPr lang="en-US" altLang="ja-JP" dirty="0"/>
              <a:t>: RNN</a:t>
            </a:r>
            <a:r>
              <a:rPr lang="ja-JP" altLang="en-US" dirty="0"/>
              <a:t>は</a:t>
            </a:r>
            <a:r>
              <a:rPr lang="ja-JP" altLang="en-US" b="1" dirty="0"/>
              <a:t>時間に依存するデータ</a:t>
            </a:r>
            <a:r>
              <a:rPr lang="ja-JP" altLang="en-US" dirty="0"/>
              <a:t>を処理するためのニューラルネットワークで、隠れ層（</a:t>
            </a:r>
            <a:r>
              <a:rPr lang="en-US" altLang="ja-JP" dirty="0"/>
              <a:t>hidden state</a:t>
            </a:r>
            <a:r>
              <a:rPr lang="ja-JP" altLang="en-US" dirty="0"/>
              <a:t>）が過去の情報を次のステップに伝達する仕組みです。</a:t>
            </a:r>
            <a:r>
              <a:rPr lang="en-US" altLang="ja-JP" dirty="0"/>
              <a:t>RNN</a:t>
            </a:r>
            <a:r>
              <a:rPr lang="ja-JP" altLang="en-US" dirty="0"/>
              <a:t>は連続的なデータに適しており、時系列データやテキストなどで使われます。</a:t>
            </a:r>
          </a:p>
          <a:p>
            <a:pPr>
              <a:buFont typeface="Arial" panose="020B0604020202020204" pitchFamily="34" charset="0"/>
              <a:buChar char="•"/>
            </a:pPr>
            <a:r>
              <a:rPr lang="ja-JP" altLang="en-US" b="1" dirty="0"/>
              <a:t>仕組み</a:t>
            </a:r>
            <a:r>
              <a:rPr lang="en-US" altLang="ja-JP" dirty="0"/>
              <a:t>: </a:t>
            </a:r>
            <a:r>
              <a:rPr lang="ja-JP" altLang="en-US" dirty="0"/>
              <a:t>時系列の各時点で同じネットワークが繰り返し適用され、前の時点の情報を次の時点に伝播していきます。シンプルですが、長期の依存関係を学習するのは苦手です。</a:t>
            </a:r>
          </a:p>
          <a:p>
            <a:r>
              <a:rPr lang="en-US" altLang="ja-JP" b="1" dirty="0"/>
              <a:t>LSTM</a:t>
            </a:r>
            <a:r>
              <a:rPr lang="ja-JP" altLang="en-US" b="1" dirty="0"/>
              <a:t>（長短期記憶ネットワーク）</a:t>
            </a:r>
          </a:p>
          <a:p>
            <a:pPr>
              <a:buFont typeface="Arial" panose="020B0604020202020204" pitchFamily="34" charset="0"/>
              <a:buChar char="•"/>
            </a:pPr>
            <a:r>
              <a:rPr lang="ja-JP" altLang="en-US" b="1" dirty="0"/>
              <a:t>基本構造</a:t>
            </a:r>
            <a:r>
              <a:rPr lang="en-US" altLang="ja-JP" dirty="0"/>
              <a:t>: LSTM</a:t>
            </a:r>
            <a:r>
              <a:rPr lang="ja-JP" altLang="en-US" dirty="0"/>
              <a:t>は、</a:t>
            </a:r>
            <a:r>
              <a:rPr lang="en-US" altLang="ja-JP" dirty="0"/>
              <a:t>RNN</a:t>
            </a:r>
            <a:r>
              <a:rPr lang="ja-JP" altLang="en-US" dirty="0"/>
              <a:t>の問題点を克服するために設計された</a:t>
            </a:r>
            <a:r>
              <a:rPr lang="ja-JP" altLang="en-US" b="1" dirty="0"/>
              <a:t>特殊なタイプの</a:t>
            </a:r>
            <a:r>
              <a:rPr lang="en-US" altLang="ja-JP" b="1" dirty="0"/>
              <a:t>RNN</a:t>
            </a:r>
            <a:r>
              <a:rPr lang="ja-JP" altLang="en-US" dirty="0"/>
              <a:t>です。</a:t>
            </a:r>
            <a:r>
              <a:rPr lang="en-US" altLang="ja-JP" dirty="0"/>
              <a:t>RNN</a:t>
            </a:r>
            <a:r>
              <a:rPr lang="ja-JP" altLang="en-US" dirty="0"/>
              <a:t>と同様に隠れ層を持ちますが、さらに**セル状態（</a:t>
            </a:r>
            <a:r>
              <a:rPr lang="en-US" altLang="ja-JP" dirty="0"/>
              <a:t>cell state</a:t>
            </a:r>
            <a:r>
              <a:rPr lang="ja-JP" altLang="en-US" dirty="0"/>
              <a:t>）**と呼ばれるメモリの役割を果たす部分が追加されています。</a:t>
            </a:r>
          </a:p>
          <a:p>
            <a:pPr>
              <a:buFont typeface="Arial" panose="020B0604020202020204" pitchFamily="34" charset="0"/>
              <a:buChar char="•"/>
            </a:pPr>
            <a:r>
              <a:rPr lang="ja-JP" altLang="en-US" b="1" dirty="0"/>
              <a:t>仕組み</a:t>
            </a:r>
            <a:r>
              <a:rPr lang="en-US" altLang="ja-JP" dirty="0"/>
              <a:t>: LSTM</a:t>
            </a:r>
            <a:r>
              <a:rPr lang="ja-JP" altLang="en-US" dirty="0"/>
              <a:t>は、</a:t>
            </a:r>
            <a:r>
              <a:rPr lang="en-US" altLang="ja-JP" dirty="0"/>
              <a:t>3</a:t>
            </a:r>
            <a:r>
              <a:rPr lang="ja-JP" altLang="en-US" dirty="0"/>
              <a:t>つのゲート（</a:t>
            </a:r>
            <a:r>
              <a:rPr lang="ja-JP" altLang="en-US" b="1" dirty="0"/>
              <a:t>入力ゲート、忘却ゲート、出力ゲート</a:t>
            </a:r>
            <a:r>
              <a:rPr lang="ja-JP" altLang="en-US" dirty="0"/>
              <a:t>）を使って、情報を必要に応じて選択的に保持、忘却、出力します。これにより、長期的な依存関係の情報を保持しやすくなっています。</a:t>
            </a:r>
          </a:p>
          <a:p>
            <a:r>
              <a:rPr lang="en-US" altLang="ja-JP" b="1" dirty="0"/>
              <a:t>2. </a:t>
            </a:r>
            <a:r>
              <a:rPr lang="ja-JP" altLang="en-US" b="1" dirty="0"/>
              <a:t>長期依存関係の学習能力</a:t>
            </a:r>
          </a:p>
          <a:p>
            <a:pPr>
              <a:buFont typeface="Arial" panose="020B0604020202020204" pitchFamily="34" charset="0"/>
              <a:buChar char="•"/>
            </a:pPr>
            <a:r>
              <a:rPr lang="en-US" altLang="ja-JP" b="1" dirty="0"/>
              <a:t>RNN</a:t>
            </a:r>
            <a:r>
              <a:rPr lang="en-US" altLang="ja-JP" dirty="0"/>
              <a:t>: RNN</a:t>
            </a:r>
            <a:r>
              <a:rPr lang="ja-JP" altLang="en-US" dirty="0"/>
              <a:t>は時間の流れに沿って情報を伝えるため、近い過去の情報は容易に利用できますが、</a:t>
            </a:r>
            <a:r>
              <a:rPr lang="ja-JP" altLang="en-US" b="1" dirty="0"/>
              <a:t>長期的な依存関係を学習するのが難しい</a:t>
            </a:r>
            <a:r>
              <a:rPr lang="ja-JP" altLang="en-US" dirty="0"/>
              <a:t>という問題があります。特に、勾配消失問題（</a:t>
            </a:r>
            <a:r>
              <a:rPr lang="en-US" altLang="ja-JP" dirty="0"/>
              <a:t>vanishing gradient problem</a:t>
            </a:r>
            <a:r>
              <a:rPr lang="ja-JP" altLang="en-US" dirty="0"/>
              <a:t>）により、長期的な依存情報が薄れてしまいます。</a:t>
            </a:r>
          </a:p>
          <a:p>
            <a:pPr>
              <a:buFont typeface="Arial" panose="020B0604020202020204" pitchFamily="34" charset="0"/>
              <a:buChar char="•"/>
            </a:pPr>
            <a:r>
              <a:rPr lang="en-US" altLang="ja-JP" b="1" dirty="0"/>
              <a:t>LSTM</a:t>
            </a:r>
            <a:r>
              <a:rPr lang="en-US" altLang="ja-JP" dirty="0"/>
              <a:t>: LSTM</a:t>
            </a:r>
            <a:r>
              <a:rPr lang="ja-JP" altLang="en-US" dirty="0"/>
              <a:t>はこの問題を解決するために設計されています。セル状態が</a:t>
            </a:r>
            <a:r>
              <a:rPr lang="ja-JP" altLang="en-US" b="1" dirty="0"/>
              <a:t>長期的な情報を保持</a:t>
            </a:r>
            <a:r>
              <a:rPr lang="ja-JP" altLang="en-US" dirty="0"/>
              <a:t>し、必要な時に忘却ゲートで不要な情報を削除できるため、</a:t>
            </a:r>
            <a:r>
              <a:rPr lang="ja-JP" altLang="en-US" b="1" dirty="0"/>
              <a:t>長期依存関係</a:t>
            </a:r>
            <a:r>
              <a:rPr lang="ja-JP" altLang="en-US" dirty="0"/>
              <a:t>も効果的に学習できます。</a:t>
            </a:r>
          </a:p>
          <a:p>
            <a:r>
              <a:rPr lang="en-US" altLang="ja-JP" b="1" dirty="0"/>
              <a:t>3. </a:t>
            </a:r>
            <a:r>
              <a:rPr lang="ja-JP" altLang="en-US" b="1" dirty="0"/>
              <a:t>ゲート構造の違い</a:t>
            </a:r>
          </a:p>
          <a:p>
            <a:r>
              <a:rPr lang="en-US" altLang="ja-JP" b="1" dirty="0"/>
              <a:t>RNN</a:t>
            </a:r>
          </a:p>
          <a:p>
            <a:pPr>
              <a:buFont typeface="Arial" panose="020B0604020202020204" pitchFamily="34" charset="0"/>
              <a:buChar char="•"/>
            </a:pPr>
            <a:r>
              <a:rPr lang="ja-JP" altLang="en-US" b="1" dirty="0"/>
              <a:t>ゲートの存在</a:t>
            </a:r>
            <a:r>
              <a:rPr lang="en-US" altLang="ja-JP" dirty="0"/>
              <a:t>: RNN</a:t>
            </a:r>
            <a:r>
              <a:rPr lang="ja-JP" altLang="en-US" dirty="0"/>
              <a:t>には特定のゲート構造はなく、単純な繰り返し構造です。隠れ状態の更新は単純な重みと活性化関数で行われます。</a:t>
            </a:r>
          </a:p>
          <a:p>
            <a:r>
              <a:rPr lang="en-US" altLang="ja-JP" b="1" dirty="0"/>
              <a:t>LSTM</a:t>
            </a:r>
          </a:p>
          <a:p>
            <a:pPr>
              <a:buFont typeface="Arial" panose="020B0604020202020204" pitchFamily="34" charset="0"/>
              <a:buChar char="•"/>
            </a:pPr>
            <a:r>
              <a:rPr lang="ja-JP" altLang="en-US" b="1" dirty="0"/>
              <a:t>忘却ゲート（</a:t>
            </a:r>
            <a:r>
              <a:rPr lang="en-US" altLang="ja-JP" b="1" dirty="0"/>
              <a:t>Forget Gate</a:t>
            </a:r>
            <a:r>
              <a:rPr lang="ja-JP" altLang="en-US" b="1" dirty="0"/>
              <a:t>）</a:t>
            </a:r>
            <a:r>
              <a:rPr lang="en-US" altLang="ja-JP" dirty="0"/>
              <a:t>: </a:t>
            </a:r>
            <a:r>
              <a:rPr lang="ja-JP" altLang="en-US" dirty="0"/>
              <a:t>過去の情報のどれを忘れて、どれを保持するかを決定します。</a:t>
            </a:r>
          </a:p>
          <a:p>
            <a:pPr>
              <a:buFont typeface="Arial" panose="020B0604020202020204" pitchFamily="34" charset="0"/>
              <a:buChar char="•"/>
            </a:pPr>
            <a:r>
              <a:rPr lang="ja-JP" altLang="en-US" b="1" dirty="0"/>
              <a:t>入力ゲート（</a:t>
            </a:r>
            <a:r>
              <a:rPr lang="en-US" altLang="ja-JP" b="1" dirty="0"/>
              <a:t>Input Gate</a:t>
            </a:r>
            <a:r>
              <a:rPr lang="ja-JP" altLang="en-US" b="1" dirty="0"/>
              <a:t>）</a:t>
            </a:r>
            <a:r>
              <a:rPr lang="en-US" altLang="ja-JP" dirty="0"/>
              <a:t>: </a:t>
            </a:r>
            <a:r>
              <a:rPr lang="ja-JP" altLang="en-US" dirty="0"/>
              <a:t>新しい情報をどの程度セル状態に加えるかを制御します。</a:t>
            </a:r>
          </a:p>
          <a:p>
            <a:pPr>
              <a:buFont typeface="Arial" panose="020B0604020202020204" pitchFamily="34" charset="0"/>
              <a:buChar char="•"/>
            </a:pPr>
            <a:r>
              <a:rPr lang="ja-JP" altLang="en-US" b="1" dirty="0"/>
              <a:t>出力ゲート（</a:t>
            </a:r>
            <a:r>
              <a:rPr lang="en-US" altLang="ja-JP" b="1" dirty="0"/>
              <a:t>Output Gate</a:t>
            </a:r>
            <a:r>
              <a:rPr lang="ja-JP" altLang="en-US" b="1" dirty="0"/>
              <a:t>）</a:t>
            </a:r>
            <a:r>
              <a:rPr lang="en-US" altLang="ja-JP" dirty="0"/>
              <a:t>: </a:t>
            </a:r>
            <a:r>
              <a:rPr lang="ja-JP" altLang="en-US" dirty="0"/>
              <a:t>どの情報を次の隠れ状態に出力するかを決定します。</a:t>
            </a:r>
          </a:p>
          <a:p>
            <a:r>
              <a:rPr lang="en-US" altLang="ja-JP" b="1" dirty="0"/>
              <a:t>4. </a:t>
            </a:r>
            <a:r>
              <a:rPr lang="ja-JP" altLang="en-US" b="1" dirty="0"/>
              <a:t>勾配消失問題</a:t>
            </a:r>
          </a:p>
          <a:p>
            <a:pPr>
              <a:buFont typeface="Arial" panose="020B0604020202020204" pitchFamily="34" charset="0"/>
              <a:buChar char="•"/>
            </a:pPr>
            <a:r>
              <a:rPr lang="en-US" altLang="ja-JP" b="1" dirty="0"/>
              <a:t>RNN</a:t>
            </a:r>
            <a:r>
              <a:rPr lang="en-US" altLang="ja-JP" dirty="0"/>
              <a:t>: </a:t>
            </a:r>
            <a:r>
              <a:rPr lang="ja-JP" altLang="en-US" dirty="0"/>
              <a:t>長い系列データを扱う際に、勾配消失問題が発生しやすく、遠い過去の情報を適切に学習できなくなります。</a:t>
            </a:r>
          </a:p>
          <a:p>
            <a:pPr>
              <a:buFont typeface="Arial" panose="020B0604020202020204" pitchFamily="34" charset="0"/>
              <a:buChar char="•"/>
            </a:pPr>
            <a:r>
              <a:rPr lang="en-US" altLang="ja-JP" b="1" dirty="0"/>
              <a:t>LSTM</a:t>
            </a:r>
            <a:r>
              <a:rPr lang="en-US" altLang="ja-JP" dirty="0"/>
              <a:t>: LSTM</a:t>
            </a:r>
            <a:r>
              <a:rPr lang="ja-JP" altLang="en-US" dirty="0"/>
              <a:t>は</a:t>
            </a:r>
            <a:r>
              <a:rPr lang="ja-JP" altLang="en-US" b="1" dirty="0"/>
              <a:t>セル状態</a:t>
            </a:r>
            <a:r>
              <a:rPr lang="ja-JP" altLang="en-US" dirty="0"/>
              <a:t>によって、勾配消失問題を大幅に緩和しています。ゲート構造により重要な情報を保持しつつ、勾配が消失するのを防ぎます。</a:t>
            </a:r>
          </a:p>
          <a:p>
            <a:r>
              <a:rPr lang="en-US" altLang="ja-JP" b="1" dirty="0"/>
              <a:t>5. </a:t>
            </a:r>
            <a:r>
              <a:rPr lang="ja-JP" altLang="en-US" b="1" dirty="0"/>
              <a:t>計算コストと複雑さ</a:t>
            </a:r>
          </a:p>
          <a:p>
            <a:pPr>
              <a:buFont typeface="Arial" panose="020B0604020202020204" pitchFamily="34" charset="0"/>
              <a:buChar char="•"/>
            </a:pPr>
            <a:r>
              <a:rPr lang="en-US" altLang="ja-JP" b="1" dirty="0"/>
              <a:t>RNN</a:t>
            </a:r>
            <a:r>
              <a:rPr lang="en-US" altLang="ja-JP" dirty="0"/>
              <a:t>: </a:t>
            </a:r>
            <a:r>
              <a:rPr lang="ja-JP" altLang="en-US" dirty="0"/>
              <a:t>構造がシンプルで計算コストが比較的低いですが、複雑な依存関係の学習は苦手です。</a:t>
            </a:r>
          </a:p>
          <a:p>
            <a:pPr>
              <a:buFont typeface="Arial" panose="020B0604020202020204" pitchFamily="34" charset="0"/>
              <a:buChar char="•"/>
            </a:pPr>
            <a:r>
              <a:rPr lang="en-US" altLang="ja-JP" b="1" dirty="0"/>
              <a:t>LSTM</a:t>
            </a:r>
            <a:r>
              <a:rPr lang="en-US" altLang="ja-JP" dirty="0"/>
              <a:t>: </a:t>
            </a:r>
            <a:r>
              <a:rPr lang="ja-JP" altLang="en-US" dirty="0"/>
              <a:t>ゲートの追加により構造が複雑で、</a:t>
            </a:r>
            <a:r>
              <a:rPr lang="ja-JP" altLang="en-US" b="1" dirty="0"/>
              <a:t>計算コストは</a:t>
            </a:r>
            <a:r>
              <a:rPr lang="en-US" altLang="ja-JP" b="1" dirty="0"/>
              <a:t>RNN</a:t>
            </a:r>
            <a:r>
              <a:rPr lang="ja-JP" altLang="en-US" b="1" dirty="0"/>
              <a:t>より高い</a:t>
            </a:r>
            <a:r>
              <a:rPr lang="ja-JP" altLang="en-US" dirty="0"/>
              <a:t>ですが、その分、長期依存関係を扱うのに優れています。</a:t>
            </a:r>
          </a:p>
          <a:p>
            <a:r>
              <a:rPr lang="ja-JP" altLang="en-US" b="1" dirty="0"/>
              <a:t>まとめ</a:t>
            </a:r>
          </a:p>
          <a:p>
            <a:pPr>
              <a:buFont typeface="Arial" panose="020B0604020202020204" pitchFamily="34" charset="0"/>
              <a:buChar char="•"/>
            </a:pPr>
            <a:r>
              <a:rPr lang="en-US" altLang="ja-JP" b="1" dirty="0"/>
              <a:t>RNN</a:t>
            </a:r>
            <a:r>
              <a:rPr lang="en-US" altLang="ja-JP" dirty="0"/>
              <a:t>: </a:t>
            </a:r>
            <a:r>
              <a:rPr lang="ja-JP" altLang="en-US" dirty="0"/>
              <a:t>短期的な依存関係を扱うのに適しているが、長期依存関係を学習するのが苦手。</a:t>
            </a:r>
          </a:p>
          <a:p>
            <a:pPr>
              <a:buFont typeface="Arial" panose="020B0604020202020204" pitchFamily="34" charset="0"/>
              <a:buChar char="•"/>
            </a:pPr>
            <a:r>
              <a:rPr lang="en-US" altLang="ja-JP" b="1" dirty="0"/>
              <a:t>LSTM</a:t>
            </a:r>
            <a:r>
              <a:rPr lang="en-US" altLang="ja-JP" dirty="0"/>
              <a:t>: </a:t>
            </a:r>
            <a:r>
              <a:rPr lang="ja-JP" altLang="en-US" dirty="0"/>
              <a:t>複雑なゲート構造を持ち、</a:t>
            </a:r>
            <a:r>
              <a:rPr lang="ja-JP" altLang="en-US" b="1" dirty="0"/>
              <a:t>長期的な依存関係を効果的に学習</a:t>
            </a:r>
            <a:r>
              <a:rPr lang="ja-JP" altLang="en-US" dirty="0"/>
              <a:t>できる。</a:t>
            </a:r>
            <a:r>
              <a:rPr lang="en-US" altLang="ja-JP" dirty="0"/>
              <a:t>RNN</a:t>
            </a:r>
            <a:r>
              <a:rPr lang="ja-JP" altLang="en-US" dirty="0"/>
              <a:t>に比べて計算コストは高いが、より多様な問題に対応可能。</a:t>
            </a:r>
          </a:p>
          <a:p>
            <a:r>
              <a:rPr lang="ja-JP" altLang="en-US" dirty="0"/>
              <a:t>そのため、長期間にわたる時系列データの予測や、自然言語処理などの</a:t>
            </a:r>
            <a:r>
              <a:rPr lang="ja-JP" altLang="en-US" b="1" dirty="0"/>
              <a:t>長期依存関係を必要とするタスク</a:t>
            </a:r>
            <a:r>
              <a:rPr lang="ja-JP" altLang="en-US" dirty="0"/>
              <a:t>では、</a:t>
            </a:r>
            <a:r>
              <a:rPr lang="en-US" altLang="ja-JP" dirty="0"/>
              <a:t>LSTM</a:t>
            </a:r>
            <a:r>
              <a:rPr lang="ja-JP" altLang="en-US" dirty="0"/>
              <a:t>がより効果的に使われます。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7</a:t>
            </a:fld>
            <a:endParaRPr kumimoji="1" lang="ja-JP" altLang="en-US"/>
          </a:p>
        </p:txBody>
      </p:sp>
    </p:spTree>
    <p:extLst>
      <p:ext uri="{BB962C8B-B14F-4D97-AF65-F5344CB8AC3E}">
        <p14:creationId xmlns:p14="http://schemas.microsoft.com/office/powerpoint/2010/main" val="329032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精度はほとんど変わらなかった。しかし、計算量が減り精度はあまり変わらないのでデータの範囲を絞る方が良い</a:t>
            </a:r>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11</a:t>
            </a:fld>
            <a:endParaRPr kumimoji="1" lang="ja-JP" altLang="en-US"/>
          </a:p>
        </p:txBody>
      </p:sp>
    </p:spTree>
    <p:extLst>
      <p:ext uri="{BB962C8B-B14F-4D97-AF65-F5344CB8AC3E}">
        <p14:creationId xmlns:p14="http://schemas.microsoft.com/office/powerpoint/2010/main" val="421941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1CCCB3-BEF2-4E1B-80A2-4265DA1A9862}" type="slidenum">
              <a:rPr kumimoji="1" lang="ja-JP" altLang="en-US" smtClean="0"/>
              <a:t>12</a:t>
            </a:fld>
            <a:endParaRPr kumimoji="1" lang="ja-JP" altLang="en-US"/>
          </a:p>
        </p:txBody>
      </p:sp>
    </p:spTree>
    <p:extLst>
      <p:ext uri="{BB962C8B-B14F-4D97-AF65-F5344CB8AC3E}">
        <p14:creationId xmlns:p14="http://schemas.microsoft.com/office/powerpoint/2010/main" val="105645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7F893-BF07-7D2E-071C-B7AF77D8F60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78B646-965F-9055-2CCF-CE0657B4FE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D793FB9-0546-C7BE-5597-312A2412EE3F}"/>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5" name="フッター プレースホルダー 4">
            <a:extLst>
              <a:ext uri="{FF2B5EF4-FFF2-40B4-BE49-F238E27FC236}">
                <a16:creationId xmlns:a16="http://schemas.microsoft.com/office/drawing/2014/main" id="{7A3436B5-09A0-DFF3-F677-9FB2CC273A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14D030-7016-0827-4A2B-B306B35A7C1D}"/>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61080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170D6-5967-4091-878A-15AAA4DF32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5670813-6881-FA2E-051E-19172DAED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710F8B8-F928-1957-E1D4-73CDC5700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08D73A7-E434-B80C-4B6F-B81AB3057199}"/>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6" name="フッター プレースホルダー 5">
            <a:extLst>
              <a:ext uri="{FF2B5EF4-FFF2-40B4-BE49-F238E27FC236}">
                <a16:creationId xmlns:a16="http://schemas.microsoft.com/office/drawing/2014/main" id="{E2628C0F-4873-C3E1-104A-CC13523430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64B823D-43AF-10BC-C894-A36844B0D907}"/>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64223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DA3C10-62B0-03A7-EF28-6EF5F1D822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A43D9B-C99D-6F36-6374-FE0D09F6C68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57691-1D9A-DA81-59AB-F0984F9D58A4}"/>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5" name="フッター プレースホルダー 4">
            <a:extLst>
              <a:ext uri="{FF2B5EF4-FFF2-40B4-BE49-F238E27FC236}">
                <a16:creationId xmlns:a16="http://schemas.microsoft.com/office/drawing/2014/main" id="{294B51BA-3039-92F7-CF10-61C3D0DB5F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E51AED-8CBC-1A10-483D-58CB8E64B966}"/>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1920599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EE28BF2-8237-7954-85C2-78BC6B19E6F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27E568-4D2C-3D96-0F64-2C873BC7706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45231E-933F-2CF0-8F05-CCCD6A640517}"/>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5" name="フッター プレースホルダー 4">
            <a:extLst>
              <a:ext uri="{FF2B5EF4-FFF2-40B4-BE49-F238E27FC236}">
                <a16:creationId xmlns:a16="http://schemas.microsoft.com/office/drawing/2014/main" id="{B338A808-0D23-147F-A0B9-18C0CF45B1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3C51D-9421-940D-EB5D-24BA72301483}"/>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411632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BEF8F0E-8221-D3A2-B3F2-6BA6A046DC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タイトル 8">
            <a:extLst>
              <a:ext uri="{FF2B5EF4-FFF2-40B4-BE49-F238E27FC236}">
                <a16:creationId xmlns:a16="http://schemas.microsoft.com/office/drawing/2014/main" id="{D437DE0B-8E6A-ACD4-2F98-4663AE618A2E}"/>
              </a:ext>
            </a:extLst>
          </p:cNvPr>
          <p:cNvSpPr>
            <a:spLocks noGrp="1"/>
          </p:cNvSpPr>
          <p:nvPr>
            <p:ph type="title"/>
          </p:nvPr>
        </p:nvSpPr>
        <p:spPr/>
        <p:txBody>
          <a:bodyPr/>
          <a:lstStyle/>
          <a:p>
            <a:r>
              <a:rPr kumimoji="1" lang="ja-JP" altLang="en-US"/>
              <a:t>マスター タイトルの書式設定</a:t>
            </a:r>
          </a:p>
        </p:txBody>
      </p:sp>
      <p:sp>
        <p:nvSpPr>
          <p:cNvPr id="17" name="正方形/長方形 16">
            <a:extLst>
              <a:ext uri="{FF2B5EF4-FFF2-40B4-BE49-F238E27FC236}">
                <a16:creationId xmlns:a16="http://schemas.microsoft.com/office/drawing/2014/main" id="{B56BEF26-11C2-6FE9-9EE3-EBF56B139029}"/>
              </a:ext>
            </a:extLst>
          </p:cNvPr>
          <p:cNvSpPr/>
          <p:nvPr userDrawn="1"/>
        </p:nvSpPr>
        <p:spPr>
          <a:xfrm>
            <a:off x="0" y="1"/>
            <a:ext cx="12192000" cy="543910"/>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685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22C3E-EE3B-703A-03F1-004239F8D2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9BBA26-4A9F-2AA3-2ED0-9A2E877DAD9C}"/>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4" name="フッター プレースホルダー 3">
            <a:extLst>
              <a:ext uri="{FF2B5EF4-FFF2-40B4-BE49-F238E27FC236}">
                <a16:creationId xmlns:a16="http://schemas.microsoft.com/office/drawing/2014/main" id="{24013230-242F-5FE1-EE24-09C13AAEF61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6D6EEC-7BF9-0BC9-30AC-4C275F3C4703}"/>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33519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135DD-30FD-3660-8D61-5EE07575F92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CEA565-20F8-FC7E-784C-BDF169600A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82B2057-72D8-02C5-0B89-357075FAD1C4}"/>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5" name="フッター プレースホルダー 4">
            <a:extLst>
              <a:ext uri="{FF2B5EF4-FFF2-40B4-BE49-F238E27FC236}">
                <a16:creationId xmlns:a16="http://schemas.microsoft.com/office/drawing/2014/main" id="{40547B75-692F-E1A1-26A2-33B06F954A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728245-FCAF-1711-6CDB-995F544F7561}"/>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14952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F57C27-D062-72DB-841D-CFBDA90340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C02AC7-8349-97D3-A212-8FCC96479F8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498D36D-AA1F-9B99-CE2E-E76FD6ECB6E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9F70B82-BD65-D5E8-2C71-2FB278D86F52}"/>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6" name="フッター プレースホルダー 5">
            <a:extLst>
              <a:ext uri="{FF2B5EF4-FFF2-40B4-BE49-F238E27FC236}">
                <a16:creationId xmlns:a16="http://schemas.microsoft.com/office/drawing/2014/main" id="{F33F55FF-8FA2-77D3-2DCB-B82DB85688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53B1F5-B97F-640A-80CC-AC5474B7EF48}"/>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293913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D43BC-FEF0-B0B1-BA8B-97A7ECA3AE5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6AFC6C-23CE-9842-20B4-96D0F861D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5A44ED-9167-BC8F-23E0-F34DA34C08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50D0BD4-2BDA-5D14-55F7-043CB784A0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E1343-3221-9149-64A2-191601521FF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CD0F86D-640C-8ADE-99CF-10961D7FFCFA}"/>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8" name="フッター プレースホルダー 7">
            <a:extLst>
              <a:ext uri="{FF2B5EF4-FFF2-40B4-BE49-F238E27FC236}">
                <a16:creationId xmlns:a16="http://schemas.microsoft.com/office/drawing/2014/main" id="{1914E805-F64B-DA8C-FDA2-533B88DEECE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4BB8B5-7C8C-35F5-5C82-F78E303865B8}"/>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288587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696A35-00F8-D9BC-4735-2D450726E29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BDF48CD-6A5D-8DB3-388E-8260E106825C}"/>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4" name="フッター プレースホルダー 3">
            <a:extLst>
              <a:ext uri="{FF2B5EF4-FFF2-40B4-BE49-F238E27FC236}">
                <a16:creationId xmlns:a16="http://schemas.microsoft.com/office/drawing/2014/main" id="{44506ECF-3FFE-01CF-52FF-BFEE5734424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FA274B1-DA89-E97C-C889-C53A7B59F401}"/>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87116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69673D7-ABB4-86FF-5443-97706771D80F}"/>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3" name="フッター プレースホルダー 2">
            <a:extLst>
              <a:ext uri="{FF2B5EF4-FFF2-40B4-BE49-F238E27FC236}">
                <a16:creationId xmlns:a16="http://schemas.microsoft.com/office/drawing/2014/main" id="{3CB68442-6555-872F-7601-EAD53DDE8BB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837EAD-2995-ADE3-416E-7ED793FEFEB5}"/>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328829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E807DF-CE52-0926-AD77-F7E9F19183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B30D58-8940-A1E5-DAF6-B53E8A2CD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5A264E-B002-1D6D-12CB-7B49ED371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3E46968-41B0-0E5D-C6F3-8283B47256BE}"/>
              </a:ext>
            </a:extLst>
          </p:cNvPr>
          <p:cNvSpPr>
            <a:spLocks noGrp="1"/>
          </p:cNvSpPr>
          <p:nvPr>
            <p:ph type="dt" sz="half" idx="10"/>
          </p:nvPr>
        </p:nvSpPr>
        <p:spPr/>
        <p:txBody>
          <a:bodyPr/>
          <a:lstStyle/>
          <a:p>
            <a:fld id="{104D5C9D-386E-442A-841E-051CB9FB2DF4}" type="datetimeFigureOut">
              <a:rPr kumimoji="1" lang="ja-JP" altLang="en-US" smtClean="0"/>
              <a:t>2024/10/12</a:t>
            </a:fld>
            <a:endParaRPr kumimoji="1" lang="ja-JP" altLang="en-US"/>
          </a:p>
        </p:txBody>
      </p:sp>
      <p:sp>
        <p:nvSpPr>
          <p:cNvPr id="6" name="フッター プレースホルダー 5">
            <a:extLst>
              <a:ext uri="{FF2B5EF4-FFF2-40B4-BE49-F238E27FC236}">
                <a16:creationId xmlns:a16="http://schemas.microsoft.com/office/drawing/2014/main" id="{B31CEA6E-C868-3570-422F-77AC76D46C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B47D0B-7254-317C-1D03-D2309A8DE1E9}"/>
              </a:ext>
            </a:extLst>
          </p:cNvPr>
          <p:cNvSpPr>
            <a:spLocks noGrp="1"/>
          </p:cNvSpPr>
          <p:nvPr>
            <p:ph type="sldNum" sz="quarter" idx="12"/>
          </p:nvPr>
        </p:nvSpPr>
        <p:spPr/>
        <p:txBody>
          <a:body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413489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493037C-5491-8B51-9D34-D7644F3B1A76}"/>
              </a:ext>
            </a:extLst>
          </p:cNvPr>
          <p:cNvSpPr>
            <a:spLocks noGrp="1"/>
          </p:cNvSpPr>
          <p:nvPr>
            <p:ph type="title"/>
          </p:nvPr>
        </p:nvSpPr>
        <p:spPr>
          <a:xfrm>
            <a:off x="838200" y="543910"/>
            <a:ext cx="10515600" cy="1146778"/>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F673AF39-D2EE-58B9-621F-255FB271E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160938-68A1-D789-E974-C6ED6F84A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4D5C9D-386E-442A-841E-051CB9FB2DF4}" type="datetimeFigureOut">
              <a:rPr kumimoji="1" lang="ja-JP" altLang="en-US" smtClean="0"/>
              <a:t>2024/10/12</a:t>
            </a:fld>
            <a:endParaRPr kumimoji="1" lang="ja-JP" altLang="en-US"/>
          </a:p>
        </p:txBody>
      </p:sp>
      <p:sp>
        <p:nvSpPr>
          <p:cNvPr id="5" name="フッター プレースホルダー 4">
            <a:extLst>
              <a:ext uri="{FF2B5EF4-FFF2-40B4-BE49-F238E27FC236}">
                <a16:creationId xmlns:a16="http://schemas.microsoft.com/office/drawing/2014/main" id="{4EFE3379-B89F-EF27-8F95-5524CFB45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228B9F1-CB13-4B34-91DD-BC247F182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AF33C8-AE7F-48DB-BB1D-9C978A8FB97F}" type="slidenum">
              <a:rPr kumimoji="1" lang="ja-JP" altLang="en-US" smtClean="0"/>
              <a:t>‹#›</a:t>
            </a:fld>
            <a:endParaRPr kumimoji="1" lang="ja-JP" altLang="en-US"/>
          </a:p>
        </p:txBody>
      </p:sp>
    </p:spTree>
    <p:extLst>
      <p:ext uri="{BB962C8B-B14F-4D97-AF65-F5344CB8AC3E}">
        <p14:creationId xmlns:p14="http://schemas.microsoft.com/office/powerpoint/2010/main" val="91292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5BB14-5866-47E9-1E83-B20AB89AE458}"/>
              </a:ext>
            </a:extLst>
          </p:cNvPr>
          <p:cNvSpPr>
            <a:spLocks noGrp="1"/>
          </p:cNvSpPr>
          <p:nvPr>
            <p:ph type="ctrTitle"/>
          </p:nvPr>
        </p:nvSpPr>
        <p:spPr/>
        <p:txBody>
          <a:bodyPr/>
          <a:lstStyle/>
          <a:p>
            <a:r>
              <a:rPr kumimoji="1" lang="ja-JP" altLang="en-US" dirty="0"/>
              <a:t>株価予測モデルの構築</a:t>
            </a:r>
            <a:br>
              <a:rPr kumimoji="1" lang="en-US" altLang="ja-JP" dirty="0"/>
            </a:br>
            <a:r>
              <a:rPr kumimoji="1" lang="ja-JP" altLang="en-US" dirty="0"/>
              <a:t>成果発表</a:t>
            </a:r>
          </a:p>
        </p:txBody>
      </p:sp>
      <p:sp>
        <p:nvSpPr>
          <p:cNvPr id="3" name="字幕 2">
            <a:extLst>
              <a:ext uri="{FF2B5EF4-FFF2-40B4-BE49-F238E27FC236}">
                <a16:creationId xmlns:a16="http://schemas.microsoft.com/office/drawing/2014/main" id="{C031A9DB-1E0F-8027-3278-24D46B6FE108}"/>
              </a:ext>
            </a:extLst>
          </p:cNvPr>
          <p:cNvSpPr>
            <a:spLocks noGrp="1"/>
          </p:cNvSpPr>
          <p:nvPr>
            <p:ph type="subTitle" idx="1"/>
          </p:nvPr>
        </p:nvSpPr>
        <p:spPr/>
        <p:txBody>
          <a:bodyPr/>
          <a:lstStyle/>
          <a:p>
            <a:r>
              <a:rPr kumimoji="1" lang="ja-JP" altLang="en-US" dirty="0"/>
              <a:t>河合洋宜</a:t>
            </a:r>
          </a:p>
        </p:txBody>
      </p:sp>
    </p:spTree>
    <p:extLst>
      <p:ext uri="{BB962C8B-B14F-4D97-AF65-F5344CB8AC3E}">
        <p14:creationId xmlns:p14="http://schemas.microsoft.com/office/powerpoint/2010/main" val="386235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検証内容一覧</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normAutofit fontScale="77500" lnSpcReduction="20000"/>
          </a:bodyPr>
          <a:lstStyle/>
          <a:p>
            <a:r>
              <a:rPr lang="ja-JP" altLang="en-US" sz="2200" b="1" dirty="0"/>
              <a:t>検証</a:t>
            </a:r>
            <a:r>
              <a:rPr lang="en-US" altLang="ja-JP" sz="2200" b="1" dirty="0"/>
              <a:t>1: </a:t>
            </a:r>
            <a:r>
              <a:rPr lang="ja-JP" altLang="en-US" sz="2200" b="1" dirty="0"/>
              <a:t>データ範囲の絞り込み</a:t>
            </a:r>
          </a:p>
          <a:p>
            <a:pPr lvl="1"/>
            <a:r>
              <a:rPr lang="ja-JP" altLang="en-US" sz="2200" b="1" dirty="0"/>
              <a:t>背景</a:t>
            </a:r>
            <a:r>
              <a:rPr lang="en-US" altLang="ja-JP" sz="2200" dirty="0"/>
              <a:t>: </a:t>
            </a:r>
            <a:r>
              <a:rPr lang="ja-JP" altLang="en-US" sz="2200" dirty="0"/>
              <a:t>バブル崩壊やリーマンショックのような大規模な経済イベントが発生した時のデータは、通常の市場環境とは異なり、外れ値となっている可能性がある。また、過去のトレンドと現在のトレンドが異なることから、古いデータは有用でないかもしれない。</a:t>
            </a:r>
          </a:p>
          <a:p>
            <a:pPr lvl="1"/>
            <a:r>
              <a:rPr lang="ja-JP" altLang="en-US" sz="2200" b="1" dirty="0"/>
              <a:t>仮説</a:t>
            </a:r>
            <a:r>
              <a:rPr lang="en-US" altLang="ja-JP" sz="2200" dirty="0"/>
              <a:t>: </a:t>
            </a:r>
            <a:r>
              <a:rPr lang="ja-JP" altLang="en-US" sz="2200" dirty="0"/>
              <a:t>データ範囲を近年のデータに絞ることで、モデルの予測精度が向上する。</a:t>
            </a:r>
          </a:p>
          <a:p>
            <a:pPr lvl="1"/>
            <a:r>
              <a:rPr lang="ja-JP" altLang="en-US" sz="2200" b="1" dirty="0"/>
              <a:t>結果</a:t>
            </a:r>
            <a:r>
              <a:rPr lang="en-US" altLang="ja-JP" sz="2200" dirty="0"/>
              <a:t>:</a:t>
            </a:r>
          </a:p>
          <a:p>
            <a:r>
              <a:rPr lang="ja-JP" altLang="en-US" sz="2200" b="1" dirty="0"/>
              <a:t>検証</a:t>
            </a:r>
            <a:r>
              <a:rPr lang="en-US" altLang="ja-JP" sz="2200" b="1" dirty="0"/>
              <a:t>2: </a:t>
            </a:r>
            <a:r>
              <a:rPr lang="ja-JP" altLang="en-US" sz="2200" b="1" dirty="0"/>
              <a:t>為替データの追加</a:t>
            </a:r>
          </a:p>
          <a:p>
            <a:pPr lvl="1"/>
            <a:r>
              <a:rPr lang="ja-JP" altLang="en-US" sz="2200" b="1" dirty="0"/>
              <a:t>背景</a:t>
            </a:r>
            <a:r>
              <a:rPr lang="en-US" altLang="ja-JP" sz="2200" dirty="0"/>
              <a:t>: </a:t>
            </a:r>
            <a:r>
              <a:rPr lang="ja-JP" altLang="en-US" sz="2200" dirty="0"/>
              <a:t>株価と為替は相関があると考えられ、為替データを特徴量に追加することで、株価予測の精度が向上する可能性がある。</a:t>
            </a:r>
          </a:p>
          <a:p>
            <a:pPr lvl="1"/>
            <a:r>
              <a:rPr lang="ja-JP" altLang="en-US" sz="2200" b="1" dirty="0"/>
              <a:t>仮説</a:t>
            </a:r>
            <a:r>
              <a:rPr lang="en-US" altLang="ja-JP" sz="2200" dirty="0"/>
              <a:t>: </a:t>
            </a:r>
            <a:r>
              <a:rPr lang="ja-JP" altLang="en-US" sz="2200" dirty="0"/>
              <a:t>過去の株価だけでなく、為替データを含めることで予測精度が向上する。</a:t>
            </a:r>
          </a:p>
          <a:p>
            <a:pPr lvl="1"/>
            <a:r>
              <a:rPr lang="ja-JP" altLang="en-US" sz="2200" b="1" dirty="0"/>
              <a:t>結果</a:t>
            </a:r>
            <a:r>
              <a:rPr lang="en-US" altLang="ja-JP" sz="2200" dirty="0"/>
              <a:t>:</a:t>
            </a:r>
          </a:p>
          <a:p>
            <a:r>
              <a:rPr lang="ja-JP" altLang="en-US" sz="2200" b="1" dirty="0"/>
              <a:t>検証</a:t>
            </a:r>
            <a:r>
              <a:rPr lang="en-US" altLang="ja-JP" sz="2200" b="1" dirty="0"/>
              <a:t>3: </a:t>
            </a:r>
            <a:r>
              <a:rPr lang="ja-JP" altLang="en-US" sz="2200" b="1" dirty="0"/>
              <a:t>変化の少ないデータの削除</a:t>
            </a:r>
          </a:p>
          <a:p>
            <a:pPr lvl="1"/>
            <a:r>
              <a:rPr lang="ja-JP" altLang="en-US" sz="2200" b="1" dirty="0"/>
              <a:t>背景</a:t>
            </a:r>
            <a:r>
              <a:rPr lang="en-US" altLang="ja-JP" sz="2200" dirty="0"/>
              <a:t>: </a:t>
            </a:r>
            <a:r>
              <a:rPr lang="ja-JP" altLang="en-US" sz="2200" dirty="0"/>
              <a:t>株価の変化率がほぼ</a:t>
            </a:r>
            <a:r>
              <a:rPr lang="en-US" altLang="ja-JP" sz="2200" dirty="0"/>
              <a:t>0</a:t>
            </a:r>
            <a:r>
              <a:rPr lang="ja-JP" altLang="en-US" sz="2200" dirty="0"/>
              <a:t>に近いデータは、モデルにとって区別が難しく、予測のノイズとなっている可能性がある。</a:t>
            </a:r>
          </a:p>
          <a:p>
            <a:pPr lvl="1"/>
            <a:r>
              <a:rPr lang="ja-JP" altLang="en-US" sz="2200" b="1" dirty="0"/>
              <a:t>仮説</a:t>
            </a:r>
            <a:r>
              <a:rPr lang="en-US" altLang="ja-JP" sz="2200" dirty="0"/>
              <a:t>: </a:t>
            </a:r>
            <a:r>
              <a:rPr lang="ja-JP" altLang="en-US" sz="2200" dirty="0"/>
              <a:t>変化がほとんどないデータを削除することで、モデルがより明確なパターンに集中し、精度が向上する。</a:t>
            </a:r>
          </a:p>
          <a:p>
            <a:pPr lvl="1"/>
            <a:r>
              <a:rPr lang="ja-JP" altLang="en-US" sz="2200" b="1" dirty="0"/>
              <a:t>結果</a:t>
            </a:r>
            <a:r>
              <a:rPr lang="en-US" altLang="ja-JP" sz="2200" dirty="0"/>
              <a:t>:</a:t>
            </a:r>
          </a:p>
          <a:p>
            <a:pPr marL="0" indent="0">
              <a:buNone/>
            </a:pPr>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検証内容</a:t>
            </a:r>
            <a:endParaRPr kumimoji="1" lang="ja-JP" altLang="en-US" sz="3600" dirty="0">
              <a:solidFill>
                <a:schemeClr val="bg1"/>
              </a:solidFill>
            </a:endParaRPr>
          </a:p>
        </p:txBody>
      </p:sp>
    </p:spTree>
    <p:extLst>
      <p:ext uri="{BB962C8B-B14F-4D97-AF65-F5344CB8AC3E}">
        <p14:creationId xmlns:p14="http://schemas.microsoft.com/office/powerpoint/2010/main" val="23269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570186" y="579072"/>
            <a:ext cx="10515600" cy="1146778"/>
          </a:xfrm>
        </p:spPr>
        <p:txBody>
          <a:bodyPr>
            <a:normAutofit/>
          </a:bodyPr>
          <a:lstStyle/>
          <a:p>
            <a:r>
              <a:rPr kumimoji="1" lang="ja-JP" altLang="en-US" dirty="0"/>
              <a:t>検証</a:t>
            </a:r>
            <a:r>
              <a:rPr kumimoji="1" lang="en-US" altLang="ja-JP" dirty="0"/>
              <a:t>1: </a:t>
            </a:r>
            <a:r>
              <a:rPr kumimoji="1" lang="ja-JP" altLang="en-US" dirty="0"/>
              <a:t>データ範囲の絞り込み</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検証内容</a:t>
            </a:r>
            <a:r>
              <a:rPr lang="en-US" altLang="ja-JP" sz="3600" dirty="0">
                <a:solidFill>
                  <a:schemeClr val="bg1"/>
                </a:solidFill>
              </a:rPr>
              <a:t>1</a:t>
            </a:r>
            <a:endParaRPr kumimoji="1" lang="ja-JP" altLang="en-US" sz="3600" dirty="0">
              <a:solidFill>
                <a:schemeClr val="bg1"/>
              </a:solidFill>
            </a:endParaRPr>
          </a:p>
        </p:txBody>
      </p:sp>
      <p:pic>
        <p:nvPicPr>
          <p:cNvPr id="2056" name="Picture 8">
            <a:extLst>
              <a:ext uri="{FF2B5EF4-FFF2-40B4-BE49-F238E27FC236}">
                <a16:creationId xmlns:a16="http://schemas.microsoft.com/office/drawing/2014/main" id="{03416F13-7FE6-491C-23B0-56EF01C0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15" y="1874939"/>
            <a:ext cx="2888974" cy="22662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0C4412-7AE3-6630-F781-16DBDF2920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15" y="4141140"/>
            <a:ext cx="2991716" cy="234679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76C412A-915B-7664-0336-8F8B5B4B8BCB}"/>
              </a:ext>
            </a:extLst>
          </p:cNvPr>
          <p:cNvSpPr txBox="1"/>
          <p:nvPr/>
        </p:nvSpPr>
        <p:spPr>
          <a:xfrm>
            <a:off x="1217924" y="1438394"/>
            <a:ext cx="2753197" cy="369332"/>
          </a:xfrm>
          <a:prstGeom prst="rect">
            <a:avLst/>
          </a:prstGeom>
          <a:noFill/>
        </p:spPr>
        <p:txBody>
          <a:bodyPr wrap="square" rtlCol="0">
            <a:spAutoFit/>
          </a:bodyPr>
          <a:lstStyle/>
          <a:p>
            <a:r>
              <a:rPr kumimoji="1" lang="ja-JP" altLang="en-US" b="1" dirty="0"/>
              <a:t>すべての範囲のデータ</a:t>
            </a:r>
          </a:p>
        </p:txBody>
      </p:sp>
      <p:sp>
        <p:nvSpPr>
          <p:cNvPr id="9" name="テキスト ボックス 8">
            <a:extLst>
              <a:ext uri="{FF2B5EF4-FFF2-40B4-BE49-F238E27FC236}">
                <a16:creationId xmlns:a16="http://schemas.microsoft.com/office/drawing/2014/main" id="{E82EF8F6-B7DE-AD01-3F00-52F4181F64C2}"/>
              </a:ext>
            </a:extLst>
          </p:cNvPr>
          <p:cNvSpPr txBox="1"/>
          <p:nvPr/>
        </p:nvSpPr>
        <p:spPr>
          <a:xfrm>
            <a:off x="3606363" y="3516135"/>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0.5165</a:t>
            </a:r>
            <a:endParaRPr kumimoji="1" lang="ja-JP" altLang="en-US" dirty="0"/>
          </a:p>
        </p:txBody>
      </p:sp>
      <p:sp>
        <p:nvSpPr>
          <p:cNvPr id="10" name="矢印: 右 9">
            <a:extLst>
              <a:ext uri="{FF2B5EF4-FFF2-40B4-BE49-F238E27FC236}">
                <a16:creationId xmlns:a16="http://schemas.microsoft.com/office/drawing/2014/main" id="{16FD3BAF-3641-34F0-E64A-325CB40F6A00}"/>
              </a:ext>
            </a:extLst>
          </p:cNvPr>
          <p:cNvSpPr/>
          <p:nvPr/>
        </p:nvSpPr>
        <p:spPr>
          <a:xfrm>
            <a:off x="4903077" y="3326949"/>
            <a:ext cx="1718441" cy="10873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0A7C9B-C1C0-B7F8-C6B8-E67C3646D596}"/>
              </a:ext>
            </a:extLst>
          </p:cNvPr>
          <p:cNvSpPr txBox="1"/>
          <p:nvPr/>
        </p:nvSpPr>
        <p:spPr>
          <a:xfrm>
            <a:off x="7581938" y="1452108"/>
            <a:ext cx="2753197"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a:t>
            </a:r>
          </a:p>
        </p:txBody>
      </p:sp>
      <p:pic>
        <p:nvPicPr>
          <p:cNvPr id="2060" name="Picture 12">
            <a:extLst>
              <a:ext uri="{FF2B5EF4-FFF2-40B4-BE49-F238E27FC236}">
                <a16:creationId xmlns:a16="http://schemas.microsoft.com/office/drawing/2014/main" id="{1AC9EC23-986B-608F-1FF4-770EBDB43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9663" y="1749872"/>
            <a:ext cx="3265472" cy="251633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8F96C083-C212-1E12-DC89-1474804CB8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9627" y="4240610"/>
            <a:ext cx="3198287" cy="2464563"/>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66A4A253-D157-106B-7872-5F58D7C00C91}"/>
              </a:ext>
            </a:extLst>
          </p:cNvPr>
          <p:cNvSpPr txBox="1"/>
          <p:nvPr/>
        </p:nvSpPr>
        <p:spPr>
          <a:xfrm>
            <a:off x="10530052" y="3597860"/>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0.5248</a:t>
            </a:r>
            <a:endParaRPr kumimoji="1" lang="ja-JP" altLang="en-US" dirty="0"/>
          </a:p>
        </p:txBody>
      </p:sp>
    </p:spTree>
    <p:extLst>
      <p:ext uri="{BB962C8B-B14F-4D97-AF65-F5344CB8AC3E}">
        <p14:creationId xmlns:p14="http://schemas.microsoft.com/office/powerpoint/2010/main" val="64380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normAutofit/>
          </a:bodyPr>
          <a:lstStyle/>
          <a:p>
            <a:r>
              <a:rPr kumimoji="1" lang="ja-JP" altLang="en-US" dirty="0"/>
              <a:t>検証</a:t>
            </a:r>
            <a:r>
              <a:rPr kumimoji="1" lang="en-US" altLang="ja-JP" dirty="0"/>
              <a:t>2: </a:t>
            </a:r>
            <a:r>
              <a:rPr kumimoji="1" lang="ja-JP" altLang="en-US" dirty="0"/>
              <a:t>為替データの追加</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kumimoji="1" lang="ja-JP" altLang="en-US" sz="3600" dirty="0">
                <a:solidFill>
                  <a:schemeClr val="bg1"/>
                </a:solidFill>
              </a:rPr>
              <a:t>検証内容</a:t>
            </a:r>
            <a:r>
              <a:rPr kumimoji="1" lang="en-US" altLang="ja-JP" sz="3600" dirty="0">
                <a:solidFill>
                  <a:schemeClr val="bg1"/>
                </a:solidFill>
              </a:rPr>
              <a:t>2</a:t>
            </a:r>
            <a:endParaRPr kumimoji="1" lang="ja-JP" altLang="en-US" sz="3600" dirty="0">
              <a:solidFill>
                <a:schemeClr val="bg1"/>
              </a:solidFill>
            </a:endParaRPr>
          </a:p>
        </p:txBody>
      </p:sp>
      <p:sp>
        <p:nvSpPr>
          <p:cNvPr id="4" name="テキスト ボックス 3">
            <a:extLst>
              <a:ext uri="{FF2B5EF4-FFF2-40B4-BE49-F238E27FC236}">
                <a16:creationId xmlns:a16="http://schemas.microsoft.com/office/drawing/2014/main" id="{EF717158-1014-34F2-73CB-D2B74C673305}"/>
              </a:ext>
            </a:extLst>
          </p:cNvPr>
          <p:cNvSpPr txBox="1"/>
          <p:nvPr/>
        </p:nvSpPr>
        <p:spPr>
          <a:xfrm>
            <a:off x="913124" y="1392924"/>
            <a:ext cx="4384090"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 為替データなし</a:t>
            </a:r>
          </a:p>
        </p:txBody>
      </p:sp>
      <p:pic>
        <p:nvPicPr>
          <p:cNvPr id="6" name="Picture 12">
            <a:extLst>
              <a:ext uri="{FF2B5EF4-FFF2-40B4-BE49-F238E27FC236}">
                <a16:creationId xmlns:a16="http://schemas.microsoft.com/office/drawing/2014/main" id="{D2D5183F-CE12-7735-D6E2-009BA88E2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9" y="1690688"/>
            <a:ext cx="3265472" cy="25163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a:extLst>
              <a:ext uri="{FF2B5EF4-FFF2-40B4-BE49-F238E27FC236}">
                <a16:creationId xmlns:a16="http://schemas.microsoft.com/office/drawing/2014/main" id="{7D43BDF0-B307-44CC-A0A3-C90B8FE91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13" y="4181426"/>
            <a:ext cx="3198287" cy="2464563"/>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E2EFD0C0-062E-17FA-B972-952B5320088E}"/>
              </a:ext>
            </a:extLst>
          </p:cNvPr>
          <p:cNvSpPr txBox="1"/>
          <p:nvPr/>
        </p:nvSpPr>
        <p:spPr>
          <a:xfrm>
            <a:off x="3861238" y="3538676"/>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0.5248</a:t>
            </a:r>
            <a:endParaRPr kumimoji="1" lang="ja-JP" altLang="en-US" dirty="0"/>
          </a:p>
        </p:txBody>
      </p:sp>
      <p:sp>
        <p:nvSpPr>
          <p:cNvPr id="9" name="矢印: 右 8">
            <a:extLst>
              <a:ext uri="{FF2B5EF4-FFF2-40B4-BE49-F238E27FC236}">
                <a16:creationId xmlns:a16="http://schemas.microsoft.com/office/drawing/2014/main" id="{CA3716E4-4273-97ED-8C01-DB7DF1E97192}"/>
              </a:ext>
            </a:extLst>
          </p:cNvPr>
          <p:cNvSpPr/>
          <p:nvPr/>
        </p:nvSpPr>
        <p:spPr>
          <a:xfrm>
            <a:off x="4824249" y="3318143"/>
            <a:ext cx="1718441" cy="10873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934D9D9-1F10-DB07-0C0D-7890EA5A5AA8}"/>
              </a:ext>
            </a:extLst>
          </p:cNvPr>
          <p:cNvSpPr txBox="1"/>
          <p:nvPr/>
        </p:nvSpPr>
        <p:spPr>
          <a:xfrm>
            <a:off x="6894788" y="1413358"/>
            <a:ext cx="4384090"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 為替データあり</a:t>
            </a:r>
          </a:p>
        </p:txBody>
      </p:sp>
      <p:pic>
        <p:nvPicPr>
          <p:cNvPr id="4098" name="Picture 2">
            <a:extLst>
              <a:ext uri="{FF2B5EF4-FFF2-40B4-BE49-F238E27FC236}">
                <a16:creationId xmlns:a16="http://schemas.microsoft.com/office/drawing/2014/main" id="{80AA11AA-8A39-2C07-DC7D-54FCC268C3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4027" y="1730778"/>
            <a:ext cx="3072999" cy="24105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88B0B6E-01AB-7C2A-FC8E-47C9639251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0884" y="4181425"/>
            <a:ext cx="3339284" cy="261943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AEB825E3-99DF-F1C6-D006-104D56110CAE}"/>
              </a:ext>
            </a:extLst>
          </p:cNvPr>
          <p:cNvSpPr txBox="1"/>
          <p:nvPr/>
        </p:nvSpPr>
        <p:spPr>
          <a:xfrm>
            <a:off x="10504948" y="3643779"/>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0.5165</a:t>
            </a:r>
            <a:endParaRPr kumimoji="1" lang="ja-JP" altLang="en-US" dirty="0"/>
          </a:p>
        </p:txBody>
      </p:sp>
    </p:spTree>
    <p:extLst>
      <p:ext uri="{BB962C8B-B14F-4D97-AF65-F5344CB8AC3E}">
        <p14:creationId xmlns:p14="http://schemas.microsoft.com/office/powerpoint/2010/main" val="1690189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normAutofit/>
          </a:bodyPr>
          <a:lstStyle/>
          <a:p>
            <a:r>
              <a:rPr kumimoji="1" lang="ja-JP" altLang="en-US" dirty="0"/>
              <a:t>検証</a:t>
            </a:r>
            <a:r>
              <a:rPr kumimoji="1" lang="en-US" altLang="ja-JP" dirty="0"/>
              <a:t>3: </a:t>
            </a:r>
            <a:r>
              <a:rPr kumimoji="1" lang="ja-JP" altLang="en-US" dirty="0"/>
              <a:t>変化の少ないデータの削除</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kumimoji="1" lang="ja-JP" altLang="en-US" sz="3600" dirty="0">
                <a:solidFill>
                  <a:schemeClr val="bg1"/>
                </a:solidFill>
              </a:rPr>
              <a:t>検証内容</a:t>
            </a:r>
            <a:r>
              <a:rPr lang="en-US" altLang="ja-JP" sz="3600" dirty="0">
                <a:solidFill>
                  <a:schemeClr val="bg1"/>
                </a:solidFill>
              </a:rPr>
              <a:t>3</a:t>
            </a:r>
            <a:endParaRPr kumimoji="1" lang="ja-JP" altLang="en-US" sz="3600" dirty="0">
              <a:solidFill>
                <a:schemeClr val="bg1"/>
              </a:solidFill>
            </a:endParaRPr>
          </a:p>
        </p:txBody>
      </p:sp>
      <p:sp>
        <p:nvSpPr>
          <p:cNvPr id="4" name="テキスト ボックス 3">
            <a:extLst>
              <a:ext uri="{FF2B5EF4-FFF2-40B4-BE49-F238E27FC236}">
                <a16:creationId xmlns:a16="http://schemas.microsoft.com/office/drawing/2014/main" id="{BB249CD2-D264-24D4-42F1-36565A5631BF}"/>
              </a:ext>
            </a:extLst>
          </p:cNvPr>
          <p:cNvSpPr txBox="1"/>
          <p:nvPr/>
        </p:nvSpPr>
        <p:spPr>
          <a:xfrm>
            <a:off x="913124" y="1392924"/>
            <a:ext cx="4384090"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 </a:t>
            </a:r>
          </a:p>
        </p:txBody>
      </p:sp>
      <p:pic>
        <p:nvPicPr>
          <p:cNvPr id="6" name="Picture 12">
            <a:extLst>
              <a:ext uri="{FF2B5EF4-FFF2-40B4-BE49-F238E27FC236}">
                <a16:creationId xmlns:a16="http://schemas.microsoft.com/office/drawing/2014/main" id="{1E39D771-471A-336E-B25E-A7F5AA860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9" y="1690688"/>
            <a:ext cx="3265472" cy="25163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a:extLst>
              <a:ext uri="{FF2B5EF4-FFF2-40B4-BE49-F238E27FC236}">
                <a16:creationId xmlns:a16="http://schemas.microsoft.com/office/drawing/2014/main" id="{EEC7E7C9-7B92-F4BF-8E04-420E29AC8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13" y="4181426"/>
            <a:ext cx="3198287" cy="2464563"/>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4F2FD7AF-8B44-1666-C992-E22BEB9E84D6}"/>
              </a:ext>
            </a:extLst>
          </p:cNvPr>
          <p:cNvSpPr txBox="1"/>
          <p:nvPr/>
        </p:nvSpPr>
        <p:spPr>
          <a:xfrm>
            <a:off x="3861238" y="3538676"/>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0.5248</a:t>
            </a:r>
            <a:endParaRPr kumimoji="1" lang="ja-JP" altLang="en-US" dirty="0"/>
          </a:p>
        </p:txBody>
      </p:sp>
      <p:sp>
        <p:nvSpPr>
          <p:cNvPr id="9" name="矢印: 右 8">
            <a:extLst>
              <a:ext uri="{FF2B5EF4-FFF2-40B4-BE49-F238E27FC236}">
                <a16:creationId xmlns:a16="http://schemas.microsoft.com/office/drawing/2014/main" id="{849696A6-48B9-D824-A29A-320A1CFB45A2}"/>
              </a:ext>
            </a:extLst>
          </p:cNvPr>
          <p:cNvSpPr/>
          <p:nvPr/>
        </p:nvSpPr>
        <p:spPr>
          <a:xfrm>
            <a:off x="4824249" y="3318143"/>
            <a:ext cx="1718441" cy="10873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122" name="Picture 2">
            <a:extLst>
              <a:ext uri="{FF2B5EF4-FFF2-40B4-BE49-F238E27FC236}">
                <a16:creationId xmlns:a16="http://schemas.microsoft.com/office/drawing/2014/main" id="{4B55C788-2E65-E65E-D55B-E453773A5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824" y="1733583"/>
            <a:ext cx="3098480" cy="24305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4B26EC1-F8B8-59E8-125A-6C0E2B7004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0155" y="4207022"/>
            <a:ext cx="3318380" cy="2557105"/>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245E62B3-E81A-66E6-60B7-5FFE6652A395}"/>
              </a:ext>
            </a:extLst>
          </p:cNvPr>
          <p:cNvSpPr txBox="1"/>
          <p:nvPr/>
        </p:nvSpPr>
        <p:spPr>
          <a:xfrm>
            <a:off x="10209487" y="3709540"/>
            <a:ext cx="1296714" cy="646331"/>
          </a:xfrm>
          <a:prstGeom prst="rect">
            <a:avLst/>
          </a:prstGeom>
          <a:noFill/>
        </p:spPr>
        <p:txBody>
          <a:bodyPr wrap="square" rtlCol="0">
            <a:spAutoFit/>
          </a:bodyPr>
          <a:lstStyle/>
          <a:p>
            <a:r>
              <a:rPr kumimoji="1" lang="ja-JP" altLang="en-US" dirty="0"/>
              <a:t>精度 </a:t>
            </a:r>
            <a:r>
              <a:rPr kumimoji="1" lang="en-US" altLang="ja-JP" dirty="0"/>
              <a:t>: </a:t>
            </a:r>
          </a:p>
          <a:p>
            <a:r>
              <a:rPr lang="en-US" altLang="ja-JP" dirty="0"/>
              <a:t>0.5000</a:t>
            </a:r>
            <a:endParaRPr kumimoji="1" lang="ja-JP" altLang="en-US" dirty="0"/>
          </a:p>
        </p:txBody>
      </p:sp>
      <p:sp>
        <p:nvSpPr>
          <p:cNvPr id="11" name="テキスト ボックス 10">
            <a:extLst>
              <a:ext uri="{FF2B5EF4-FFF2-40B4-BE49-F238E27FC236}">
                <a16:creationId xmlns:a16="http://schemas.microsoft.com/office/drawing/2014/main" id="{707C6A53-D006-ED90-9FFB-59C80BCED809}"/>
              </a:ext>
            </a:extLst>
          </p:cNvPr>
          <p:cNvSpPr txBox="1"/>
          <p:nvPr/>
        </p:nvSpPr>
        <p:spPr>
          <a:xfrm>
            <a:off x="6977515" y="1365289"/>
            <a:ext cx="4384090" cy="369332"/>
          </a:xfrm>
          <a:prstGeom prst="rect">
            <a:avLst/>
          </a:prstGeom>
          <a:noFill/>
        </p:spPr>
        <p:txBody>
          <a:bodyPr wrap="square" rtlCol="0">
            <a:spAutoFit/>
          </a:bodyPr>
          <a:lstStyle/>
          <a:p>
            <a:r>
              <a:rPr lang="en-US" altLang="ja-JP" b="1" dirty="0"/>
              <a:t>2014</a:t>
            </a:r>
            <a:r>
              <a:rPr lang="ja-JP" altLang="en-US" b="1" dirty="0"/>
              <a:t>年から</a:t>
            </a:r>
            <a:r>
              <a:rPr kumimoji="1" lang="ja-JP" altLang="en-US" b="1" dirty="0"/>
              <a:t>のデータ 変化率</a:t>
            </a:r>
            <a:r>
              <a:rPr kumimoji="1" lang="en-US" altLang="ja-JP" b="1" dirty="0"/>
              <a:t>0.3</a:t>
            </a:r>
            <a:r>
              <a:rPr kumimoji="1" lang="ja-JP" altLang="en-US" b="1" dirty="0"/>
              <a:t>未満消去</a:t>
            </a:r>
          </a:p>
        </p:txBody>
      </p:sp>
    </p:spTree>
    <p:extLst>
      <p:ext uri="{BB962C8B-B14F-4D97-AF65-F5344CB8AC3E}">
        <p14:creationId xmlns:p14="http://schemas.microsoft.com/office/powerpoint/2010/main" val="284071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株価予測は難しい</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normAutofit lnSpcReduction="10000"/>
          </a:bodyPr>
          <a:lstStyle/>
          <a:p>
            <a:r>
              <a:rPr kumimoji="1" lang="ja-JP" altLang="en-US" dirty="0"/>
              <a:t>試行錯誤したが、精度の高いモデルを作ることはできなかった</a:t>
            </a:r>
            <a:endParaRPr kumimoji="1" lang="en-US" altLang="ja-JP" dirty="0"/>
          </a:p>
          <a:p>
            <a:endParaRPr lang="en-US" altLang="ja-JP" dirty="0"/>
          </a:p>
          <a:p>
            <a:r>
              <a:rPr kumimoji="1" lang="ja-JP" altLang="en-US" dirty="0"/>
              <a:t>原因</a:t>
            </a:r>
            <a:endParaRPr kumimoji="1" lang="en-US" altLang="ja-JP" dirty="0"/>
          </a:p>
          <a:p>
            <a:pPr lvl="1"/>
            <a:r>
              <a:rPr lang="ja-JP" altLang="en-US" dirty="0"/>
              <a:t>おそらく特徴量が足りていない</a:t>
            </a:r>
            <a:endParaRPr lang="en-US" altLang="ja-JP" dirty="0"/>
          </a:p>
          <a:p>
            <a:pPr lvl="1"/>
            <a:r>
              <a:rPr lang="ja-JP" altLang="en-US" dirty="0"/>
              <a:t>より良い特徴量の組み合わせができていない</a:t>
            </a:r>
            <a:endParaRPr lang="en-US" altLang="ja-JP" dirty="0"/>
          </a:p>
          <a:p>
            <a:pPr lvl="1"/>
            <a:r>
              <a:rPr lang="ja-JP" altLang="en-US" dirty="0"/>
              <a:t>現在の特徴量では訓練データとテストデータに共通する特徴が掴めていない</a:t>
            </a:r>
            <a:endParaRPr lang="en-US" altLang="ja-JP" dirty="0"/>
          </a:p>
          <a:p>
            <a:pPr lvl="1"/>
            <a:r>
              <a:rPr lang="ja-JP" altLang="en-US" dirty="0"/>
              <a:t>検証データの精度が良くても、テストデータの精度が良くならない</a:t>
            </a:r>
            <a:endParaRPr lang="en-US" altLang="ja-JP" dirty="0"/>
          </a:p>
          <a:p>
            <a:r>
              <a:rPr lang="ja-JP" altLang="en-US" dirty="0"/>
              <a:t>今後の展望</a:t>
            </a:r>
            <a:endParaRPr lang="en-US" altLang="ja-JP" dirty="0"/>
          </a:p>
          <a:p>
            <a:pPr lvl="1"/>
            <a:r>
              <a:rPr lang="ja-JP" altLang="en-US" dirty="0"/>
              <a:t>ニュースなどの時事データを考慮したい</a:t>
            </a:r>
            <a:endParaRPr lang="en-US" altLang="ja-JP" dirty="0"/>
          </a:p>
          <a:p>
            <a:pPr lvl="1"/>
            <a:r>
              <a:rPr lang="ja-JP" altLang="en-US" dirty="0"/>
              <a:t>他の会社の株価のデータも使用する</a:t>
            </a:r>
            <a:endParaRPr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まとめ</a:t>
            </a:r>
            <a:endParaRPr kumimoji="1" lang="ja-JP" altLang="en-US" sz="3600" dirty="0">
              <a:solidFill>
                <a:schemeClr val="bg1"/>
              </a:solidFill>
            </a:endParaRPr>
          </a:p>
        </p:txBody>
      </p:sp>
    </p:spTree>
    <p:extLst>
      <p:ext uri="{BB962C8B-B14F-4D97-AF65-F5344CB8AC3E}">
        <p14:creationId xmlns:p14="http://schemas.microsoft.com/office/powerpoint/2010/main" val="389432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株価の予測の重要性と課題</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a:xfrm>
            <a:off x="838200" y="1690688"/>
            <a:ext cx="10515600" cy="4781057"/>
          </a:xfrm>
        </p:spPr>
        <p:txBody>
          <a:bodyPr/>
          <a:lstStyle/>
          <a:p>
            <a:r>
              <a:rPr kumimoji="1" lang="ja-JP" altLang="en-US" dirty="0"/>
              <a:t>株価予測の利点</a:t>
            </a:r>
            <a:endParaRPr kumimoji="1" lang="en-US" altLang="ja-JP" dirty="0"/>
          </a:p>
          <a:p>
            <a:pPr lvl="1"/>
            <a:r>
              <a:rPr kumimoji="1" lang="ja-JP" altLang="en-US" dirty="0"/>
              <a:t>リスク管理</a:t>
            </a:r>
            <a:endParaRPr kumimoji="1" lang="en-US" altLang="ja-JP" dirty="0"/>
          </a:p>
          <a:p>
            <a:pPr lvl="1"/>
            <a:r>
              <a:rPr lang="ja-JP" altLang="en-US" dirty="0"/>
              <a:t>資産運用</a:t>
            </a:r>
            <a:endParaRPr lang="en-US" altLang="ja-JP" dirty="0"/>
          </a:p>
          <a:p>
            <a:pPr marL="457200" lvl="1" indent="0">
              <a:buNone/>
            </a:pPr>
            <a:endParaRPr lang="en-US" altLang="ja-JP" dirty="0"/>
          </a:p>
          <a:p>
            <a:r>
              <a:rPr lang="ja-JP" altLang="en-US" dirty="0"/>
              <a:t>株価予測の課題</a:t>
            </a:r>
            <a:endParaRPr lang="en-US" altLang="ja-JP" dirty="0"/>
          </a:p>
          <a:p>
            <a:pPr lvl="1"/>
            <a:r>
              <a:rPr lang="ja-JP" altLang="en-US" dirty="0"/>
              <a:t>市場の変動性</a:t>
            </a:r>
            <a:endParaRPr lang="en-US" altLang="ja-JP" dirty="0"/>
          </a:p>
          <a:p>
            <a:pPr lvl="1"/>
            <a:r>
              <a:rPr lang="ja-JP" altLang="en-US" dirty="0"/>
              <a:t>ノイズ</a:t>
            </a:r>
            <a:endParaRPr lang="en-US" altLang="ja-JP" dirty="0"/>
          </a:p>
          <a:p>
            <a:pPr lvl="1"/>
            <a:r>
              <a:rPr lang="ja-JP" altLang="en-US" dirty="0"/>
              <a:t>非線形性</a:t>
            </a:r>
            <a:endParaRPr lang="en-US" altLang="ja-JP" dirty="0"/>
          </a:p>
          <a:p>
            <a:pPr marL="0" indent="0">
              <a:buNone/>
            </a:pPr>
            <a:endParaRPr lang="en-US" altLang="ja-JP" dirty="0"/>
          </a:p>
          <a:p>
            <a:pPr lvl="1"/>
            <a:endParaRPr lang="en-US" altLang="ja-JP"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323193" y="0"/>
            <a:ext cx="10570779" cy="646331"/>
          </a:xfrm>
          <a:prstGeom prst="rect">
            <a:avLst/>
          </a:prstGeom>
          <a:noFill/>
        </p:spPr>
        <p:txBody>
          <a:bodyPr wrap="square" rtlCol="0">
            <a:spAutoFit/>
          </a:bodyPr>
          <a:lstStyle/>
          <a:p>
            <a:r>
              <a:rPr lang="ja-JP" altLang="en-US" sz="3600" dirty="0">
                <a:solidFill>
                  <a:schemeClr val="bg1"/>
                </a:solidFill>
              </a:rPr>
              <a:t>背景</a:t>
            </a:r>
            <a:endParaRPr kumimoji="1" lang="ja-JP" altLang="en-US" sz="3600" dirty="0">
              <a:solidFill>
                <a:schemeClr val="bg1"/>
              </a:solidFill>
            </a:endParaRPr>
          </a:p>
        </p:txBody>
      </p:sp>
    </p:spTree>
    <p:extLst>
      <p:ext uri="{BB962C8B-B14F-4D97-AF65-F5344CB8AC3E}">
        <p14:creationId xmlns:p14="http://schemas.microsoft.com/office/powerpoint/2010/main" val="16534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lang="ja-JP" altLang="en-US" dirty="0"/>
              <a:t>今回の目標</a:t>
            </a:r>
            <a:endParaRPr kumimoji="1" lang="ja-JP" altLang="en-US" dirty="0"/>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a:xfrm>
            <a:off x="378372" y="2770625"/>
            <a:ext cx="10515600" cy="1604305"/>
          </a:xfrm>
        </p:spPr>
        <p:txBody>
          <a:bodyPr/>
          <a:lstStyle/>
          <a:p>
            <a:r>
              <a:rPr lang="ja-JP" altLang="en-US" sz="3200" dirty="0"/>
              <a:t>翌日の株価が上昇するか加工するかを予測する</a:t>
            </a:r>
            <a:endParaRPr lang="en-US" altLang="ja-JP" sz="3200" dirty="0"/>
          </a:p>
          <a:p>
            <a:pPr marL="0" indent="0">
              <a:buNone/>
            </a:pPr>
            <a:r>
              <a:rPr lang="ja-JP" altLang="en-US" sz="3200" dirty="0"/>
              <a:t>　</a:t>
            </a:r>
            <a:r>
              <a:rPr lang="ja-JP" altLang="en-US" dirty="0"/>
              <a:t>→ 短期的な動向に着目し、短期投資の判断のサポートをする</a:t>
            </a:r>
            <a:endParaRPr lang="en-US" altLang="ja-JP" dirty="0"/>
          </a:p>
          <a:p>
            <a:pPr marL="0" indent="0">
              <a:buNone/>
            </a:pPr>
            <a:endParaRPr lang="en-US" altLang="ja-JP" dirty="0"/>
          </a:p>
          <a:p>
            <a:pPr lvl="1"/>
            <a:endParaRPr lang="en-US" altLang="ja-JP"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323193" y="0"/>
            <a:ext cx="10570779" cy="646331"/>
          </a:xfrm>
          <a:prstGeom prst="rect">
            <a:avLst/>
          </a:prstGeom>
          <a:noFill/>
        </p:spPr>
        <p:txBody>
          <a:bodyPr wrap="square" rtlCol="0">
            <a:spAutoFit/>
          </a:bodyPr>
          <a:lstStyle/>
          <a:p>
            <a:r>
              <a:rPr lang="ja-JP" altLang="en-US" sz="3600" dirty="0">
                <a:solidFill>
                  <a:schemeClr val="bg1"/>
                </a:solidFill>
              </a:rPr>
              <a:t>背景</a:t>
            </a:r>
            <a:r>
              <a:rPr lang="en-US" altLang="ja-JP" sz="3600" dirty="0">
                <a:solidFill>
                  <a:schemeClr val="bg1"/>
                </a:solidFill>
              </a:rPr>
              <a:t>2</a:t>
            </a:r>
            <a:endParaRPr kumimoji="1" lang="ja-JP" altLang="en-US" sz="3600" dirty="0">
              <a:solidFill>
                <a:schemeClr val="bg1"/>
              </a:solidFill>
            </a:endParaRPr>
          </a:p>
        </p:txBody>
      </p:sp>
    </p:spTree>
    <p:extLst>
      <p:ext uri="{BB962C8B-B14F-4D97-AF65-F5344CB8AC3E}">
        <p14:creationId xmlns:p14="http://schemas.microsoft.com/office/powerpoint/2010/main" val="256566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基本統計量</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lstStyle/>
          <a:p>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kumimoji="1" lang="ja-JP" altLang="en-US" sz="3600" dirty="0">
                <a:solidFill>
                  <a:schemeClr val="bg1"/>
                </a:solidFill>
              </a:rPr>
              <a:t>データ分析の結果</a:t>
            </a:r>
            <a:r>
              <a:rPr lang="en-US" altLang="ja-JP" sz="3600" dirty="0">
                <a:solidFill>
                  <a:schemeClr val="bg1"/>
                </a:solidFill>
              </a:rPr>
              <a:t>1</a:t>
            </a:r>
            <a:endParaRPr kumimoji="1" lang="ja-JP" altLang="en-US" sz="3600" dirty="0">
              <a:solidFill>
                <a:schemeClr val="bg1"/>
              </a:solidFill>
            </a:endParaRPr>
          </a:p>
        </p:txBody>
      </p:sp>
      <p:pic>
        <p:nvPicPr>
          <p:cNvPr id="6" name="図 5">
            <a:extLst>
              <a:ext uri="{FF2B5EF4-FFF2-40B4-BE49-F238E27FC236}">
                <a16:creationId xmlns:a16="http://schemas.microsoft.com/office/drawing/2014/main" id="{F94DCA34-18F6-CA40-8859-4D6CA805245D}"/>
              </a:ext>
            </a:extLst>
          </p:cNvPr>
          <p:cNvPicPr>
            <a:picLocks noChangeAspect="1"/>
          </p:cNvPicPr>
          <p:nvPr/>
        </p:nvPicPr>
        <p:blipFill>
          <a:blip r:embed="rId2"/>
          <a:stretch>
            <a:fillRect/>
          </a:stretch>
        </p:blipFill>
        <p:spPr>
          <a:xfrm>
            <a:off x="746234" y="1388023"/>
            <a:ext cx="8767981" cy="4623402"/>
          </a:xfrm>
          <a:prstGeom prst="rect">
            <a:avLst/>
          </a:prstGeom>
        </p:spPr>
      </p:pic>
    </p:spTree>
    <p:extLst>
      <p:ext uri="{BB962C8B-B14F-4D97-AF65-F5344CB8AC3E}">
        <p14:creationId xmlns:p14="http://schemas.microsoft.com/office/powerpoint/2010/main" val="157164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lang="ja-JP" altLang="en-US" dirty="0"/>
              <a:t>データ間の関係</a:t>
            </a:r>
            <a:endParaRPr kumimoji="1" lang="ja-JP" altLang="en-US" dirty="0"/>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a:xfrm>
            <a:off x="678250" y="3713186"/>
            <a:ext cx="7514563" cy="1931526"/>
          </a:xfrm>
        </p:spPr>
        <p:txBody>
          <a:bodyPr/>
          <a:lstStyle/>
          <a:p>
            <a:r>
              <a:rPr kumimoji="1" lang="ja-JP" altLang="en-US" dirty="0"/>
              <a:t>あ</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データの分析結果</a:t>
            </a:r>
            <a:r>
              <a:rPr lang="en-US" altLang="ja-JP" sz="3600" dirty="0">
                <a:solidFill>
                  <a:schemeClr val="bg1"/>
                </a:solidFill>
              </a:rPr>
              <a:t>2</a:t>
            </a:r>
            <a:endParaRPr kumimoji="1" lang="ja-JP" altLang="en-US" sz="3600" dirty="0">
              <a:solidFill>
                <a:schemeClr val="bg1"/>
              </a:solidFill>
            </a:endParaRPr>
          </a:p>
        </p:txBody>
      </p:sp>
      <p:pic>
        <p:nvPicPr>
          <p:cNvPr id="1026" name="Picture 2">
            <a:extLst>
              <a:ext uri="{FF2B5EF4-FFF2-40B4-BE49-F238E27FC236}">
                <a16:creationId xmlns:a16="http://schemas.microsoft.com/office/drawing/2014/main" id="{4F036410-1905-9308-486B-2B2AA28BF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3949"/>
            <a:ext cx="8093130" cy="40159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F94A139-EC33-AF11-2E67-4410C85F7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7" y="2285945"/>
            <a:ext cx="3796040" cy="335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07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変化率の分布</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lstStyle/>
          <a:p>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kumimoji="1" lang="ja-JP" altLang="en-US" sz="3600" dirty="0">
                <a:solidFill>
                  <a:schemeClr val="bg1"/>
                </a:solidFill>
              </a:rPr>
              <a:t>データ分析の結果</a:t>
            </a:r>
            <a:r>
              <a:rPr kumimoji="1" lang="en-US" altLang="ja-JP" sz="3600" dirty="0">
                <a:solidFill>
                  <a:schemeClr val="bg1"/>
                </a:solidFill>
              </a:rPr>
              <a:t>3</a:t>
            </a:r>
            <a:endParaRPr kumimoji="1" lang="ja-JP" altLang="en-US" sz="3600" dirty="0">
              <a:solidFill>
                <a:schemeClr val="bg1"/>
              </a:solidFill>
            </a:endParaRPr>
          </a:p>
        </p:txBody>
      </p:sp>
      <p:pic>
        <p:nvPicPr>
          <p:cNvPr id="4" name="Picture 8">
            <a:extLst>
              <a:ext uri="{FF2B5EF4-FFF2-40B4-BE49-F238E27FC236}">
                <a16:creationId xmlns:a16="http://schemas.microsoft.com/office/drawing/2014/main" id="{6CA7D3FF-FF03-95E2-9603-7B4B6378C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6"/>
            <a:ext cx="6799457"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78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lang="en-US" altLang="ja-JP" dirty="0"/>
              <a:t>LSTM</a:t>
            </a:r>
            <a:r>
              <a:rPr lang="ja-JP" altLang="en-US" dirty="0"/>
              <a:t>による</a:t>
            </a:r>
            <a:r>
              <a:rPr lang="en-US" altLang="ja-JP" dirty="0"/>
              <a:t>2</a:t>
            </a:r>
            <a:r>
              <a:rPr lang="ja-JP" altLang="en-US" dirty="0"/>
              <a:t>クラス分類</a:t>
            </a:r>
            <a:endParaRPr kumimoji="1" lang="ja-JP" altLang="en-US" dirty="0"/>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normAutofit lnSpcReduction="10000"/>
          </a:bodyPr>
          <a:lstStyle/>
          <a:p>
            <a:r>
              <a:rPr lang="ja-JP" altLang="en-US" dirty="0"/>
              <a:t>クラス分類選定理由</a:t>
            </a:r>
            <a:endParaRPr lang="en-US" altLang="ja-JP" dirty="0"/>
          </a:p>
          <a:p>
            <a:pPr lvl="1"/>
            <a:r>
              <a:rPr lang="ja-JP" altLang="en-US" dirty="0"/>
              <a:t>終値を予測する回帰で行うと、前日の終値をそのまま次の日の終値の予測値として用いるような単純なモデルでも、高い精度がでる。そのため、機械学習でどの程度正確に予想できたかの評価が難しい。</a:t>
            </a:r>
            <a:endParaRPr lang="en-US" altLang="ja-JP" dirty="0"/>
          </a:p>
          <a:p>
            <a:pPr lvl="1"/>
            <a:r>
              <a:rPr lang="ja-JP" altLang="en-US" dirty="0"/>
              <a:t>クラス分類は、単純な予想では精度が</a:t>
            </a:r>
            <a:r>
              <a:rPr lang="en-US" altLang="ja-JP" dirty="0"/>
              <a:t>0.5</a:t>
            </a:r>
            <a:r>
              <a:rPr lang="ja-JP" altLang="en-US" dirty="0"/>
              <a:t>であるため、評価が容易</a:t>
            </a:r>
            <a:endParaRPr lang="en-US" altLang="ja-JP" dirty="0"/>
          </a:p>
          <a:p>
            <a:pPr lvl="1"/>
            <a:r>
              <a:rPr lang="ja-JP" altLang="en-US" dirty="0"/>
              <a:t>短期投資をするときに気になるのは株価が上がるか、下がるかである</a:t>
            </a:r>
            <a:endParaRPr lang="en-US" altLang="ja-JP" dirty="0"/>
          </a:p>
          <a:p>
            <a:r>
              <a:rPr lang="en-US" altLang="ja-JP" dirty="0"/>
              <a:t>LSTM</a:t>
            </a:r>
            <a:r>
              <a:rPr lang="ja-JP" altLang="en-US" dirty="0"/>
              <a:t>選定理由</a:t>
            </a:r>
            <a:endParaRPr lang="en-US" altLang="ja-JP" dirty="0"/>
          </a:p>
          <a:p>
            <a:pPr lvl="1"/>
            <a:r>
              <a:rPr lang="en-US" altLang="ja-JP" dirty="0"/>
              <a:t>NN</a:t>
            </a:r>
            <a:r>
              <a:rPr lang="ja-JP" altLang="en-US" dirty="0"/>
              <a:t>で複雑な関係を把握できる</a:t>
            </a:r>
            <a:endParaRPr lang="en-US" altLang="ja-JP" dirty="0"/>
          </a:p>
          <a:p>
            <a:pPr lvl="1"/>
            <a:r>
              <a:rPr lang="en-US" altLang="ja-JP" dirty="0"/>
              <a:t>RNN</a:t>
            </a:r>
            <a:r>
              <a:rPr lang="ja-JP" altLang="en-US" dirty="0"/>
              <a:t>であるため、過去の情報を考慮できる</a:t>
            </a:r>
            <a:endParaRPr lang="en-US" altLang="ja-JP" dirty="0"/>
          </a:p>
          <a:p>
            <a:pPr lvl="1"/>
            <a:r>
              <a:rPr kumimoji="1" lang="en-US" altLang="ja-JP" dirty="0"/>
              <a:t>ARIMA</a:t>
            </a:r>
            <a:r>
              <a:rPr lang="ja-JP" altLang="en-US" dirty="0"/>
              <a:t>モデル</a:t>
            </a:r>
            <a:r>
              <a:rPr kumimoji="1" lang="ja-JP" altLang="en-US" dirty="0"/>
              <a:t>ではできないクラス分類ができる</a:t>
            </a:r>
            <a:endParaRPr kumimoji="1" lang="en-US" altLang="ja-JP" dirty="0"/>
          </a:p>
          <a:p>
            <a:pPr lvl="1"/>
            <a:r>
              <a:rPr kumimoji="1" lang="ja-JP" altLang="en-US" dirty="0"/>
              <a:t>長期的な依存関係を効果的に学習できる</a:t>
            </a:r>
            <a:endParaRPr kumimoji="1" lang="en-US" altLang="ja-JP" dirty="0"/>
          </a:p>
          <a:p>
            <a:pPr marL="457200" lvl="1" indent="0">
              <a:buNone/>
            </a:pPr>
            <a:endParaRPr kumimoji="1" lang="en-US" altLang="ja-JP"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技術概要</a:t>
            </a:r>
            <a:r>
              <a:rPr lang="en-US" altLang="ja-JP" sz="3600" dirty="0">
                <a:solidFill>
                  <a:schemeClr val="bg1"/>
                </a:solidFill>
              </a:rPr>
              <a:t>1</a:t>
            </a:r>
            <a:endParaRPr kumimoji="1" lang="ja-JP" altLang="en-US" sz="3600" dirty="0">
              <a:solidFill>
                <a:schemeClr val="bg1"/>
              </a:solidFill>
            </a:endParaRPr>
          </a:p>
        </p:txBody>
      </p:sp>
    </p:spTree>
    <p:extLst>
      <p:ext uri="{BB962C8B-B14F-4D97-AF65-F5344CB8AC3E}">
        <p14:creationId xmlns:p14="http://schemas.microsoft.com/office/powerpoint/2010/main" val="429317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特徴量</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lstStyle/>
          <a:p>
            <a:r>
              <a:rPr lang="ja-JP" altLang="en-US" dirty="0"/>
              <a:t>特徴量</a:t>
            </a:r>
            <a:endParaRPr lang="en-US" altLang="ja-JP" dirty="0"/>
          </a:p>
          <a:p>
            <a:pPr lvl="1"/>
            <a:r>
              <a:rPr kumimoji="1" lang="en-US" altLang="ja-JP" dirty="0"/>
              <a:t>RSI</a:t>
            </a:r>
            <a:r>
              <a:rPr kumimoji="1" lang="ja-JP" altLang="en-US" dirty="0"/>
              <a:t>　買われすぎ、売られ過ぎを判断</a:t>
            </a:r>
            <a:endParaRPr kumimoji="1" lang="en-US" altLang="ja-JP" dirty="0"/>
          </a:p>
          <a:p>
            <a:pPr lvl="1"/>
            <a:r>
              <a:rPr kumimoji="1" lang="ja-JP" altLang="en-US" dirty="0"/>
              <a:t>移動平均　ノイズを除去</a:t>
            </a:r>
            <a:endParaRPr kumimoji="1" lang="en-US" altLang="ja-JP" dirty="0"/>
          </a:p>
          <a:p>
            <a:pPr lvl="1"/>
            <a:r>
              <a:rPr lang="en-US" altLang="ja-JP" dirty="0"/>
              <a:t>ROC (Rate of Change)</a:t>
            </a:r>
            <a:r>
              <a:rPr lang="ja-JP" altLang="en-US" dirty="0"/>
              <a:t>　価格の変化率をパーセンテージで表す</a:t>
            </a:r>
            <a:endParaRPr lang="en-US" altLang="ja-JP" dirty="0"/>
          </a:p>
          <a:p>
            <a:pPr lvl="1"/>
            <a:r>
              <a:rPr kumimoji="1" lang="en-US" altLang="ja-JP" dirty="0"/>
              <a:t>Bollinger Bands</a:t>
            </a:r>
            <a:r>
              <a:rPr kumimoji="1" lang="ja-JP" altLang="en-US" dirty="0"/>
              <a:t>　株価の変動幅を考慮</a:t>
            </a:r>
            <a:endParaRPr kumimoji="1" lang="en-US" altLang="ja-JP" dirty="0"/>
          </a:p>
          <a:p>
            <a:pPr lvl="1"/>
            <a:r>
              <a:rPr lang="en-US" altLang="ja-JP" dirty="0"/>
              <a:t>OBV</a:t>
            </a:r>
            <a:r>
              <a:rPr lang="ja-JP" altLang="en-US" dirty="0"/>
              <a:t>　価格の変動と出来高の関係を考慮</a:t>
            </a:r>
            <a:endParaRPr kumimoji="1" lang="ja-JP" altLang="en-US" dirty="0"/>
          </a:p>
          <a:p>
            <a:endParaRPr kumimoji="1" lang="ja-JP" altLang="en-US" dirty="0"/>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技術概要</a:t>
            </a:r>
            <a:r>
              <a:rPr lang="en-US" altLang="ja-JP" sz="3600" dirty="0">
                <a:solidFill>
                  <a:schemeClr val="bg1"/>
                </a:solidFill>
              </a:rPr>
              <a:t>2</a:t>
            </a:r>
            <a:endParaRPr kumimoji="1" lang="ja-JP" altLang="en-US" sz="3600" dirty="0">
              <a:solidFill>
                <a:schemeClr val="bg1"/>
              </a:solidFill>
            </a:endParaRPr>
          </a:p>
        </p:txBody>
      </p:sp>
    </p:spTree>
    <p:extLst>
      <p:ext uri="{BB962C8B-B14F-4D97-AF65-F5344CB8AC3E}">
        <p14:creationId xmlns:p14="http://schemas.microsoft.com/office/powerpoint/2010/main" val="290617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C795A-1913-B280-703C-7E559E713909}"/>
              </a:ext>
            </a:extLst>
          </p:cNvPr>
          <p:cNvSpPr>
            <a:spLocks noGrp="1"/>
          </p:cNvSpPr>
          <p:nvPr>
            <p:ph type="title"/>
          </p:nvPr>
        </p:nvSpPr>
        <p:spPr>
          <a:xfrm>
            <a:off x="838200" y="543910"/>
            <a:ext cx="10515600" cy="1146778"/>
          </a:xfrm>
        </p:spPr>
        <p:txBody>
          <a:bodyPr/>
          <a:lstStyle/>
          <a:p>
            <a:r>
              <a:rPr kumimoji="1" lang="ja-JP" altLang="en-US" dirty="0"/>
              <a:t>クラス分類の精度で評価</a:t>
            </a:r>
          </a:p>
        </p:txBody>
      </p:sp>
      <p:sp>
        <p:nvSpPr>
          <p:cNvPr id="3" name="コンテンツ プレースホルダー 2">
            <a:extLst>
              <a:ext uri="{FF2B5EF4-FFF2-40B4-BE49-F238E27FC236}">
                <a16:creationId xmlns:a16="http://schemas.microsoft.com/office/drawing/2014/main" id="{15A2BAFB-9288-1EAE-AE9A-D8D9A7E545A7}"/>
              </a:ext>
            </a:extLst>
          </p:cNvPr>
          <p:cNvSpPr>
            <a:spLocks noGrp="1"/>
          </p:cNvSpPr>
          <p:nvPr>
            <p:ph idx="1"/>
          </p:nvPr>
        </p:nvSpPr>
        <p:spPr/>
        <p:txBody>
          <a:bodyPr/>
          <a:lstStyle/>
          <a:p>
            <a:r>
              <a:rPr lang="en-US" altLang="ja-JP" dirty="0"/>
              <a:t>2</a:t>
            </a:r>
            <a:r>
              <a:rPr lang="ja-JP" altLang="en-US" dirty="0"/>
              <a:t>クラス分類であるため、ランダムに選んだ場合は精度は</a:t>
            </a:r>
            <a:r>
              <a:rPr lang="en-US" altLang="ja-JP" dirty="0"/>
              <a:t>0.5</a:t>
            </a:r>
          </a:p>
          <a:p>
            <a:r>
              <a:rPr kumimoji="1" lang="ja-JP" altLang="en-US" dirty="0"/>
              <a:t>この精度をどれだけ上げることができるか</a:t>
            </a:r>
            <a:endParaRPr kumimoji="1" lang="en-US" altLang="ja-JP" dirty="0"/>
          </a:p>
          <a:p>
            <a:r>
              <a:rPr lang="ja-JP" altLang="en-US" dirty="0"/>
              <a:t>精度が</a:t>
            </a:r>
            <a:r>
              <a:rPr lang="en-US" altLang="ja-JP" dirty="0"/>
              <a:t>0.5</a:t>
            </a:r>
            <a:r>
              <a:rPr lang="ja-JP" altLang="en-US" dirty="0"/>
              <a:t>を超えると良い予測ができたと言える</a:t>
            </a:r>
            <a:endParaRPr lang="en-US" altLang="ja-JP" dirty="0"/>
          </a:p>
          <a:p>
            <a:r>
              <a:rPr kumimoji="1" lang="en-US" altLang="ja-JP" dirty="0"/>
              <a:t>2022/8/1~2023/7/31</a:t>
            </a:r>
            <a:r>
              <a:rPr kumimoji="1" lang="ja-JP" altLang="en-US" dirty="0"/>
              <a:t>を検証データ、</a:t>
            </a:r>
            <a:r>
              <a:rPr lang="en-US" altLang="ja-JP" dirty="0"/>
              <a:t>2023/8/1~2024/7/31</a:t>
            </a:r>
            <a:r>
              <a:rPr lang="ja-JP" altLang="en-US" dirty="0"/>
              <a:t>をテストデータとする</a:t>
            </a:r>
            <a:endParaRPr lang="en-US" altLang="ja-JP" dirty="0"/>
          </a:p>
          <a:p>
            <a:r>
              <a:rPr kumimoji="1" lang="ja-JP" altLang="en-US" dirty="0"/>
              <a:t>テストデータの</a:t>
            </a:r>
            <a:r>
              <a:rPr kumimoji="1" lang="en-US" altLang="ja-JP" dirty="0"/>
              <a:t>1</a:t>
            </a:r>
            <a:r>
              <a:rPr kumimoji="1" lang="ja-JP" altLang="en-US" dirty="0"/>
              <a:t>年間をどれだけ正確に予想できたかを評価指標とする</a:t>
            </a:r>
          </a:p>
        </p:txBody>
      </p:sp>
      <p:sp>
        <p:nvSpPr>
          <p:cNvPr id="5" name="テキスト ボックス 4">
            <a:extLst>
              <a:ext uri="{FF2B5EF4-FFF2-40B4-BE49-F238E27FC236}">
                <a16:creationId xmlns:a16="http://schemas.microsoft.com/office/drawing/2014/main" id="{84A4A20E-A1EE-B4E2-CBB1-90946A877031}"/>
              </a:ext>
            </a:extLst>
          </p:cNvPr>
          <p:cNvSpPr txBox="1"/>
          <p:nvPr/>
        </p:nvSpPr>
        <p:spPr>
          <a:xfrm>
            <a:off x="141890" y="0"/>
            <a:ext cx="10570779" cy="646331"/>
          </a:xfrm>
          <a:prstGeom prst="rect">
            <a:avLst/>
          </a:prstGeom>
          <a:noFill/>
        </p:spPr>
        <p:txBody>
          <a:bodyPr wrap="square" rtlCol="0">
            <a:spAutoFit/>
          </a:bodyPr>
          <a:lstStyle/>
          <a:p>
            <a:r>
              <a:rPr lang="ja-JP" altLang="en-US" sz="3600" dirty="0">
                <a:solidFill>
                  <a:schemeClr val="bg1"/>
                </a:solidFill>
              </a:rPr>
              <a:t>評価指標</a:t>
            </a:r>
            <a:endParaRPr kumimoji="1" lang="ja-JP" altLang="en-US" sz="3600" dirty="0">
              <a:solidFill>
                <a:schemeClr val="bg1"/>
              </a:solidFill>
            </a:endParaRPr>
          </a:p>
        </p:txBody>
      </p:sp>
    </p:spTree>
    <p:extLst>
      <p:ext uri="{BB962C8B-B14F-4D97-AF65-F5344CB8AC3E}">
        <p14:creationId xmlns:p14="http://schemas.microsoft.com/office/powerpoint/2010/main" val="2290499356"/>
      </p:ext>
    </p:extLst>
  </p:cSld>
  <p:clrMapOvr>
    <a:masterClrMapping/>
  </p:clrMapOvr>
</p:sld>
</file>

<file path=ppt/theme/theme1.xml><?xml version="1.0" encoding="utf-8"?>
<a:theme xmlns:a="http://schemas.openxmlformats.org/drawingml/2006/main" name="deepcraf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1595</TotalTime>
  <Words>2114</Words>
  <Application>Microsoft Office PowerPoint</Application>
  <PresentationFormat>ワイド画面</PresentationFormat>
  <Paragraphs>151</Paragraphs>
  <Slides>14</Slides>
  <Notes>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deepcraft</vt:lpstr>
      <vt:lpstr>株価予測モデルの構築 成果発表</vt:lpstr>
      <vt:lpstr>株価の予測の重要性と課題</vt:lpstr>
      <vt:lpstr>今回の目標</vt:lpstr>
      <vt:lpstr>基本統計量</vt:lpstr>
      <vt:lpstr>データ間の関係</vt:lpstr>
      <vt:lpstr>変化率の分布</vt:lpstr>
      <vt:lpstr>LSTMによる2クラス分類</vt:lpstr>
      <vt:lpstr>特徴量</vt:lpstr>
      <vt:lpstr>クラス分類の精度で評価</vt:lpstr>
      <vt:lpstr>検証内容一覧</vt:lpstr>
      <vt:lpstr>検証1: データ範囲の絞り込み</vt:lpstr>
      <vt:lpstr>検証2: 為替データの追加</vt:lpstr>
      <vt:lpstr>検証3: 変化の少ないデータの削除</vt:lpstr>
      <vt:lpstr>株価予測は難しい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KAWAI Hiroki</dc:creator>
  <cp:lastModifiedBy>KAWAI Hiroki</cp:lastModifiedBy>
  <cp:revision>1</cp:revision>
  <dcterms:created xsi:type="dcterms:W3CDTF">2024-10-12T07:48:20Z</dcterms:created>
  <dcterms:modified xsi:type="dcterms:W3CDTF">2024-10-13T10:24:15Z</dcterms:modified>
</cp:coreProperties>
</file>