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9B2CC-109D-4E9E-AA3A-8CA9BC3CD2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B6B54-BBB1-4C28-A13C-9E1D6CCE1D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D35137-E3D0-4E51-9F23-EED9A64BC0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297155-065D-42E4-885A-252E7B41D8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964B02-FE1E-48E2-9FC9-FE9501C5CA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4B161C-5258-4F44-A257-33C09EE70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306E55-35E3-4EFD-B332-4016792961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FDA47-2282-4C6E-AB45-76E028AFA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2D6E3-3FCB-4D68-B727-E037286A96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65F43A-10EC-4286-9C04-C4B03B9EC0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593698-4F31-439F-B849-321CEA6FA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8C601-8707-4109-83F3-C81CDA0CF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4E417A-21C6-4250-B3FD-BCF5EBFC86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9E489-F7AF-4E7D-9F99-4BE986E6C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005EE-CF73-45AA-80FA-36E3223ABA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8988D4-66B9-4101-8E1D-742D5E1294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15F79-A443-464F-B658-91E1E604E1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26AC31-37E3-4356-9665-73FBAFDAF8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66D435-4F0F-469C-8690-CE87416F13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1BBC15-2817-4333-BC01-0E69A908D0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6634CA-3FE6-4F03-B3B4-75F276A084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2B06AC-79FC-46AE-B6AF-19C887692C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04414-A0F8-44A6-BCE4-B356B3FF55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C498DE-8641-40F8-92FB-C882544167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A8478A-0553-4CC1-9C9F-E357C6D1C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99E368-6BB5-42E4-997C-1FF4A5FAC4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B602A4-9072-424C-9414-CE9D61F5CD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8DF09-2FFB-4E92-B4C5-B991CAA93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6B6FAE-3729-4693-B8FE-EE32CE5131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5FE072-441C-4486-A558-F24F968C13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525162-C981-4F5F-95E7-2481DFB3B9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B158B70-CCFA-422B-B843-81D1D04552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A53672-A5B7-47EB-BEB2-72BB502DEB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5F3722-A98D-43AC-972A-8616383B50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AFB7ED-AEB7-4504-B819-F391C6DFC3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6A63B6-86DD-4C0F-8E8A-A9A002CAB4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988E00-9B92-4BB9-A71B-03F819091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F3AEB1-3EF5-4B9D-A5BC-BCB3CA3354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2D8468-56B0-40F9-AE58-F7E053751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C71652-32B7-4EFB-9274-B0DDC7ED41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6D3E9A-FB0E-42A9-A912-4CBA6CC45E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B9D383-1B21-40CC-B266-70ACFD7326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183AF2-6BB0-400D-873E-3F969FC456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55CCA-3BE4-405D-A5B4-6B00E79149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CB98E-0C57-40A4-A6AF-983C4D8BC1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E919E7-664C-4C30-AFD2-AB74E460AB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A90D9-9839-404C-A9AE-CEF32A807A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812D0-8DAE-4557-A63E-3641154646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/>
              <a:ahLst/>
              <a:rect l="l" t="t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/>
              <a:ahLst/>
              <a:rect l="l" t="t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/>
              <a:ahLst/>
              <a:rect l="l" t="t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/>
              <a:ahLst/>
              <a:rect l="l" t="t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/>
              <a:ahLst/>
              <a:rect l="l" t="t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/>
              <a:ahLst/>
              <a:rect l="l" t="t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/>
              <a:ahLst/>
              <a:rect l="l" t="t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/>
              <a:ahLst/>
              <a:rect l="l" t="t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/>
              <a:ahLst/>
              <a:rect l="l" t="t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/>
              <a:ahLst/>
              <a:rect l="l" t="t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/>
              <a:ahLst/>
              <a:rect l="l" t="t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/>
              <a:ahLst/>
              <a:rect l="l" t="t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/>
              <a:ahLst/>
              <a:rect l="l" t="t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/>
              <a:ahLst/>
              <a:rect l="l" t="t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/>
              <a:ahLst/>
              <a:rect l="l" t="t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/>
              <a:ahLst/>
              <a:rect l="l" t="t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/>
              <a:ahLst/>
              <a:rect l="l" t="t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/>
              <a:ahLst/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/>
              <a:ahLst/>
              <a:rect l="l" t="t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/>
              <a:ahLst/>
              <a:rect l="l" t="t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/>
              <a:ahLst/>
              <a:rect l="l" t="t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/>
              <a:ahLst/>
              <a:rect l="l" t="t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/>
              <a:ahLst/>
              <a:rect l="l" t="t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/>
              <a:ahLst/>
              <a:rect l="l" t="t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/>
              <a:ahLst/>
              <a:rect l="l" t="t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/>
              <a:ahLst/>
              <a:rect l="l" t="t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/>
              <a:ahLst/>
              <a:rect l="l" t="t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/>
              <a:ahLst/>
              <a:rect l="l" t="t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/>
              <a:ahLst/>
              <a:rect l="l" t="t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/>
              <a:ahLst/>
              <a:rect l="l" t="t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/>
              <a:ahLst/>
              <a:rect l="l" t="t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/>
              <a:ahLst/>
              <a:rect l="l" t="t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/>
              <a:ahLst/>
              <a:rect l="l" t="t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/>
              <a:ahLst/>
              <a:rect l="l" t="t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/>
              <a:ahLst/>
              <a:rect l="l" t="t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/>
              <a:ahLst/>
              <a:rect l="l" t="t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/>
              <a:ahLst/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/>
              <a:ahLst/>
              <a:rect l="l" t="t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/>
              <a:ahLst/>
              <a:rect l="l" t="t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/>
              <a:ahLst/>
              <a:rect l="l" t="t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1200" cy="228600"/>
          </a:xfrm>
          <a:custGeom>
            <a:avLst/>
            <a:gdLst/>
            <a:ahLst/>
            <a:rect l="l" t="t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3280" cy="233640"/>
          </a:xfrm>
          <a:custGeom>
            <a:avLst/>
            <a:gdLst/>
            <a:ahLst/>
            <a:rect l="l" t="t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5000" cy="234720"/>
          </a:xfrm>
          <a:custGeom>
            <a:avLst/>
            <a:gdLst/>
            <a:ahLst/>
            <a:rect l="l" t="t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9680" cy="213840"/>
          </a:xfrm>
          <a:custGeom>
            <a:avLst/>
            <a:gdLst/>
            <a:ahLst/>
            <a:rect l="l" t="t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7120" cy="312480"/>
          </a:xfrm>
          <a:custGeom>
            <a:avLst/>
            <a:gdLst/>
            <a:ahLst/>
            <a:rect l="l" t="t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720" cy="183600"/>
          </a:xfrm>
          <a:custGeom>
            <a:avLst/>
            <a:gdLst/>
            <a:ahLst/>
            <a:rect l="l" t="t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9640" cy="281520"/>
          </a:xfrm>
          <a:custGeom>
            <a:avLst/>
            <a:gdLst/>
            <a:ahLst/>
            <a:rect l="l" t="t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6560" cy="290160"/>
          </a:xfrm>
          <a:custGeom>
            <a:avLst/>
            <a:gdLst/>
            <a:ahLst/>
            <a:rect l="l" t="t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6440" cy="48600"/>
          </a:xfrm>
          <a:custGeom>
            <a:avLst/>
            <a:gdLst/>
            <a:ahLst/>
            <a:rect l="l" t="t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2360" cy="192240"/>
          </a:xfrm>
          <a:custGeom>
            <a:avLst/>
            <a:gdLst/>
            <a:ahLst/>
            <a:rect l="l" t="t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6000" cy="70200"/>
          </a:xfrm>
          <a:custGeom>
            <a:avLst/>
            <a:gdLst/>
            <a:ahLst/>
            <a:rect l="l" t="t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8600" cy="44640"/>
          </a:xfrm>
          <a:custGeom>
            <a:avLst/>
            <a:gdLst/>
            <a:ahLst/>
            <a:rect l="l" t="t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9520" cy="27000"/>
          </a:xfrm>
          <a:custGeom>
            <a:avLst/>
            <a:gdLst/>
            <a:ahLst/>
            <a:rect l="l" t="t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1120" cy="120600"/>
          </a:xfrm>
          <a:custGeom>
            <a:avLst/>
            <a:gdLst/>
            <a:ahLst/>
            <a:rect l="l" t="t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1080" cy="91440"/>
          </a:xfrm>
          <a:custGeom>
            <a:avLst/>
            <a:gdLst/>
            <a:ahLst/>
            <a:rect l="l" t="t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9640" cy="26964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9640" cy="26964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9640" cy="26964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9640" cy="26964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9640" cy="26964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9640" cy="26964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9640" cy="26964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28E26A-5FAC-4802-9934-3377A667AC29}" type="slidenum">
              <a:rPr b="0" lang="en-US" sz="1400" spc="-1" strike="noStrike">
                <a:latin typeface="Arial"/>
              </a:rPr>
              <a:t>2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 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18036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820360" y="4500000"/>
            <a:ext cx="899640" cy="26964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910360" y="4320000"/>
            <a:ext cx="719640" cy="26964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000720" y="4140000"/>
            <a:ext cx="539640" cy="26964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90360" y="3960000"/>
            <a:ext cx="359640" cy="26964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90720" y="4140000"/>
            <a:ext cx="179640" cy="89964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360" y="4410000"/>
            <a:ext cx="719640" cy="26964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8010720" y="4230000"/>
            <a:ext cx="539640" cy="26964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100360" y="4050000"/>
            <a:ext cx="359640" cy="26964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/>
              <a:ahLst/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/>
              <a:ahLst/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/>
              <a:ahLst/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/>
              <a:ahLst/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/>
              <a:ahLst/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/>
              <a:ahLst/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/>
              <a:ahLst/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/>
              <a:ahLst/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EE899-DAD5-4A79-8F60-199A78AD3AB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/>
              <a:ahLst/>
              <a:rect l="l" t="t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/>
              <a:ahLst/>
              <a:rect l="l" t="t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/>
              <a:ahLst/>
              <a:rect l="l" t="t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/>
              <a:ahLst/>
              <a:rect l="l" t="t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/>
              <a:ahLst/>
              <a:rect l="l" t="t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/>
              <a:ahLst/>
              <a:rect l="l" t="t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/>
              <a:ahLst/>
              <a:rect l="l" t="t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/>
              <a:ahLst/>
              <a:rect l="l" t="t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/>
              <a:ahLst/>
              <a:rect l="l" t="t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/>
              <a:ahLst/>
              <a:rect l="l" t="t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/>
              <a:ahLst/>
              <a:rect l="l" t="t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/>
              <a:ahLst/>
              <a:rect l="l" t="t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/>
              <a:ahLst/>
              <a:rect l="l" t="t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/>
              <a:ahLst/>
              <a:rect l="l" t="t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/>
              <a:ahLst/>
              <a:rect l="l" t="t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/>
              <a:ahLst/>
              <a:rect l="l" t="t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/>
              <a:ahLst/>
              <a:rect l="l" t="t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/>
              <a:ahLst/>
              <a:rect l="l" t="t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/>
              <a:ahLst/>
              <a:rect l="l" t="t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/>
              <a:ahLst/>
              <a:rect l="l" t="t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/>
              <a:ahLst/>
              <a:rect l="l" t="t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/>
              <a:ahLst/>
              <a:rect l="l" t="t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/>
              <a:ahLst/>
              <a:rect l="l" t="t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/>
              <a:ahLst/>
              <a:rect l="l" t="t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/>
              <a:ahLst/>
              <a:rect l="l" t="t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/>
              <a:ahLst/>
              <a:rect l="l" t="t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/>
              <a:ahLst/>
              <a:rect l="l" t="t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/>
              <a:ahLst/>
              <a:rect l="l" t="t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/>
              <a:ahLst/>
              <a:rect l="l" t="t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/>
              <a:ahLst/>
              <a:rect l="l" t="t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/>
              <a:ahLst/>
              <a:rect l="l" t="t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/>
              <a:ahLst/>
              <a:rect l="l" t="t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/>
              <a:ahLst/>
              <a:rect l="l" t="t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/>
              <a:ahLst/>
              <a:rect l="l" t="t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/>
              <a:ahLst/>
              <a:rect l="l" t="t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/>
              <a:ahLst/>
              <a:rect l="l" t="t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/>
              <a:ahLst/>
              <a:rect l="l" t="t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/>
              <a:ahLst/>
              <a:rect l="l" t="t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251D29-279A-4CBF-8326-351D47E58E1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285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/>
              <a:ahLst/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/>
              <a:ahLst/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/>
              <a:ahLst/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/>
              <a:ahLst/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/>
              <a:ahLst/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/>
              <a:ahLst/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/>
              <a:ahLst/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/>
              <a:ahLst/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/>
              <a:ahLst/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/>
              <a:ahLst/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/>
              <a:ahLst/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/>
              <a:ahLst/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/>
              <a:ahLst/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/>
              <a:ahLst/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/>
              <a:ahLst/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/>
              <a:ahLst/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/>
              <a:ahLst/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/>
              <a:ahLst/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/>
              <a:ahLst/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/>
              <a:ahLst/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/>
              <a:ahLst/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/>
              <a:ahLst/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09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/>
              <a:ahLst/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/>
              <a:ahLst/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/>
              <a:ahLst/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/>
              <a:ahLst/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/>
              <a:ahLst/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/>
              <a:ahLst/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/>
              <a:ahLst/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/>
              <a:ahLst/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/>
              <a:ahLst/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/>
              <a:ahLst/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/>
              <a:ahLst/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/>
              <a:ahLst/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/>
              <a:ahLst/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/>
              <a:ahLst/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/>
              <a:ahLst/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/>
              <a:ahLst/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/>
              <a:ahLst/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/>
              <a:ahLst/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/>
              <a:ahLst/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/>
              <a:ahLst/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/>
              <a:ahLst/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82D81-8C92-4155-B5E3-97160C90D27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JP"/>
              </a:defRPr>
            </a:lvl1pPr>
          </a:lstStyle>
          <a:p>
            <a:r>
              <a:rPr b="0" lang="en-US" sz="1400" spc="-1" strike="noStrike">
                <a:latin typeface="Noto Serif CJK JP"/>
              </a:rPr>
              <a:t>&lt;date/time&gt;</a:t>
            </a:r>
            <a:endParaRPr b="0" lang="en-US" sz="1400" spc="-1" strike="noStrike"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株価予測モデルの構築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DeepCraft</a:t>
            </a:r>
            <a:r>
              <a:rPr b="0" lang="ja-JP" sz="3200" spc="-1" strike="noStrike">
                <a:latin typeface="Arial"/>
              </a:rPr>
              <a:t>社</a:t>
            </a:r>
            <a:r>
              <a:rPr b="0" lang="en-US" sz="3200" spc="-1" strike="noStrike">
                <a:latin typeface="Arial"/>
              </a:rPr>
              <a:t>Trainee</a:t>
            </a:r>
            <a:r>
              <a:rPr b="0" lang="ja-JP" sz="3200" spc="-1" strike="noStrike">
                <a:latin typeface="Arial"/>
              </a:rPr>
              <a:t>課題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ja-JP" sz="3200" spc="-1" strike="noStrike">
                <a:latin typeface="Arial"/>
              </a:rPr>
              <a:t>解答者 川頭信之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株価予測の重要性と課題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49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株価予測の重要性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投資判断の指針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経営リスク管理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資産運用での効率化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日本経済全体の経済状況の指標を捉える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ja-JP" sz="2100" spc="-1" strike="noStrike">
                <a:latin typeface="Arial"/>
              </a:rPr>
              <a:t>アルゴリズム取引（</a:t>
            </a:r>
            <a:r>
              <a:rPr b="0" lang="en-US" sz="2100" spc="-1" strike="noStrike">
                <a:latin typeface="Arial"/>
              </a:rPr>
              <a:t>AI</a:t>
            </a:r>
            <a:r>
              <a:rPr b="0" lang="ja-JP" sz="2100" spc="-1" strike="noStrike">
                <a:latin typeface="Arial"/>
              </a:rPr>
              <a:t>取引）での活用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5220000" y="1260000"/>
            <a:ext cx="4499640" cy="359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latin typeface="Arial"/>
              </a:rPr>
              <a:t>株価予測の課題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天災、事件などによる不確実性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データの質と量の確保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モデリングの複雑さ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外部要因の影響（国際政治など）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過剰適合のリスク（過学習）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"/>
            </a:pPr>
            <a:r>
              <a:rPr b="0" lang="ja-JP" sz="2000" spc="-1" strike="noStrike">
                <a:latin typeface="Arial"/>
              </a:rPr>
              <a:t>市場参加者の心理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月毎にデータをまとめる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株価の予測には長期的な予測が必要である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→　毎月のデータにまとめて解析。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latin typeface="Arial"/>
              </a:rPr>
              <a:t>週単位での予測は諦めた。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3300" spc="-1" strike="noStrike">
                <a:latin typeface="Arial"/>
              </a:rPr>
              <a:t>株価は</a:t>
            </a:r>
            <a:r>
              <a:rPr b="0" lang="en-US" sz="3300" spc="-1" strike="noStrike">
                <a:latin typeface="Arial"/>
              </a:rPr>
              <a:t>12</a:t>
            </a:r>
            <a:r>
              <a:rPr b="0" lang="ja-JP" sz="3300" spc="-1" strike="noStrike">
                <a:latin typeface="Arial"/>
              </a:rPr>
              <a:t>ヶ月の季節性がある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2024-12-22T12:09:09Z</dcterms:created>
  <dc:creator/>
  <dc:description/>
  <dc:language>ja-JP</dc:language>
  <cp:lastModifiedBy/>
  <dcterms:modified xsi:type="dcterms:W3CDTF">2024-12-23T20:42:08Z</dcterms:modified>
  <cp:revision>8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