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57" r:id="rId4"/>
    <p:sldId id="273" r:id="rId5"/>
    <p:sldId id="258" r:id="rId6"/>
    <p:sldId id="262" r:id="rId7"/>
    <p:sldId id="275" r:id="rId8"/>
    <p:sldId id="274" r:id="rId9"/>
    <p:sldId id="281" r:id="rId10"/>
    <p:sldId id="282" r:id="rId11"/>
    <p:sldId id="263" r:id="rId12"/>
    <p:sldId id="285" r:id="rId13"/>
    <p:sldId id="264" r:id="rId14"/>
    <p:sldId id="284" r:id="rId15"/>
    <p:sldId id="266" r:id="rId16"/>
    <p:sldId id="277" r:id="rId17"/>
    <p:sldId id="279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241" autoAdjust="0"/>
  </p:normalViewPr>
  <p:slideViewPr>
    <p:cSldViewPr snapToGrid="0">
      <p:cViewPr varScale="1">
        <p:scale>
          <a:sx n="100" d="100"/>
          <a:sy n="100" d="100"/>
        </p:scale>
        <p:origin x="9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9B3FD-7681-46F5-B220-6A0BF335D6EA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16466-5947-414D-ABC8-0CC72C8B3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6466-5947-414D-ABC8-0CC72C8B3EE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71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6466-5947-414D-ABC8-0CC72C8B3E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08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157D-1AA7-287B-7713-A1B7F01E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C896BC7-E94C-55F3-3AFF-FF5105610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3ACE201-C6AD-02C1-2BA4-04D35FF80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54CF71-9A23-F5D5-7118-A946986D9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6466-5947-414D-ABC8-0CC72C8B3E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187F2-88B6-B29C-E98B-8532E045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2E51B1-818F-8AC0-5D9F-335461FD3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de-DE"/>
              <a:t>マスター サブタイトルの書式設定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24FAC-129E-56E0-830B-633C278B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FEFA2-E721-8F9A-BBEB-2623EA30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C0451-B4F0-2814-E645-61CB01D5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72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65C63-1F9F-9D25-3D92-9C03C9C9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93248F-B412-23AD-8F8E-9C89315CA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9F591-2B63-33F7-6075-32272BCE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29798-BD73-38B5-6727-C5A1127D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354B9-0ACF-8EA7-496F-D8C57527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5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2A3A0D-EAC1-F3FB-5A2F-2E40EA5D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63CE18-4716-466B-F72A-F8E8F2D7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20356-DB32-DB8A-F7FB-FE658B7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ED72E-0F16-CC7B-4C35-EED90D79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72A08-79E5-AC69-0701-5C421B5D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81A3B-ECA9-DD0C-556F-907BB289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80099-89DD-7B34-78DC-8B2A80C1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F5AA91-15D2-8B07-F406-2837CAE8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BCD61-9EE6-B278-4582-42877DB6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4D2C2-DECD-80C1-F650-28631ED1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70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A14C7-2A4B-044D-F50E-CFB15A16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963883-8494-3587-7404-98553D2B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de-DE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631F4C-407C-A7D1-5FFE-8F016ED1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F62D-5270-4F36-BE75-268B86D2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EA2FD-9B13-24DE-1736-9F00E3B3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1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EE263-D857-891E-BD27-136518AB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CFF87-C385-0786-6AC0-43A9A5C9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2686C3-6475-347D-DBE9-8774B634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4B2C91-91A0-5E9C-7FE7-EE79A841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62EAA-7568-BCC5-3F62-A2BC59DB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100946-52BE-A27A-E9DF-FEFDF04D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1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474AD-A740-CC14-19E5-8B9D8C91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B25DE1-DF5B-1DE8-BBB4-7E8508B1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de-DE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884761-CB22-FFD8-06CB-5D8F65F4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168B50-5127-9C4E-E92E-B95ED952A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de-DE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D6AD12-421B-037A-BB41-03DE8B48A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BC40B1-BF1E-B075-E95F-FCAB8900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967659-B8A9-B8B1-A2A5-94238DE4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341473-4A8F-9EA7-C8E6-9AEAC135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904AC-8773-26EC-0835-842AF890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0B06BF-246C-CA01-EA01-134CE561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64AFFD-114D-2652-9677-25C128AC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8F9997-4E33-8372-9688-4CC6E61A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06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77D45B-06B1-49B7-896E-97830EA8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A64C95-71D1-3D77-E104-6893A82C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26572A-708F-A4C0-49F4-440E83A0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3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27446-573A-2705-D4A1-DEF9E202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F3D33-CA36-0963-2797-6330CB4D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F92677-3669-3713-10DD-2CD18C39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de-DE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052C2D-CD98-BB57-E404-23D34336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CAEC7-6B82-E6E4-45BA-7E71182A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A84E9-4FCC-677C-8D09-CA59560C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0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0E28A-17B0-9A76-6F6F-AFC15943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111295-AD5B-829C-A246-A4A1E51E5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D60D59-E512-42EE-AFD9-08A641F3D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de-DE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A256A9-05D3-634D-FB5F-EAAB8A0B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EEAD77-E836-9BA7-5657-4D36DAB0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D44A69-5B10-62C2-F0BE-F1448050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71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D3D9FB-69E9-F7B9-161A-72DEF70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de-DE"/>
              <a:t>マスター タイトルの書式設定</a:t>
            </a:r>
            <a:endParaRPr lang="de-DE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49BF3C-A6D7-08D1-8702-FDF7A92B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de-DE"/>
              <a:t>マスター テキストの書式設定</a:t>
            </a:r>
          </a:p>
          <a:p>
            <a:pPr lvl="1"/>
            <a:r>
              <a:rPr lang="ja-JP" altLang="de-DE"/>
              <a:t>第 </a:t>
            </a:r>
            <a:r>
              <a:rPr lang="de-DE" altLang="ja-JP"/>
              <a:t>2 </a:t>
            </a:r>
            <a:r>
              <a:rPr lang="ja-JP" altLang="de-DE"/>
              <a:t>レベル</a:t>
            </a:r>
          </a:p>
          <a:p>
            <a:pPr lvl="2"/>
            <a:r>
              <a:rPr lang="ja-JP" altLang="de-DE"/>
              <a:t>第 </a:t>
            </a:r>
            <a:r>
              <a:rPr lang="de-DE" altLang="ja-JP"/>
              <a:t>3 </a:t>
            </a:r>
            <a:r>
              <a:rPr lang="ja-JP" altLang="de-DE"/>
              <a:t>レベル</a:t>
            </a:r>
          </a:p>
          <a:p>
            <a:pPr lvl="3"/>
            <a:r>
              <a:rPr lang="ja-JP" altLang="de-DE"/>
              <a:t>第 </a:t>
            </a:r>
            <a:r>
              <a:rPr lang="de-DE" altLang="ja-JP"/>
              <a:t>4 </a:t>
            </a:r>
            <a:r>
              <a:rPr lang="ja-JP" altLang="de-DE"/>
              <a:t>レベル</a:t>
            </a:r>
          </a:p>
          <a:p>
            <a:pPr lvl="4"/>
            <a:r>
              <a:rPr lang="ja-JP" altLang="de-DE"/>
              <a:t>第 </a:t>
            </a:r>
            <a:r>
              <a:rPr lang="de-DE" altLang="ja-JP"/>
              <a:t>5 </a:t>
            </a:r>
            <a:r>
              <a:rPr lang="ja-JP" altLang="de-DE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C18F50-476B-C5DF-343E-EECFE3234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AE70-18A9-407D-A610-661482DE7BAC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D13E2-C0FE-8D0D-9C16-23608385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E0558-8231-5672-E0C7-5FAF079C0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1152-3ED6-4A4A-B2EA-BA287500A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to/43CFDir" TargetMode="External"/><Relationship Id="rId2" Type="http://schemas.openxmlformats.org/officeDocument/2006/relationships/hyperlink" Target="https://amzn.to/43fwNI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mzn.to/3YuZr5r" TargetMode="External"/><Relationship Id="rId4" Type="http://schemas.openxmlformats.org/officeDocument/2006/relationships/hyperlink" Target="http://cl-informatik.uibk.ac.at/events/isr-2024/B/material/lambda-se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B6C7-FA2E-1FE0-58FB-5734A01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603"/>
            <a:ext cx="9144000" cy="1529397"/>
          </a:xfrm>
        </p:spPr>
        <p:txBody>
          <a:bodyPr>
            <a:normAutofit/>
          </a:bodyPr>
          <a:lstStyle/>
          <a:p>
            <a:r>
              <a:rPr lang="ja-JP" sz="4800" b="1" kern="0" dirty="0">
                <a:solidFill>
                  <a:srgbClr val="1D1C1D"/>
                </a:solidFill>
                <a:effectLst/>
                <a:ea typeface="ＭＳ 明朝" panose="02020609040205080304" pitchFamily="17" charset="-128"/>
                <a:cs typeface="ＭＳ 明朝" panose="02020609040205080304" pitchFamily="17" charset="-128"/>
              </a:rPr>
              <a:t>ラムダ計算って何だっけ？</a:t>
            </a:r>
            <a:br>
              <a:rPr lang="de-DE" altLang="ja-JP" sz="4800" b="1" kern="0" dirty="0">
                <a:solidFill>
                  <a:srgbClr val="1D1C1D"/>
                </a:solidFill>
                <a:effectLst/>
                <a:ea typeface="ＭＳ 明朝" panose="02020609040205080304" pitchFamily="17" charset="-128"/>
                <a:cs typeface="ＭＳ 明朝" panose="02020609040205080304" pitchFamily="17" charset="-128"/>
              </a:rPr>
            </a:br>
            <a:r>
              <a:rPr lang="ja-JP" sz="4800" b="1" kern="0" dirty="0">
                <a:solidFill>
                  <a:srgbClr val="1D1C1D"/>
                </a:solidFill>
                <a:effectLst/>
                <a:ea typeface="ＭＳ 明朝" panose="02020609040205080304" pitchFamily="17" charset="-128"/>
                <a:cs typeface="ＭＳ 明朝" panose="02020609040205080304" pitchFamily="17" charset="-128"/>
              </a:rPr>
              <a:t>関数型の神髄に迫る</a:t>
            </a:r>
            <a:endParaRPr lang="de-DE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9BA805-358A-1268-F215-29337A7E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6458"/>
            <a:ext cx="9144000" cy="2122714"/>
          </a:xfrm>
        </p:spPr>
        <p:txBody>
          <a:bodyPr>
            <a:normAutofit/>
          </a:bodyPr>
          <a:lstStyle/>
          <a:p>
            <a:r>
              <a:rPr lang="ja-JP" altLang="de-DE" sz="2800" dirty="0"/>
              <a:t>関数型プログラミング言語の始まり</a:t>
            </a:r>
            <a:endParaRPr lang="de-DE" altLang="ja-JP" sz="2800" dirty="0"/>
          </a:p>
          <a:p>
            <a:endParaRPr lang="de-DE" altLang="ja-JP" sz="2800" dirty="0"/>
          </a:p>
          <a:p>
            <a:r>
              <a:rPr lang="ja-JP" altLang="de-DE" sz="2800" dirty="0"/>
              <a:t>川頭信之</a:t>
            </a:r>
            <a:endParaRPr lang="de-DE" altLang="ja-JP" sz="2800" dirty="0"/>
          </a:p>
          <a:p>
            <a:r>
              <a:rPr lang="de-DE" sz="2800" dirty="0"/>
              <a:t>@nkawagashira</a:t>
            </a:r>
          </a:p>
        </p:txBody>
      </p:sp>
    </p:spTree>
    <p:extLst>
      <p:ext uri="{BB962C8B-B14F-4D97-AF65-F5344CB8AC3E}">
        <p14:creationId xmlns:p14="http://schemas.microsoft.com/office/powerpoint/2010/main" val="7979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3AF55-5C4B-AD30-7036-76AB1FEE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E754D40-BE22-0C38-4530-BAA345BA284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842211" y="709005"/>
                <a:ext cx="10299031" cy="118976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ja-JP" altLang="en-US" dirty="0"/>
                  <a:t>加法と乗法</a:t>
                </a:r>
                <a14:m>
                  <m:oMath xmlns:m="http://schemas.openxmlformats.org/officeDocument/2006/math">
                    <m:r>
                      <a:rPr lang="ja-JP" altLang="de-DE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de-DE" i="1">
                        <a:latin typeface="Cambria Math" panose="02040503050406030204" pitchFamily="18" charset="0"/>
                      </a:rPr>
                      <m:t>ラムダ</m:t>
                    </m:r>
                  </m:oMath>
                </a14:m>
                <a:r>
                  <a:rPr lang="ja-JP" altLang="de-DE" dirty="0"/>
                  <a:t>式</a:t>
                </a:r>
                <a:endParaRPr lang="de-DE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E754D40-BE22-0C38-4530-BAA345BA2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842211" y="709005"/>
                <a:ext cx="10299031" cy="1189763"/>
              </a:xfrm>
              <a:blipFill>
                <a:blip r:embed="rId2"/>
                <a:stretch>
                  <a:fillRect l="-3550" b="-3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002AC124-068B-F367-5D59-C14F3D5FE47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45200" y="2342925"/>
                <a:ext cx="5249199" cy="4166363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ja-JP" altLang="de-DE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加法</m:t>
                      </m:r>
                    </m:oMath>
                  </m:oMathPara>
                </a14:m>
                <a:endParaRPr lang="de-DE" altLang="ja-JP" sz="3200" b="0" dirty="0"/>
              </a:p>
              <a:p>
                <a:pPr algn="l"/>
                <a14:m>
                  <m:oMath xmlns:m="http://schemas.openxmlformats.org/officeDocument/2006/math"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de-DE" sz="3200" dirty="0"/>
                  <a:t>　</a:t>
                </a:r>
                <a:r>
                  <a:rPr lang="ja-JP" altLang="en-US" sz="3200" dirty="0"/>
                  <a:t>乗法</a:t>
                </a:r>
                <a:endParaRPr lang="de-DE" altLang="ja-JP" sz="3200" dirty="0"/>
              </a:p>
              <a:p>
                <a:pPr algn="l"/>
                <a14:m>
                  <m:oMath xmlns:m="http://schemas.openxmlformats.org/officeDocument/2006/math"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.(−</m:t>
                    </m:r>
                    <m:r>
                      <a:rPr lang="de-DE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de-DE" sz="3200" dirty="0"/>
                  <a:t>　マイナス化</a:t>
                </a:r>
                <a:endParaRPr lang="de-DE" altLang="ja-JP" sz="3200" dirty="0"/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𝐴𝑎𝑏</m:t>
                      </m:r>
                    </m:oMath>
                  </m:oMathPara>
                </a14:m>
                <a:endParaRPr lang="de-DE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𝑀𝑎𝑏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  <m:t>𝑀𝑎𝑐</m:t>
                          </m:r>
                        </m:e>
                      </m:d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ja-JP" sz="3200" dirty="0"/>
              </a:p>
            </p:txBody>
          </p:sp>
        </mc:Choice>
        <mc:Fallback xmlns="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002AC124-068B-F367-5D59-C14F3D5FE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45200" y="2342925"/>
                <a:ext cx="5249199" cy="41663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字幕 2">
                <a:extLst>
                  <a:ext uri="{FF2B5EF4-FFF2-40B4-BE49-F238E27FC236}">
                    <a16:creationId xmlns:a16="http://schemas.microsoft.com/office/drawing/2014/main" id="{05C316FA-FE2A-5F9B-7D00-D6D488D37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20" y="4519096"/>
                <a:ext cx="4101716" cy="1990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.1+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altLang="ja-JP" sz="32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ja-JP" sz="3200" dirty="0"/>
              </a:p>
            </p:txBody>
          </p:sp>
        </mc:Choice>
        <mc:Fallback xmlns="">
          <p:sp>
            <p:nvSpPr>
              <p:cNvPr id="4" name="字幕 2">
                <a:extLst>
                  <a:ext uri="{FF2B5EF4-FFF2-40B4-BE49-F238E27FC236}">
                    <a16:creationId xmlns:a16="http://schemas.microsoft.com/office/drawing/2014/main" id="{05C316FA-FE2A-5F9B-7D00-D6D488D3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20" y="4519096"/>
                <a:ext cx="4101716" cy="1990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8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7D1B7-BA2E-0491-F9BC-E074F31D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 dirty="0"/>
              <a:t>論理値のラムダ式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04C799-4FC9-F395-2BE4-5EF8A841B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53215" cy="4563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de-DE" dirty="0">
                    <a:latin typeface="Cambria Math" panose="02040503050406030204" pitchFamily="18" charset="0"/>
                  </a:rPr>
                  <a:t>論理値は関数として表す！</a:t>
                </a:r>
                <a:endParaRPr lang="de-DE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de-DE" b="0" dirty="0"/>
                  <a:t>　</a:t>
                </a:r>
                <a:r>
                  <a:rPr lang="de-DE" altLang="ja-JP" b="0" dirty="0"/>
                  <a:t>true</a:t>
                </a:r>
                <a:r>
                  <a:rPr lang="ja-JP" altLang="de-DE" b="0" dirty="0"/>
                  <a:t>　一つ目の変数を取り出す</a:t>
                </a:r>
                <a:endParaRPr lang="de-DE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de-DE" b="0" dirty="0"/>
                  <a:t>　</a:t>
                </a:r>
                <a:r>
                  <a:rPr lang="de-DE" altLang="ja-JP" b="0" dirty="0"/>
                  <a:t>false</a:t>
                </a:r>
                <a:r>
                  <a:rPr lang="ja-JP" altLang="de-DE" b="0" dirty="0"/>
                  <a:t>　二つ目の変数を取り出す</a:t>
                </a:r>
                <a:endParaRPr lang="de-DE" altLang="ja-JP" b="0" dirty="0"/>
              </a:p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altLang="ja-JP" dirty="0"/>
              </a:p>
              <a:p>
                <a:pPr marL="0" indent="0">
                  <a:buNone/>
                </a:pPr>
                <a:endParaRPr lang="de-DE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04C799-4FC9-F395-2BE4-5EF8A841B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53215" cy="4563144"/>
              </a:xfrm>
              <a:blipFill>
                <a:blip r:embed="rId2"/>
                <a:stretch>
                  <a:fillRect l="-1202" t="-21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ED461E2-D84B-97DF-E325-D1F52429CED4}"/>
              </a:ext>
            </a:extLst>
          </p:cNvPr>
          <p:cNvCxnSpPr>
            <a:cxnSpLocks/>
          </p:cNvCxnSpPr>
          <p:nvPr/>
        </p:nvCxnSpPr>
        <p:spPr>
          <a:xfrm>
            <a:off x="3307278" y="5171704"/>
            <a:ext cx="0" cy="38831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546A3F7-F6FC-B9C1-133B-12A55B1326FB}"/>
              </a:ext>
            </a:extLst>
          </p:cNvPr>
          <p:cNvCxnSpPr>
            <a:cxnSpLocks/>
          </p:cNvCxnSpPr>
          <p:nvPr/>
        </p:nvCxnSpPr>
        <p:spPr>
          <a:xfrm flipV="1">
            <a:off x="2418410" y="5183580"/>
            <a:ext cx="0" cy="3764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3EFD42-1D8A-78D7-C3FE-3771B6DF9C74}"/>
              </a:ext>
            </a:extLst>
          </p:cNvPr>
          <p:cNvCxnSpPr/>
          <p:nvPr/>
        </p:nvCxnSpPr>
        <p:spPr>
          <a:xfrm flipH="1" flipV="1">
            <a:off x="2428465" y="5560020"/>
            <a:ext cx="888868" cy="1187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DBDD16-B8EC-0AE0-1B74-6483FD1880CD}"/>
              </a:ext>
            </a:extLst>
          </p:cNvPr>
          <p:cNvCxnSpPr/>
          <p:nvPr/>
        </p:nvCxnSpPr>
        <p:spPr>
          <a:xfrm flipV="1">
            <a:off x="2418410" y="4598126"/>
            <a:ext cx="0" cy="28085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8B7E632-2623-4B86-1EBC-85F8CD0AAD7D}"/>
              </a:ext>
            </a:extLst>
          </p:cNvPr>
          <p:cNvCxnSpPr>
            <a:cxnSpLocks/>
          </p:cNvCxnSpPr>
          <p:nvPr/>
        </p:nvCxnSpPr>
        <p:spPr>
          <a:xfrm>
            <a:off x="2418410" y="4611189"/>
            <a:ext cx="56645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7335B2C-0CAA-3DA7-D4A6-1A54251BD6E2}"/>
              </a:ext>
            </a:extLst>
          </p:cNvPr>
          <p:cNvCxnSpPr/>
          <p:nvPr/>
        </p:nvCxnSpPr>
        <p:spPr>
          <a:xfrm>
            <a:off x="2984863" y="4598126"/>
            <a:ext cx="0" cy="28085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6BFDA2D-A2D0-411F-E930-D2AED9669ABE}"/>
              </a:ext>
            </a:extLst>
          </p:cNvPr>
          <p:cNvCxnSpPr>
            <a:cxnSpLocks/>
          </p:cNvCxnSpPr>
          <p:nvPr/>
        </p:nvCxnSpPr>
        <p:spPr>
          <a:xfrm flipV="1">
            <a:off x="3495176" y="5183580"/>
            <a:ext cx="0" cy="274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B60C10-DC4F-A3FC-3B4C-EF7E1D1FFAD2}"/>
              </a:ext>
            </a:extLst>
          </p:cNvPr>
          <p:cNvCxnSpPr>
            <a:cxnSpLocks/>
          </p:cNvCxnSpPr>
          <p:nvPr/>
        </p:nvCxnSpPr>
        <p:spPr>
          <a:xfrm flipH="1">
            <a:off x="2637753" y="5457747"/>
            <a:ext cx="8574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D30F1D-593B-39B1-E497-D122591FCCD8}"/>
              </a:ext>
            </a:extLst>
          </p:cNvPr>
          <p:cNvCxnSpPr>
            <a:cxnSpLocks/>
          </p:cNvCxnSpPr>
          <p:nvPr/>
        </p:nvCxnSpPr>
        <p:spPr>
          <a:xfrm flipV="1">
            <a:off x="2637753" y="5183580"/>
            <a:ext cx="0" cy="274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2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6C31-14F3-8AA6-DD80-88F63A68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0535D-CEC1-E3E7-5CFD-9896351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472"/>
          </a:xfrm>
        </p:spPr>
        <p:txBody>
          <a:bodyPr/>
          <a:lstStyle/>
          <a:p>
            <a:r>
              <a:rPr lang="ja-JP" altLang="de-DE" dirty="0"/>
              <a:t>論理積のラムダ式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4289765-B6D7-40F6-812B-9DBF6DFAD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53215" cy="4563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de-DE" dirty="0"/>
                  <a:t>論理積</a:t>
                </a:r>
                <a:r>
                  <a:rPr lang="de-DE" altLang="ja-JP" dirty="0"/>
                  <a:t>(AND)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de-DE" b="1" i="1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de-DE" altLang="ja-JP" b="1" dirty="0"/>
              </a:p>
              <a:p>
                <a:pPr marL="0" indent="0" algn="ctr">
                  <a:buNone/>
                </a:pPr>
                <a:r>
                  <a:rPr lang="ja-JP" altLang="de-DE" b="1" dirty="0"/>
                  <a:t>　</a:t>
                </a:r>
                <a:endParaRPr lang="de-DE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de-DE" b="1" i="1"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de-DE" b="1" i="1"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𝑭𝑭𝑭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1" i="1"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𝑭𝑻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𝑭𝑻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𝑭𝑻𝑭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𝑻𝑭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de-DE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𝑻𝑭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𝑻𝑻𝑭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𝑻𝑭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de-DE" b="1" i="1" dirty="0">
                  <a:latin typeface="Cambria Math" panose="02040503050406030204" pitchFamily="18" charset="0"/>
                </a:endParaRPr>
              </a:p>
              <a:p>
                <a:endParaRPr lang="de-DE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4289765-B6D7-40F6-812B-9DBF6DFAD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53215" cy="4563144"/>
              </a:xfrm>
              <a:blipFill>
                <a:blip r:embed="rId2"/>
                <a:stretch>
                  <a:fillRect l="-1202" t="-22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1AB82887-6D96-E3DE-6F04-EBC5354CFC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73980" y="3429000"/>
              <a:ext cx="2420910" cy="2048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970">
                      <a:extLst>
                        <a:ext uri="{9D8B030D-6E8A-4147-A177-3AD203B41FA5}">
                          <a16:colId xmlns:a16="http://schemas.microsoft.com/office/drawing/2014/main" val="3595275153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4062897574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1582664649"/>
                        </a:ext>
                      </a:extLst>
                    </a:gridCol>
                  </a:tblGrid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040265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62998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142240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657367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5827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0395EB2C-CE5B-E08B-B207-3950E40A4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876163"/>
                  </p:ext>
                </p:extLst>
              </p:nvPr>
            </p:nvGraphicFramePr>
            <p:xfrm>
              <a:off x="9173980" y="3429000"/>
              <a:ext cx="2420910" cy="2048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970">
                      <a:extLst>
                        <a:ext uri="{9D8B030D-6E8A-4147-A177-3AD203B41FA5}">
                          <a16:colId xmlns:a16="http://schemas.microsoft.com/office/drawing/2014/main" val="3595275153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4062897574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1582664649"/>
                        </a:ext>
                      </a:extLst>
                    </a:gridCol>
                  </a:tblGrid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0752" t="-7463" r="-3008" b="-4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040265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62998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142240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657367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5827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28A0F3B-F60A-B06D-14B4-4ADEA0BFB884}"/>
              </a:ext>
            </a:extLst>
          </p:cNvPr>
          <p:cNvCxnSpPr>
            <a:cxnSpLocks/>
          </p:cNvCxnSpPr>
          <p:nvPr/>
        </p:nvCxnSpPr>
        <p:spPr>
          <a:xfrm flipV="1">
            <a:off x="3870197" y="3799791"/>
            <a:ext cx="0" cy="269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2BA5E2-438A-20B2-E90E-4E7F4C8C1A87}"/>
              </a:ext>
            </a:extLst>
          </p:cNvPr>
          <p:cNvCxnSpPr>
            <a:cxnSpLocks/>
          </p:cNvCxnSpPr>
          <p:nvPr/>
        </p:nvCxnSpPr>
        <p:spPr>
          <a:xfrm flipH="1">
            <a:off x="2537372" y="3815464"/>
            <a:ext cx="13328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1F2487-635C-3A97-519D-488D2E2960DB}"/>
              </a:ext>
            </a:extLst>
          </p:cNvPr>
          <p:cNvCxnSpPr>
            <a:cxnSpLocks/>
          </p:cNvCxnSpPr>
          <p:nvPr/>
        </p:nvCxnSpPr>
        <p:spPr>
          <a:xfrm>
            <a:off x="2537372" y="3815464"/>
            <a:ext cx="5777" cy="34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A21F7A7-E00C-D7AA-2359-5E3A2B2836B8}"/>
              </a:ext>
            </a:extLst>
          </p:cNvPr>
          <p:cNvCxnSpPr/>
          <p:nvPr/>
        </p:nvCxnSpPr>
        <p:spPr>
          <a:xfrm>
            <a:off x="2537372" y="4416146"/>
            <a:ext cx="0" cy="300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9B2A6E4-E876-D79E-08EB-FC5F20E49B05}"/>
              </a:ext>
            </a:extLst>
          </p:cNvPr>
          <p:cNvCxnSpPr>
            <a:cxnSpLocks/>
          </p:cNvCxnSpPr>
          <p:nvPr/>
        </p:nvCxnSpPr>
        <p:spPr>
          <a:xfrm>
            <a:off x="2537372" y="4710060"/>
            <a:ext cx="5011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9908E99-2CBD-9077-8A19-BFAD3A475BCA}"/>
              </a:ext>
            </a:extLst>
          </p:cNvPr>
          <p:cNvCxnSpPr/>
          <p:nvPr/>
        </p:nvCxnSpPr>
        <p:spPr>
          <a:xfrm flipV="1">
            <a:off x="3038504" y="4416146"/>
            <a:ext cx="0" cy="30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12A702C-0775-59FA-1D02-45CEBC417D83}"/>
              </a:ext>
            </a:extLst>
          </p:cNvPr>
          <p:cNvCxnSpPr>
            <a:cxnSpLocks/>
          </p:cNvCxnSpPr>
          <p:nvPr/>
        </p:nvCxnSpPr>
        <p:spPr>
          <a:xfrm flipV="1">
            <a:off x="4095671" y="3898969"/>
            <a:ext cx="0" cy="170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9A1C471-DE0B-C8A8-FEB3-EACDBBA511AB}"/>
              </a:ext>
            </a:extLst>
          </p:cNvPr>
          <p:cNvCxnSpPr>
            <a:cxnSpLocks/>
          </p:cNvCxnSpPr>
          <p:nvPr/>
        </p:nvCxnSpPr>
        <p:spPr>
          <a:xfrm flipH="1">
            <a:off x="2777015" y="3914642"/>
            <a:ext cx="1324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4A6C1B6-BB38-0EE3-A8A6-8E7F66B04146}"/>
              </a:ext>
            </a:extLst>
          </p:cNvPr>
          <p:cNvCxnSpPr>
            <a:cxnSpLocks/>
          </p:cNvCxnSpPr>
          <p:nvPr/>
        </p:nvCxnSpPr>
        <p:spPr>
          <a:xfrm>
            <a:off x="2777015" y="3914642"/>
            <a:ext cx="0" cy="249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3D3D9AC-7815-FCE4-7DCA-316514CF9342}"/>
              </a:ext>
            </a:extLst>
          </p:cNvPr>
          <p:cNvCxnSpPr>
            <a:cxnSpLocks/>
          </p:cNvCxnSpPr>
          <p:nvPr/>
        </p:nvCxnSpPr>
        <p:spPr>
          <a:xfrm>
            <a:off x="2768052" y="4407903"/>
            <a:ext cx="0" cy="465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538561-0F4D-2136-4630-8EDB51845C1B}"/>
              </a:ext>
            </a:extLst>
          </p:cNvPr>
          <p:cNvCxnSpPr>
            <a:cxnSpLocks/>
          </p:cNvCxnSpPr>
          <p:nvPr/>
        </p:nvCxnSpPr>
        <p:spPr>
          <a:xfrm>
            <a:off x="2768052" y="4873687"/>
            <a:ext cx="4668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5A7F18-94ED-F211-5B81-7184D79B8451}"/>
              </a:ext>
            </a:extLst>
          </p:cNvPr>
          <p:cNvCxnSpPr>
            <a:cxnSpLocks/>
          </p:cNvCxnSpPr>
          <p:nvPr/>
        </p:nvCxnSpPr>
        <p:spPr>
          <a:xfrm flipV="1">
            <a:off x="3234907" y="4416146"/>
            <a:ext cx="0" cy="45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2EBD2A9-1BAC-4AE0-E038-6A09BDA12B44}"/>
              </a:ext>
            </a:extLst>
          </p:cNvPr>
          <p:cNvCxnSpPr>
            <a:cxnSpLocks/>
          </p:cNvCxnSpPr>
          <p:nvPr/>
        </p:nvCxnSpPr>
        <p:spPr>
          <a:xfrm flipV="1">
            <a:off x="7122632" y="3815464"/>
            <a:ext cx="0" cy="269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29A9A49-5DD0-6DB5-35CB-2BCFCE870764}"/>
              </a:ext>
            </a:extLst>
          </p:cNvPr>
          <p:cNvCxnSpPr>
            <a:cxnSpLocks/>
          </p:cNvCxnSpPr>
          <p:nvPr/>
        </p:nvCxnSpPr>
        <p:spPr>
          <a:xfrm flipH="1">
            <a:off x="6201555" y="3815464"/>
            <a:ext cx="9210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1A41586-EE11-DE03-BCA2-65EED0616130}"/>
              </a:ext>
            </a:extLst>
          </p:cNvPr>
          <p:cNvCxnSpPr>
            <a:cxnSpLocks/>
          </p:cNvCxnSpPr>
          <p:nvPr/>
        </p:nvCxnSpPr>
        <p:spPr>
          <a:xfrm>
            <a:off x="6201555" y="3815464"/>
            <a:ext cx="5777" cy="34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FF80CC7-42DF-719B-D02D-BAE3784F7E63}"/>
              </a:ext>
            </a:extLst>
          </p:cNvPr>
          <p:cNvCxnSpPr>
            <a:cxnSpLocks/>
          </p:cNvCxnSpPr>
          <p:nvPr/>
        </p:nvCxnSpPr>
        <p:spPr>
          <a:xfrm flipV="1">
            <a:off x="7390886" y="3914642"/>
            <a:ext cx="0" cy="170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CC28E56-D04D-2A8E-24D6-3F2AD1963709}"/>
              </a:ext>
            </a:extLst>
          </p:cNvPr>
          <p:cNvCxnSpPr>
            <a:cxnSpLocks/>
          </p:cNvCxnSpPr>
          <p:nvPr/>
        </p:nvCxnSpPr>
        <p:spPr>
          <a:xfrm flipH="1">
            <a:off x="6432235" y="3898969"/>
            <a:ext cx="958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C36107-5813-2267-738B-E05ACBEDB175}"/>
              </a:ext>
            </a:extLst>
          </p:cNvPr>
          <p:cNvCxnSpPr>
            <a:cxnSpLocks/>
          </p:cNvCxnSpPr>
          <p:nvPr/>
        </p:nvCxnSpPr>
        <p:spPr>
          <a:xfrm>
            <a:off x="6441198" y="3914642"/>
            <a:ext cx="0" cy="249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1F57320-A07C-5E87-E608-DF0397334361}"/>
              </a:ext>
            </a:extLst>
          </p:cNvPr>
          <p:cNvCxnSpPr>
            <a:cxnSpLocks/>
          </p:cNvCxnSpPr>
          <p:nvPr/>
        </p:nvCxnSpPr>
        <p:spPr>
          <a:xfrm>
            <a:off x="6432235" y="4407903"/>
            <a:ext cx="0" cy="465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3587B91-7AF7-7D10-CBAF-1784B6986F49}"/>
              </a:ext>
            </a:extLst>
          </p:cNvPr>
          <p:cNvCxnSpPr>
            <a:cxnSpLocks/>
          </p:cNvCxnSpPr>
          <p:nvPr/>
        </p:nvCxnSpPr>
        <p:spPr>
          <a:xfrm>
            <a:off x="6432235" y="4873687"/>
            <a:ext cx="3185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8AAF49-0E81-68FB-FA66-96A9EC4F02CA}"/>
              </a:ext>
            </a:extLst>
          </p:cNvPr>
          <p:cNvCxnSpPr>
            <a:cxnSpLocks/>
          </p:cNvCxnSpPr>
          <p:nvPr/>
        </p:nvCxnSpPr>
        <p:spPr>
          <a:xfrm flipV="1">
            <a:off x="6750802" y="4407903"/>
            <a:ext cx="0" cy="45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7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CA953B-807C-76FD-34BB-46C07D9B73A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36688" y="640413"/>
                <a:ext cx="9718623" cy="136826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ja-JP" altLang="de-DE" dirty="0"/>
                  <a:t>論理和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ja-JP" altLang="de-DE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de-DE" dirty="0"/>
                  <a:t>ラムダ式</a:t>
                </a:r>
                <a:endParaRPr lang="de-DE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ACA953B-807C-76FD-34BB-46C07D9B7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36688" y="640413"/>
                <a:ext cx="9718623" cy="1368269"/>
              </a:xfrm>
              <a:blipFill>
                <a:blip r:embed="rId3"/>
                <a:stretch>
                  <a:fillRect l="-3827" b="-29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0E73E2B1-F7EE-C722-CBCB-4304F16D047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7667" y="2502854"/>
                <a:ext cx="6477260" cy="3105398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ja-JP" altLang="de-DE" sz="2800" b="0" dirty="0"/>
                  <a:t>論理和</a:t>
                </a:r>
                <a:r>
                  <a:rPr lang="de-DE" altLang="ja-JP" sz="2800" b="0" dirty="0"/>
                  <a:t>(OR)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altLang="ja-JP" sz="2800" dirty="0"/>
              </a:p>
              <a:p>
                <a:r>
                  <a:rPr lang="ja-JP" altLang="de-DE" sz="2800" dirty="0"/>
                  <a:t>　</a:t>
                </a:r>
                <a:endParaRPr lang="de-DE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800" b="1" i="1"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800" b="1" i="1">
                          <a:latin typeface="Cambria Math" panose="02040503050406030204" pitchFamily="18" charset="0"/>
                        </a:rPr>
                        <m:t>𝑭𝑭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𝑭𝑻𝑭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800" b="1" i="1">
                          <a:latin typeface="Cambria Math" panose="02040503050406030204" pitchFamily="18" charset="0"/>
                        </a:rPr>
                        <m:t>𝑻𝑭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de-DE" sz="2800" b="1" i="1" dirty="0">
                  <a:latin typeface="Cambria Math" panose="02040503050406030204" pitchFamily="18" charset="0"/>
                </a:endParaRPr>
              </a:p>
              <a:p>
                <a:endParaRPr lang="de-DE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𝑭𝑻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𝑭𝑻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𝑭𝑻𝑻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de-DE" sz="2800" b="1" i="1" dirty="0">
                  <a:latin typeface="Cambria Math" panose="02040503050406030204" pitchFamily="18" charset="0"/>
                </a:endParaRPr>
              </a:p>
              <a:p>
                <a:endParaRPr lang="de-DE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𝑻𝑭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de-DE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de-DE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𝑻𝑻𝑻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de-DE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0E73E2B1-F7EE-C722-CBCB-4304F16D0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7667" y="2502854"/>
                <a:ext cx="6477260" cy="3105398"/>
              </a:xfrm>
              <a:blipFill>
                <a:blip r:embed="rId4"/>
                <a:stretch>
                  <a:fillRect l="-1223" t="-41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DFFDFE4-2129-8726-EC88-8E420C4096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96791"/>
                  </p:ext>
                </p:extLst>
              </p:nvPr>
            </p:nvGraphicFramePr>
            <p:xfrm>
              <a:off x="8957940" y="3117193"/>
              <a:ext cx="2420910" cy="2048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970">
                      <a:extLst>
                        <a:ext uri="{9D8B030D-6E8A-4147-A177-3AD203B41FA5}">
                          <a16:colId xmlns:a16="http://schemas.microsoft.com/office/drawing/2014/main" val="3595275153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4062897574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1582664649"/>
                        </a:ext>
                      </a:extLst>
                    </a:gridCol>
                  </a:tblGrid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040265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62998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142240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657367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5827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DFFDFE4-2129-8726-EC88-8E420C4096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96791"/>
                  </p:ext>
                </p:extLst>
              </p:nvPr>
            </p:nvGraphicFramePr>
            <p:xfrm>
              <a:off x="8957940" y="3117193"/>
              <a:ext cx="2420910" cy="2048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6970">
                      <a:extLst>
                        <a:ext uri="{9D8B030D-6E8A-4147-A177-3AD203B41FA5}">
                          <a16:colId xmlns:a16="http://schemas.microsoft.com/office/drawing/2014/main" val="3595275153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4062897574"/>
                        </a:ext>
                      </a:extLst>
                    </a:gridCol>
                    <a:gridCol w="806970">
                      <a:extLst>
                        <a:ext uri="{9D8B030D-6E8A-4147-A177-3AD203B41FA5}">
                          <a16:colId xmlns:a16="http://schemas.microsoft.com/office/drawing/2014/main" val="1582664649"/>
                        </a:ext>
                      </a:extLst>
                    </a:gridCol>
                  </a:tblGrid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7463" r="-3008" b="-4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040265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62998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142240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657367"/>
                      </a:ext>
                    </a:extLst>
                  </a:tr>
                  <a:tr h="409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5827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6D5AA54-C5FA-D451-28FF-AA41CE0D0AC8}"/>
              </a:ext>
            </a:extLst>
          </p:cNvPr>
          <p:cNvCxnSpPr>
            <a:cxnSpLocks/>
          </p:cNvCxnSpPr>
          <p:nvPr/>
        </p:nvCxnSpPr>
        <p:spPr>
          <a:xfrm flipV="1">
            <a:off x="3437059" y="3841078"/>
            <a:ext cx="0" cy="269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A6EEC10-AF36-91D6-5A2D-24F2AAC94D80}"/>
              </a:ext>
            </a:extLst>
          </p:cNvPr>
          <p:cNvCxnSpPr>
            <a:cxnSpLocks/>
          </p:cNvCxnSpPr>
          <p:nvPr/>
        </p:nvCxnSpPr>
        <p:spPr>
          <a:xfrm flipH="1" flipV="1">
            <a:off x="2323477" y="3831506"/>
            <a:ext cx="1113582" cy="9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F433F78-9FC2-FBAF-4429-409FB6D484CB}"/>
              </a:ext>
            </a:extLst>
          </p:cNvPr>
          <p:cNvCxnSpPr>
            <a:cxnSpLocks/>
          </p:cNvCxnSpPr>
          <p:nvPr/>
        </p:nvCxnSpPr>
        <p:spPr>
          <a:xfrm>
            <a:off x="2344726" y="3831506"/>
            <a:ext cx="5777" cy="34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25FECF-BB55-A59E-993C-889616AFB696}"/>
              </a:ext>
            </a:extLst>
          </p:cNvPr>
          <p:cNvCxnSpPr/>
          <p:nvPr/>
        </p:nvCxnSpPr>
        <p:spPr>
          <a:xfrm>
            <a:off x="2347445" y="4432188"/>
            <a:ext cx="0" cy="300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825C11A-5D62-66C2-ABA9-BA12D927FBDA}"/>
              </a:ext>
            </a:extLst>
          </p:cNvPr>
          <p:cNvCxnSpPr>
            <a:cxnSpLocks/>
          </p:cNvCxnSpPr>
          <p:nvPr/>
        </p:nvCxnSpPr>
        <p:spPr>
          <a:xfrm flipV="1">
            <a:off x="2323477" y="4724734"/>
            <a:ext cx="442311" cy="13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5CA15F-D974-CAAA-B248-EA825A35646E}"/>
              </a:ext>
            </a:extLst>
          </p:cNvPr>
          <p:cNvCxnSpPr/>
          <p:nvPr/>
        </p:nvCxnSpPr>
        <p:spPr>
          <a:xfrm flipV="1">
            <a:off x="2765788" y="4423945"/>
            <a:ext cx="0" cy="30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9BAC5A5-ECBF-FD0C-2095-83A3E814C8A9}"/>
              </a:ext>
            </a:extLst>
          </p:cNvPr>
          <p:cNvCxnSpPr>
            <a:cxnSpLocks/>
          </p:cNvCxnSpPr>
          <p:nvPr/>
        </p:nvCxnSpPr>
        <p:spPr>
          <a:xfrm flipV="1">
            <a:off x="3555587" y="3930684"/>
            <a:ext cx="0" cy="170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2B18811-B01E-2D63-117E-3B699CD12803}"/>
              </a:ext>
            </a:extLst>
          </p:cNvPr>
          <p:cNvCxnSpPr>
            <a:cxnSpLocks/>
          </p:cNvCxnSpPr>
          <p:nvPr/>
        </p:nvCxnSpPr>
        <p:spPr>
          <a:xfrm flipH="1">
            <a:off x="2505618" y="3930684"/>
            <a:ext cx="10610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58C6D39-8F85-D3A0-BF9C-DFC4FE1CBEDB}"/>
              </a:ext>
            </a:extLst>
          </p:cNvPr>
          <p:cNvCxnSpPr>
            <a:cxnSpLocks/>
          </p:cNvCxnSpPr>
          <p:nvPr/>
        </p:nvCxnSpPr>
        <p:spPr>
          <a:xfrm>
            <a:off x="2506031" y="3957364"/>
            <a:ext cx="0" cy="249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2C0A050-271E-DF7D-7B7C-69D3012DB88A}"/>
              </a:ext>
            </a:extLst>
          </p:cNvPr>
          <p:cNvCxnSpPr>
            <a:cxnSpLocks/>
          </p:cNvCxnSpPr>
          <p:nvPr/>
        </p:nvCxnSpPr>
        <p:spPr>
          <a:xfrm>
            <a:off x="2506031" y="4432188"/>
            <a:ext cx="0" cy="465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8C0C3F9-A142-B84F-691C-4EC3E9E02121}"/>
              </a:ext>
            </a:extLst>
          </p:cNvPr>
          <p:cNvCxnSpPr>
            <a:cxnSpLocks/>
          </p:cNvCxnSpPr>
          <p:nvPr/>
        </p:nvCxnSpPr>
        <p:spPr>
          <a:xfrm>
            <a:off x="2506031" y="4889729"/>
            <a:ext cx="5791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447601-1955-75A4-AC0F-FA68862333F3}"/>
              </a:ext>
            </a:extLst>
          </p:cNvPr>
          <p:cNvCxnSpPr>
            <a:cxnSpLocks/>
          </p:cNvCxnSpPr>
          <p:nvPr/>
        </p:nvCxnSpPr>
        <p:spPr>
          <a:xfrm flipV="1">
            <a:off x="3085180" y="4423945"/>
            <a:ext cx="0" cy="45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A696530-C5F1-2225-C3F9-204E0EF04C3A}"/>
              </a:ext>
            </a:extLst>
          </p:cNvPr>
          <p:cNvCxnSpPr>
            <a:cxnSpLocks/>
          </p:cNvCxnSpPr>
          <p:nvPr/>
        </p:nvCxnSpPr>
        <p:spPr>
          <a:xfrm flipV="1">
            <a:off x="5953076" y="3862042"/>
            <a:ext cx="0" cy="269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3466E8D-C9EF-4AD4-905B-117E616DFC2E}"/>
              </a:ext>
            </a:extLst>
          </p:cNvPr>
          <p:cNvCxnSpPr>
            <a:cxnSpLocks/>
          </p:cNvCxnSpPr>
          <p:nvPr/>
        </p:nvCxnSpPr>
        <p:spPr>
          <a:xfrm flipH="1">
            <a:off x="5208462" y="3862042"/>
            <a:ext cx="7446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C78AD7F-9B61-2406-EF1B-D42B7B22C06A}"/>
              </a:ext>
            </a:extLst>
          </p:cNvPr>
          <p:cNvCxnSpPr>
            <a:cxnSpLocks/>
          </p:cNvCxnSpPr>
          <p:nvPr/>
        </p:nvCxnSpPr>
        <p:spPr>
          <a:xfrm>
            <a:off x="5208462" y="3862042"/>
            <a:ext cx="5777" cy="34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293C682-8764-5EB6-3E43-BE655D145809}"/>
              </a:ext>
            </a:extLst>
          </p:cNvPr>
          <p:cNvCxnSpPr>
            <a:cxnSpLocks/>
          </p:cNvCxnSpPr>
          <p:nvPr/>
        </p:nvCxnSpPr>
        <p:spPr>
          <a:xfrm flipV="1">
            <a:off x="6107675" y="3961220"/>
            <a:ext cx="0" cy="170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31C9996-198F-8034-CEB4-8659D52BB430}"/>
              </a:ext>
            </a:extLst>
          </p:cNvPr>
          <p:cNvCxnSpPr>
            <a:cxnSpLocks/>
          </p:cNvCxnSpPr>
          <p:nvPr/>
        </p:nvCxnSpPr>
        <p:spPr>
          <a:xfrm flipH="1">
            <a:off x="5380321" y="3976137"/>
            <a:ext cx="7113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0FA3766-3551-03BF-4A99-B44436F22AA1}"/>
              </a:ext>
            </a:extLst>
          </p:cNvPr>
          <p:cNvCxnSpPr>
            <a:cxnSpLocks/>
          </p:cNvCxnSpPr>
          <p:nvPr/>
        </p:nvCxnSpPr>
        <p:spPr>
          <a:xfrm>
            <a:off x="5380321" y="3976137"/>
            <a:ext cx="0" cy="249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0F45DD5-4D28-586A-D77C-F7A72E35D76C}"/>
              </a:ext>
            </a:extLst>
          </p:cNvPr>
          <p:cNvCxnSpPr>
            <a:cxnSpLocks/>
          </p:cNvCxnSpPr>
          <p:nvPr/>
        </p:nvCxnSpPr>
        <p:spPr>
          <a:xfrm>
            <a:off x="5380321" y="4432188"/>
            <a:ext cx="0" cy="279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0FC3831-7437-5CDD-19ED-6814C2F930F8}"/>
              </a:ext>
            </a:extLst>
          </p:cNvPr>
          <p:cNvCxnSpPr>
            <a:cxnSpLocks/>
          </p:cNvCxnSpPr>
          <p:nvPr/>
        </p:nvCxnSpPr>
        <p:spPr>
          <a:xfrm>
            <a:off x="5380321" y="4711804"/>
            <a:ext cx="270441" cy="82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1C890E-7A63-9AA9-41FC-EAAB9619F601}"/>
              </a:ext>
            </a:extLst>
          </p:cNvPr>
          <p:cNvCxnSpPr>
            <a:cxnSpLocks/>
          </p:cNvCxnSpPr>
          <p:nvPr/>
        </p:nvCxnSpPr>
        <p:spPr>
          <a:xfrm flipV="1">
            <a:off x="5650762" y="4423945"/>
            <a:ext cx="0" cy="296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4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F5CD-7CA9-B6F7-8BFB-FC057CF8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8070B50-2E38-E778-D00A-B837D8BF9B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36688" y="640413"/>
                <a:ext cx="9718623" cy="136826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ja-JP" altLang="de-DE" dirty="0"/>
                  <a:t>否定演算子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8070B50-2E38-E778-D00A-B837D8BF9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36688" y="640413"/>
                <a:ext cx="9718623" cy="1368269"/>
              </a:xfrm>
              <a:blipFill>
                <a:blip r:embed="rId3"/>
                <a:stretch>
                  <a:fillRect l="-3827" b="-29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0C2C7C13-8A21-2360-0154-B2FC38CB171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9500" y="2452255"/>
                <a:ext cx="7919805" cy="3592285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ja-JP" altLang="de-DE" sz="2800" b="0" dirty="0"/>
                  <a:t>否定演算子</a:t>
                </a:r>
                <a:r>
                  <a:rPr lang="de-DE" altLang="ja-JP" sz="2800" b="0" dirty="0"/>
                  <a:t>(NOT)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¬≡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800" b="1" i="1">
                          <a:latin typeface="Cambria Math" panose="02040503050406030204" pitchFamily="18" charset="0"/>
                        </a:rPr>
                        <m:t>𝑭𝑻</m:t>
                      </m:r>
                    </m:oMath>
                  </m:oMathPara>
                </a14:m>
                <a:endParaRPr lang="de-DE" altLang="ja-JP" sz="2800" b="0" dirty="0"/>
              </a:p>
              <a:p>
                <a:pPr algn="l"/>
                <a:endParaRPr lang="de-DE" altLang="ja-JP" sz="2800" b="0" dirty="0"/>
              </a:p>
              <a:p>
                <a:pPr algn="l"/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de-DE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de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𝑭𝑻</m:t>
                        </m:r>
                      </m:e>
                    </m:d>
                    <m:r>
                      <a:rPr lang="de-DE" sz="28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𝑻𝑭𝑻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1" i="1">
                        <a:latin typeface="Cambria Math" panose="02040503050406030204" pitchFamily="18" charset="0"/>
                      </a:rPr>
                      <m:t>𝑭𝑻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de-DE" sz="2800" b="1" dirty="0">
                  <a:ea typeface="Cambria Math" panose="02040503050406030204" pitchFamily="18" charset="0"/>
                </a:endParaRPr>
              </a:p>
              <a:p>
                <a:pPr algn="l"/>
                <a:endParaRPr lang="de-DE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de-DE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1" i="1">
                            <a:latin typeface="Cambria Math" panose="02040503050406030204" pitchFamily="18" charset="0"/>
                          </a:rPr>
                          <m:t>𝑭𝑻</m:t>
                        </m:r>
                      </m:e>
                    </m:d>
                    <m:r>
                      <a:rPr lang="de-DE" sz="28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𝑭𝑻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800" b="1" i="1">
                        <a:latin typeface="Cambria Math" panose="02040503050406030204" pitchFamily="18" charset="0"/>
                      </a:rPr>
                      <m:t>𝑭𝑻</m:t>
                    </m:r>
                    <m:r>
                      <a:rPr lang="de-DE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de-DE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altLang="ja-JP" sz="2800" dirty="0"/>
                </a:br>
                <a:endParaRPr lang="de-DE" altLang="ja-JP" sz="2800" dirty="0"/>
              </a:p>
              <a:p>
                <a:pPr algn="l"/>
                <a:r>
                  <a:rPr lang="ja-JP" altLang="de-DE" sz="2800" dirty="0"/>
                  <a:t>演習問題　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1" i="1" smtClean="0">
                        <a:latin typeface="Cambria Math" panose="02040503050406030204" pitchFamily="18" charset="0"/>
                      </a:rPr>
                      <m:t>𝑭𝑻</m:t>
                    </m:r>
                    <m:r>
                      <a:rPr lang="ja-JP" altLang="de-DE" sz="28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de-DE" sz="2800" dirty="0"/>
                  <a:t>どんなラムダ関数になるか？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0C2C7C13-8A21-2360-0154-B2FC38CB1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9500" y="2452255"/>
                <a:ext cx="7919805" cy="3592285"/>
              </a:xfrm>
              <a:blipFill>
                <a:blip r:embed="rId4"/>
                <a:stretch>
                  <a:fillRect l="-1386" t="-42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4C05D61-40BA-BD77-7CEF-42B8C8038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36736"/>
              </p:ext>
            </p:extLst>
          </p:nvPr>
        </p:nvGraphicFramePr>
        <p:xfrm>
          <a:off x="9317655" y="3062082"/>
          <a:ext cx="163765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828">
                  <a:extLst>
                    <a:ext uri="{9D8B030D-6E8A-4147-A177-3AD203B41FA5}">
                      <a16:colId xmlns:a16="http://schemas.microsoft.com/office/drawing/2014/main" val="1149366870"/>
                    </a:ext>
                  </a:extLst>
                </a:gridCol>
                <a:gridCol w="818828">
                  <a:extLst>
                    <a:ext uri="{9D8B030D-6E8A-4147-A177-3AD203B41FA5}">
                      <a16:colId xmlns:a16="http://schemas.microsoft.com/office/drawing/2014/main" val="3560067648"/>
                    </a:ext>
                  </a:extLst>
                </a:gridCol>
              </a:tblGrid>
              <a:tr h="29551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0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7435"/>
                  </a:ext>
                </a:extLst>
              </a:tr>
              <a:tr h="2827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61512"/>
                  </a:ext>
                </a:extLst>
              </a:tr>
            </a:tbl>
          </a:graphicData>
        </a:graphic>
      </p:graphicFrame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82C2170-D577-0AFE-D01E-29650F3BEA92}"/>
              </a:ext>
            </a:extLst>
          </p:cNvPr>
          <p:cNvCxnSpPr>
            <a:cxnSpLocks/>
          </p:cNvCxnSpPr>
          <p:nvPr/>
        </p:nvCxnSpPr>
        <p:spPr>
          <a:xfrm flipV="1">
            <a:off x="3186269" y="3325811"/>
            <a:ext cx="0" cy="269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780EE00-4A7B-4B12-B10F-752EA274721B}"/>
              </a:ext>
            </a:extLst>
          </p:cNvPr>
          <p:cNvCxnSpPr>
            <a:cxnSpLocks/>
          </p:cNvCxnSpPr>
          <p:nvPr/>
        </p:nvCxnSpPr>
        <p:spPr>
          <a:xfrm flipH="1">
            <a:off x="2147015" y="3329822"/>
            <a:ext cx="10381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3E2BF39-7D3C-0032-050D-3896A8BD78BD}"/>
              </a:ext>
            </a:extLst>
          </p:cNvPr>
          <p:cNvCxnSpPr>
            <a:cxnSpLocks/>
          </p:cNvCxnSpPr>
          <p:nvPr/>
        </p:nvCxnSpPr>
        <p:spPr>
          <a:xfrm>
            <a:off x="2147015" y="3329822"/>
            <a:ext cx="5777" cy="34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667CBF-4E7B-D9B8-A073-85BCDEA385B8}"/>
              </a:ext>
            </a:extLst>
          </p:cNvPr>
          <p:cNvCxnSpPr/>
          <p:nvPr/>
        </p:nvCxnSpPr>
        <p:spPr>
          <a:xfrm>
            <a:off x="2147015" y="3930504"/>
            <a:ext cx="0" cy="300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E84390-3566-48DF-C739-BF1F10F6F8D5}"/>
              </a:ext>
            </a:extLst>
          </p:cNvPr>
          <p:cNvCxnSpPr>
            <a:cxnSpLocks/>
          </p:cNvCxnSpPr>
          <p:nvPr/>
        </p:nvCxnSpPr>
        <p:spPr>
          <a:xfrm flipV="1">
            <a:off x="2147015" y="4223050"/>
            <a:ext cx="287237" cy="13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753D9-34E4-D2FB-92EB-EB1572C9F529}"/>
              </a:ext>
            </a:extLst>
          </p:cNvPr>
          <p:cNvCxnSpPr/>
          <p:nvPr/>
        </p:nvCxnSpPr>
        <p:spPr>
          <a:xfrm flipV="1">
            <a:off x="2434252" y="3922261"/>
            <a:ext cx="0" cy="30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55AB9FF-14BF-462B-D209-2DC4F2708BC1}"/>
              </a:ext>
            </a:extLst>
          </p:cNvPr>
          <p:cNvCxnSpPr>
            <a:cxnSpLocks/>
          </p:cNvCxnSpPr>
          <p:nvPr/>
        </p:nvCxnSpPr>
        <p:spPr>
          <a:xfrm flipV="1">
            <a:off x="5994876" y="3226751"/>
            <a:ext cx="0" cy="352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1A0CFC6-A539-EF74-3DD8-3919BCD216B5}"/>
              </a:ext>
            </a:extLst>
          </p:cNvPr>
          <p:cNvCxnSpPr>
            <a:cxnSpLocks/>
          </p:cNvCxnSpPr>
          <p:nvPr/>
        </p:nvCxnSpPr>
        <p:spPr>
          <a:xfrm flipH="1">
            <a:off x="5127272" y="3226751"/>
            <a:ext cx="867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641809-580B-A9FB-9BBD-DED0F32A765D}"/>
              </a:ext>
            </a:extLst>
          </p:cNvPr>
          <p:cNvCxnSpPr>
            <a:cxnSpLocks/>
          </p:cNvCxnSpPr>
          <p:nvPr/>
        </p:nvCxnSpPr>
        <p:spPr>
          <a:xfrm>
            <a:off x="5127272" y="3226751"/>
            <a:ext cx="5777" cy="447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4309FF3-E52F-4970-76EA-006340652A1F}"/>
              </a:ext>
            </a:extLst>
          </p:cNvPr>
          <p:cNvCxnSpPr>
            <a:cxnSpLocks/>
          </p:cNvCxnSpPr>
          <p:nvPr/>
        </p:nvCxnSpPr>
        <p:spPr>
          <a:xfrm flipV="1">
            <a:off x="6224338" y="3409316"/>
            <a:ext cx="0" cy="170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81835C7-9169-AA15-B4E3-C6F02D1EEF79}"/>
              </a:ext>
            </a:extLst>
          </p:cNvPr>
          <p:cNvCxnSpPr>
            <a:cxnSpLocks/>
          </p:cNvCxnSpPr>
          <p:nvPr/>
        </p:nvCxnSpPr>
        <p:spPr>
          <a:xfrm flipH="1">
            <a:off x="5366915" y="3424989"/>
            <a:ext cx="8574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A5D2912-6F87-97E7-300C-45E7ED2D7185}"/>
              </a:ext>
            </a:extLst>
          </p:cNvPr>
          <p:cNvCxnSpPr>
            <a:cxnSpLocks/>
          </p:cNvCxnSpPr>
          <p:nvPr/>
        </p:nvCxnSpPr>
        <p:spPr>
          <a:xfrm>
            <a:off x="5366915" y="3424989"/>
            <a:ext cx="0" cy="249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4AEF312-12A3-BF83-0F4E-52386835D574}"/>
              </a:ext>
            </a:extLst>
          </p:cNvPr>
          <p:cNvCxnSpPr>
            <a:cxnSpLocks/>
          </p:cNvCxnSpPr>
          <p:nvPr/>
        </p:nvCxnSpPr>
        <p:spPr>
          <a:xfrm>
            <a:off x="5357952" y="3918250"/>
            <a:ext cx="0" cy="465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9B07A1D-E856-3D3A-CE89-4CE3A6089AC2}"/>
              </a:ext>
            </a:extLst>
          </p:cNvPr>
          <p:cNvCxnSpPr>
            <a:cxnSpLocks/>
          </p:cNvCxnSpPr>
          <p:nvPr/>
        </p:nvCxnSpPr>
        <p:spPr>
          <a:xfrm>
            <a:off x="5357952" y="4384034"/>
            <a:ext cx="3185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B360B8-8394-6726-5268-C41D0A5F5E43}"/>
              </a:ext>
            </a:extLst>
          </p:cNvPr>
          <p:cNvCxnSpPr>
            <a:cxnSpLocks/>
          </p:cNvCxnSpPr>
          <p:nvPr/>
        </p:nvCxnSpPr>
        <p:spPr>
          <a:xfrm flipV="1">
            <a:off x="5676519" y="3918250"/>
            <a:ext cx="0" cy="45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1571A-9A8A-D9B0-2DFE-439D7ADE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 dirty="0"/>
              <a:t>チャーチ数と後者関数</a:t>
            </a:r>
            <a:r>
              <a:rPr lang="de-DE" altLang="ja-JP" dirty="0"/>
              <a:t>(</a:t>
            </a:r>
            <a:r>
              <a:rPr lang="de-DE" altLang="ja-JP" dirty="0" err="1"/>
              <a:t>successor</a:t>
            </a:r>
            <a:r>
              <a:rPr lang="de-DE" altLang="ja-JP" dirty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C07FF8B-7E00-221D-9C1C-6AA318F1C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2892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𝑓𝑎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𝑛𝑎𝑏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𝑛𝑎𝑏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de-DE" dirty="0"/>
                  <a:t>　後者関数</a:t>
                </a: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𝑛𝑎𝑏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𝑛𝑎𝑏</m:t>
                            </m:r>
                          </m:e>
                        </m:d>
                      </m:e>
                    </m:d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ja-JP" altLang="de-DE" dirty="0"/>
                  <a:t>従</a:t>
                </a:r>
                <a14:m>
                  <m:oMath xmlns:m="http://schemas.openxmlformats.org/officeDocument/2006/math">
                    <m:r>
                      <a:rPr lang="ja-JP" altLang="de-DE" i="1" smtClean="0">
                        <a:latin typeface="Cambria Math" panose="02040503050406030204" pitchFamily="18" charset="0"/>
                      </a:rPr>
                      <m:t>って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2+3</m:t>
                        </m:r>
                      </m:e>
                    </m:acc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acc>
                    <m:r>
                      <a:rPr lang="ja-JP" altLang="de-DE" i="1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de-DE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ja-JP" altLang="de-DE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lang="ja-JP" altLang="de-DE" dirty="0"/>
                  <a:t>加算も定義できる</a:t>
                </a:r>
                <a:endParaRPr lang="de-DE" dirty="0"/>
              </a:p>
              <a:p>
                <a:pPr marL="0" indent="0">
                  <a:buNone/>
                </a:pPr>
                <a:r>
                  <a:rPr lang="ja-JP" altLang="de-DE" dirty="0"/>
                  <a:t>演習問題　</a:t>
                </a:r>
                <a14:m>
                  <m:oMath xmlns:m="http://schemas.openxmlformats.org/officeDocument/2006/math">
                    <m:r>
                      <a:rPr lang="de-DE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ja-JP" altLang="de-DE" dirty="0"/>
                  <a:t>を確認せよ</a:t>
                </a:r>
                <a:endParaRPr lang="de-DE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C07FF8B-7E00-221D-9C1C-6AA318F1C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289216"/>
              </a:xfrm>
              <a:blipFill>
                <a:blip r:embed="rId2"/>
                <a:stretch>
                  <a:fillRect l="-1217" b="-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09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76635-7FF2-C5A8-0D08-41737020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0230" cy="813672"/>
          </a:xfrm>
        </p:spPr>
        <p:txBody>
          <a:bodyPr/>
          <a:lstStyle/>
          <a:p>
            <a:r>
              <a:rPr lang="ja-JP" altLang="de-DE" dirty="0"/>
              <a:t>プログラミング言語の潮流</a:t>
            </a:r>
            <a:endParaRPr lang="de-DE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93625A-731A-4726-3E16-2DD3367B2556}"/>
              </a:ext>
            </a:extLst>
          </p:cNvPr>
          <p:cNvSpPr/>
          <p:nvPr/>
        </p:nvSpPr>
        <p:spPr>
          <a:xfrm>
            <a:off x="1114350" y="5197227"/>
            <a:ext cx="1519417" cy="550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Schönfinkel</a:t>
            </a:r>
            <a:endParaRPr lang="de-DE" dirty="0"/>
          </a:p>
          <a:p>
            <a:pPr algn="ctr"/>
            <a:r>
              <a:rPr lang="de-DE" dirty="0"/>
              <a:t>(1924)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B2D09F-ADE0-BDB0-4B9B-89C3D2F48FBB}"/>
              </a:ext>
            </a:extLst>
          </p:cNvPr>
          <p:cNvSpPr/>
          <p:nvPr/>
        </p:nvSpPr>
        <p:spPr>
          <a:xfrm>
            <a:off x="4544928" y="5009539"/>
            <a:ext cx="1519417" cy="938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コンビネータ論理</a:t>
            </a:r>
            <a:endParaRPr lang="de-DE" altLang="ja-JP" dirty="0"/>
          </a:p>
          <a:p>
            <a:pPr algn="ctr"/>
            <a:r>
              <a:rPr lang="de-DE" dirty="0"/>
              <a:t>Curry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EE8604-1FED-3804-AB45-FAD297B73B40}"/>
              </a:ext>
            </a:extLst>
          </p:cNvPr>
          <p:cNvSpPr/>
          <p:nvPr/>
        </p:nvSpPr>
        <p:spPr>
          <a:xfrm>
            <a:off x="2755800" y="4150252"/>
            <a:ext cx="1457541" cy="8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ラムダ計算</a:t>
            </a:r>
            <a:endParaRPr lang="de-DE" dirty="0"/>
          </a:p>
          <a:p>
            <a:pPr algn="ctr"/>
            <a:r>
              <a:rPr lang="de-DE" dirty="0"/>
              <a:t>Church</a:t>
            </a:r>
          </a:p>
          <a:p>
            <a:pPr algn="ctr"/>
            <a:r>
              <a:rPr lang="de-DE" dirty="0"/>
              <a:t>(1936)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1EF9C6-29D4-1E05-B80D-CD4625C8F91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33767" y="5472235"/>
            <a:ext cx="1911161" cy="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A6C7578-B15B-0AAD-C322-CBF3E499397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213341" y="4581252"/>
            <a:ext cx="331587" cy="89751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D69F08-C589-2E2C-2890-CC28CBB067B4}"/>
              </a:ext>
            </a:extLst>
          </p:cNvPr>
          <p:cNvSpPr/>
          <p:nvPr/>
        </p:nvSpPr>
        <p:spPr>
          <a:xfrm>
            <a:off x="6491036" y="4805734"/>
            <a:ext cx="1595043" cy="709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Curry-Howard</a:t>
            </a:r>
          </a:p>
          <a:p>
            <a:pPr algn="ctr"/>
            <a:r>
              <a:rPr lang="ja-JP" altLang="de-DE" dirty="0"/>
              <a:t>同型対応</a:t>
            </a:r>
            <a:endParaRPr lang="de-DE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C6B8E27-072F-8EC4-2C27-FC6A7DAF727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64345" y="5160666"/>
            <a:ext cx="426691" cy="31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0BD2A4-D8CE-EF0A-424D-1D35863F4E1B}"/>
              </a:ext>
            </a:extLst>
          </p:cNvPr>
          <p:cNvSpPr/>
          <p:nvPr/>
        </p:nvSpPr>
        <p:spPr>
          <a:xfrm>
            <a:off x="9136403" y="4068134"/>
            <a:ext cx="1595043" cy="632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型理論</a:t>
            </a:r>
            <a:endParaRPr lang="de-DE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AF1718-A3AD-9DBB-2B87-2EF4F5FD6650}"/>
              </a:ext>
            </a:extLst>
          </p:cNvPr>
          <p:cNvSpPr/>
          <p:nvPr/>
        </p:nvSpPr>
        <p:spPr>
          <a:xfrm>
            <a:off x="8847644" y="4926993"/>
            <a:ext cx="2172560" cy="632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証明支援システム</a:t>
            </a:r>
            <a:endParaRPr lang="de-DE" altLang="ja-JP" dirty="0"/>
          </a:p>
          <a:p>
            <a:pPr algn="ctr"/>
            <a:r>
              <a:rPr lang="de-DE" altLang="ja-JP" dirty="0"/>
              <a:t>Coq, </a:t>
            </a:r>
            <a:r>
              <a:rPr lang="de-DE" altLang="ja-JP" dirty="0" err="1"/>
              <a:t>OCaml</a:t>
            </a:r>
            <a:endParaRPr lang="de-DE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D57CB-C424-2768-817B-E6982A42888C}"/>
              </a:ext>
            </a:extLst>
          </p:cNvPr>
          <p:cNvSpPr/>
          <p:nvPr/>
        </p:nvSpPr>
        <p:spPr>
          <a:xfrm>
            <a:off x="9033274" y="5785852"/>
            <a:ext cx="1801299" cy="905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関数型プログラミング言語</a:t>
            </a:r>
            <a:endParaRPr lang="de-DE" altLang="ja-JP" dirty="0"/>
          </a:p>
          <a:p>
            <a:pPr algn="ctr"/>
            <a:r>
              <a:rPr lang="de-DE" dirty="0"/>
              <a:t>Miranda, ML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741C267-41C9-51DA-3012-E14952C230D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086079" y="4384393"/>
            <a:ext cx="1050324" cy="77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F0B7202-47A3-83D8-2CDD-CE71C6778C5F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086079" y="5160666"/>
            <a:ext cx="761565" cy="8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D6852C-EE2D-FBB1-4466-DA6648334F8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8086079" y="5160666"/>
            <a:ext cx="947195" cy="10780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2694C3E-A226-28C1-F4CE-4D66576B7C21}"/>
              </a:ext>
            </a:extLst>
          </p:cNvPr>
          <p:cNvSpPr/>
          <p:nvPr/>
        </p:nvSpPr>
        <p:spPr>
          <a:xfrm>
            <a:off x="2741186" y="1318409"/>
            <a:ext cx="1556086" cy="1153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チューリングマシン</a:t>
            </a:r>
            <a:endParaRPr lang="de-DE" dirty="0"/>
          </a:p>
          <a:p>
            <a:pPr algn="ctr"/>
            <a:r>
              <a:rPr lang="de-DE" dirty="0"/>
              <a:t>Turing</a:t>
            </a:r>
          </a:p>
          <a:p>
            <a:pPr algn="ctr"/>
            <a:r>
              <a:rPr lang="de-DE" dirty="0"/>
              <a:t>(1936/37)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FCB09F0-1FB1-B3C4-B71C-D86D14A092FB}"/>
              </a:ext>
            </a:extLst>
          </p:cNvPr>
          <p:cNvSpPr/>
          <p:nvPr/>
        </p:nvSpPr>
        <p:spPr>
          <a:xfrm>
            <a:off x="955649" y="2365829"/>
            <a:ext cx="1556086" cy="2075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計算可能性の理論</a:t>
            </a:r>
            <a:endParaRPr lang="de-DE" dirty="0"/>
          </a:p>
          <a:p>
            <a:pPr algn="ctr"/>
            <a:r>
              <a:rPr lang="de-DE" dirty="0"/>
              <a:t>Entscheidungs-problem</a:t>
            </a:r>
          </a:p>
          <a:p>
            <a:pPr algn="ctr"/>
            <a:r>
              <a:rPr lang="de-DE" dirty="0"/>
              <a:t>Hilbert &amp; Ackermann</a:t>
            </a:r>
          </a:p>
          <a:p>
            <a:pPr algn="ctr"/>
            <a:r>
              <a:rPr lang="de-DE" dirty="0"/>
              <a:t>(1936)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A826103-3969-47D7-4E80-0D62A5D55278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2511735" y="1895341"/>
            <a:ext cx="229451" cy="15082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7542E41-1833-5E4D-200F-A94D03B51CDC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2511735" y="3403600"/>
            <a:ext cx="244065" cy="117765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4875CDF-E5D9-67AC-BBC9-C3B1F94FA07C}"/>
              </a:ext>
            </a:extLst>
          </p:cNvPr>
          <p:cNvSpPr/>
          <p:nvPr/>
        </p:nvSpPr>
        <p:spPr>
          <a:xfrm>
            <a:off x="6346227" y="5747242"/>
            <a:ext cx="1990365" cy="921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パターンマッチング</a:t>
            </a:r>
            <a:r>
              <a:rPr lang="de-DE" altLang="ja-JP" dirty="0"/>
              <a:t>/</a:t>
            </a:r>
            <a:r>
              <a:rPr lang="de-DE" altLang="ja-JP" dirty="0" err="1"/>
              <a:t>unification</a:t>
            </a:r>
            <a:endParaRPr lang="de-DE" altLang="ja-JP" dirty="0"/>
          </a:p>
          <a:p>
            <a:pPr algn="ctr"/>
            <a:r>
              <a:rPr lang="de-DE" dirty="0"/>
              <a:t>Prolog</a:t>
            </a: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46ED191-F482-A2A3-52EB-65398CABFB64}"/>
              </a:ext>
            </a:extLst>
          </p:cNvPr>
          <p:cNvCxnSpPr>
            <a:cxnSpLocks/>
            <a:stCxn id="60" idx="3"/>
            <a:endCxn id="18" idx="1"/>
          </p:cNvCxnSpPr>
          <p:nvPr/>
        </p:nvCxnSpPr>
        <p:spPr>
          <a:xfrm>
            <a:off x="8336592" y="6207880"/>
            <a:ext cx="696682" cy="308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10F73BB-A950-4F28-3D4E-21D9E83B6963}"/>
              </a:ext>
            </a:extLst>
          </p:cNvPr>
          <p:cNvSpPr/>
          <p:nvPr/>
        </p:nvSpPr>
        <p:spPr>
          <a:xfrm>
            <a:off x="4482621" y="1333264"/>
            <a:ext cx="1718797" cy="887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von Neumann</a:t>
            </a:r>
            <a:r>
              <a:rPr lang="ja-JP" altLang="de-DE" dirty="0"/>
              <a:t>型コンピュータ</a:t>
            </a:r>
            <a:endParaRPr lang="de-DE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57C599F-2CBC-9213-4AD2-1191E1424531}"/>
              </a:ext>
            </a:extLst>
          </p:cNvPr>
          <p:cNvCxnSpPr>
            <a:cxnSpLocks/>
            <a:stCxn id="32" idx="3"/>
            <a:endCxn id="65" idx="1"/>
          </p:cNvCxnSpPr>
          <p:nvPr/>
        </p:nvCxnSpPr>
        <p:spPr>
          <a:xfrm flipV="1">
            <a:off x="4297272" y="1777018"/>
            <a:ext cx="185349" cy="1183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1184013-EABE-C4C4-7AD6-C0F3B4236811}"/>
              </a:ext>
            </a:extLst>
          </p:cNvPr>
          <p:cNvSpPr/>
          <p:nvPr/>
        </p:nvSpPr>
        <p:spPr>
          <a:xfrm>
            <a:off x="6166322" y="2472274"/>
            <a:ext cx="2062558" cy="13142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命令型プログラミング言語</a:t>
            </a:r>
            <a:endParaRPr lang="de-DE" dirty="0"/>
          </a:p>
          <a:p>
            <a:pPr algn="ctr"/>
            <a:r>
              <a:rPr lang="de-DE" dirty="0"/>
              <a:t>Fortran, Pascal, Assembler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2EB01C4-5683-E459-41BC-4FA3E038CB8C}"/>
              </a:ext>
            </a:extLst>
          </p:cNvPr>
          <p:cNvCxnSpPr>
            <a:cxnSpLocks/>
            <a:stCxn id="65" idx="2"/>
            <a:endCxn id="69" idx="1"/>
          </p:cNvCxnSpPr>
          <p:nvPr/>
        </p:nvCxnSpPr>
        <p:spPr>
          <a:xfrm>
            <a:off x="5342020" y="2220771"/>
            <a:ext cx="824302" cy="90862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FB40B39-DD88-08F8-10D4-6F496D0B1552}"/>
              </a:ext>
            </a:extLst>
          </p:cNvPr>
          <p:cNvSpPr/>
          <p:nvPr/>
        </p:nvSpPr>
        <p:spPr>
          <a:xfrm>
            <a:off x="6491036" y="1330325"/>
            <a:ext cx="1428320" cy="8875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ランダムアクセスレジスター</a:t>
            </a:r>
            <a:endParaRPr lang="de-DE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219AF8D-C11D-F388-498A-CDE0DF7A93CF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 flipV="1">
            <a:off x="6201418" y="1774079"/>
            <a:ext cx="289618" cy="29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B0D7124-8CBB-0287-EE01-45174766D5C9}"/>
              </a:ext>
            </a:extLst>
          </p:cNvPr>
          <p:cNvSpPr txBox="1"/>
          <p:nvPr/>
        </p:nvSpPr>
        <p:spPr>
          <a:xfrm>
            <a:off x="957369" y="6022187"/>
            <a:ext cx="272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dirty="0"/>
              <a:t>関数の引数を無くして少数の関数で計算したい！</a:t>
            </a:r>
            <a:endParaRPr lang="de-DE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66495DB2-A186-9C65-5129-AEA27924468E}"/>
              </a:ext>
            </a:extLst>
          </p:cNvPr>
          <p:cNvSpPr/>
          <p:nvPr/>
        </p:nvSpPr>
        <p:spPr>
          <a:xfrm>
            <a:off x="8575363" y="1365054"/>
            <a:ext cx="2583067" cy="957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オブジェクト指向言語</a:t>
            </a:r>
            <a:endParaRPr lang="de-DE" altLang="ja-JP" dirty="0"/>
          </a:p>
          <a:p>
            <a:pPr algn="ctr"/>
            <a:r>
              <a:rPr lang="de-DE" dirty="0" err="1"/>
              <a:t>Allan</a:t>
            </a:r>
            <a:r>
              <a:rPr lang="de-DE" dirty="0"/>
              <a:t> Kay</a:t>
            </a:r>
          </a:p>
          <a:p>
            <a:pPr algn="ctr"/>
            <a:r>
              <a:rPr lang="de-DE" dirty="0"/>
              <a:t>SmallTalk-85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AA1B663-9262-C4CD-CB13-B1C3709B71D6}"/>
              </a:ext>
            </a:extLst>
          </p:cNvPr>
          <p:cNvSpPr/>
          <p:nvPr/>
        </p:nvSpPr>
        <p:spPr>
          <a:xfrm>
            <a:off x="871568" y="1318409"/>
            <a:ext cx="1718797" cy="647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不完全性定理</a:t>
            </a:r>
            <a:endParaRPr lang="de-DE" altLang="ja-JP" dirty="0"/>
          </a:p>
          <a:p>
            <a:pPr algn="ctr"/>
            <a:r>
              <a:rPr lang="de-DE" dirty="0"/>
              <a:t>Gödel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2811B583-4349-68B2-37C1-3EF9D9A5C6AB}"/>
              </a:ext>
            </a:extLst>
          </p:cNvPr>
          <p:cNvCxnSpPr>
            <a:cxnSpLocks/>
            <a:stCxn id="33" idx="0"/>
            <a:endCxn id="97" idx="2"/>
          </p:cNvCxnSpPr>
          <p:nvPr/>
        </p:nvCxnSpPr>
        <p:spPr>
          <a:xfrm flipH="1" flipV="1">
            <a:off x="1730967" y="1965475"/>
            <a:ext cx="2725" cy="40035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1AD4A350-5C8C-7AB2-78F9-4594AE0544D7}"/>
              </a:ext>
            </a:extLst>
          </p:cNvPr>
          <p:cNvSpPr/>
          <p:nvPr/>
        </p:nvSpPr>
        <p:spPr>
          <a:xfrm>
            <a:off x="8761705" y="2648022"/>
            <a:ext cx="2344440" cy="99862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de-DE" dirty="0"/>
              <a:t>メジャー言語</a:t>
            </a:r>
            <a:endParaRPr lang="de-DE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44C732-5DD0-0FB8-25C2-70D7F8B0937D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9866897" y="2322167"/>
            <a:ext cx="0" cy="5694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489C670F-DC28-8569-E374-87605F4A96AC}"/>
              </a:ext>
            </a:extLst>
          </p:cNvPr>
          <p:cNvCxnSpPr>
            <a:cxnSpLocks/>
            <a:stCxn id="69" idx="3"/>
            <a:endCxn id="100" idx="1"/>
          </p:cNvCxnSpPr>
          <p:nvPr/>
        </p:nvCxnSpPr>
        <p:spPr>
          <a:xfrm>
            <a:off x="8228880" y="3129399"/>
            <a:ext cx="532825" cy="1793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974F5D9-FB7B-4025-3DAF-CFC57EF8C915}"/>
              </a:ext>
            </a:extLst>
          </p:cNvPr>
          <p:cNvCxnSpPr>
            <a:cxnSpLocks/>
          </p:cNvCxnSpPr>
          <p:nvPr/>
        </p:nvCxnSpPr>
        <p:spPr>
          <a:xfrm>
            <a:off x="2825978" y="3967566"/>
            <a:ext cx="861177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9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71FEA-9F51-7560-4D94-7CA62751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 dirty="0"/>
              <a:t>まとめ</a:t>
            </a:r>
            <a:endParaRPr lang="de-D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285264-C87F-93A9-2BB3-9FD429E3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de-DE" dirty="0"/>
              <a:t>計算の理論には、チューリングマシンとラムダ計算の</a:t>
            </a:r>
            <a:r>
              <a:rPr lang="de-DE" altLang="ja-JP" dirty="0"/>
              <a:t>2</a:t>
            </a:r>
            <a:r>
              <a:rPr lang="ja-JP" altLang="de-DE" dirty="0"/>
              <a:t>つの流れがある。両者は数学的に同一。</a:t>
            </a:r>
            <a:endParaRPr lang="de-DE" altLang="ja-JP" dirty="0"/>
          </a:p>
          <a:p>
            <a:r>
              <a:rPr lang="ja-JP" altLang="de-DE" dirty="0"/>
              <a:t>ラムダ計算は、関数の引数に関数を取ることができる（高階関数）。</a:t>
            </a:r>
            <a:endParaRPr lang="de-DE" altLang="ja-JP" dirty="0"/>
          </a:p>
          <a:p>
            <a:r>
              <a:rPr lang="ja-JP" altLang="de-DE" dirty="0"/>
              <a:t>ラムダ計算からコンビネータ論理へ、更に</a:t>
            </a:r>
            <a:r>
              <a:rPr lang="de-DE" altLang="ja-JP" dirty="0"/>
              <a:t>Curry-Howard</a:t>
            </a:r>
            <a:r>
              <a:rPr lang="ja-JP" altLang="de-DE" dirty="0"/>
              <a:t>同型対応へと繋がり、関数型プログラミング言語が作られてきた。</a:t>
            </a:r>
            <a:endParaRPr lang="de-DE" altLang="ja-JP" dirty="0"/>
          </a:p>
          <a:p>
            <a:endParaRPr lang="de-DE" altLang="ja-JP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04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9CD39-8F7B-DB98-F658-04D96E4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 dirty="0"/>
              <a:t>参考文献</a:t>
            </a:r>
            <a:endParaRPr lang="de-D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414FD1-2414-8432-14F5-705798A2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J. Roger Hindley &amp; Jonathan P. Seldin (2008)</a:t>
            </a:r>
            <a:endParaRPr lang="en-US" dirty="0"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Lambda-Calculus and Combinators: An Introduction</a:t>
            </a:r>
            <a:endParaRPr lang="en-US" dirty="0"/>
          </a:p>
          <a:p>
            <a:r>
              <a:rPr lang="en-US" dirty="0"/>
              <a:t>Greg Michaelson (1988)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An Introduction to Functional Programming through Lambda Calculus</a:t>
            </a:r>
            <a:endParaRPr lang="en-US" dirty="0"/>
          </a:p>
          <a:p>
            <a:r>
              <a:rPr lang="de-DE" dirty="0"/>
              <a:t>Henk Barendregt &amp; Erik </a:t>
            </a:r>
            <a:r>
              <a:rPr lang="de-DE" dirty="0" err="1"/>
              <a:t>Barendsen</a:t>
            </a:r>
            <a:r>
              <a:rPr lang="de-DE" dirty="0"/>
              <a:t> (2000)</a:t>
            </a:r>
            <a:endParaRPr lang="en-US" dirty="0"/>
          </a:p>
          <a:p>
            <a:pPr marL="457200" lvl="1" indent="0">
              <a:buNone/>
            </a:pPr>
            <a:r>
              <a:rPr lang="de-DE" dirty="0" err="1">
                <a:hlinkClick r:id="rId4"/>
              </a:rPr>
              <a:t>Introduction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to</a:t>
            </a:r>
            <a:r>
              <a:rPr lang="de-DE" dirty="0">
                <a:hlinkClick r:id="rId4"/>
              </a:rPr>
              <a:t> Lambda </a:t>
            </a:r>
            <a:r>
              <a:rPr lang="de-DE" dirty="0" err="1">
                <a:hlinkClick r:id="rId4"/>
              </a:rPr>
              <a:t>Calculus</a:t>
            </a:r>
            <a:endParaRPr lang="de-DE" dirty="0"/>
          </a:p>
          <a:p>
            <a:r>
              <a:rPr lang="en-US" dirty="0"/>
              <a:t>Haskell B. Curry &amp; Robert Feys (1958)</a:t>
            </a:r>
          </a:p>
          <a:p>
            <a:pPr marL="457200" lvl="1" indent="0">
              <a:buNone/>
            </a:pPr>
            <a:r>
              <a:rPr lang="en-US" u="sng" dirty="0">
                <a:hlinkClick r:id="rId5"/>
              </a:rPr>
              <a:t>Combinatory Logic, Volume I</a:t>
            </a:r>
            <a:endParaRPr lang="en-US" u="sng" dirty="0"/>
          </a:p>
          <a:p>
            <a:r>
              <a:rPr lang="ja-JP" altLang="de-DE" dirty="0"/>
              <a:t>関数型プログラミングの推薦図書：理論編（川頭）</a:t>
            </a:r>
            <a:endParaRPr lang="de-DE" altLang="ja-JP" dirty="0"/>
          </a:p>
          <a:p>
            <a:pPr marL="457200" lvl="1" indent="0">
              <a:buNone/>
            </a:pPr>
            <a:r>
              <a:rPr lang="en-US" dirty="0"/>
              <a:t>https://qiita.com/Trubetzkoy/items/6593edb4bd3d0c69fbde</a:t>
            </a:r>
          </a:p>
          <a:p>
            <a:pPr marL="457200" lvl="1" indent="0">
              <a:buNone/>
            </a:pP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3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18DDB-9BFF-ECCB-F031-0AFE143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220A5-D273-D1A1-6BB4-6D7695F7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自己紹介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計算理論の始まり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チューリングマシン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ラムダ計算とは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ラムダ計算の関数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ラムダ計算の加法・乗法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論理積・論理和・否定演算子のラムダ式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プログラミング言語の潮流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03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39494-47B0-9C92-93ED-298D1BAD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 dirty="0"/>
              <a:t>自己紹介</a:t>
            </a:r>
            <a:endParaRPr lang="de-D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21783-8D82-5355-4E0F-FC3BA10F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00"/>
            <a:ext cx="7240200" cy="4826075"/>
          </a:xfrm>
        </p:spPr>
        <p:txBody>
          <a:bodyPr>
            <a:normAutofit/>
          </a:bodyPr>
          <a:lstStyle/>
          <a:p>
            <a:r>
              <a:rPr lang="ja-JP" altLang="de-DE" dirty="0"/>
              <a:t>川頭信之（かわがしら のぶゆき）</a:t>
            </a:r>
            <a:endParaRPr lang="de-DE" altLang="ja-JP" dirty="0"/>
          </a:p>
          <a:p>
            <a:r>
              <a:rPr lang="ja-JP" altLang="de-DE" dirty="0"/>
              <a:t>データサイエンティスト</a:t>
            </a:r>
            <a:endParaRPr lang="de-DE" altLang="ja-JP" dirty="0"/>
          </a:p>
          <a:p>
            <a:r>
              <a:rPr lang="ja-JP" altLang="de-DE" dirty="0"/>
              <a:t>元</a:t>
            </a:r>
            <a:r>
              <a:rPr lang="ja-JP" altLang="en-US" dirty="0"/>
              <a:t>リクルート</a:t>
            </a:r>
            <a:br>
              <a:rPr lang="en-US" altLang="ja-JP" dirty="0"/>
            </a:br>
            <a:r>
              <a:rPr lang="ja-JP" altLang="en-US" dirty="0"/>
              <a:t>プログラミング問題</a:t>
            </a:r>
            <a:r>
              <a:rPr lang="ja-JP" altLang="de-DE" dirty="0"/>
              <a:t>出題者</a:t>
            </a:r>
            <a:endParaRPr lang="de-DE" altLang="ja-JP" dirty="0"/>
          </a:p>
          <a:p>
            <a:r>
              <a:rPr lang="ja-JP" altLang="de-DE" dirty="0"/>
              <a:t>関数型まつり運営スタッフ</a:t>
            </a:r>
            <a:endParaRPr lang="de-DE" dirty="0"/>
          </a:p>
          <a:p>
            <a:r>
              <a:rPr lang="ja-JP" altLang="de-DE" dirty="0"/>
              <a:t>興味：ラムダ計算、コンビネータ理論、数理論理学、記号処理、</a:t>
            </a:r>
            <a:r>
              <a:rPr lang="de-DE" altLang="ja-JP" dirty="0"/>
              <a:t>Haskell</a:t>
            </a:r>
            <a:endParaRPr lang="de-DE" dirty="0"/>
          </a:p>
          <a:p>
            <a:r>
              <a:rPr lang="ja-JP" altLang="de-DE" dirty="0"/>
              <a:t>趣味：</a:t>
            </a:r>
            <a:r>
              <a:rPr lang="de-DE" altLang="ja-JP" dirty="0"/>
              <a:t>PC</a:t>
            </a:r>
            <a:r>
              <a:rPr lang="ja-JP" altLang="de-DE" dirty="0"/>
              <a:t>ゲーム（</a:t>
            </a:r>
            <a:r>
              <a:rPr lang="de-DE" altLang="ja-JP" dirty="0"/>
              <a:t>Apex, </a:t>
            </a:r>
            <a:r>
              <a:rPr lang="de-DE" altLang="ja-JP" dirty="0" err="1"/>
              <a:t>Farlight</a:t>
            </a:r>
            <a:r>
              <a:rPr lang="de-DE" altLang="ja-JP" dirty="0"/>
              <a:t> 84</a:t>
            </a:r>
            <a:r>
              <a:rPr lang="ja-JP" altLang="de-DE" dirty="0"/>
              <a:t>）、ハンググライダー</a:t>
            </a:r>
            <a:r>
              <a:rPr lang="ja-JP" altLang="en-US" dirty="0"/>
              <a:t>、</a:t>
            </a:r>
            <a:r>
              <a:rPr lang="ja-JP" altLang="de-DE" dirty="0"/>
              <a:t>歴史言語学</a:t>
            </a:r>
            <a:endParaRPr lang="de-DE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81EE1C-2B2E-12D3-EB36-2FD727EC8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79" y="4797247"/>
            <a:ext cx="2922221" cy="16200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93D35F4-2B0E-C54D-D99B-E29D6EB8A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79" y="1591200"/>
            <a:ext cx="2922221" cy="292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5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AA926-584B-8C2D-D45A-F59F2D47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 dirty="0"/>
              <a:t>計算理論の始まり</a:t>
            </a:r>
            <a:endParaRPr lang="de-D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54C18D-E3DC-A18F-2290-57C5443D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5339" cy="4351338"/>
          </a:xfrm>
        </p:spPr>
        <p:txBody>
          <a:bodyPr/>
          <a:lstStyle/>
          <a:p>
            <a:r>
              <a:rPr lang="de-DE" altLang="ja-JP" dirty="0"/>
              <a:t>Entscheidungsproblem</a:t>
            </a:r>
            <a:r>
              <a:rPr lang="ja-JP" altLang="de-DE" dirty="0"/>
              <a:t>（決定問題）</a:t>
            </a:r>
            <a:endParaRPr lang="de-DE" altLang="ja-JP" dirty="0"/>
          </a:p>
          <a:p>
            <a:pPr marL="0" indent="0">
              <a:buNone/>
            </a:pPr>
            <a:r>
              <a:rPr lang="de-DE" altLang="ja-JP" dirty="0"/>
              <a:t>	By Hilbert &amp; Ackermann (1928)</a:t>
            </a:r>
          </a:p>
          <a:p>
            <a:r>
              <a:rPr lang="ja-JP" altLang="de-DE" dirty="0"/>
              <a:t>「任意の形式的な数学的命題について、機械的な手順（アルゴリズム）でその真偽を常に決定できるか」</a:t>
            </a:r>
            <a:endParaRPr lang="de-DE" altLang="ja-JP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3DF0DB-4077-39D2-6D98-89B046CE6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61" y="3876933"/>
            <a:ext cx="1872178" cy="253622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4D8978D-C398-F8F4-FEA7-1561C08EA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76" y="3853831"/>
            <a:ext cx="2025478" cy="25593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7C08AE-08D2-6EAB-74FB-37EC72D476F6}"/>
              </a:ext>
            </a:extLst>
          </p:cNvPr>
          <p:cNvSpPr txBox="1"/>
          <p:nvPr/>
        </p:nvSpPr>
        <p:spPr>
          <a:xfrm>
            <a:off x="2259405" y="5894950"/>
            <a:ext cx="171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highlight>
                  <a:srgbClr val="C0C0C0"/>
                </a:highlight>
              </a:rPr>
              <a:t>Hilbert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114F97-6D8E-0815-B3C9-E7BC1A3B2097}"/>
              </a:ext>
            </a:extLst>
          </p:cNvPr>
          <p:cNvSpPr txBox="1"/>
          <p:nvPr/>
        </p:nvSpPr>
        <p:spPr>
          <a:xfrm>
            <a:off x="5545698" y="5911790"/>
            <a:ext cx="18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highlight>
                  <a:srgbClr val="C0C0C0"/>
                </a:highlight>
              </a:rPr>
              <a:t>Ackermann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FB2960-3382-32B4-3C72-FB96B8F011FC}"/>
              </a:ext>
            </a:extLst>
          </p:cNvPr>
          <p:cNvSpPr txBox="1"/>
          <p:nvPr/>
        </p:nvSpPr>
        <p:spPr>
          <a:xfrm>
            <a:off x="8295916" y="4241309"/>
            <a:ext cx="3215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2400" dirty="0"/>
              <a:t>だが、そのようなアルゴリズムは不可能であることが証明された！</a:t>
            </a:r>
            <a:endParaRPr lang="de-DE" sz="2400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6876F349-74A1-218C-C640-F91EEA261E3A}"/>
              </a:ext>
            </a:extLst>
          </p:cNvPr>
          <p:cNvSpPr/>
          <p:nvPr/>
        </p:nvSpPr>
        <p:spPr>
          <a:xfrm rot="19829888">
            <a:off x="8852870" y="3656508"/>
            <a:ext cx="270069" cy="4820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6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008A-0BC7-50D5-4054-CD42EE4A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 fontScale="90000"/>
          </a:bodyPr>
          <a:lstStyle/>
          <a:p>
            <a:r>
              <a:rPr lang="ja-JP" altLang="de-DE" dirty="0"/>
              <a:t>計算機の理論</a:t>
            </a:r>
            <a:endParaRPr lang="de-D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FB14C-82A2-7ABE-D168-6410C449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3"/>
            <a:ext cx="6433800" cy="494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de-DE" dirty="0"/>
              <a:t>計算の理論は否定的に証明された</a:t>
            </a:r>
            <a:endParaRPr lang="de-DE" altLang="ja-JP" dirty="0"/>
          </a:p>
          <a:p>
            <a:pPr marL="571500" indent="-571500">
              <a:buFont typeface="+mj-lt"/>
              <a:buAutoNum type="romanLcPeriod"/>
            </a:pPr>
            <a:r>
              <a:rPr lang="ja-JP" altLang="en-US" dirty="0"/>
              <a:t>チューリングマシン</a:t>
            </a:r>
            <a:br>
              <a:rPr lang="en-US" altLang="ja-JP" dirty="0"/>
            </a:br>
            <a:r>
              <a:rPr lang="ja-JP" altLang="de-DE" dirty="0"/>
              <a:t>（</a:t>
            </a:r>
            <a:r>
              <a:rPr lang="de-DE" altLang="ja-JP" dirty="0"/>
              <a:t>Alan Turing, 1936/37</a:t>
            </a:r>
            <a:r>
              <a:rPr lang="ja-JP" altLang="de-DE" dirty="0"/>
              <a:t>）</a:t>
            </a:r>
            <a:endParaRPr lang="de-DE" altLang="ja-JP" dirty="0"/>
          </a:p>
          <a:p>
            <a:pPr lvl="1"/>
            <a:r>
              <a:rPr lang="de-DE" altLang="ja-JP" dirty="0"/>
              <a:t>Von Neumann</a:t>
            </a:r>
            <a:r>
              <a:rPr lang="ja-JP" altLang="de-DE" dirty="0"/>
              <a:t>型、命令型プログラミング</a:t>
            </a:r>
            <a:endParaRPr lang="de-DE" altLang="ja-JP" dirty="0"/>
          </a:p>
          <a:p>
            <a:pPr lvl="1"/>
            <a:r>
              <a:rPr lang="de-DE" altLang="ja-JP" dirty="0"/>
              <a:t>Fortran, Pascal, Assembler</a:t>
            </a:r>
            <a:r>
              <a:rPr lang="ja-JP" altLang="de-DE" dirty="0"/>
              <a:t>など</a:t>
            </a:r>
            <a:endParaRPr lang="en-US" altLang="ja-JP" dirty="0"/>
          </a:p>
          <a:p>
            <a:pPr marL="457200" lvl="1" indent="0">
              <a:buNone/>
            </a:pPr>
            <a:endParaRPr lang="de-DE" altLang="ja-JP" dirty="0"/>
          </a:p>
          <a:p>
            <a:pPr marL="457200" lvl="1" indent="0">
              <a:buNone/>
            </a:pPr>
            <a:endParaRPr lang="de-DE" altLang="ja-JP" dirty="0"/>
          </a:p>
          <a:p>
            <a:pPr marL="571500" indent="-571500">
              <a:buFont typeface="+mj-lt"/>
              <a:buAutoNum type="romanLcPeriod"/>
            </a:pPr>
            <a:r>
              <a:rPr lang="de-DE" altLang="ja-JP" dirty="0"/>
              <a:t>λ</a:t>
            </a:r>
            <a:r>
              <a:rPr lang="ja-JP" altLang="de-DE" dirty="0"/>
              <a:t>計算（</a:t>
            </a:r>
            <a:r>
              <a:rPr lang="de-DE" altLang="ja-JP" dirty="0"/>
              <a:t>Alonzo Church, 1936</a:t>
            </a:r>
            <a:r>
              <a:rPr lang="ja-JP" altLang="de-DE" dirty="0"/>
              <a:t>）</a:t>
            </a:r>
            <a:endParaRPr lang="de-DE" altLang="ja-JP" dirty="0"/>
          </a:p>
          <a:p>
            <a:pPr lvl="1"/>
            <a:r>
              <a:rPr lang="ja-JP" altLang="de-DE" dirty="0"/>
              <a:t>関数型プログラミング</a:t>
            </a:r>
            <a:endParaRPr lang="en-US" altLang="ja-JP" dirty="0"/>
          </a:p>
          <a:p>
            <a:pPr lvl="1"/>
            <a:r>
              <a:rPr lang="de-DE" altLang="ja-JP" dirty="0"/>
              <a:t>Miranda, ML</a:t>
            </a:r>
          </a:p>
          <a:p>
            <a:pPr marL="457200" lvl="1" indent="0">
              <a:buNone/>
            </a:pPr>
            <a:endParaRPr lang="de-DE" altLang="ja-JP" dirty="0"/>
          </a:p>
          <a:p>
            <a:endParaRPr lang="de-DE" altLang="ja-JP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762C14-2D27-D164-C681-83DB46D4D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59" y="729570"/>
            <a:ext cx="1870884" cy="244949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310FA8-899C-B0FF-74ED-18A68E03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60" y="3755364"/>
            <a:ext cx="1870884" cy="24998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B392D5-CCE1-01B2-A672-380C4727B86F}"/>
              </a:ext>
            </a:extLst>
          </p:cNvPr>
          <p:cNvSpPr txBox="1"/>
          <p:nvPr/>
        </p:nvSpPr>
        <p:spPr>
          <a:xfrm>
            <a:off x="8137474" y="5555866"/>
            <a:ext cx="171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highlight>
                  <a:srgbClr val="C0C0C0"/>
                </a:highlight>
              </a:rPr>
              <a:t>Church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0405021-0A57-10D0-8231-C3D102E9CA9A}"/>
              </a:ext>
            </a:extLst>
          </p:cNvPr>
          <p:cNvSpPr txBox="1"/>
          <p:nvPr/>
        </p:nvSpPr>
        <p:spPr>
          <a:xfrm>
            <a:off x="8242022" y="2530619"/>
            <a:ext cx="171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highlight>
                  <a:srgbClr val="C0C0C0"/>
                </a:highlight>
              </a:rPr>
              <a:t>Turing</a:t>
            </a:r>
          </a:p>
        </p:txBody>
      </p:sp>
    </p:spTree>
    <p:extLst>
      <p:ext uri="{BB962C8B-B14F-4D97-AF65-F5344CB8AC3E}">
        <p14:creationId xmlns:p14="http://schemas.microsoft.com/office/powerpoint/2010/main" val="276832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D0E2B-0C55-99A3-DE0F-A706F549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チューリングマシン</a:t>
            </a:r>
            <a:endParaRPr lang="de-DE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14FA089-8FEC-1D35-530E-4A3BDE665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0" y="1637265"/>
            <a:ext cx="4114800" cy="2324100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D240A2-0F72-9594-4BC2-05B2E7154291}"/>
              </a:ext>
            </a:extLst>
          </p:cNvPr>
          <p:cNvSpPr txBox="1"/>
          <p:nvPr/>
        </p:nvSpPr>
        <p:spPr>
          <a:xfrm>
            <a:off x="1406013" y="1637265"/>
            <a:ext cx="4395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ja-JP" sz="2400" dirty="0"/>
              <a:t>1/0</a:t>
            </a:r>
            <a:r>
              <a:rPr lang="ja-JP" altLang="de-DE" sz="2400" dirty="0"/>
              <a:t>の情報を格納することのできる無限に長い記憶セルが存在する。</a:t>
            </a:r>
            <a:endParaRPr lang="de-DE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de-DE" sz="2400" dirty="0"/>
              <a:t>一つの制御ユニットがある。</a:t>
            </a:r>
            <a:endParaRPr lang="de-DE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ja-JP" altLang="de-DE" sz="2400" dirty="0"/>
              <a:t>記憶セルのテープ上を移動できる。</a:t>
            </a:r>
            <a:endParaRPr lang="de-DE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altLang="ja-JP" sz="2400" dirty="0"/>
              <a:t>0</a:t>
            </a:r>
            <a:r>
              <a:rPr lang="ja-JP" altLang="de-DE" sz="2400" dirty="0"/>
              <a:t>あるいは</a:t>
            </a:r>
            <a:r>
              <a:rPr lang="de-DE" altLang="ja-JP" sz="2400" dirty="0"/>
              <a:t>1</a:t>
            </a:r>
            <a:r>
              <a:rPr lang="ja-JP" altLang="de-DE" sz="2400" dirty="0"/>
              <a:t>のマスの状態に従って、</a:t>
            </a:r>
            <a:r>
              <a:rPr lang="de-DE" altLang="ja-JP" sz="2400" dirty="0"/>
              <a:t>0</a:t>
            </a:r>
            <a:r>
              <a:rPr lang="ja-JP" altLang="de-DE" sz="2400" dirty="0"/>
              <a:t>あるいは</a:t>
            </a:r>
            <a:r>
              <a:rPr lang="de-DE" altLang="ja-JP" sz="2400" dirty="0"/>
              <a:t>1</a:t>
            </a:r>
            <a:r>
              <a:rPr lang="ja-JP" altLang="de-DE" sz="2400" dirty="0"/>
              <a:t>に書き換えることができる。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5424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275EB-1BC4-47BB-9E48-FA73601C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547306"/>
            <a:ext cx="10515600" cy="778955"/>
          </a:xfrm>
        </p:spPr>
        <p:txBody>
          <a:bodyPr/>
          <a:lstStyle/>
          <a:p>
            <a:r>
              <a:rPr lang="ja-JP" altLang="de-DE" dirty="0"/>
              <a:t>ラムダ計算とは</a:t>
            </a:r>
            <a:endParaRPr lang="de-D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82F9EC-69AA-C5B2-63DD-7E62A7B3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9" y="3057993"/>
            <a:ext cx="10515600" cy="2908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de-DE" dirty="0"/>
              <a:t>特徴</a:t>
            </a:r>
            <a:endParaRPr lang="de-DE" altLang="ja-JP" b="1" dirty="0"/>
          </a:p>
          <a:p>
            <a:pPr marL="571500" indent="-571500">
              <a:buFont typeface="+mj-lt"/>
              <a:buAutoNum type="romanLcPeriod"/>
            </a:pPr>
            <a:r>
              <a:rPr lang="ja-JP" altLang="de-DE" dirty="0"/>
              <a:t>通常の数学的関数の記述の</a:t>
            </a:r>
            <a:r>
              <a:rPr lang="ja-JP" altLang="de-DE" dirty="0">
                <a:solidFill>
                  <a:srgbClr val="FF0000"/>
                </a:solidFill>
              </a:rPr>
              <a:t>曖昧性を排除</a:t>
            </a:r>
            <a:r>
              <a:rPr lang="ja-JP" altLang="de-DE" dirty="0"/>
              <a:t>できる。</a:t>
            </a:r>
            <a:endParaRPr lang="de-DE" altLang="ja-JP" dirty="0"/>
          </a:p>
          <a:p>
            <a:pPr marL="457200" lvl="1" indent="0">
              <a:buNone/>
            </a:pPr>
            <a:r>
              <a:rPr lang="ja-JP" altLang="de-DE" dirty="0"/>
              <a:t>関数の定義と関数の値を区別できる。</a:t>
            </a:r>
            <a:endParaRPr lang="de-DE" altLang="ja-JP" dirty="0"/>
          </a:p>
          <a:p>
            <a:pPr marL="571500" indent="-571500">
              <a:buFont typeface="+mj-lt"/>
              <a:buAutoNum type="romanLcPeriod"/>
            </a:pPr>
            <a:r>
              <a:rPr lang="ja-JP" altLang="de-DE" dirty="0"/>
              <a:t>多変数関数は、</a:t>
            </a:r>
            <a:r>
              <a:rPr lang="ja-JP" altLang="de-DE" dirty="0">
                <a:solidFill>
                  <a:srgbClr val="FF0000"/>
                </a:solidFill>
              </a:rPr>
              <a:t>単一変数の関数に</a:t>
            </a:r>
            <a:r>
              <a:rPr lang="ja-JP" altLang="de-DE" dirty="0"/>
              <a:t>変換できる。（カリー化）</a:t>
            </a:r>
            <a:endParaRPr lang="de-DE" altLang="ja-JP" dirty="0"/>
          </a:p>
          <a:p>
            <a:pPr marL="571500" indent="-571500">
              <a:buFont typeface="+mj-lt"/>
              <a:buAutoNum type="romanLcPeriod"/>
            </a:pPr>
            <a:r>
              <a:rPr lang="ja-JP" altLang="de-DE" dirty="0"/>
              <a:t>関数と変数（値）の区別がない。</a:t>
            </a:r>
            <a:r>
              <a:rPr lang="ja-JP" altLang="de-DE" dirty="0">
                <a:solidFill>
                  <a:srgbClr val="FF0000"/>
                </a:solidFill>
              </a:rPr>
              <a:t>関数の引数として関数を取ることができる</a:t>
            </a:r>
            <a:r>
              <a:rPr lang="ja-JP" altLang="de-DE" dirty="0"/>
              <a:t>。</a:t>
            </a:r>
            <a:endParaRPr lang="de-DE" altLang="ja-JP" dirty="0"/>
          </a:p>
          <a:p>
            <a:endParaRPr lang="de-DE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3CB991-032D-242E-8730-9F8DFC3194D3}"/>
              </a:ext>
            </a:extLst>
          </p:cNvPr>
          <p:cNvSpPr txBox="1"/>
          <p:nvPr/>
        </p:nvSpPr>
        <p:spPr>
          <a:xfrm>
            <a:off x="858186" y="1779536"/>
            <a:ext cx="97098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de-DE" sz="2800" dirty="0"/>
              <a:t>計算の概念を抽象化したものの一つ（他には</a:t>
            </a:r>
            <a:r>
              <a:rPr lang="de-DE" altLang="ja-JP" sz="2800" dirty="0"/>
              <a:t>Turing</a:t>
            </a:r>
            <a:r>
              <a:rPr lang="ja-JP" altLang="de-DE" sz="2800" dirty="0"/>
              <a:t>機械）</a:t>
            </a:r>
            <a:endParaRPr lang="de-DE" altLang="ja-JP" sz="2800" dirty="0"/>
          </a:p>
          <a:p>
            <a:r>
              <a:rPr lang="ja-JP" altLang="de-DE" sz="2800" dirty="0"/>
              <a:t>最小セットのプログラミング言語と言われている。</a:t>
            </a:r>
            <a:endParaRPr lang="de-DE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6492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F012C-319E-ABF9-1AF8-FB755656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de-DE" dirty="0"/>
              <a:t>ラムダ計算の関数について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6C0B9A-8461-FE6B-078A-D43A77E2B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de-DE" dirty="0" smtClean="0"/>
                        <m:t>ラムダ式</m:t>
                      </m:r>
                      <m:r>
                        <a:rPr lang="ja-JP" altLang="de-DE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ja-JP" altLang="de-DE" i="1">
                          <a:latin typeface="Cambria Math" panose="02040503050406030204" pitchFamily="18" charset="0"/>
                        </a:rPr>
                        <m:t>引数の列</m:t>
                      </m:r>
                      <m:r>
                        <a:rPr lang="de-DE" altLang="ja-JP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.&lt;</m:t>
                      </m:r>
                      <m:r>
                        <a:rPr lang="ja-JP" altLang="de-D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式</m:t>
                      </m:r>
                      <m:r>
                        <m:rPr>
                          <m:nor/>
                        </m:rPr>
                        <a:rPr lang="de-DE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de-DE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5 3=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5 3</m:t>
                      </m:r>
                    </m:oMath>
                  </m:oMathPara>
                </a14:m>
                <a:endParaRPr lang="de-DE" altLang="ja-JP" dirty="0"/>
              </a:p>
              <a:p>
                <a:pPr marL="0" indent="0">
                  <a:buNone/>
                </a:pPr>
                <a:endParaRPr lang="de-DE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5−3+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ja-JP" altLang="de-DE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de-DE" dirty="0"/>
                  <a:t>束縛変数（ローカル変数）</a:t>
                </a:r>
                <a:endParaRPr lang="de-DE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de-DE" dirty="0"/>
                  <a:t>　：自由変数（外部変数）</a:t>
                </a:r>
                <a:endParaRPr lang="de-DE" altLang="ja-JP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6C0B9A-8461-FE6B-078A-D43A77E2B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b="-26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0C06439-5E32-11E4-C943-05193AD2985E}"/>
              </a:ext>
            </a:extLst>
          </p:cNvPr>
          <p:cNvCxnSpPr>
            <a:cxnSpLocks/>
          </p:cNvCxnSpPr>
          <p:nvPr/>
        </p:nvCxnSpPr>
        <p:spPr>
          <a:xfrm flipV="1">
            <a:off x="7823574" y="3278990"/>
            <a:ext cx="0" cy="269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81EA03E-7950-FE46-D07B-D3A03DE60E47}"/>
              </a:ext>
            </a:extLst>
          </p:cNvPr>
          <p:cNvCxnSpPr>
            <a:cxnSpLocks/>
          </p:cNvCxnSpPr>
          <p:nvPr/>
        </p:nvCxnSpPr>
        <p:spPr>
          <a:xfrm flipH="1">
            <a:off x="5747894" y="3278990"/>
            <a:ext cx="20756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119E3DE-E824-6F44-AC76-69FFA4EE1D02}"/>
              </a:ext>
            </a:extLst>
          </p:cNvPr>
          <p:cNvCxnSpPr>
            <a:cxnSpLocks/>
          </p:cNvCxnSpPr>
          <p:nvPr/>
        </p:nvCxnSpPr>
        <p:spPr>
          <a:xfrm>
            <a:off x="5742117" y="3278990"/>
            <a:ext cx="5777" cy="34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39847AD-D0F8-7384-5F3E-78E94996B926}"/>
              </a:ext>
            </a:extLst>
          </p:cNvPr>
          <p:cNvCxnSpPr/>
          <p:nvPr/>
        </p:nvCxnSpPr>
        <p:spPr>
          <a:xfrm>
            <a:off x="5742117" y="3901061"/>
            <a:ext cx="0" cy="300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1461A05-115C-3720-E526-45DCE99AF1A7}"/>
              </a:ext>
            </a:extLst>
          </p:cNvPr>
          <p:cNvCxnSpPr>
            <a:cxnSpLocks/>
          </p:cNvCxnSpPr>
          <p:nvPr/>
        </p:nvCxnSpPr>
        <p:spPr>
          <a:xfrm>
            <a:off x="5742117" y="4194975"/>
            <a:ext cx="5011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EDA4A9B-F5B6-C024-0D6B-281D074B8572}"/>
              </a:ext>
            </a:extLst>
          </p:cNvPr>
          <p:cNvCxnSpPr/>
          <p:nvPr/>
        </p:nvCxnSpPr>
        <p:spPr>
          <a:xfrm flipV="1">
            <a:off x="6243249" y="3901061"/>
            <a:ext cx="0" cy="30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D5F9B35-D140-DAC8-6835-6F66BFBCEB74}"/>
              </a:ext>
            </a:extLst>
          </p:cNvPr>
          <p:cNvCxnSpPr>
            <a:cxnSpLocks/>
          </p:cNvCxnSpPr>
          <p:nvPr/>
        </p:nvCxnSpPr>
        <p:spPr>
          <a:xfrm flipV="1">
            <a:off x="8097174" y="3378168"/>
            <a:ext cx="0" cy="170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F10C18-FE2C-A93B-B605-5A0ED1C66896}"/>
              </a:ext>
            </a:extLst>
          </p:cNvPr>
          <p:cNvCxnSpPr>
            <a:cxnSpLocks/>
          </p:cNvCxnSpPr>
          <p:nvPr/>
        </p:nvCxnSpPr>
        <p:spPr>
          <a:xfrm flipH="1">
            <a:off x="5938981" y="3378168"/>
            <a:ext cx="21581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3762569-9F92-FF01-2AEF-DC7CF82F241F}"/>
              </a:ext>
            </a:extLst>
          </p:cNvPr>
          <p:cNvCxnSpPr>
            <a:cxnSpLocks/>
          </p:cNvCxnSpPr>
          <p:nvPr/>
        </p:nvCxnSpPr>
        <p:spPr>
          <a:xfrm>
            <a:off x="5938981" y="3378168"/>
            <a:ext cx="0" cy="249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2AFF6EB-1018-72A4-971C-F5306E4FEA24}"/>
              </a:ext>
            </a:extLst>
          </p:cNvPr>
          <p:cNvCxnSpPr>
            <a:cxnSpLocks/>
          </p:cNvCxnSpPr>
          <p:nvPr/>
        </p:nvCxnSpPr>
        <p:spPr>
          <a:xfrm>
            <a:off x="5938981" y="3884576"/>
            <a:ext cx="0" cy="465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B6BC85B-EDFE-4D03-27C8-C7E4CE42C55C}"/>
              </a:ext>
            </a:extLst>
          </p:cNvPr>
          <p:cNvCxnSpPr>
            <a:cxnSpLocks/>
          </p:cNvCxnSpPr>
          <p:nvPr/>
        </p:nvCxnSpPr>
        <p:spPr>
          <a:xfrm>
            <a:off x="5938981" y="4358602"/>
            <a:ext cx="933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8AE2DBA-1EA3-320D-3DD2-3514A77BACA7}"/>
              </a:ext>
            </a:extLst>
          </p:cNvPr>
          <p:cNvCxnSpPr>
            <a:cxnSpLocks/>
          </p:cNvCxnSpPr>
          <p:nvPr/>
        </p:nvCxnSpPr>
        <p:spPr>
          <a:xfrm flipV="1">
            <a:off x="6872789" y="3940722"/>
            <a:ext cx="0" cy="409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D4FC5F-8187-CD82-134E-40521C8B0F34}"/>
                  </a:ext>
                </a:extLst>
              </p:cNvPr>
              <p:cNvSpPr txBox="1"/>
              <p:nvPr/>
            </p:nvSpPr>
            <p:spPr>
              <a:xfrm>
                <a:off x="8846170" y="3548490"/>
                <a:ext cx="27152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ja-JP" altLang="de-DE" i="1">
                          <a:latin typeface="Cambria Math" panose="02040503050406030204" pitchFamily="18" charset="0"/>
                        </a:rPr>
                        <m:t>とすると</m:t>
                      </m:r>
                    </m:oMath>
                  </m:oMathPara>
                </a14:m>
                <a:endParaRPr lang="de-DE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altLang="ja-JP" b="0" i="1" smtClean="0">
                          <a:latin typeface="Cambria Math" panose="02040503050406030204" pitchFamily="18" charset="0"/>
                        </a:rPr>
                        <m:t>(5,3)=2+</m:t>
                      </m:r>
                      <m:r>
                        <a:rPr lang="de-DE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ja-JP" altLang="de-DE" i="1"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de-DE" i="1" dirty="0">
                          <a:latin typeface="Cambria Math" panose="02040503050406030204" pitchFamily="18" charset="0"/>
                        </a:rPr>
                        <m:t>なる。</m:t>
                      </m:r>
                    </m:oMath>
                  </m:oMathPara>
                </a14:m>
                <a:endParaRPr lang="de-DE" altLang="ja-JP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de-DE" dirty="0"/>
                  <a:t>は自由変数なので外部的に決定される。</a:t>
                </a:r>
                <a:endParaRPr lang="de-DE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D4FC5F-8187-CD82-134E-40521C8B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70" y="3548490"/>
                <a:ext cx="2715289" cy="1200329"/>
              </a:xfrm>
              <a:prstGeom prst="rect">
                <a:avLst/>
              </a:prstGeom>
              <a:blipFill>
                <a:blip r:embed="rId4"/>
                <a:stretch>
                  <a:fillRect l="-1794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5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7E7E4-3301-0162-63AE-5C4FD350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CD46837-1320-0660-F52F-7464212D04C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45200" y="366903"/>
                <a:ext cx="10299031" cy="11897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de-DE" dirty="0"/>
                  <a:t>適用（</a:t>
                </a:r>
                <a14:m>
                  <m:oMath xmlns:m="http://schemas.openxmlformats.org/officeDocument/2006/math">
                    <m:r>
                      <a:rPr lang="de-DE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altLang="ja-JP" dirty="0"/>
                  <a:t>-</a:t>
                </a:r>
                <a:r>
                  <a:rPr lang="de-DE" altLang="ja-JP" dirty="0" err="1"/>
                  <a:t>applicative</a:t>
                </a:r>
                <a:r>
                  <a:rPr lang="ja-JP" altLang="de-DE" dirty="0"/>
                  <a:t>）</a:t>
                </a:r>
                <a:endParaRPr lang="de-DE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CD46837-1320-0660-F52F-7464212D0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45200" y="366903"/>
                <a:ext cx="10299031" cy="1189763"/>
              </a:xfrm>
              <a:blipFill>
                <a:blip r:embed="rId2"/>
                <a:stretch>
                  <a:fillRect t="-513" b="-348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419FCA94-CC0B-CAAF-7A71-4B98D9A9A8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45200" y="1961925"/>
                <a:ext cx="3203969" cy="4344478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de-DE" altLang="ja-JP" sz="32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de-DE" sz="3200" dirty="0">
                    <a:latin typeface="Cambria Math" panose="02040503050406030204" pitchFamily="18" charset="0"/>
                  </a:rPr>
                  <a:t>は</a:t>
                </a:r>
                <a:r>
                  <a:rPr lang="de-DE" altLang="ja-JP" sz="3200" dirty="0">
                    <a:latin typeface="Cambria Math" panose="02040503050406030204" pitchFamily="18" charset="0"/>
                  </a:rPr>
                  <a:t>1</a:t>
                </a:r>
                <a:r>
                  <a:rPr lang="ja-JP" altLang="de-DE" sz="3200" dirty="0">
                    <a:latin typeface="Cambria Math" panose="02040503050406030204" pitchFamily="18" charset="0"/>
                  </a:rPr>
                  <a:t>変数の関数</a:t>
                </a:r>
                <a:endParaRPr lang="de-DE" altLang="ja-JP" sz="32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de-DE" sz="3200" b="0" dirty="0">
                    <a:latin typeface="Cambria Math" panose="02040503050406030204" pitchFamily="18" charset="0"/>
                  </a:rPr>
                  <a:t>は３変数の関数</a:t>
                </a:r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altLang="ja-JP" sz="32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altLang="ja-JP" sz="3200" b="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𝑓𝑎𝑏</m:t>
                      </m:r>
                    </m:oMath>
                  </m:oMathPara>
                </a14:m>
                <a:endParaRPr lang="de-DE" altLang="ja-JP" sz="3200" b="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𝑓𝑎𝑏𝑐</m:t>
                      </m:r>
                    </m:oMath>
                  </m:oMathPara>
                </a14:m>
                <a:endParaRPr lang="de-DE" altLang="ja-JP" sz="3200" b="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</m:t>
                          </m:r>
                        </m:e>
                      </m:d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:endParaRPr lang="de-DE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𝑓𝑎𝑏𝑐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altLang="ja-JP" sz="3200" b="0" i="1" smtClean="0">
                                  <a:latin typeface="Cambria Math" panose="02040503050406030204" pitchFamily="18" charset="0"/>
                                </a:rPr>
                                <m:t>𝑓𝑎</m:t>
                              </m:r>
                            </m:e>
                          </m:d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altLang="ja-JP" sz="3200" dirty="0"/>
              </a:p>
            </p:txBody>
          </p:sp>
        </mc:Choice>
        <mc:Fallback xmlns="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419FCA94-CC0B-CAAF-7A71-4B98D9A9A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45200" y="1961925"/>
                <a:ext cx="3203969" cy="4344478"/>
              </a:xfrm>
              <a:blipFill>
                <a:blip r:embed="rId3"/>
                <a:stretch>
                  <a:fillRect l="-1711" t="-3647" b="-11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字幕 2">
                <a:extLst>
                  <a:ext uri="{FF2B5EF4-FFF2-40B4-BE49-F238E27FC236}">
                    <a16:creationId xmlns:a16="http://schemas.microsoft.com/office/drawing/2014/main" id="{13B8590D-F229-2E04-31DF-C2B72FACD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7359" y="1923825"/>
                <a:ext cx="2882308" cy="38060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ja-JP" sz="32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e-DE" altLang="ja-JP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ja-JP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altLang="ja-JP" sz="32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de-DE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𝑦𝑧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ja-JP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:endParaRPr lang="de-DE" altLang="ja-JP" sz="3200" dirty="0"/>
              </a:p>
            </p:txBody>
          </p:sp>
        </mc:Choice>
        <mc:Fallback xmlns="">
          <p:sp>
            <p:nvSpPr>
              <p:cNvPr id="4" name="字幕 2">
                <a:extLst>
                  <a:ext uri="{FF2B5EF4-FFF2-40B4-BE49-F238E27FC236}">
                    <a16:creationId xmlns:a16="http://schemas.microsoft.com/office/drawing/2014/main" id="{13B8590D-F229-2E04-31DF-C2B72FAC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59" y="1923825"/>
                <a:ext cx="2882308" cy="3806070"/>
              </a:xfrm>
              <a:prstGeom prst="rect">
                <a:avLst/>
              </a:prstGeom>
              <a:blipFill>
                <a:blip r:embed="rId4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字幕 2">
                <a:extLst>
                  <a:ext uri="{FF2B5EF4-FFF2-40B4-BE49-F238E27FC236}">
                    <a16:creationId xmlns:a16="http://schemas.microsoft.com/office/drawing/2014/main" id="{2C9FBB1A-F97C-64C5-B782-D677AEE5C8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1328" y="1783466"/>
                <a:ext cx="3240403" cy="2529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:endParaRPr lang="de-DE" altLang="ja-JP" sz="32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altLang="ja-JP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altLang="ja-JP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ja-JP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de-DE" altLang="ja-JP" sz="3200" dirty="0"/>
                  <a:t>))</a:t>
                </a:r>
              </a:p>
              <a:p>
                <a:pPr algn="l"/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:endParaRPr lang="de-DE" altLang="ja-JP" sz="3200" dirty="0">
                  <a:ea typeface="Cambria Math" panose="02040503050406030204" pitchFamily="18" charset="0"/>
                </a:endParaRPr>
              </a:p>
              <a:p>
                <a:pPr algn="l"/>
                <a:endParaRPr lang="de-DE" altLang="ja-JP" sz="3200" dirty="0"/>
              </a:p>
            </p:txBody>
          </p:sp>
        </mc:Choice>
        <mc:Fallback xmlns="">
          <p:sp>
            <p:nvSpPr>
              <p:cNvPr id="7" name="字幕 2">
                <a:extLst>
                  <a:ext uri="{FF2B5EF4-FFF2-40B4-BE49-F238E27FC236}">
                    <a16:creationId xmlns:a16="http://schemas.microsoft.com/office/drawing/2014/main" id="{2C9FBB1A-F97C-64C5-B782-D677AEE5C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28" y="1783466"/>
                <a:ext cx="3240403" cy="2529068"/>
              </a:xfrm>
              <a:prstGeom prst="rect">
                <a:avLst/>
              </a:prstGeom>
              <a:blipFill>
                <a:blip r:embed="rId5"/>
                <a:stretch>
                  <a:fillRect l="-564" r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2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ワイド画面</PresentationFormat>
  <Paragraphs>260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明朝</vt:lpstr>
      <vt:lpstr>Arial</vt:lpstr>
      <vt:lpstr>Calibri</vt:lpstr>
      <vt:lpstr>Calibri Light</vt:lpstr>
      <vt:lpstr>Cambria Math</vt:lpstr>
      <vt:lpstr>Wingdings</vt:lpstr>
      <vt:lpstr>Office テーマ</vt:lpstr>
      <vt:lpstr>ラムダ計算って何だっけ？ 関数型の神髄に迫る</vt:lpstr>
      <vt:lpstr>概要</vt:lpstr>
      <vt:lpstr>自己紹介</vt:lpstr>
      <vt:lpstr>計算理論の始まり</vt:lpstr>
      <vt:lpstr>計算機の理論</vt:lpstr>
      <vt:lpstr>チューリングマシン</vt:lpstr>
      <vt:lpstr>ラムダ計算とは</vt:lpstr>
      <vt:lpstr>ラムダ計算の関数について</vt:lpstr>
      <vt:lpstr>λ適用（λ-applicative）</vt:lpstr>
      <vt:lpstr>加法と乗法のラムダ式</vt:lpstr>
      <vt:lpstr>論理値のラムダ式</vt:lpstr>
      <vt:lpstr>論理積のラムダ式</vt:lpstr>
      <vt:lpstr>論理和∨のラムダ式</vt:lpstr>
      <vt:lpstr>否定演算子¬</vt:lpstr>
      <vt:lpstr>チャーチ数と後者関数(successor)</vt:lpstr>
      <vt:lpstr>プログラミング言語の潮流</vt:lpstr>
      <vt:lpstr>まとめ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信之 川頭</dc:creator>
  <cp:lastModifiedBy>信之 川頭</cp:lastModifiedBy>
  <cp:revision>230</cp:revision>
  <dcterms:created xsi:type="dcterms:W3CDTF">2025-02-25T13:54:26Z</dcterms:created>
  <dcterms:modified xsi:type="dcterms:W3CDTF">2025-06-14T15:29:30Z</dcterms:modified>
</cp:coreProperties>
</file>