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7" r:id="rId1"/>
  </p:sldMasterIdLst>
  <p:notesMasterIdLst>
    <p:notesMasterId r:id="rId13"/>
  </p:notesMasterIdLst>
  <p:sldIdLst>
    <p:sldId id="256" r:id="rId2"/>
    <p:sldId id="267" r:id="rId3"/>
    <p:sldId id="265" r:id="rId4"/>
    <p:sldId id="260" r:id="rId5"/>
    <p:sldId id="261" r:id="rId6"/>
    <p:sldId id="262" r:id="rId7"/>
    <p:sldId id="269" r:id="rId8"/>
    <p:sldId id="271" r:id="rId9"/>
    <p:sldId id="263" r:id="rId10"/>
    <p:sldId id="27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江越伊織" initials="江越伊織" lastIdx="1" clrIdx="0">
    <p:extLst>
      <p:ext uri="{19B8F6BF-5375-455C-9EA6-DF929625EA0E}">
        <p15:presenceInfo xmlns:p15="http://schemas.microsoft.com/office/powerpoint/2012/main" userId="江越伊織"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8EB"/>
    <a:srgbClr val="FFFF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6"/>
    <p:restoredTop sz="64547" autoAdjust="0"/>
  </p:normalViewPr>
  <p:slideViewPr>
    <p:cSldViewPr snapToGrid="0" snapToObjects="1">
      <p:cViewPr varScale="1">
        <p:scale>
          <a:sx n="74" d="100"/>
          <a:sy n="74" d="100"/>
        </p:scale>
        <p:origin x="1476" y="5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akumi\Desktop\&#21330;&#30740;&#12450;&#12531;&#12465;&#12540;&#12488;&#32080;&#265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akumi\Desktop\&#21330;&#30740;&#12450;&#12531;&#12465;&#12540;&#12488;&#32080;&#265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r>
              <a:rPr lang="ja-JP" sz="2400"/>
              <a:t>リアルの彼女、彼氏はいるか</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pieChart>
        <c:varyColors val="1"/>
        <c:ser>
          <c:idx val="0"/>
          <c:order val="0"/>
          <c:spPr>
            <a:solidFill>
              <a:schemeClr val="accent5"/>
            </a:solidFill>
          </c:spPr>
          <c:dPt>
            <c:idx val="0"/>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67B-4B34-B2D4-066708A0D3DB}"/>
              </c:ext>
            </c:extLst>
          </c:dPt>
          <c:dPt>
            <c:idx val="1"/>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67B-4B34-B2D4-066708A0D3DB}"/>
              </c:ext>
            </c:extLst>
          </c:dPt>
          <c:dPt>
            <c:idx val="2"/>
            <c:bubble3D val="0"/>
            <c:spPr>
              <a:solidFill>
                <a:srgbClr val="0070C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67B-4B34-B2D4-066708A0D3D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ja-JP"/>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Sheet1!$B$3:$B$5</c:f>
              <c:strCache>
                <c:ptCount val="3"/>
                <c:pt idx="0">
                  <c:v>1.リアルの彼女、彼氏はいるか</c:v>
                </c:pt>
                <c:pt idx="1">
                  <c:v>いる</c:v>
                </c:pt>
                <c:pt idx="2">
                  <c:v>いない</c:v>
                </c:pt>
              </c:strCache>
            </c:strRef>
          </c:cat>
          <c:val>
            <c:numRef>
              <c:f>Sheet1!$C$3:$C$5</c:f>
              <c:numCache>
                <c:formatCode>General</c:formatCode>
                <c:ptCount val="3"/>
                <c:pt idx="1">
                  <c:v>4</c:v>
                </c:pt>
                <c:pt idx="2">
                  <c:v>29</c:v>
                </c:pt>
              </c:numCache>
            </c:numRef>
          </c:val>
          <c:extLst>
            <c:ext xmlns:c16="http://schemas.microsoft.com/office/drawing/2014/chart" uri="{C3380CC4-5D6E-409C-BE32-E72D297353CC}">
              <c16:uniqueId val="{00000006-D67B-4B34-B2D4-066708A0D3DB}"/>
            </c:ext>
          </c:extLst>
        </c:ser>
        <c:dLbls>
          <c:dLblPos val="ctr"/>
          <c:showLegendKey val="0"/>
          <c:showVal val="0"/>
          <c:showCatName val="1"/>
          <c:showSerName val="0"/>
          <c:showPercent val="1"/>
          <c:showBubbleSize val="0"/>
          <c:showLeaderLines val="1"/>
        </c:dLbls>
        <c:firstSliceAng val="0"/>
      </c:pieChart>
      <c:spPr>
        <a:noFill/>
        <a:ln>
          <a:noFill/>
        </a:ln>
        <a:effectLst/>
      </c:spPr>
    </c:plotArea>
    <c:legend>
      <c:legendPos val="r"/>
      <c:legendEntry>
        <c:idx val="0"/>
        <c:delete val="1"/>
      </c:legendEntry>
      <c:layout>
        <c:manualLayout>
          <c:xMode val="edge"/>
          <c:yMode val="edge"/>
          <c:x val="0.74725971996691076"/>
          <c:y val="0.38768846602508028"/>
          <c:w val="0.22939397653114377"/>
          <c:h val="0.323697142023913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400" dirty="0">
                <a:solidFill>
                  <a:srgbClr val="FFFF00"/>
                </a:solidFill>
              </a:rPr>
              <a:t>なぜいないと考えるか</a:t>
            </a:r>
          </a:p>
        </c:rich>
      </c:tx>
      <c:layout>
        <c:manualLayout>
          <c:xMode val="edge"/>
          <c:yMode val="edge"/>
          <c:x val="0.3622707786526684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clustered"/>
        <c:varyColors val="0"/>
        <c:ser>
          <c:idx val="0"/>
          <c:order val="0"/>
          <c:spPr>
            <a:solidFill>
              <a:srgbClr val="FF0000"/>
            </a:solidFill>
            <a:ln>
              <a:noFill/>
            </a:ln>
            <a:effectLst/>
          </c:spPr>
          <c:invertIfNegative val="0"/>
          <c:cat>
            <c:strRef>
              <c:f>Sheet1!$A$15:$A$25</c:f>
              <c:strCache>
                <c:ptCount val="11"/>
                <c:pt idx="0">
                  <c:v>いらない</c:v>
                </c:pt>
                <c:pt idx="1">
                  <c:v>時間に束縛される</c:v>
                </c:pt>
                <c:pt idx="2">
                  <c:v>次元が違うから</c:v>
                </c:pt>
                <c:pt idx="3">
                  <c:v>女不信</c:v>
                </c:pt>
                <c:pt idx="4">
                  <c:v>全て</c:v>
                </c:pt>
                <c:pt idx="5">
                  <c:v>お金を吸われる</c:v>
                </c:pt>
                <c:pt idx="6">
                  <c:v>自分に自信がない</c:v>
                </c:pt>
                <c:pt idx="7">
                  <c:v>時間がない</c:v>
                </c:pt>
                <c:pt idx="8">
                  <c:v>行動に移せない</c:v>
                </c:pt>
                <c:pt idx="9">
                  <c:v>自信がない</c:v>
                </c:pt>
                <c:pt idx="10">
                  <c:v>出会いがない</c:v>
                </c:pt>
              </c:strCache>
            </c:strRef>
          </c:cat>
          <c:val>
            <c:numRef>
              <c:f>Sheet1!$B$15:$B$25</c:f>
              <c:numCache>
                <c:formatCode>General</c:formatCode>
                <c:ptCount val="11"/>
                <c:pt idx="0">
                  <c:v>1</c:v>
                </c:pt>
                <c:pt idx="1">
                  <c:v>1</c:v>
                </c:pt>
                <c:pt idx="2">
                  <c:v>1</c:v>
                </c:pt>
                <c:pt idx="3">
                  <c:v>1</c:v>
                </c:pt>
                <c:pt idx="4">
                  <c:v>2</c:v>
                </c:pt>
                <c:pt idx="5">
                  <c:v>2</c:v>
                </c:pt>
                <c:pt idx="6">
                  <c:v>2</c:v>
                </c:pt>
                <c:pt idx="7">
                  <c:v>5</c:v>
                </c:pt>
                <c:pt idx="8">
                  <c:v>9</c:v>
                </c:pt>
                <c:pt idx="9">
                  <c:v>10</c:v>
                </c:pt>
                <c:pt idx="10">
                  <c:v>14</c:v>
                </c:pt>
              </c:numCache>
            </c:numRef>
          </c:val>
          <c:extLst>
            <c:ext xmlns:c16="http://schemas.microsoft.com/office/drawing/2014/chart" uri="{C3380CC4-5D6E-409C-BE32-E72D297353CC}">
              <c16:uniqueId val="{00000000-DA43-4B8F-B7A6-36575CBE7B1F}"/>
            </c:ext>
          </c:extLst>
        </c:ser>
        <c:dLbls>
          <c:showLegendKey val="0"/>
          <c:showVal val="0"/>
          <c:showCatName val="0"/>
          <c:showSerName val="0"/>
          <c:showPercent val="0"/>
          <c:showBubbleSize val="0"/>
        </c:dLbls>
        <c:gapWidth val="182"/>
        <c:axId val="142270592"/>
        <c:axId val="142235200"/>
      </c:barChart>
      <c:catAx>
        <c:axId val="142270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42235200"/>
        <c:crosses val="autoZero"/>
        <c:auto val="1"/>
        <c:lblAlgn val="ctr"/>
        <c:lblOffset val="100"/>
        <c:noMultiLvlLbl val="0"/>
      </c:catAx>
      <c:valAx>
        <c:axId val="142235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2270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70D5A-15B0-A344-9F45-9F26022F6A8E}" type="datetimeFigureOut">
              <a:rPr kumimoji="1" lang="ja-JP" altLang="en-US" smtClean="0"/>
              <a:t>2019/12/6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D0CE4-4F52-2243-9F55-9584783CB9D8}" type="slidenum">
              <a:rPr kumimoji="1" lang="ja-JP" altLang="en-US" smtClean="0"/>
              <a:t>‹#›</a:t>
            </a:fld>
            <a:endParaRPr kumimoji="1" lang="ja-JP" altLang="en-US"/>
          </a:p>
        </p:txBody>
      </p:sp>
    </p:spTree>
    <p:extLst>
      <p:ext uri="{BB962C8B-B14F-4D97-AF65-F5344CB8AC3E}">
        <p14:creationId xmlns:p14="http://schemas.microsoft.com/office/powerpoint/2010/main" val="24469253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これからチームサクラのプレゼンを始めます。よろしくお願いします。</a:t>
            </a:r>
            <a:endParaRPr kumimoji="1" lang="en-US" altLang="ja-JP" dirty="0"/>
          </a:p>
          <a:p>
            <a:r>
              <a:rPr kumimoji="1" lang="ja-JP" altLang="en-US" dirty="0"/>
              <a:t>私たちサクラが今回企画したものがこちら　</a:t>
            </a:r>
            <a:r>
              <a:rPr kumimoji="1" lang="en-US" altLang="ja-JP" dirty="0"/>
              <a:t>Cat’s</a:t>
            </a:r>
            <a:r>
              <a:rPr kumimoji="1" lang="ja-JP" altLang="en-US" dirty="0"/>
              <a:t>　</a:t>
            </a:r>
            <a:endParaRPr kumimoji="1" lang="en-US" altLang="ja-JP" dirty="0"/>
          </a:p>
          <a:p>
            <a:r>
              <a:rPr kumimoji="1" lang="ja-JP" altLang="en-US" dirty="0"/>
              <a:t>これはコミュニティ　麻生　タイムズの　略で　</a:t>
            </a:r>
            <a:endParaRPr kumimoji="1" lang="en-US" altLang="ja-JP" dirty="0"/>
          </a:p>
          <a:p>
            <a:r>
              <a:rPr kumimoji="1" lang="ja-JP" altLang="en-US" dirty="0"/>
              <a:t>麻生生同士の交流のきっかけを作り最高の時間を過ごしてもらう為の学内交流促進斡旋アプリ　</a:t>
            </a:r>
            <a:endParaRPr kumimoji="1" lang="en-US" altLang="ja-JP" dirty="0"/>
          </a:p>
          <a:p>
            <a:r>
              <a:rPr kumimoji="1" lang="ja-JP" altLang="en-US" dirty="0"/>
              <a:t>簡単に言うと　出会い系アプリです。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1</a:t>
            </a:fld>
            <a:endParaRPr kumimoji="1" lang="ja-JP" altLang="en-US"/>
          </a:p>
        </p:txBody>
      </p:sp>
    </p:spTree>
    <p:extLst>
      <p:ext uri="{BB962C8B-B14F-4D97-AF65-F5344CB8AC3E}">
        <p14:creationId xmlns:p14="http://schemas.microsoft.com/office/powerpoint/2010/main" val="1155519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チーム名はサクラですが、実際にアプリ内に業者がいることはないのでそこはご安心ください。</a:t>
            </a:r>
            <a:endParaRPr kumimoji="1" lang="en-US" altLang="ja-JP" dirty="0"/>
          </a:p>
          <a:p>
            <a:r>
              <a:rPr kumimoji="1" lang="ja-JP" altLang="en-US" dirty="0"/>
              <a:t>以上で終わります、ありがとうございました。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11</a:t>
            </a:fld>
            <a:endParaRPr kumimoji="1" lang="ja-JP" altLang="en-US"/>
          </a:p>
        </p:txBody>
      </p:sp>
    </p:spTree>
    <p:extLst>
      <p:ext uri="{BB962C8B-B14F-4D97-AF65-F5344CB8AC3E}">
        <p14:creationId xmlns:p14="http://schemas.microsoft.com/office/powerpoint/2010/main" val="228061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ところで皆さん、もうすぐクリスマスですがパートナーはいますか？（全体に問いかける）</a:t>
            </a:r>
            <a:endParaRPr kumimoji="1" lang="en-US" altLang="ja-JP" dirty="0"/>
          </a:p>
          <a:p>
            <a:endParaRPr kumimoji="1" lang="en-US" altLang="ja-JP" dirty="0"/>
          </a:p>
          <a:p>
            <a:endParaRPr kumimoji="1" lang="en-US" altLang="ja-JP" dirty="0"/>
          </a:p>
          <a:p>
            <a:endParaRPr kumimoji="1" lang="en-US" altLang="ja-JP" dirty="0"/>
          </a:p>
          <a:p>
            <a:r>
              <a:rPr kumimoji="1" lang="ja-JP" altLang="en-US" dirty="0"/>
              <a:t>でも、安心してください（エンター）</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2</a:t>
            </a:fld>
            <a:endParaRPr kumimoji="1" lang="ja-JP" altLang="en-US"/>
          </a:p>
        </p:txBody>
      </p:sp>
    </p:spTree>
    <p:extLst>
      <p:ext uri="{BB962C8B-B14F-4D97-AF65-F5344CB8AC3E}">
        <p14:creationId xmlns:p14="http://schemas.microsoft.com/office/powerpoint/2010/main" val="7883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このように皆さんと同じ悩みを持つ麻生の学生は８割から９割もいます。</a:t>
            </a:r>
            <a:endParaRPr kumimoji="1" lang="en-US" altLang="ja-JP" dirty="0"/>
          </a:p>
          <a:p>
            <a:r>
              <a:rPr kumimoji="1" lang="ja-JP" altLang="en-US" dirty="0"/>
              <a:t>そして皆さん口をそろえてこういいます。</a:t>
            </a:r>
            <a:r>
              <a:rPr kumimoji="1" lang="en-US" altLang="ja-JP" dirty="0"/>
              <a:t>(</a:t>
            </a:r>
            <a:r>
              <a:rPr kumimoji="1" lang="ja-JP" altLang="en-US" dirty="0"/>
              <a:t>エンター）</a:t>
            </a:r>
            <a:endParaRPr kumimoji="1" lang="en-US" altLang="ja-JP" dirty="0"/>
          </a:p>
          <a:p>
            <a:r>
              <a:rPr kumimoji="1" lang="ja-JP" altLang="en-US" dirty="0"/>
              <a:t>出会いがない。</a:t>
            </a:r>
            <a:endParaRPr kumimoji="1" lang="en-US" altLang="ja-JP" dirty="0"/>
          </a:p>
          <a:p>
            <a:endParaRPr kumimoji="1" lang="en-US" altLang="ja-JP" dirty="0"/>
          </a:p>
          <a:p>
            <a:r>
              <a:rPr kumimoji="1" lang="ja-JP" altLang="en-US" dirty="0"/>
              <a:t>そこで（エンター）</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3</a:t>
            </a:fld>
            <a:endParaRPr kumimoji="1" lang="ja-JP" altLang="en-US"/>
          </a:p>
        </p:txBody>
      </p:sp>
    </p:spTree>
    <p:extLst>
      <p:ext uri="{BB962C8B-B14F-4D97-AF65-F5344CB8AC3E}">
        <p14:creationId xmlns:p14="http://schemas.microsoft.com/office/powerpoint/2010/main" val="300152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私たちサクラが皆さんが出会うきっかけを作ろうと思い考えたのがこの</a:t>
            </a:r>
            <a:r>
              <a:rPr kumimoji="1" lang="en-US" altLang="ja-JP" dirty="0"/>
              <a:t>cat’s</a:t>
            </a:r>
            <a:r>
              <a:rPr kumimoji="1" lang="ja-JP" altLang="en-US" dirty="0"/>
              <a:t>です。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4</a:t>
            </a:fld>
            <a:endParaRPr kumimoji="1" lang="ja-JP" altLang="en-US"/>
          </a:p>
        </p:txBody>
      </p:sp>
    </p:spTree>
    <p:extLst>
      <p:ext uri="{BB962C8B-B14F-4D97-AF65-F5344CB8AC3E}">
        <p14:creationId xmlns:p14="http://schemas.microsoft.com/office/powerpoint/2010/main" val="405311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アプリの全体像といたしましては、まずこちらは</a:t>
            </a:r>
            <a:r>
              <a:rPr kumimoji="1" lang="en-US" altLang="ja-JP" dirty="0"/>
              <a:t>Web</a:t>
            </a:r>
            <a:r>
              <a:rPr kumimoji="1" lang="ja-JP" altLang="en-US" dirty="0"/>
              <a:t>アプリになりまして</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5</a:t>
            </a:fld>
            <a:endParaRPr kumimoji="1" lang="ja-JP" altLang="en-US"/>
          </a:p>
        </p:txBody>
      </p:sp>
    </p:spTree>
    <p:extLst>
      <p:ext uri="{BB962C8B-B14F-4D97-AF65-F5344CB8AC3E}">
        <p14:creationId xmlns:p14="http://schemas.microsoft.com/office/powerpoint/2010/main" val="428378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こちらの機能につきましては後程説明いたします</a:t>
            </a:r>
            <a:endParaRPr kumimoji="1" lang="en-US" altLang="ja-JP" dirty="0"/>
          </a:p>
          <a:p>
            <a:endParaRPr kumimoji="1" lang="en-US" altLang="ja-JP" dirty="0"/>
          </a:p>
          <a:p>
            <a:r>
              <a:rPr kumimoji="1" lang="ja-JP" altLang="en-US" dirty="0"/>
              <a:t>チュートリアル機能</a:t>
            </a:r>
            <a:endParaRPr kumimoji="1" lang="en-US" altLang="ja-JP" dirty="0"/>
          </a:p>
          <a:p>
            <a:r>
              <a:rPr kumimoji="1" lang="ja-JP" altLang="en-US" dirty="0"/>
              <a:t>アプリの一通りの操作方法と、ホーム画面に追加するように促すようにしたいと思っています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6</a:t>
            </a:fld>
            <a:endParaRPr kumimoji="1" lang="ja-JP" altLang="en-US"/>
          </a:p>
        </p:txBody>
      </p:sp>
    </p:spTree>
    <p:extLst>
      <p:ext uri="{BB962C8B-B14F-4D97-AF65-F5344CB8AC3E}">
        <p14:creationId xmlns:p14="http://schemas.microsoft.com/office/powerpoint/2010/main" val="208564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カテゴリーと、人数を選択してガチャを引き、☆</a:t>
            </a:r>
            <a:endParaRPr kumimoji="1" lang="en-US" altLang="ja-JP" dirty="0"/>
          </a:p>
          <a:p>
            <a:r>
              <a:rPr kumimoji="1" lang="ja-JP" altLang="en-US" dirty="0"/>
              <a:t>一致する相手がいればマッチングし、</a:t>
            </a:r>
            <a:endParaRPr kumimoji="1" lang="en-US" altLang="ja-JP" dirty="0"/>
          </a:p>
          <a:p>
            <a:r>
              <a:rPr kumimoji="1" lang="ja-JP" altLang="en-US" dirty="0"/>
              <a:t>一対一でメッセージができるような仕組みになっています。</a:t>
            </a:r>
            <a:endParaRPr kumimoji="1" lang="en-US" altLang="ja-JP" dirty="0"/>
          </a:p>
          <a:p>
            <a:endParaRPr kumimoji="1" lang="en-US" altLang="ja-JP" dirty="0"/>
          </a:p>
          <a:p>
            <a:r>
              <a:rPr kumimoji="1" lang="ja-JP" altLang="en-US" dirty="0"/>
              <a:t>もし、</a:t>
            </a:r>
            <a:r>
              <a:rPr kumimoji="1" lang="en-US" altLang="ja-JP" dirty="0"/>
              <a:t>24</a:t>
            </a:r>
            <a:r>
              <a:rPr kumimoji="1" lang="ja-JP" altLang="en-US" dirty="0"/>
              <a:t>時間以内にマッチングする相手が見つからなければガチャを引いた際のポイントを半分還元するようにします。</a:t>
            </a:r>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7</a:t>
            </a:fld>
            <a:endParaRPr kumimoji="1" lang="ja-JP" altLang="en-US"/>
          </a:p>
        </p:txBody>
      </p:sp>
    </p:spTree>
    <p:extLst>
      <p:ext uri="{BB962C8B-B14F-4D97-AF65-F5344CB8AC3E}">
        <p14:creationId xmlns:p14="http://schemas.microsoft.com/office/powerpoint/2010/main" val="27394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デモ</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8</a:t>
            </a:fld>
            <a:endParaRPr kumimoji="1" lang="ja-JP" altLang="en-US"/>
          </a:p>
        </p:txBody>
      </p:sp>
    </p:spTree>
    <p:extLst>
      <p:ext uri="{BB962C8B-B14F-4D97-AF65-F5344CB8AC3E}">
        <p14:creationId xmlns:p14="http://schemas.microsoft.com/office/powerpoint/2010/main" val="363932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BD0CE4-4F52-2243-9F55-9584783CB9D8}" type="slidenum">
              <a:rPr kumimoji="1" lang="ja-JP" altLang="en-US" smtClean="0"/>
              <a:t>9</a:t>
            </a:fld>
            <a:endParaRPr kumimoji="1" lang="ja-JP" altLang="en-US"/>
          </a:p>
        </p:txBody>
      </p:sp>
    </p:spTree>
    <p:extLst>
      <p:ext uri="{BB962C8B-B14F-4D97-AF65-F5344CB8AC3E}">
        <p14:creationId xmlns:p14="http://schemas.microsoft.com/office/powerpoint/2010/main" val="56387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56234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607894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8280165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524561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783655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03159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smtClean="0"/>
              <a:pPr/>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755999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304176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416318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0662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268576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7815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435902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78459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539530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66347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54687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12/6/2019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3203132"/>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ransition spd="slow">
    <p:push dir="u"/>
  </p:transition>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a:stretch>
        </a:blipFill>
        <a:effectLst/>
      </p:bgPr>
    </p:bg>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86161DA-7001-4946-93DB-28707F52CF92}"/>
              </a:ext>
            </a:extLst>
          </p:cNvPr>
          <p:cNvSpPr/>
          <p:nvPr/>
        </p:nvSpPr>
        <p:spPr>
          <a:xfrm>
            <a:off x="4975638" y="2710779"/>
            <a:ext cx="7090347" cy="3213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3" name="字幕 2">
            <a:extLst>
              <a:ext uri="{FF2B5EF4-FFF2-40B4-BE49-F238E27FC236}">
                <a16:creationId xmlns:a16="http://schemas.microsoft.com/office/drawing/2014/main" id="{E262717F-906E-E647-AF72-245779539C17}"/>
              </a:ext>
            </a:extLst>
          </p:cNvPr>
          <p:cNvSpPr>
            <a:spLocks noGrp="1"/>
          </p:cNvSpPr>
          <p:nvPr>
            <p:ph type="subTitle" idx="4294967295"/>
          </p:nvPr>
        </p:nvSpPr>
        <p:spPr>
          <a:xfrm>
            <a:off x="9873183" y="5448300"/>
            <a:ext cx="2058987" cy="638175"/>
          </a:xfrm>
        </p:spPr>
        <p:txBody>
          <a:bodyPr>
            <a:normAutofit/>
          </a:bodyPr>
          <a:lstStyle/>
          <a:p>
            <a:pPr marL="0" indent="0">
              <a:buNone/>
            </a:pPr>
            <a:r>
              <a:rPr kumimoji="1" lang="en-US" altLang="ja-JP" sz="3200" dirty="0">
                <a:solidFill>
                  <a:srgbClr val="FF78EB"/>
                </a:solidFill>
              </a:rPr>
              <a:t>SAKURA</a:t>
            </a:r>
            <a:endParaRPr kumimoji="1" lang="ja-JP" altLang="en-US" sz="3200" dirty="0">
              <a:solidFill>
                <a:srgbClr val="FF78EB"/>
              </a:solidFill>
            </a:endParaRPr>
          </a:p>
        </p:txBody>
      </p:sp>
      <p:sp>
        <p:nvSpPr>
          <p:cNvPr id="5" name="テキスト ボックス 4">
            <a:extLst>
              <a:ext uri="{FF2B5EF4-FFF2-40B4-BE49-F238E27FC236}">
                <a16:creationId xmlns:a16="http://schemas.microsoft.com/office/drawing/2014/main" id="{10ADBFDA-4084-DF4F-AF5E-D3F666C54812}"/>
              </a:ext>
            </a:extLst>
          </p:cNvPr>
          <p:cNvSpPr txBox="1"/>
          <p:nvPr/>
        </p:nvSpPr>
        <p:spPr>
          <a:xfrm>
            <a:off x="3510714" y="4451327"/>
            <a:ext cx="8421456" cy="707886"/>
          </a:xfrm>
          <a:prstGeom prst="rect">
            <a:avLst/>
          </a:prstGeom>
          <a:noFill/>
        </p:spPr>
        <p:txBody>
          <a:bodyPr wrap="square" rtlCol="0">
            <a:spAutoFit/>
          </a:bodyPr>
          <a:lstStyle/>
          <a:p>
            <a:r>
              <a:rPr kumimoji="1" lang="en-US" altLang="ja-JP" dirty="0"/>
              <a:t>         </a:t>
            </a:r>
            <a:r>
              <a:rPr kumimoji="1" lang="en-US" altLang="ja-JP" sz="4000" dirty="0">
                <a:latin typeface="Arial Black" panose="020B0A04020102020204" pitchFamily="34" charset="0"/>
                <a:cs typeface="Apple Chancery" panose="03020702040506060504" pitchFamily="66" charset="-79"/>
              </a:rPr>
              <a:t>~</a:t>
            </a:r>
            <a:r>
              <a:rPr kumimoji="1" lang="ja-JP" altLang="en-US" sz="4000" dirty="0">
                <a:latin typeface="Arial Black" panose="020B0A04020102020204" pitchFamily="34" charset="0"/>
                <a:cs typeface="Apple Chancery" panose="03020702040506060504" pitchFamily="66" charset="-79"/>
              </a:rPr>
              <a:t>　</a:t>
            </a:r>
            <a:r>
              <a:rPr kumimoji="1" lang="en-US" altLang="ja-JP" sz="4000" dirty="0">
                <a:latin typeface="Arial Black" panose="020B0A04020102020204" pitchFamily="34" charset="0"/>
                <a:cs typeface="Apple Chancery" panose="03020702040506060504" pitchFamily="66" charset="-79"/>
              </a:rPr>
              <a:t>Community </a:t>
            </a:r>
            <a:r>
              <a:rPr kumimoji="1" lang="en-US" altLang="ja-JP" sz="4000" dirty="0" err="1">
                <a:latin typeface="Arial Black" panose="020B0A04020102020204" pitchFamily="34" charset="0"/>
                <a:cs typeface="Apple Chancery" panose="03020702040506060504" pitchFamily="66" charset="-79"/>
              </a:rPr>
              <a:t>Aso</a:t>
            </a:r>
            <a:r>
              <a:rPr kumimoji="1" lang="en-US" altLang="ja-JP" sz="4000" dirty="0">
                <a:latin typeface="Arial Black" panose="020B0A04020102020204" pitchFamily="34" charset="0"/>
                <a:cs typeface="Apple Chancery" panose="03020702040506060504" pitchFamily="66" charset="-79"/>
              </a:rPr>
              <a:t> Times</a:t>
            </a:r>
            <a:r>
              <a:rPr kumimoji="1" lang="ja-JP" altLang="en-US" sz="4000" dirty="0">
                <a:latin typeface="Arial Black" panose="020B0A04020102020204" pitchFamily="34" charset="0"/>
                <a:cs typeface="Apple Chancery" panose="03020702040506060504" pitchFamily="66" charset="-79"/>
              </a:rPr>
              <a:t>　</a:t>
            </a:r>
            <a:r>
              <a:rPr kumimoji="1" lang="en-US" altLang="ja-JP" sz="4000" dirty="0">
                <a:latin typeface="Arial Black" panose="020B0A04020102020204" pitchFamily="34" charset="0"/>
                <a:cs typeface="Apple Chancery" panose="03020702040506060504" pitchFamily="66" charset="-79"/>
              </a:rPr>
              <a:t>~</a:t>
            </a:r>
            <a:endParaRPr kumimoji="1" lang="ja-JP" altLang="en-US" sz="4000" dirty="0">
              <a:latin typeface="Arial Black" panose="020B0A04020102020204" pitchFamily="34" charset="0"/>
              <a:cs typeface="Apple Chancery" panose="03020702040506060504" pitchFamily="66" charset="-79"/>
            </a:endParaRPr>
          </a:p>
        </p:txBody>
      </p:sp>
    </p:spTree>
    <p:extLst>
      <p:ext uri="{BB962C8B-B14F-4D97-AF65-F5344CB8AC3E}">
        <p14:creationId xmlns:p14="http://schemas.microsoft.com/office/powerpoint/2010/main" val="96676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CBF535A-3FB1-43E9-9528-A479D75E153E}"/>
              </a:ext>
            </a:extLst>
          </p:cNvPr>
          <p:cNvSpPr/>
          <p:nvPr/>
        </p:nvSpPr>
        <p:spPr>
          <a:xfrm>
            <a:off x="470184" y="286082"/>
            <a:ext cx="4126451"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システム構成</a:t>
            </a:r>
          </a:p>
        </p:txBody>
      </p:sp>
      <p:sp>
        <p:nvSpPr>
          <p:cNvPr id="5" name="正方形/長方形 4">
            <a:extLst>
              <a:ext uri="{FF2B5EF4-FFF2-40B4-BE49-F238E27FC236}">
                <a16:creationId xmlns:a16="http://schemas.microsoft.com/office/drawing/2014/main" id="{D3747DD6-41B2-4BA9-81B7-4018FCD26F41}"/>
              </a:ext>
            </a:extLst>
          </p:cNvPr>
          <p:cNvSpPr/>
          <p:nvPr/>
        </p:nvSpPr>
        <p:spPr>
          <a:xfrm>
            <a:off x="1366301" y="1326931"/>
            <a:ext cx="2037737" cy="646331"/>
          </a:xfrm>
          <a:prstGeom prst="rect">
            <a:avLst/>
          </a:prstGeom>
          <a:noFill/>
        </p:spPr>
        <p:txBody>
          <a:bodyPr wrap="none" lIns="91440" tIns="45720" rIns="91440" bIns="45720">
            <a:spAutoFit/>
          </a:bodyPr>
          <a:lstStyle/>
          <a:p>
            <a:pPr algn="ct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実行環境</a:t>
            </a:r>
          </a:p>
        </p:txBody>
      </p:sp>
      <p:sp>
        <p:nvSpPr>
          <p:cNvPr id="6" name="テキスト ボックス 5">
            <a:extLst>
              <a:ext uri="{FF2B5EF4-FFF2-40B4-BE49-F238E27FC236}">
                <a16:creationId xmlns:a16="http://schemas.microsoft.com/office/drawing/2014/main" id="{51079C48-9298-4FD4-8674-105FA4438EA4}"/>
              </a:ext>
            </a:extLst>
          </p:cNvPr>
          <p:cNvSpPr txBox="1"/>
          <p:nvPr/>
        </p:nvSpPr>
        <p:spPr>
          <a:xfrm>
            <a:off x="2537569" y="5356082"/>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GPS</a:t>
            </a:r>
            <a:r>
              <a:rPr kumimoji="1" lang="ja-JP" altLang="en-US" sz="3200" dirty="0"/>
              <a:t>　</a:t>
            </a:r>
            <a:r>
              <a:rPr kumimoji="1" lang="en-US" altLang="ja-JP" sz="3200" dirty="0"/>
              <a:t>API</a:t>
            </a:r>
            <a:r>
              <a:rPr kumimoji="1" lang="ja-JP" altLang="en-US" sz="3200" dirty="0"/>
              <a:t>（</a:t>
            </a:r>
            <a:r>
              <a:rPr kumimoji="1" lang="en-US" altLang="ja-JP" sz="3200" dirty="0"/>
              <a:t>geolocation)</a:t>
            </a:r>
          </a:p>
          <a:p>
            <a:pPr marL="285750" indent="-285750">
              <a:buFont typeface="Arial" panose="020B0604020202020204" pitchFamily="34" charset="0"/>
              <a:buChar char="•"/>
            </a:pPr>
            <a:r>
              <a:rPr kumimoji="1" lang="en-US" altLang="ja-JP" sz="3200" dirty="0"/>
              <a:t>DB</a:t>
            </a:r>
            <a:r>
              <a:rPr kumimoji="1" lang="ja-JP" altLang="en-US" sz="3200" dirty="0"/>
              <a:t>　</a:t>
            </a:r>
            <a:r>
              <a:rPr kumimoji="1" lang="en-US" altLang="ja-JP" sz="3200" dirty="0"/>
              <a:t>MySQL</a:t>
            </a:r>
            <a:endParaRPr kumimoji="1" lang="ja-JP" altLang="en-US" sz="3200" dirty="0"/>
          </a:p>
        </p:txBody>
      </p:sp>
      <p:sp>
        <p:nvSpPr>
          <p:cNvPr id="7" name="正方形/長方形 6">
            <a:extLst>
              <a:ext uri="{FF2B5EF4-FFF2-40B4-BE49-F238E27FC236}">
                <a16:creationId xmlns:a16="http://schemas.microsoft.com/office/drawing/2014/main" id="{D8EEA366-F232-48FE-AC72-6FCB2AADB77C}"/>
              </a:ext>
            </a:extLst>
          </p:cNvPr>
          <p:cNvSpPr/>
          <p:nvPr/>
        </p:nvSpPr>
        <p:spPr>
          <a:xfrm>
            <a:off x="1342416" y="3078459"/>
            <a:ext cx="4123244" cy="646331"/>
          </a:xfrm>
          <a:prstGeom prst="rect">
            <a:avLst/>
          </a:prstGeom>
          <a:noFill/>
        </p:spPr>
        <p:txBody>
          <a:bodyPr wrap="none" lIns="91440" tIns="45720" rIns="91440" bIns="45720">
            <a:spAutoFit/>
          </a:bodyPr>
          <a:lstStyle/>
          <a:p>
            <a:pPr algn="ctr"/>
            <a:r>
              <a:rPr lang="ja-JP" altLang="en-US" sz="3600" b="1"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開発</a:t>
            </a: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環境・使用言語</a:t>
            </a:r>
          </a:p>
        </p:txBody>
      </p:sp>
      <p:sp>
        <p:nvSpPr>
          <p:cNvPr id="8" name="テキスト ボックス 7">
            <a:extLst>
              <a:ext uri="{FF2B5EF4-FFF2-40B4-BE49-F238E27FC236}">
                <a16:creationId xmlns:a16="http://schemas.microsoft.com/office/drawing/2014/main" id="{9C41C097-BE2A-4F14-80C7-06598FDAFF7C}"/>
              </a:ext>
            </a:extLst>
          </p:cNvPr>
          <p:cNvSpPr txBox="1"/>
          <p:nvPr/>
        </p:nvSpPr>
        <p:spPr>
          <a:xfrm>
            <a:off x="2385169" y="1980380"/>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Web</a:t>
            </a:r>
          </a:p>
          <a:p>
            <a:pPr marL="285750" indent="-285750">
              <a:buFont typeface="Arial" panose="020B0604020202020204" pitchFamily="34" charset="0"/>
              <a:buChar char="•"/>
            </a:pPr>
            <a:r>
              <a:rPr kumimoji="1" lang="en-US" altLang="ja-JP" sz="3200" dirty="0"/>
              <a:t>AWS</a:t>
            </a:r>
            <a:r>
              <a:rPr kumimoji="1" lang="ja-JP" altLang="en-US" sz="3200" dirty="0"/>
              <a:t>（アマゾン</a:t>
            </a:r>
            <a:r>
              <a:rPr kumimoji="1" lang="en-US" altLang="ja-JP" sz="3200" dirty="0"/>
              <a:t>Web</a:t>
            </a:r>
            <a:r>
              <a:rPr kumimoji="1" lang="ja-JP" altLang="en-US" sz="3200" dirty="0"/>
              <a:t>サービス）</a:t>
            </a:r>
          </a:p>
        </p:txBody>
      </p:sp>
      <p:sp>
        <p:nvSpPr>
          <p:cNvPr id="9" name="正方形/長方形 8">
            <a:extLst>
              <a:ext uri="{FF2B5EF4-FFF2-40B4-BE49-F238E27FC236}">
                <a16:creationId xmlns:a16="http://schemas.microsoft.com/office/drawing/2014/main" id="{DE23D802-7B1D-41A4-89EF-C9C71B218BF9}"/>
              </a:ext>
            </a:extLst>
          </p:cNvPr>
          <p:cNvSpPr/>
          <p:nvPr/>
        </p:nvSpPr>
        <p:spPr>
          <a:xfrm>
            <a:off x="1366301" y="4829987"/>
            <a:ext cx="1111202" cy="646331"/>
          </a:xfrm>
          <a:prstGeom prst="rect">
            <a:avLst/>
          </a:prstGeom>
          <a:noFill/>
        </p:spPr>
        <p:txBody>
          <a:bodyPr wrap="none" lIns="91440" tIns="45720" rIns="91440" bIns="45720">
            <a:spAutoFit/>
          </a:bodyPr>
          <a:lstStyle/>
          <a:p>
            <a:pPr algn="ctr"/>
            <a:r>
              <a:rPr lang="ja-JP" altLang="en-US" sz="3600" b="1" cap="none" spc="0" dirty="0">
                <a:ln w="9525">
                  <a:solidFill>
                    <a:schemeClr val="bg1"/>
                  </a:solidFill>
                  <a:prstDash val="solid"/>
                </a:ln>
                <a:solidFill>
                  <a:srgbClr val="FFFF00"/>
                </a:solidFill>
                <a:effectLst>
                  <a:outerShdw blurRad="12700" dist="38100" dir="2700000" algn="tl" rotWithShape="0">
                    <a:schemeClr val="accent5">
                      <a:lumMod val="60000"/>
                      <a:lumOff val="40000"/>
                    </a:schemeClr>
                  </a:outerShdw>
                </a:effectLst>
              </a:rPr>
              <a:t>技術</a:t>
            </a:r>
          </a:p>
        </p:txBody>
      </p:sp>
      <p:sp>
        <p:nvSpPr>
          <p:cNvPr id="10" name="テキスト ボックス 9">
            <a:extLst>
              <a:ext uri="{FF2B5EF4-FFF2-40B4-BE49-F238E27FC236}">
                <a16:creationId xmlns:a16="http://schemas.microsoft.com/office/drawing/2014/main" id="{943DA528-A358-4B70-A23B-E58AF9B9C149}"/>
              </a:ext>
            </a:extLst>
          </p:cNvPr>
          <p:cNvSpPr txBox="1"/>
          <p:nvPr/>
        </p:nvSpPr>
        <p:spPr>
          <a:xfrm>
            <a:off x="2537569" y="4001827"/>
            <a:ext cx="9008706" cy="10772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3200" dirty="0"/>
              <a:t>E</a:t>
            </a:r>
            <a:r>
              <a:rPr kumimoji="1" lang="ja-JP" altLang="en-US" sz="3200" dirty="0"/>
              <a:t>ｃ</a:t>
            </a:r>
            <a:r>
              <a:rPr kumimoji="1" lang="en-US" altLang="ja-JP" sz="3200" dirty="0" err="1"/>
              <a:t>lipse</a:t>
            </a:r>
            <a:endParaRPr kumimoji="1" lang="en-US" altLang="ja-JP" sz="3200" dirty="0"/>
          </a:p>
          <a:p>
            <a:pPr marL="285750" indent="-285750">
              <a:buFont typeface="Arial" panose="020B0604020202020204" pitchFamily="34" charset="0"/>
              <a:buChar char="•"/>
            </a:pPr>
            <a:r>
              <a:rPr kumimoji="1" lang="en-US" altLang="ja-JP" sz="3200" dirty="0"/>
              <a:t>Java (spring boot)</a:t>
            </a:r>
            <a:endParaRPr kumimoji="1" lang="ja-JP" altLang="en-US" sz="3200" dirty="0"/>
          </a:p>
        </p:txBody>
      </p:sp>
    </p:spTree>
    <p:extLst>
      <p:ext uri="{BB962C8B-B14F-4D97-AF65-F5344CB8AC3E}">
        <p14:creationId xmlns:p14="http://schemas.microsoft.com/office/powerpoint/2010/main" val="8568232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E69EA92-997B-9E47-97CC-24C546E41E27}"/>
              </a:ext>
            </a:extLst>
          </p:cNvPr>
          <p:cNvSpPr/>
          <p:nvPr/>
        </p:nvSpPr>
        <p:spPr>
          <a:xfrm>
            <a:off x="2006168" y="2330667"/>
            <a:ext cx="8550738" cy="1754326"/>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我々</a:t>
            </a:r>
            <a:r>
              <a:rPr lang="en-US" altLang="ja-JP" sz="5400" b="1" cap="none" spc="0" dirty="0">
                <a:ln w="9525">
                  <a:solidFill>
                    <a:schemeClr val="bg1"/>
                  </a:solidFill>
                  <a:prstDash val="solid"/>
                </a:ln>
                <a:solidFill>
                  <a:srgbClr val="FF78EB"/>
                </a:solidFill>
                <a:effectLst>
                  <a:outerShdw blurRad="12700" dist="38100" dir="2700000" algn="tl" rotWithShape="0">
                    <a:schemeClr val="bg1">
                      <a:lumMod val="50000"/>
                    </a:schemeClr>
                  </a:outerShdw>
                </a:effectLst>
              </a:rPr>
              <a:t>SAKURA</a:t>
            </a: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は</a:t>
            </a:r>
            <a:br>
              <a:rPr lang="en-US" altLang="ja-JP" sz="5400" b="1" cap="none" spc="0" dirty="0">
                <a:ln w="9525">
                  <a:solidFill>
                    <a:schemeClr val="bg1"/>
                  </a:solidFill>
                  <a:prstDash val="solid"/>
                </a:ln>
                <a:effectLst>
                  <a:outerShdw blurRad="12700" dist="38100" dir="2700000" algn="tl" rotWithShape="0">
                    <a:schemeClr val="bg1">
                      <a:lumMod val="50000"/>
                    </a:schemeClr>
                  </a:outerShdw>
                </a:effectLst>
              </a:rPr>
            </a:b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皆さんに</a:t>
            </a:r>
            <a:r>
              <a:rPr lang="ja-JP" altLang="en-US" sz="5400" b="1" cap="none" spc="0" dirty="0">
                <a:ln w="9525">
                  <a:solidFill>
                    <a:schemeClr val="bg1"/>
                  </a:solidFill>
                  <a:prstDash val="solid"/>
                </a:ln>
                <a:solidFill>
                  <a:srgbClr val="FF78EB"/>
                </a:solidFill>
                <a:effectLst>
                  <a:outerShdw blurRad="12700" dist="38100" dir="2700000" algn="tl" rotWithShape="0">
                    <a:schemeClr val="bg1">
                      <a:lumMod val="50000"/>
                    </a:schemeClr>
                  </a:outerShdw>
                </a:effectLst>
              </a:rPr>
              <a:t>春</a:t>
            </a:r>
            <a:r>
              <a:rPr lang="ja-JP" altLang="en-US" sz="5400" b="1" cap="none" spc="0" dirty="0">
                <a:ln w="9525">
                  <a:solidFill>
                    <a:schemeClr val="bg1"/>
                  </a:solidFill>
                  <a:prstDash val="solid"/>
                </a:ln>
                <a:effectLst>
                  <a:outerShdw blurRad="12700" dist="38100" dir="2700000" algn="tl" rotWithShape="0">
                    <a:schemeClr val="bg1">
                      <a:lumMod val="50000"/>
                    </a:schemeClr>
                  </a:outerShdw>
                </a:effectLst>
              </a:rPr>
              <a:t>をお届けします！</a:t>
            </a:r>
            <a:endParaRPr lang="ja-JP"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866416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aiji × Minami | カップルフォト">
            <a:extLst>
              <a:ext uri="{FF2B5EF4-FFF2-40B4-BE49-F238E27FC236}">
                <a16:creationId xmlns:a16="http://schemas.microsoft.com/office/drawing/2014/main" id="{9031AC3B-CA62-48F9-8694-DB967370F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262"/>
          <a:stretch/>
        </p:blipFill>
        <p:spPr bwMode="auto">
          <a:xfrm>
            <a:off x="0" y="-36103"/>
            <a:ext cx="12192000" cy="689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2446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グラフ 7">
            <a:extLst>
              <a:ext uri="{FF2B5EF4-FFF2-40B4-BE49-F238E27FC236}">
                <a16:creationId xmlns:a16="http://schemas.microsoft.com/office/drawing/2014/main" id="{F7D7668D-1182-4213-A0D2-B8C8D35DAC15}"/>
              </a:ext>
            </a:extLst>
          </p:cNvPr>
          <p:cNvGraphicFramePr>
            <a:graphicFrameLocks/>
          </p:cNvGraphicFramePr>
          <p:nvPr>
            <p:extLst>
              <p:ext uri="{D42A27DB-BD31-4B8C-83A1-F6EECF244321}">
                <p14:modId xmlns:p14="http://schemas.microsoft.com/office/powerpoint/2010/main" val="3613018652"/>
              </p:ext>
            </p:extLst>
          </p:nvPr>
        </p:nvGraphicFramePr>
        <p:xfrm>
          <a:off x="638438" y="1456895"/>
          <a:ext cx="4907653" cy="40776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a:extLst>
              <a:ext uri="{FF2B5EF4-FFF2-40B4-BE49-F238E27FC236}">
                <a16:creationId xmlns:a16="http://schemas.microsoft.com/office/drawing/2014/main" id="{2AA482E1-55C0-468A-9841-F9ED121A9FBA}"/>
              </a:ext>
            </a:extLst>
          </p:cNvPr>
          <p:cNvGraphicFramePr>
            <a:graphicFrameLocks/>
          </p:cNvGraphicFramePr>
          <p:nvPr>
            <p:extLst>
              <p:ext uri="{D42A27DB-BD31-4B8C-83A1-F6EECF244321}">
                <p14:modId xmlns:p14="http://schemas.microsoft.com/office/powerpoint/2010/main" val="2016133651"/>
              </p:ext>
            </p:extLst>
          </p:nvPr>
        </p:nvGraphicFramePr>
        <p:xfrm>
          <a:off x="5896639" y="1015651"/>
          <a:ext cx="5991069" cy="5125124"/>
        </p:xfrm>
        <a:graphic>
          <a:graphicData uri="http://schemas.openxmlformats.org/drawingml/2006/chart">
            <c:chart xmlns:c="http://schemas.openxmlformats.org/drawingml/2006/chart" xmlns:r="http://schemas.openxmlformats.org/officeDocument/2006/relationships" r:id="rId4"/>
          </a:graphicData>
        </a:graphic>
      </p:graphicFrame>
      <p:sp>
        <p:nvSpPr>
          <p:cNvPr id="10" name="正方形/長方形 9">
            <a:extLst>
              <a:ext uri="{FF2B5EF4-FFF2-40B4-BE49-F238E27FC236}">
                <a16:creationId xmlns:a16="http://schemas.microsoft.com/office/drawing/2014/main" id="{A1ED692C-01F4-4C96-982D-7256CC37483B}"/>
              </a:ext>
            </a:extLst>
          </p:cNvPr>
          <p:cNvSpPr/>
          <p:nvPr/>
        </p:nvSpPr>
        <p:spPr>
          <a:xfrm>
            <a:off x="0" y="307765"/>
            <a:ext cx="4931700" cy="707886"/>
          </a:xfrm>
          <a:prstGeom prst="rect">
            <a:avLst/>
          </a:prstGeom>
          <a:noFill/>
        </p:spPr>
        <p:txBody>
          <a:bodyPr wrap="square" lIns="91440" tIns="45720" rIns="91440" bIns="45720">
            <a:spAutoFit/>
          </a:bodyPr>
          <a:lstStyle/>
          <a:p>
            <a:pPr algn="ctr"/>
            <a:r>
              <a:rPr lang="ja-JP" altLang="en-US" sz="40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アンケート結果</a:t>
            </a:r>
          </a:p>
        </p:txBody>
      </p:sp>
    </p:spTree>
    <p:extLst>
      <p:ext uri="{BB962C8B-B14F-4D97-AF65-F5344CB8AC3E}">
        <p14:creationId xmlns:p14="http://schemas.microsoft.com/office/powerpoint/2010/main" val="1643874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3DE8BA7C-76F5-B949-BE1C-0568BB65731C}"/>
              </a:ext>
            </a:extLst>
          </p:cNvPr>
          <p:cNvSpPr>
            <a:spLocks noGrp="1"/>
          </p:cNvSpPr>
          <p:nvPr>
            <p:ph type="body" orient="vert" idx="1"/>
          </p:nvPr>
        </p:nvSpPr>
        <p:spPr>
          <a:xfrm rot="16200000">
            <a:off x="4743451" y="-1940790"/>
            <a:ext cx="2920999" cy="11214100"/>
          </a:xfrm>
        </p:spPr>
        <p:txBody>
          <a:bodyPr>
            <a:normAutofit/>
          </a:bodyPr>
          <a:lstStyle/>
          <a:p>
            <a:pPr marL="0" indent="0">
              <a:buNone/>
            </a:pPr>
            <a:endParaRPr kumimoji="1" lang="en-US" altLang="ja-JP" sz="4000" dirty="0"/>
          </a:p>
          <a:p>
            <a:pPr marL="0" indent="0">
              <a:buNone/>
            </a:pPr>
            <a:r>
              <a:rPr kumimoji="1" lang="ja-JP" altLang="en-US" sz="3200" dirty="0"/>
              <a:t>・他学科との交流の機会をつくり、麻生生の恋愛のキッカケを作る。</a:t>
            </a:r>
            <a:endParaRPr lang="en-US" altLang="ja-JP" sz="3200" dirty="0"/>
          </a:p>
          <a:p>
            <a:pPr marL="0" indent="0">
              <a:buNone/>
            </a:pPr>
            <a:endParaRPr lang="en-US" altLang="ja-JP" dirty="0"/>
          </a:p>
          <a:p>
            <a:pPr marL="0" indent="0">
              <a:buNone/>
            </a:pPr>
            <a:endParaRPr kumimoji="1" lang="en-US" altLang="ja-JP" sz="3200" dirty="0"/>
          </a:p>
          <a:p>
            <a:pPr marL="0" indent="0">
              <a:buNone/>
            </a:pPr>
            <a:endParaRPr lang="en-US" altLang="ja-JP" sz="3200" dirty="0"/>
          </a:p>
          <a:p>
            <a:pPr marL="0" indent="0">
              <a:buNone/>
            </a:pPr>
            <a:endParaRPr kumimoji="1" lang="ja-JP" altLang="en-US" sz="3200" dirty="0"/>
          </a:p>
        </p:txBody>
      </p:sp>
      <p:sp>
        <p:nvSpPr>
          <p:cNvPr id="6" name="正方形/長方形 5">
            <a:extLst>
              <a:ext uri="{FF2B5EF4-FFF2-40B4-BE49-F238E27FC236}">
                <a16:creationId xmlns:a16="http://schemas.microsoft.com/office/drawing/2014/main" id="{AD204610-1D26-4FF0-94D1-840D5406A9F2}"/>
              </a:ext>
            </a:extLst>
          </p:cNvPr>
          <p:cNvSpPr/>
          <p:nvPr/>
        </p:nvSpPr>
        <p:spPr>
          <a:xfrm>
            <a:off x="1292604" y="630111"/>
            <a:ext cx="1576072"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目的</a:t>
            </a:r>
          </a:p>
        </p:txBody>
      </p:sp>
    </p:spTree>
    <p:extLst>
      <p:ext uri="{BB962C8B-B14F-4D97-AF65-F5344CB8AC3E}">
        <p14:creationId xmlns:p14="http://schemas.microsoft.com/office/powerpoint/2010/main" val="167616365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A0768E54-2DCC-064D-9185-E1F5A6AD5824}"/>
              </a:ext>
            </a:extLst>
          </p:cNvPr>
          <p:cNvSpPr>
            <a:spLocks noGrp="1"/>
          </p:cNvSpPr>
          <p:nvPr>
            <p:ph type="body" orient="vert" idx="1"/>
          </p:nvPr>
        </p:nvSpPr>
        <p:spPr>
          <a:xfrm>
            <a:off x="825500" y="2555913"/>
            <a:ext cx="10621025" cy="3514381"/>
          </a:xfrm>
        </p:spPr>
        <p:txBody>
          <a:bodyPr vert="horz">
            <a:normAutofit/>
          </a:bodyPr>
          <a:lstStyle/>
          <a:p>
            <a:pPr marL="0" indent="0">
              <a:buNone/>
            </a:pPr>
            <a:r>
              <a:rPr lang="ja-JP" altLang="en-US" sz="3200" dirty="0"/>
              <a:t>・ポータルサイトまたは教室などのポスターの</a:t>
            </a:r>
            <a:r>
              <a:rPr lang="en-US" altLang="ja-JP" sz="3200" dirty="0"/>
              <a:t>QR</a:t>
            </a:r>
            <a:r>
              <a:rPr lang="ja-JP" altLang="en-US" sz="3200" dirty="0"/>
              <a:t>からアクセス</a:t>
            </a:r>
            <a:endParaRPr lang="en-US" altLang="ja-JP" sz="3200" dirty="0"/>
          </a:p>
          <a:p>
            <a:pPr marL="0" indent="0">
              <a:buNone/>
            </a:pPr>
            <a:r>
              <a:rPr lang="ja-JP" altLang="en-US" sz="3200" dirty="0"/>
              <a:t>・学校の敷地内でログイン</a:t>
            </a:r>
            <a:endParaRPr lang="en-US" altLang="ja-JP" sz="3200" dirty="0"/>
          </a:p>
          <a:p>
            <a:pPr marL="0" indent="0">
              <a:buNone/>
            </a:pPr>
            <a:r>
              <a:rPr lang="ja-JP" altLang="en-US" sz="3200" dirty="0"/>
              <a:t>・きっかけガチャ、掲示板でマッチング</a:t>
            </a:r>
            <a:endParaRPr lang="en-US" altLang="ja-JP" sz="3200" dirty="0"/>
          </a:p>
          <a:p>
            <a:pPr marL="0" indent="0">
              <a:buNone/>
            </a:pPr>
            <a:r>
              <a:rPr lang="ja-JP" altLang="en-US" sz="3200" dirty="0"/>
              <a:t>・他学科との交流の機会ができる</a:t>
            </a:r>
            <a:endParaRPr lang="en-US" altLang="ja-JP" sz="3200" dirty="0"/>
          </a:p>
          <a:p>
            <a:pPr marL="0" indent="0">
              <a:buNone/>
            </a:pPr>
            <a:r>
              <a:rPr lang="ja-JP" altLang="en-US" sz="3200" dirty="0"/>
              <a:t>・恋愛のきっかけに</a:t>
            </a:r>
            <a:endParaRPr lang="ja-JP" altLang="ja-JP" sz="3200" dirty="0"/>
          </a:p>
        </p:txBody>
      </p:sp>
      <p:sp>
        <p:nvSpPr>
          <p:cNvPr id="4" name="正方形/長方形 3">
            <a:extLst>
              <a:ext uri="{FF2B5EF4-FFF2-40B4-BE49-F238E27FC236}">
                <a16:creationId xmlns:a16="http://schemas.microsoft.com/office/drawing/2014/main" id="{3FB77833-D2B6-4EA0-90BD-57E30ECC0D07}"/>
              </a:ext>
            </a:extLst>
          </p:cNvPr>
          <p:cNvSpPr/>
          <p:nvPr/>
        </p:nvSpPr>
        <p:spPr>
          <a:xfrm>
            <a:off x="944752" y="630111"/>
            <a:ext cx="2271776"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全体像</a:t>
            </a:r>
          </a:p>
        </p:txBody>
      </p:sp>
    </p:spTree>
    <p:extLst>
      <p:ext uri="{BB962C8B-B14F-4D97-AF65-F5344CB8AC3E}">
        <p14:creationId xmlns:p14="http://schemas.microsoft.com/office/powerpoint/2010/main" val="4230782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3" end="3"/>
                                            </p:txEl>
                                          </p:spTgt>
                                        </p:tgtEl>
                                      </p:cBhvr>
                                    </p:animEffect>
                                    <p:animScale>
                                      <p:cBhvr>
                                        <p:cTn id="22" dur="250" autoRev="1" fill="hold"/>
                                        <p:tgtEl>
                                          <p:spTgt spid="3">
                                            <p:txEl>
                                              <p:pRg st="3" end="3"/>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3">
                                            <p:txEl>
                                              <p:pRg st="4" end="4"/>
                                            </p:txEl>
                                          </p:spTgt>
                                        </p:tgtEl>
                                      </p:cBhvr>
                                    </p:animEffect>
                                    <p:animScale>
                                      <p:cBhvr>
                                        <p:cTn id="27"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C1749519-B643-3549-AE44-8B741684FA2A}"/>
              </a:ext>
            </a:extLst>
          </p:cNvPr>
          <p:cNvSpPr>
            <a:spLocks noGrp="1"/>
          </p:cNvSpPr>
          <p:nvPr>
            <p:ph type="body" orient="vert" idx="1"/>
          </p:nvPr>
        </p:nvSpPr>
        <p:spPr>
          <a:xfrm>
            <a:off x="1953004" y="1931373"/>
            <a:ext cx="8079996" cy="4080944"/>
          </a:xfrm>
        </p:spPr>
        <p:txBody>
          <a:bodyPr vert="horz">
            <a:noAutofit/>
          </a:bodyPr>
          <a:lstStyle/>
          <a:p>
            <a:r>
              <a:rPr lang="ja-JP" altLang="en-US" sz="2400" dirty="0"/>
              <a:t>掲示版</a:t>
            </a:r>
            <a:endParaRPr lang="en-US" altLang="ja-JP" sz="2400" dirty="0"/>
          </a:p>
          <a:p>
            <a:r>
              <a:rPr kumimoji="1" lang="ja-JP" altLang="en-US" sz="2400" dirty="0"/>
              <a:t>きっかけガチャ</a:t>
            </a:r>
            <a:endParaRPr kumimoji="1" lang="en-US" altLang="ja-JP" sz="2400" dirty="0"/>
          </a:p>
          <a:p>
            <a:r>
              <a:rPr kumimoji="1" lang="ja-JP" altLang="en-US" sz="2400" dirty="0"/>
              <a:t>チュートリアル機能</a:t>
            </a:r>
            <a:endParaRPr kumimoji="1" lang="en-US" altLang="ja-JP" sz="2400" dirty="0"/>
          </a:p>
          <a:p>
            <a:r>
              <a:rPr lang="ja-JP" altLang="en-US" sz="2400" dirty="0"/>
              <a:t>ログイン機能</a:t>
            </a:r>
            <a:endParaRPr lang="en-US" altLang="ja-JP" sz="2400" dirty="0"/>
          </a:p>
          <a:p>
            <a:r>
              <a:rPr kumimoji="1" lang="ja-JP" altLang="en-US" sz="2400" dirty="0"/>
              <a:t>ログインボーナス機能</a:t>
            </a:r>
            <a:endParaRPr lang="en-US" altLang="ja-JP" sz="2400" dirty="0"/>
          </a:p>
          <a:p>
            <a:r>
              <a:rPr lang="ja-JP" altLang="en-US" sz="2400" dirty="0"/>
              <a:t>プロフィール登録機能</a:t>
            </a:r>
            <a:endParaRPr lang="en-US" altLang="ja-JP" sz="2400" dirty="0"/>
          </a:p>
          <a:p>
            <a:r>
              <a:rPr lang="ja-JP" altLang="en-US" sz="2400" dirty="0"/>
              <a:t>設定機能</a:t>
            </a:r>
            <a:endParaRPr lang="en-US" altLang="ja-JP" sz="2400" dirty="0"/>
          </a:p>
          <a:p>
            <a:endParaRPr lang="en-US" altLang="ja-JP" sz="2400" dirty="0"/>
          </a:p>
        </p:txBody>
      </p:sp>
      <p:sp>
        <p:nvSpPr>
          <p:cNvPr id="4" name="正方形/長方形 3">
            <a:extLst>
              <a:ext uri="{FF2B5EF4-FFF2-40B4-BE49-F238E27FC236}">
                <a16:creationId xmlns:a16="http://schemas.microsoft.com/office/drawing/2014/main" id="{F9F5D3B7-A19D-4C5E-9C4F-AD96818AD824}"/>
              </a:ext>
            </a:extLst>
          </p:cNvPr>
          <p:cNvSpPr/>
          <p:nvPr/>
        </p:nvSpPr>
        <p:spPr>
          <a:xfrm>
            <a:off x="1292604" y="630111"/>
            <a:ext cx="1576072" cy="923330"/>
          </a:xfrm>
          <a:prstGeom prst="rect">
            <a:avLst/>
          </a:prstGeom>
          <a:noFill/>
        </p:spPr>
        <p:txBody>
          <a:bodyPr wrap="none" lIns="91440" tIns="45720" rIns="91440" bIns="45720">
            <a:spAutoFit/>
          </a:bodyPr>
          <a:lstStyle/>
          <a:p>
            <a:pPr algn="ctr"/>
            <a:r>
              <a:rPr lang="ja-JP" altLang="en-US" sz="5400" b="1"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機能</a:t>
            </a:r>
            <a:endPar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endParaRPr>
          </a:p>
        </p:txBody>
      </p:sp>
      <p:pic>
        <p:nvPicPr>
          <p:cNvPr id="5" name="図 4">
            <a:extLst>
              <a:ext uri="{FF2B5EF4-FFF2-40B4-BE49-F238E27FC236}">
                <a16:creationId xmlns:a16="http://schemas.microsoft.com/office/drawing/2014/main" id="{F2A206CA-6C6D-4FF1-B4D6-E1494450745F}"/>
              </a:ext>
            </a:extLst>
          </p:cNvPr>
          <p:cNvPicPr>
            <a:picLocks noChangeAspect="1"/>
          </p:cNvPicPr>
          <p:nvPr/>
        </p:nvPicPr>
        <p:blipFill>
          <a:blip r:embed="rId3"/>
          <a:stretch>
            <a:fillRect/>
          </a:stretch>
        </p:blipFill>
        <p:spPr>
          <a:xfrm>
            <a:off x="7469270" y="494884"/>
            <a:ext cx="3375649" cy="6004155"/>
          </a:xfrm>
          <a:prstGeom prst="rect">
            <a:avLst/>
          </a:prstGeom>
        </p:spPr>
      </p:pic>
      <p:sp>
        <p:nvSpPr>
          <p:cNvPr id="6" name="矢印: 右 5">
            <a:extLst>
              <a:ext uri="{FF2B5EF4-FFF2-40B4-BE49-F238E27FC236}">
                <a16:creationId xmlns:a16="http://schemas.microsoft.com/office/drawing/2014/main" id="{21B9CB05-F334-4688-BA35-4265884F66DE}"/>
              </a:ext>
            </a:extLst>
          </p:cNvPr>
          <p:cNvSpPr/>
          <p:nvPr/>
        </p:nvSpPr>
        <p:spPr>
          <a:xfrm rot="2015312">
            <a:off x="6246148" y="3911738"/>
            <a:ext cx="2652342" cy="65759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9686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3">
                                            <p:txEl>
                                              <p:pRg st="3" end="3"/>
                                            </p:txEl>
                                          </p:spTgt>
                                        </p:tgtEl>
                                      </p:cBhvr>
                                    </p:animEffect>
                                    <p:animScale>
                                      <p:cBhvr>
                                        <p:cTn id="32" dur="250" autoRev="1" fill="hold"/>
                                        <p:tgtEl>
                                          <p:spTgt spid="3">
                                            <p:txEl>
                                              <p:pRg st="3" end="3"/>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3">
                                            <p:txEl>
                                              <p:pRg st="4" end="4"/>
                                            </p:txEl>
                                          </p:spTgt>
                                        </p:tgtEl>
                                      </p:cBhvr>
                                    </p:animEffect>
                                    <p:animScale>
                                      <p:cBhvr>
                                        <p:cTn id="37" dur="250" autoRev="1" fill="hold"/>
                                        <p:tgtEl>
                                          <p:spTgt spid="3">
                                            <p:txEl>
                                              <p:pRg st="4" end="4"/>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3">
                                            <p:txEl>
                                              <p:pRg st="5" end="5"/>
                                            </p:txEl>
                                          </p:spTgt>
                                        </p:tgtEl>
                                      </p:cBhvr>
                                    </p:animEffect>
                                    <p:animScale>
                                      <p:cBhvr>
                                        <p:cTn id="42" dur="250" autoRev="1" fill="hold"/>
                                        <p:tgtEl>
                                          <p:spTgt spid="3">
                                            <p:txEl>
                                              <p:pRg st="5" end="5"/>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3">
                                            <p:txEl>
                                              <p:pRg st="6" end="6"/>
                                            </p:txEl>
                                          </p:spTgt>
                                        </p:tgtEl>
                                      </p:cBhvr>
                                    </p:animEffect>
                                    <p:animScale>
                                      <p:cBhvr>
                                        <p:cTn id="47"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285F927-5ECC-B24C-8561-F7F09C9C86BD}"/>
              </a:ext>
            </a:extLst>
          </p:cNvPr>
          <p:cNvPicPr>
            <a:picLocks noChangeAspect="1"/>
          </p:cNvPicPr>
          <p:nvPr/>
        </p:nvPicPr>
        <p:blipFill>
          <a:blip r:embed="rId3"/>
          <a:stretch>
            <a:fillRect/>
          </a:stretch>
        </p:blipFill>
        <p:spPr>
          <a:xfrm>
            <a:off x="7974766" y="179881"/>
            <a:ext cx="3747541" cy="6398462"/>
          </a:xfrm>
          <a:prstGeom prst="rect">
            <a:avLst/>
          </a:prstGeom>
        </p:spPr>
      </p:pic>
      <p:sp>
        <p:nvSpPr>
          <p:cNvPr id="8" name="正方形/長方形 7">
            <a:extLst>
              <a:ext uri="{FF2B5EF4-FFF2-40B4-BE49-F238E27FC236}">
                <a16:creationId xmlns:a16="http://schemas.microsoft.com/office/drawing/2014/main" id="{DB6068D3-4547-524E-A46E-31AB923292DB}"/>
              </a:ext>
            </a:extLst>
          </p:cNvPr>
          <p:cNvSpPr/>
          <p:nvPr/>
        </p:nvSpPr>
        <p:spPr>
          <a:xfrm>
            <a:off x="8304551" y="1319134"/>
            <a:ext cx="3043003" cy="4197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289F1401-5041-C744-860E-E3F046523FCA}"/>
              </a:ext>
            </a:extLst>
          </p:cNvPr>
          <p:cNvPicPr>
            <a:picLocks noChangeAspect="1"/>
          </p:cNvPicPr>
          <p:nvPr/>
        </p:nvPicPr>
        <p:blipFill>
          <a:blip r:embed="rId4"/>
          <a:stretch>
            <a:fillRect/>
          </a:stretch>
        </p:blipFill>
        <p:spPr>
          <a:xfrm>
            <a:off x="9396278" y="1341620"/>
            <a:ext cx="859547" cy="1196593"/>
          </a:xfrm>
          <a:prstGeom prst="rect">
            <a:avLst/>
          </a:prstGeom>
        </p:spPr>
      </p:pic>
      <p:sp>
        <p:nvSpPr>
          <p:cNvPr id="3" name="矢印: 下 2">
            <a:extLst>
              <a:ext uri="{FF2B5EF4-FFF2-40B4-BE49-F238E27FC236}">
                <a16:creationId xmlns:a16="http://schemas.microsoft.com/office/drawing/2014/main" id="{D8A1F2AE-6119-43D4-B4C0-12A966693765}"/>
              </a:ext>
            </a:extLst>
          </p:cNvPr>
          <p:cNvSpPr/>
          <p:nvPr/>
        </p:nvSpPr>
        <p:spPr>
          <a:xfrm rot="10800000">
            <a:off x="9644475" y="2692400"/>
            <a:ext cx="408122" cy="98506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7B5240-0A3F-438A-9EC3-12916A5B5A4E}"/>
              </a:ext>
            </a:extLst>
          </p:cNvPr>
          <p:cNvSpPr/>
          <p:nvPr/>
        </p:nvSpPr>
        <p:spPr>
          <a:xfrm>
            <a:off x="8966200" y="4089400"/>
            <a:ext cx="1790700"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B1DE19F-A10D-489E-852C-6A8B7B518399}"/>
              </a:ext>
            </a:extLst>
          </p:cNvPr>
          <p:cNvSpPr/>
          <p:nvPr/>
        </p:nvSpPr>
        <p:spPr>
          <a:xfrm>
            <a:off x="353081" y="409774"/>
            <a:ext cx="4424609" cy="707886"/>
          </a:xfrm>
          <a:prstGeom prst="rect">
            <a:avLst/>
          </a:prstGeom>
          <a:noFill/>
        </p:spPr>
        <p:txBody>
          <a:bodyPr wrap="none" lIns="91440" tIns="45720" rIns="91440" bIns="45720">
            <a:spAutoFit/>
          </a:bodyPr>
          <a:lstStyle/>
          <a:p>
            <a:pPr algn="ctr"/>
            <a:r>
              <a:rPr lang="ja-JP" altLang="en-US" sz="40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きっかけガチャ機能</a:t>
            </a:r>
          </a:p>
        </p:txBody>
      </p:sp>
      <p:sp>
        <p:nvSpPr>
          <p:cNvPr id="6" name="正方形/長方形 5">
            <a:extLst>
              <a:ext uri="{FF2B5EF4-FFF2-40B4-BE49-F238E27FC236}">
                <a16:creationId xmlns:a16="http://schemas.microsoft.com/office/drawing/2014/main" id="{70AD4B19-3640-47B9-A18F-8E11E6919C38}"/>
              </a:ext>
            </a:extLst>
          </p:cNvPr>
          <p:cNvSpPr/>
          <p:nvPr/>
        </p:nvSpPr>
        <p:spPr>
          <a:xfrm>
            <a:off x="819500" y="1531346"/>
            <a:ext cx="5574493" cy="4807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D083C93A-1D7B-4AD1-8FB9-826010F63D03}"/>
              </a:ext>
            </a:extLst>
          </p:cNvPr>
          <p:cNvCxnSpPr>
            <a:cxnSpLocks/>
          </p:cNvCxnSpPr>
          <p:nvPr/>
        </p:nvCxnSpPr>
        <p:spPr>
          <a:xfrm>
            <a:off x="6418941" y="1531346"/>
            <a:ext cx="2547259" cy="2558054"/>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10AA44E5-9BB8-4ACC-BD68-ACBF8FE0EB47}"/>
              </a:ext>
            </a:extLst>
          </p:cNvPr>
          <p:cNvCxnSpPr>
            <a:cxnSpLocks/>
          </p:cNvCxnSpPr>
          <p:nvPr/>
        </p:nvCxnSpPr>
        <p:spPr>
          <a:xfrm flipV="1">
            <a:off x="6418941" y="5148234"/>
            <a:ext cx="2547259" cy="1190782"/>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18" name="正方形/長方形 17">
            <a:extLst>
              <a:ext uri="{FF2B5EF4-FFF2-40B4-BE49-F238E27FC236}">
                <a16:creationId xmlns:a16="http://schemas.microsoft.com/office/drawing/2014/main" id="{99A0F871-728D-4A12-8DDE-9A0291B80DDF}"/>
              </a:ext>
            </a:extLst>
          </p:cNvPr>
          <p:cNvSpPr/>
          <p:nvPr/>
        </p:nvSpPr>
        <p:spPr>
          <a:xfrm>
            <a:off x="1038153" y="1647528"/>
            <a:ext cx="1952779" cy="584775"/>
          </a:xfrm>
          <a:prstGeom prst="rect">
            <a:avLst/>
          </a:prstGeom>
          <a:noFill/>
        </p:spPr>
        <p:txBody>
          <a:bodyPr wrap="none" lIns="91440" tIns="45720" rIns="91440" bIns="45720">
            <a:spAutoFit/>
          </a:bodyPr>
          <a:lstStyle/>
          <a:p>
            <a:pPr algn="ctr"/>
            <a:r>
              <a:rPr lang="ja-JP" altLang="en-US" sz="3200" b="0" cap="none" spc="0" dirty="0">
                <a:ln w="0"/>
                <a:solidFill>
                  <a:srgbClr val="FF0000"/>
                </a:solidFill>
                <a:effectLst>
                  <a:outerShdw blurRad="38100" dist="19050" dir="2700000" algn="tl" rotWithShape="0">
                    <a:schemeClr val="dk1">
                      <a:alpha val="40000"/>
                    </a:schemeClr>
                  </a:outerShdw>
                </a:effectLst>
              </a:rPr>
              <a:t>カテゴリー</a:t>
            </a:r>
          </a:p>
        </p:txBody>
      </p:sp>
      <p:sp>
        <p:nvSpPr>
          <p:cNvPr id="21" name="正方形/長方形 20">
            <a:extLst>
              <a:ext uri="{FF2B5EF4-FFF2-40B4-BE49-F238E27FC236}">
                <a16:creationId xmlns:a16="http://schemas.microsoft.com/office/drawing/2014/main" id="{32F4D68C-F08F-4471-BC37-66BB2EA376F5}"/>
              </a:ext>
            </a:extLst>
          </p:cNvPr>
          <p:cNvSpPr/>
          <p:nvPr/>
        </p:nvSpPr>
        <p:spPr>
          <a:xfrm>
            <a:off x="1255923" y="2313542"/>
            <a:ext cx="3521767"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 name="動作設定ボタン: 戻る/前へ 21">
            <a:hlinkClick r:id="" action="ppaction://hlinkshowjump?jump=previousslide" highlightClick="1"/>
            <a:extLst>
              <a:ext uri="{FF2B5EF4-FFF2-40B4-BE49-F238E27FC236}">
                <a16:creationId xmlns:a16="http://schemas.microsoft.com/office/drawing/2014/main" id="{E583983C-21F4-4EA0-97E7-43B9A7C9A901}"/>
              </a:ext>
            </a:extLst>
          </p:cNvPr>
          <p:cNvSpPr/>
          <p:nvPr/>
        </p:nvSpPr>
        <p:spPr>
          <a:xfrm rot="16200000">
            <a:off x="4798015" y="2293218"/>
            <a:ext cx="584775" cy="62542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53B958D-0889-464A-B9BF-8F7BAD0B5693}"/>
              </a:ext>
            </a:extLst>
          </p:cNvPr>
          <p:cNvSpPr/>
          <p:nvPr/>
        </p:nvSpPr>
        <p:spPr>
          <a:xfrm>
            <a:off x="1161539" y="3926128"/>
            <a:ext cx="1005403" cy="584775"/>
          </a:xfrm>
          <a:prstGeom prst="rect">
            <a:avLst/>
          </a:prstGeom>
          <a:noFill/>
        </p:spPr>
        <p:txBody>
          <a:bodyPr wrap="none" lIns="91440" tIns="45720" rIns="91440" bIns="45720">
            <a:spAutoFit/>
          </a:bodyPr>
          <a:lstStyle/>
          <a:p>
            <a:pPr algn="ctr"/>
            <a:r>
              <a:rPr lang="ja-JP" altLang="en-US" sz="3200" dirty="0">
                <a:ln w="0"/>
                <a:solidFill>
                  <a:srgbClr val="FF0000"/>
                </a:solidFill>
                <a:effectLst>
                  <a:outerShdw blurRad="38100" dist="19050" dir="2700000" algn="tl" rotWithShape="0">
                    <a:schemeClr val="dk1">
                      <a:alpha val="40000"/>
                    </a:schemeClr>
                  </a:outerShdw>
                </a:effectLst>
              </a:rPr>
              <a:t>人数</a:t>
            </a:r>
            <a:endParaRPr lang="ja-JP" altLang="en-US" sz="3200" b="0" cap="none" spc="0" dirty="0">
              <a:ln w="0"/>
              <a:solidFill>
                <a:srgbClr val="FF0000"/>
              </a:solidFill>
              <a:effectLst>
                <a:outerShdw blurRad="38100" dist="19050" dir="2700000" algn="tl" rotWithShape="0">
                  <a:schemeClr val="dk1">
                    <a:alpha val="40000"/>
                  </a:schemeClr>
                </a:outerShdw>
              </a:effectLst>
            </a:endParaRPr>
          </a:p>
        </p:txBody>
      </p:sp>
      <p:sp>
        <p:nvSpPr>
          <p:cNvPr id="19" name="正方形/長方形 18">
            <a:extLst>
              <a:ext uri="{FF2B5EF4-FFF2-40B4-BE49-F238E27FC236}">
                <a16:creationId xmlns:a16="http://schemas.microsoft.com/office/drawing/2014/main" id="{6EA136FC-CAAC-4C13-83BF-0CAE2E9FE31F}"/>
              </a:ext>
            </a:extLst>
          </p:cNvPr>
          <p:cNvSpPr/>
          <p:nvPr/>
        </p:nvSpPr>
        <p:spPr>
          <a:xfrm>
            <a:off x="2242759" y="2360006"/>
            <a:ext cx="1539203" cy="523220"/>
          </a:xfrm>
          <a:prstGeom prst="rect">
            <a:avLst/>
          </a:prstGeom>
          <a:noFill/>
        </p:spPr>
        <p:txBody>
          <a:bodyPr wrap="none" lIns="91440" tIns="45720" rIns="91440" bIns="45720">
            <a:spAutoFit/>
          </a:bodyPr>
          <a:lstStyle/>
          <a:p>
            <a:pPr algn="ctr"/>
            <a:r>
              <a:rPr lang="ja-JP" altLang="en-US" sz="2800" b="0" cap="none" spc="0" dirty="0">
                <a:ln w="0"/>
                <a:solidFill>
                  <a:schemeClr val="bg1"/>
                </a:solidFill>
                <a:effectLst>
                  <a:outerShdw blurRad="38100" dist="19050" dir="2700000" algn="tl" rotWithShape="0">
                    <a:schemeClr val="dk1">
                      <a:alpha val="40000"/>
                    </a:schemeClr>
                  </a:outerShdw>
                </a:effectLst>
              </a:rPr>
              <a:t>お酒好き</a:t>
            </a:r>
          </a:p>
        </p:txBody>
      </p:sp>
      <p:grpSp>
        <p:nvGrpSpPr>
          <p:cNvPr id="29" name="グループ化 28">
            <a:extLst>
              <a:ext uri="{FF2B5EF4-FFF2-40B4-BE49-F238E27FC236}">
                <a16:creationId xmlns:a16="http://schemas.microsoft.com/office/drawing/2014/main" id="{91CC690F-9D07-42CA-8029-34E0589DB2AE}"/>
              </a:ext>
            </a:extLst>
          </p:cNvPr>
          <p:cNvGrpSpPr/>
          <p:nvPr/>
        </p:nvGrpSpPr>
        <p:grpSpPr>
          <a:xfrm>
            <a:off x="1255923" y="2898318"/>
            <a:ext cx="3521768" cy="584775"/>
            <a:chOff x="1255923" y="2898318"/>
            <a:chExt cx="3521768" cy="584775"/>
          </a:xfrm>
        </p:grpSpPr>
        <p:sp>
          <p:nvSpPr>
            <p:cNvPr id="23" name="正方形/長方形 22">
              <a:extLst>
                <a:ext uri="{FF2B5EF4-FFF2-40B4-BE49-F238E27FC236}">
                  <a16:creationId xmlns:a16="http://schemas.microsoft.com/office/drawing/2014/main" id="{0AB30A8D-E9D5-42B5-91A6-CB9F1830FDC2}"/>
                </a:ext>
              </a:extLst>
            </p:cNvPr>
            <p:cNvSpPr/>
            <p:nvPr/>
          </p:nvSpPr>
          <p:spPr>
            <a:xfrm>
              <a:off x="1255923" y="2898318"/>
              <a:ext cx="3521768" cy="58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8A54DBF6-99DD-4570-95F8-CCB6B6499E6D}"/>
                </a:ext>
              </a:extLst>
            </p:cNvPr>
            <p:cNvSpPr/>
            <p:nvPr/>
          </p:nvSpPr>
          <p:spPr>
            <a:xfrm>
              <a:off x="1882042" y="2934455"/>
              <a:ext cx="2440092" cy="523220"/>
            </a:xfrm>
            <a:prstGeom prst="rect">
              <a:avLst/>
            </a:prstGeom>
            <a:noFill/>
          </p:spPr>
          <p:txBody>
            <a:bodyPr wrap="none" lIns="91440" tIns="45720" rIns="91440" bIns="45720">
              <a:spAutoFit/>
            </a:bodyPr>
            <a:lstStyle/>
            <a:p>
              <a:pPr algn="ctr"/>
              <a:r>
                <a:rPr lang="ja-JP" altLang="en-US" sz="2800" dirty="0">
                  <a:ln w="0"/>
                  <a:solidFill>
                    <a:schemeClr val="bg1"/>
                  </a:solidFill>
                  <a:effectLst>
                    <a:outerShdw blurRad="38100" dist="19050" dir="2700000" algn="tl" rotWithShape="0">
                      <a:schemeClr val="dk1">
                        <a:alpha val="40000"/>
                      </a:schemeClr>
                    </a:outerShdw>
                  </a:effectLst>
                </a:rPr>
                <a:t>ツーリング</a:t>
              </a:r>
              <a:r>
                <a:rPr lang="ja-JP" altLang="en-US" sz="2800" b="0" cap="none" spc="0" dirty="0">
                  <a:ln w="0"/>
                  <a:solidFill>
                    <a:schemeClr val="bg1"/>
                  </a:solidFill>
                  <a:effectLst>
                    <a:outerShdw blurRad="38100" dist="19050" dir="2700000" algn="tl" rotWithShape="0">
                      <a:schemeClr val="dk1">
                        <a:alpha val="40000"/>
                      </a:schemeClr>
                    </a:outerShdw>
                  </a:effectLst>
                </a:rPr>
                <a:t>好き</a:t>
              </a:r>
            </a:p>
          </p:txBody>
        </p:sp>
      </p:grpSp>
      <p:grpSp>
        <p:nvGrpSpPr>
          <p:cNvPr id="30" name="グループ化 29">
            <a:extLst>
              <a:ext uri="{FF2B5EF4-FFF2-40B4-BE49-F238E27FC236}">
                <a16:creationId xmlns:a16="http://schemas.microsoft.com/office/drawing/2014/main" id="{D6A13992-C203-4348-93F4-99E12FD6CF5C}"/>
              </a:ext>
            </a:extLst>
          </p:cNvPr>
          <p:cNvGrpSpPr/>
          <p:nvPr/>
        </p:nvGrpSpPr>
        <p:grpSpPr>
          <a:xfrm>
            <a:off x="1255923" y="3457675"/>
            <a:ext cx="3521768" cy="533547"/>
            <a:chOff x="1255923" y="3457675"/>
            <a:chExt cx="3521768" cy="533547"/>
          </a:xfrm>
        </p:grpSpPr>
        <p:sp>
          <p:nvSpPr>
            <p:cNvPr id="27" name="正方形/長方形 26">
              <a:extLst>
                <a:ext uri="{FF2B5EF4-FFF2-40B4-BE49-F238E27FC236}">
                  <a16:creationId xmlns:a16="http://schemas.microsoft.com/office/drawing/2014/main" id="{94258360-4BC3-47C2-BBC6-C8DFA3FB1370}"/>
                </a:ext>
              </a:extLst>
            </p:cNvPr>
            <p:cNvSpPr/>
            <p:nvPr/>
          </p:nvSpPr>
          <p:spPr>
            <a:xfrm>
              <a:off x="1255923" y="3457675"/>
              <a:ext cx="3521768" cy="5232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F15F77A-8B45-4C9E-AE25-F49B8521555F}"/>
                </a:ext>
              </a:extLst>
            </p:cNvPr>
            <p:cNvSpPr/>
            <p:nvPr/>
          </p:nvSpPr>
          <p:spPr>
            <a:xfrm>
              <a:off x="2221081" y="3468002"/>
              <a:ext cx="1558440" cy="523220"/>
            </a:xfrm>
            <a:prstGeom prst="rect">
              <a:avLst/>
            </a:prstGeom>
            <a:noFill/>
          </p:spPr>
          <p:txBody>
            <a:bodyPr wrap="none" lIns="91440" tIns="45720" rIns="91440" bIns="45720">
              <a:spAutoFit/>
            </a:bodyPr>
            <a:lstStyle/>
            <a:p>
              <a:pPr algn="ctr"/>
              <a:r>
                <a:rPr lang="ja-JP" altLang="en-US" sz="2800" b="0" cap="none" spc="0" dirty="0">
                  <a:ln w="0"/>
                  <a:solidFill>
                    <a:schemeClr val="bg1"/>
                  </a:solidFill>
                  <a:effectLst>
                    <a:outerShdw blurRad="38100" dist="19050" dir="2700000" algn="tl" rotWithShape="0">
                      <a:schemeClr val="dk1">
                        <a:alpha val="40000"/>
                      </a:schemeClr>
                    </a:outerShdw>
                  </a:effectLst>
                </a:rPr>
                <a:t>映画好き</a:t>
              </a:r>
            </a:p>
          </p:txBody>
        </p:sp>
      </p:grpSp>
      <p:sp>
        <p:nvSpPr>
          <p:cNvPr id="33" name="楕円 32">
            <a:extLst>
              <a:ext uri="{FF2B5EF4-FFF2-40B4-BE49-F238E27FC236}">
                <a16:creationId xmlns:a16="http://schemas.microsoft.com/office/drawing/2014/main" id="{A019E0AA-087E-4EC1-83F0-2C46FE3E1679}"/>
              </a:ext>
            </a:extLst>
          </p:cNvPr>
          <p:cNvSpPr/>
          <p:nvPr/>
        </p:nvSpPr>
        <p:spPr>
          <a:xfrm>
            <a:off x="1408670" y="4535161"/>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B22DA0E-B076-4C46-9337-E9684371F207}"/>
              </a:ext>
            </a:extLst>
          </p:cNvPr>
          <p:cNvSpPr/>
          <p:nvPr/>
        </p:nvSpPr>
        <p:spPr>
          <a:xfrm>
            <a:off x="1408670" y="4997324"/>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CE34AECE-2C0F-45B6-86F1-1FDBD57E814A}"/>
              </a:ext>
            </a:extLst>
          </p:cNvPr>
          <p:cNvSpPr/>
          <p:nvPr/>
        </p:nvSpPr>
        <p:spPr>
          <a:xfrm>
            <a:off x="3989241" y="4553970"/>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CCB3986-1BFC-4894-BAF3-1B067E58F723}"/>
              </a:ext>
            </a:extLst>
          </p:cNvPr>
          <p:cNvSpPr/>
          <p:nvPr/>
        </p:nvSpPr>
        <p:spPr>
          <a:xfrm>
            <a:off x="1408670" y="5468548"/>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3163530-9E5D-4392-B46B-8925C0E3A188}"/>
              </a:ext>
            </a:extLst>
          </p:cNvPr>
          <p:cNvSpPr/>
          <p:nvPr/>
        </p:nvSpPr>
        <p:spPr>
          <a:xfrm>
            <a:off x="3989241" y="5002006"/>
            <a:ext cx="160638" cy="17959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BC159B3-2950-477D-A8E8-5E9505D3D4C8}"/>
              </a:ext>
            </a:extLst>
          </p:cNvPr>
          <p:cNvSpPr/>
          <p:nvPr/>
        </p:nvSpPr>
        <p:spPr>
          <a:xfrm>
            <a:off x="1645490" y="4412935"/>
            <a:ext cx="702435" cy="461665"/>
          </a:xfrm>
          <a:prstGeom prst="rect">
            <a:avLst/>
          </a:prstGeom>
          <a:noFill/>
        </p:spPr>
        <p:txBody>
          <a:bodyPr wrap="none" lIns="91440" tIns="45720" rIns="91440" bIns="45720">
            <a:spAutoFit/>
          </a:bodyPr>
          <a:lstStyle/>
          <a:p>
            <a:pPr algn="ctr"/>
            <a:r>
              <a:rPr lang="ja-JP" altLang="en-US" sz="2400" b="0" cap="none" spc="0" dirty="0">
                <a:ln w="0"/>
                <a:solidFill>
                  <a:schemeClr val="bg1"/>
                </a:solidFill>
                <a:effectLst>
                  <a:outerShdw blurRad="38100" dist="19050" dir="2700000" algn="tl" rotWithShape="0">
                    <a:schemeClr val="dk1">
                      <a:alpha val="40000"/>
                    </a:schemeClr>
                  </a:outerShdw>
                </a:effectLst>
              </a:rPr>
              <a:t>１人</a:t>
            </a:r>
          </a:p>
        </p:txBody>
      </p:sp>
      <p:sp>
        <p:nvSpPr>
          <p:cNvPr id="41" name="正方形/長方形 40">
            <a:extLst>
              <a:ext uri="{FF2B5EF4-FFF2-40B4-BE49-F238E27FC236}">
                <a16:creationId xmlns:a16="http://schemas.microsoft.com/office/drawing/2014/main" id="{550496D3-FFC0-453E-BFD3-6A4F9B1A7A81}"/>
              </a:ext>
            </a:extLst>
          </p:cNvPr>
          <p:cNvSpPr/>
          <p:nvPr/>
        </p:nvSpPr>
        <p:spPr>
          <a:xfrm>
            <a:off x="1676602" y="4864988"/>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３</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2" name="正方形/長方形 41">
            <a:extLst>
              <a:ext uri="{FF2B5EF4-FFF2-40B4-BE49-F238E27FC236}">
                <a16:creationId xmlns:a16="http://schemas.microsoft.com/office/drawing/2014/main" id="{A9E81B6F-B419-4738-BD7F-D6DA644CDBAE}"/>
              </a:ext>
            </a:extLst>
          </p:cNvPr>
          <p:cNvSpPr/>
          <p:nvPr/>
        </p:nvSpPr>
        <p:spPr>
          <a:xfrm>
            <a:off x="1664240" y="5370346"/>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５</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3" name="正方形/長方形 42">
            <a:extLst>
              <a:ext uri="{FF2B5EF4-FFF2-40B4-BE49-F238E27FC236}">
                <a16:creationId xmlns:a16="http://schemas.microsoft.com/office/drawing/2014/main" id="{5D29E3EE-0D49-4894-96DB-13044793FBC7}"/>
              </a:ext>
            </a:extLst>
          </p:cNvPr>
          <p:cNvSpPr/>
          <p:nvPr/>
        </p:nvSpPr>
        <p:spPr>
          <a:xfrm>
            <a:off x="4329396" y="4874600"/>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４</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4" name="正方形/長方形 43">
            <a:extLst>
              <a:ext uri="{FF2B5EF4-FFF2-40B4-BE49-F238E27FC236}">
                <a16:creationId xmlns:a16="http://schemas.microsoft.com/office/drawing/2014/main" id="{679545D2-696E-44CE-AABF-F8D30585AF77}"/>
              </a:ext>
            </a:extLst>
          </p:cNvPr>
          <p:cNvSpPr/>
          <p:nvPr/>
        </p:nvSpPr>
        <p:spPr>
          <a:xfrm>
            <a:off x="4322134" y="4396223"/>
            <a:ext cx="702436" cy="461665"/>
          </a:xfrm>
          <a:prstGeom prst="rect">
            <a:avLst/>
          </a:prstGeom>
          <a:noFill/>
        </p:spPr>
        <p:txBody>
          <a:bodyPr wrap="none" lIns="91440" tIns="45720" rIns="91440" bIns="45720">
            <a:spAutoFit/>
          </a:bodyPr>
          <a:lstStyle/>
          <a:p>
            <a:pPr algn="ctr"/>
            <a:r>
              <a:rPr lang="ja-JP" altLang="en-US" sz="2400" dirty="0">
                <a:ln w="0"/>
                <a:solidFill>
                  <a:schemeClr val="bg1"/>
                </a:solidFill>
                <a:effectLst>
                  <a:outerShdw blurRad="38100" dist="19050" dir="2700000" algn="tl" rotWithShape="0">
                    <a:schemeClr val="dk1">
                      <a:alpha val="40000"/>
                    </a:schemeClr>
                  </a:outerShdw>
                </a:effectLst>
              </a:rPr>
              <a:t>２</a:t>
            </a:r>
            <a:r>
              <a:rPr lang="ja-JP" altLang="en-US" sz="2400" b="0" cap="none" spc="0" dirty="0">
                <a:ln w="0"/>
                <a:solidFill>
                  <a:schemeClr val="bg1"/>
                </a:solidFill>
                <a:effectLst>
                  <a:outerShdw blurRad="38100" dist="19050" dir="2700000" algn="tl" rotWithShape="0">
                    <a:schemeClr val="dk1">
                      <a:alpha val="40000"/>
                    </a:schemeClr>
                  </a:outerShdw>
                </a:effectLst>
              </a:rPr>
              <a:t>人</a:t>
            </a:r>
          </a:p>
        </p:txBody>
      </p:sp>
      <p:sp>
        <p:nvSpPr>
          <p:cNvPr id="46" name="四角形: 角を丸くする 45">
            <a:extLst>
              <a:ext uri="{FF2B5EF4-FFF2-40B4-BE49-F238E27FC236}">
                <a16:creationId xmlns:a16="http://schemas.microsoft.com/office/drawing/2014/main" id="{81DED7F6-B0FC-4989-AC3E-60121D307B2C}"/>
              </a:ext>
            </a:extLst>
          </p:cNvPr>
          <p:cNvSpPr/>
          <p:nvPr/>
        </p:nvSpPr>
        <p:spPr>
          <a:xfrm>
            <a:off x="3659397" y="5432067"/>
            <a:ext cx="2127183" cy="710871"/>
          </a:xfrm>
          <a:prstGeom prst="round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7878048D-F02C-40F6-A4B7-1862C6BC1057}"/>
              </a:ext>
            </a:extLst>
          </p:cNvPr>
          <p:cNvSpPr/>
          <p:nvPr/>
        </p:nvSpPr>
        <p:spPr>
          <a:xfrm>
            <a:off x="3659397" y="5486474"/>
            <a:ext cx="2010486" cy="523220"/>
          </a:xfrm>
          <a:prstGeom prst="rect">
            <a:avLst/>
          </a:prstGeom>
          <a:noFill/>
        </p:spPr>
        <p:txBody>
          <a:bodyPr wrap="none" lIns="91440" tIns="45720" rIns="91440" bIns="45720">
            <a:spAutoFit/>
          </a:bodyPr>
          <a:lstStyle/>
          <a:p>
            <a:pPr algn="ctr"/>
            <a:r>
              <a:rPr lang="ja-JP" altLang="en-US" sz="2800" dirty="0">
                <a:ln w="0"/>
                <a:solidFill>
                  <a:srgbClr val="FFFF66"/>
                </a:solidFill>
                <a:effectLst>
                  <a:outerShdw blurRad="38100" dist="19050" dir="2700000" algn="tl" rotWithShape="0">
                    <a:schemeClr val="dk1">
                      <a:alpha val="40000"/>
                    </a:schemeClr>
                  </a:outerShdw>
                </a:effectLst>
              </a:rPr>
              <a:t>ガチャを引く</a:t>
            </a:r>
            <a:endParaRPr lang="ja-JP" altLang="en-US" sz="2800" b="0" cap="none" spc="0" dirty="0">
              <a:ln w="0"/>
              <a:solidFill>
                <a:srgbClr val="FFFF66"/>
              </a:solidFill>
              <a:effectLst>
                <a:outerShdw blurRad="38100" dist="19050" dir="2700000" algn="tl" rotWithShape="0">
                  <a:schemeClr val="dk1">
                    <a:alpha val="40000"/>
                  </a:schemeClr>
                </a:outerShdw>
              </a:effectLst>
            </a:endParaRPr>
          </a:p>
        </p:txBody>
      </p:sp>
      <p:grpSp>
        <p:nvGrpSpPr>
          <p:cNvPr id="48" name="グループ化 47">
            <a:extLst>
              <a:ext uri="{FF2B5EF4-FFF2-40B4-BE49-F238E27FC236}">
                <a16:creationId xmlns:a16="http://schemas.microsoft.com/office/drawing/2014/main" id="{C1D66E70-92D5-420D-A9E0-CEC5AC9BB248}"/>
              </a:ext>
            </a:extLst>
          </p:cNvPr>
          <p:cNvGrpSpPr/>
          <p:nvPr/>
        </p:nvGrpSpPr>
        <p:grpSpPr>
          <a:xfrm>
            <a:off x="8272657" y="1765571"/>
            <a:ext cx="2976800" cy="1853656"/>
            <a:chOff x="4078842" y="2161606"/>
            <a:chExt cx="3603159" cy="2052056"/>
          </a:xfrm>
        </p:grpSpPr>
        <p:pic>
          <p:nvPicPr>
            <p:cNvPr id="49" name="Picture 6" descr="ãmatch ã­ã´ãã®ç»åæ¤ç´¢çµæ">
              <a:extLst>
                <a:ext uri="{FF2B5EF4-FFF2-40B4-BE49-F238E27FC236}">
                  <a16:creationId xmlns:a16="http://schemas.microsoft.com/office/drawing/2014/main" id="{2EAF7038-FE0F-45A2-A8DB-BB01C9CBC37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3297" b="95604" l="2198" r="94872">
                          <a14:foregroundMark x1="8059" y1="35165" x2="8059" y2="35165"/>
                          <a14:foregroundMark x1="4396" y1="41392" x2="4396" y2="41392"/>
                          <a14:foregroundMark x1="51648" y1="93407" x2="51648" y2="93407"/>
                          <a14:foregroundMark x1="43956" y1="95238" x2="43956" y2="95238"/>
                          <a14:foregroundMark x1="59707" y1="8791" x2="59707" y2="8791"/>
                          <a14:foregroundMark x1="44322" y1="6960" x2="44322" y2="6960"/>
                          <a14:foregroundMark x1="52747" y1="4396" x2="52747" y2="4396"/>
                          <a14:foregroundMark x1="44322" y1="3663" x2="44322" y2="3663"/>
                          <a14:foregroundMark x1="95604" y1="44322" x2="95604" y2="44322"/>
                          <a14:foregroundMark x1="2564" y1="50183" x2="2564" y2="50183"/>
                          <a14:foregroundMark x1="53846" y1="95604" x2="53846" y2="95604"/>
                        </a14:backgroundRemoval>
                      </a14:imgEffect>
                    </a14:imgLayer>
                  </a14:imgProps>
                </a:ext>
                <a:ext uri="{28A0092B-C50C-407E-A947-70E740481C1C}">
                  <a14:useLocalDpi xmlns:a14="http://schemas.microsoft.com/office/drawing/2010/main" val="0"/>
                </a:ext>
              </a:extLst>
            </a:blip>
            <a:srcRect/>
            <a:stretch>
              <a:fillRect/>
            </a:stretch>
          </p:blipFill>
          <p:spPr bwMode="auto">
            <a:xfrm rot="20961135">
              <a:off x="4078842" y="2161606"/>
              <a:ext cx="3603159" cy="2052056"/>
            </a:xfrm>
            <a:prstGeom prst="rect">
              <a:avLst/>
            </a:prstGeom>
            <a:noFill/>
            <a:extLst>
              <a:ext uri="{909E8E84-426E-40DD-AFC4-6F175D3DCCD1}">
                <a14:hiddenFill xmlns:a14="http://schemas.microsoft.com/office/drawing/2010/main">
                  <a:solidFill>
                    <a:srgbClr val="FFFFFF"/>
                  </a:solidFill>
                </a14:hiddenFill>
              </a:ext>
            </a:extLst>
          </p:spPr>
        </p:pic>
        <p:sp>
          <p:nvSpPr>
            <p:cNvPr id="50" name="正方形/長方形 49">
              <a:extLst>
                <a:ext uri="{FF2B5EF4-FFF2-40B4-BE49-F238E27FC236}">
                  <a16:creationId xmlns:a16="http://schemas.microsoft.com/office/drawing/2014/main" id="{EA43331D-EA3B-4435-BD05-5852A6661EAF}"/>
                </a:ext>
              </a:extLst>
            </p:cNvPr>
            <p:cNvSpPr/>
            <p:nvPr/>
          </p:nvSpPr>
          <p:spPr>
            <a:xfrm rot="20641976">
              <a:off x="4978572" y="2842309"/>
              <a:ext cx="1606297" cy="174092"/>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679705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50"/>
                                        <p:tgtEl>
                                          <p:spTgt spid="29"/>
                                        </p:tgtEl>
                                      </p:cBhvr>
                                    </p:animEffect>
                                    <p:anim calcmode="lin" valueType="num">
                                      <p:cBhvr>
                                        <p:cTn id="8" dur="250" fill="hold"/>
                                        <p:tgtEl>
                                          <p:spTgt spid="29"/>
                                        </p:tgtEl>
                                        <p:attrNameLst>
                                          <p:attrName>ppt_x</p:attrName>
                                        </p:attrNameLst>
                                      </p:cBhvr>
                                      <p:tavLst>
                                        <p:tav tm="0">
                                          <p:val>
                                            <p:strVal val="#ppt_x"/>
                                          </p:val>
                                        </p:tav>
                                        <p:tav tm="100000">
                                          <p:val>
                                            <p:strVal val="#ppt_x"/>
                                          </p:val>
                                        </p:tav>
                                      </p:tavLst>
                                    </p:anim>
                                    <p:anim calcmode="lin" valueType="num">
                                      <p:cBhvr>
                                        <p:cTn id="9" dur="25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anim calcmode="lin" valueType="num">
                                      <p:cBhvr>
                                        <p:cTn id="15" dur="500" fill="hold"/>
                                        <p:tgtEl>
                                          <p:spTgt spid="30"/>
                                        </p:tgtEl>
                                        <p:attrNameLst>
                                          <p:attrName>ppt_x</p:attrName>
                                        </p:attrNameLst>
                                      </p:cBhvr>
                                      <p:tavLst>
                                        <p:tav tm="0">
                                          <p:val>
                                            <p:strVal val="#ppt_x"/>
                                          </p:val>
                                        </p:tav>
                                        <p:tav tm="100000">
                                          <p:val>
                                            <p:strVal val="#ppt_x"/>
                                          </p:val>
                                        </p:tav>
                                      </p:tavLst>
                                    </p:anim>
                                    <p:anim calcmode="lin" valueType="num">
                                      <p:cBhvr>
                                        <p:cTn id="16"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64" presetClass="path" presetSubtype="0" accel="50000" decel="50000" fill="hold" grpId="0" nodeType="withEffect">
                                  <p:stCondLst>
                                    <p:cond delay="0"/>
                                  </p:stCondLst>
                                  <p:childTnLst>
                                    <p:animMotion origin="layout" path="M -4.16667E-6 4.07407E-6 L -0.00117 -0.39954 " pathEditMode="relative" rAng="0" ptsTypes="AA">
                                      <p:cBhvr>
                                        <p:cTn id="24" dur="2000" fill="hold"/>
                                        <p:tgtEl>
                                          <p:spTgt spid="4"/>
                                        </p:tgtEl>
                                        <p:attrNameLst>
                                          <p:attrName>ppt_x</p:attrName>
                                          <p:attrName>ppt_y</p:attrName>
                                        </p:attrNameLst>
                                      </p:cBhvr>
                                      <p:rCtr x="-65" y="-19977"/>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60325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縦書きテキスト プレースホルダー 2">
            <a:extLst>
              <a:ext uri="{FF2B5EF4-FFF2-40B4-BE49-F238E27FC236}">
                <a16:creationId xmlns:a16="http://schemas.microsoft.com/office/drawing/2014/main" id="{D5DF9850-94CD-4C4D-BE6B-B8081A42376D}"/>
              </a:ext>
            </a:extLst>
          </p:cNvPr>
          <p:cNvSpPr>
            <a:spLocks noGrp="1"/>
          </p:cNvSpPr>
          <p:nvPr>
            <p:ph type="body" orient="vert" idx="1"/>
          </p:nvPr>
        </p:nvSpPr>
        <p:spPr>
          <a:xfrm>
            <a:off x="914400" y="1216756"/>
            <a:ext cx="10363200" cy="4424488"/>
          </a:xfrm>
        </p:spPr>
        <p:txBody>
          <a:bodyPr vert="horz">
            <a:normAutofit fontScale="92500" lnSpcReduction="10000"/>
          </a:bodyPr>
          <a:lstStyle/>
          <a:p>
            <a:pPr marL="0" indent="0">
              <a:buNone/>
            </a:pPr>
            <a:endParaRPr kumimoji="1" lang="en-US" altLang="ja-JP" dirty="0"/>
          </a:p>
          <a:p>
            <a:endParaRPr lang="en-US" altLang="ja-JP" dirty="0"/>
          </a:p>
          <a:p>
            <a:r>
              <a:rPr lang="ja-JP" altLang="ja-JP" sz="3200" b="1" dirty="0"/>
              <a:t>掲示板</a:t>
            </a:r>
            <a:r>
              <a:rPr lang="ja-JP" altLang="en-US" sz="3200" b="1" dirty="0"/>
              <a:t>ときっかけガチャにより</a:t>
            </a:r>
            <a:r>
              <a:rPr lang="ja-JP" altLang="ja-JP" sz="3200" b="1" dirty="0"/>
              <a:t>、麻生生同士の交流の機会を増やし、恋愛のきっかけにしてもらう</a:t>
            </a:r>
            <a:endParaRPr lang="en-US" altLang="ja-JP" sz="3200" b="1" dirty="0"/>
          </a:p>
          <a:p>
            <a:endParaRPr lang="en-US" altLang="ja-JP" sz="3200" b="1" dirty="0"/>
          </a:p>
          <a:p>
            <a:r>
              <a:rPr lang="ja-JP" altLang="ja-JP" sz="3200" b="1" dirty="0"/>
              <a:t>掲示板への投稿やガチャはポイント制とし、ログインボーナスなどでポイントをゲットでき、登校意欲を上げることも期待できる。</a:t>
            </a:r>
            <a:endParaRPr lang="ja-JP" altLang="ja-JP" sz="3200"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6FAA63F2-6D56-46CC-A5AE-B5EEBA87DBC8}"/>
              </a:ext>
            </a:extLst>
          </p:cNvPr>
          <p:cNvSpPr/>
          <p:nvPr/>
        </p:nvSpPr>
        <p:spPr>
          <a:xfrm>
            <a:off x="635215" y="630111"/>
            <a:ext cx="4237057" cy="923330"/>
          </a:xfrm>
          <a:prstGeom prst="rect">
            <a:avLst/>
          </a:prstGeom>
          <a:noFill/>
        </p:spPr>
        <p:txBody>
          <a:bodyPr wrap="none" lIns="91440" tIns="45720" rIns="91440" bIns="45720">
            <a:spAutoFit/>
          </a:bodyPr>
          <a:lstStyle/>
          <a:p>
            <a:pPr algn="ctr"/>
            <a:r>
              <a:rPr lang="ja-JP" altLang="en-US" sz="5400" b="1" cap="none" spc="0" dirty="0">
                <a:ln w="9525">
                  <a:solidFill>
                    <a:schemeClr val="bg1"/>
                  </a:solidFill>
                  <a:prstDash val="solid"/>
                </a:ln>
                <a:solidFill>
                  <a:srgbClr val="FF78EB"/>
                </a:solidFill>
                <a:effectLst>
                  <a:outerShdw blurRad="12700" dist="38100" dir="2700000" algn="tl" rotWithShape="0">
                    <a:schemeClr val="accent5">
                      <a:lumMod val="60000"/>
                      <a:lumOff val="40000"/>
                    </a:schemeClr>
                  </a:outerShdw>
                </a:effectLst>
              </a:rPr>
              <a:t>期待する効果</a:t>
            </a:r>
          </a:p>
        </p:txBody>
      </p:sp>
      <p:pic>
        <p:nvPicPr>
          <p:cNvPr id="1026" name="Picture 2" descr="é¢é£ç»å">
            <a:extLst>
              <a:ext uri="{FF2B5EF4-FFF2-40B4-BE49-F238E27FC236}">
                <a16:creationId xmlns:a16="http://schemas.microsoft.com/office/drawing/2014/main" id="{E87113E7-F2C6-461B-9099-FA9FFFBD246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3150" y1="54350" x2="55750" y2="51550"/>
                      </a14:backgroundRemoval>
                    </a14:imgEffect>
                  </a14:imgLayer>
                </a14:imgProps>
              </a:ext>
              <a:ext uri="{28A0092B-C50C-407E-A947-70E740481C1C}">
                <a14:useLocalDpi xmlns:a14="http://schemas.microsoft.com/office/drawing/2010/main" val="0"/>
              </a:ext>
            </a:extLst>
          </a:blip>
          <a:srcRect/>
          <a:stretch>
            <a:fillRect/>
          </a:stretch>
        </p:blipFill>
        <p:spPr bwMode="auto">
          <a:xfrm rot="1266214">
            <a:off x="10180133" y="2433124"/>
            <a:ext cx="1754801" cy="175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180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4" end="4"/>
                                            </p:txEl>
                                          </p:spTgt>
                                        </p:tgtEl>
                                      </p:cBhvr>
                                    </p:animEffect>
                                    <p:animScale>
                                      <p:cBhvr>
                                        <p:cTn id="12"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TM04033921[[fn=ダマスク]]</Template>
  <TotalTime>1812</TotalTime>
  <Words>500</Words>
  <Application>Microsoft Office PowerPoint</Application>
  <PresentationFormat>ワイド画面</PresentationFormat>
  <Paragraphs>93</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Arial</vt:lpstr>
      <vt:lpstr>Arial Black</vt:lpstr>
      <vt:lpstr>Bookman Old Style</vt:lpstr>
      <vt:lpstr>Rockwell</vt:lpstr>
      <vt:lpstr>Damask</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~Aso Love Update~</dc:title>
  <dc:creator>江越伊織</dc:creator>
  <cp:lastModifiedBy>栗山 和大</cp:lastModifiedBy>
  <cp:revision>98</cp:revision>
  <dcterms:created xsi:type="dcterms:W3CDTF">2019-05-27T06:24:01Z</dcterms:created>
  <dcterms:modified xsi:type="dcterms:W3CDTF">2019-12-06T05:53:14Z</dcterms:modified>
</cp:coreProperties>
</file>