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58" r:id="rId5"/>
    <p:sldId id="259" r:id="rId6"/>
    <p:sldId id="260" r:id="rId7"/>
    <p:sldId id="287" r:id="rId8"/>
    <p:sldId id="299" r:id="rId9"/>
    <p:sldId id="300" r:id="rId10"/>
    <p:sldId id="301" r:id="rId11"/>
    <p:sldId id="302" r:id="rId12"/>
    <p:sldId id="298" r:id="rId13"/>
    <p:sldId id="283" r:id="rId14"/>
    <p:sldId id="269" r:id="rId15"/>
    <p:sldId id="270" r:id="rId16"/>
    <p:sldId id="271" r:id="rId17"/>
    <p:sldId id="280" r:id="rId18"/>
    <p:sldId id="311" r:id="rId19"/>
    <p:sldId id="272" r:id="rId20"/>
    <p:sldId id="303" r:id="rId21"/>
    <p:sldId id="304" r:id="rId22"/>
    <p:sldId id="305" r:id="rId23"/>
    <p:sldId id="306" r:id="rId24"/>
    <p:sldId id="307" r:id="rId25"/>
    <p:sldId id="309" r:id="rId26"/>
    <p:sldId id="308" r:id="rId27"/>
    <p:sldId id="310" r:id="rId28"/>
    <p:sldId id="268" r:id="rId29"/>
    <p:sldId id="25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87"/>
            <p14:sldId id="299"/>
            <p14:sldId id="300"/>
            <p14:sldId id="301"/>
            <p14:sldId id="302"/>
            <p14:sldId id="298"/>
            <p14:sldId id="283"/>
            <p14:sldId id="269"/>
            <p14:sldId id="270"/>
            <p14:sldId id="271"/>
            <p14:sldId id="280"/>
            <p14:sldId id="311"/>
            <p14:sldId id="272"/>
            <p14:sldId id="303"/>
            <p14:sldId id="304"/>
            <p14:sldId id="305"/>
            <p14:sldId id="306"/>
            <p14:sldId id="307"/>
            <p14:sldId id="309"/>
            <p14:sldId id="308"/>
            <p14:sldId id="310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>
      <p:cViewPr varScale="1">
        <p:scale>
          <a:sx n="90" d="100"/>
          <a:sy n="90" d="100"/>
        </p:scale>
        <p:origin x="54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800" dirty="0">
                <a:latin typeface="+mn-ea"/>
                <a:ea typeface="+mn-ea"/>
              </a:rPr>
              <a:t>非法指令</a:t>
            </a:r>
            <a:endParaRPr lang="en-US" altLang="zh-CN" sz="1800" dirty="0">
              <a:latin typeface="+mn-ea"/>
              <a:ea typeface="+mn-ea"/>
            </a:endParaRPr>
          </a:p>
          <a:p>
            <a:pPr lvl="0"/>
            <a:r>
              <a:rPr lang="en-US" altLang="zh-CN" sz="1800" dirty="0">
                <a:latin typeface="+mn-ea"/>
                <a:ea typeface="+mn-ea"/>
              </a:rPr>
              <a:t>ECALL</a:t>
            </a:r>
          </a:p>
          <a:p>
            <a:pPr lvl="0"/>
            <a:r>
              <a:rPr lang="en-US" altLang="zh-CN" sz="1800" dirty="0">
                <a:latin typeface="+mn-ea"/>
                <a:ea typeface="+mn-ea"/>
              </a:rPr>
              <a:t>L/S</a:t>
            </a:r>
            <a:r>
              <a:rPr lang="zh-CN" altLang="en-US" sz="1800" dirty="0">
                <a:latin typeface="+mn-ea"/>
                <a:ea typeface="+mn-ea"/>
              </a:rPr>
              <a:t> 地址超范围</a:t>
            </a:r>
            <a:endParaRPr lang="en-US" altLang="zh-CN" sz="18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800" dirty="0">
                <a:latin typeface="+mn-ea"/>
                <a:ea typeface="+mn-ea"/>
              </a:rPr>
              <a:t>非法指令</a:t>
            </a:r>
            <a:endParaRPr lang="en-US" altLang="zh-CN" sz="1800" dirty="0">
              <a:latin typeface="+mn-ea"/>
              <a:ea typeface="+mn-ea"/>
            </a:endParaRPr>
          </a:p>
          <a:p>
            <a:pPr lvl="0"/>
            <a:r>
              <a:rPr lang="en-US" altLang="zh-CN" sz="1800" dirty="0">
                <a:latin typeface="+mn-ea"/>
                <a:ea typeface="+mn-ea"/>
              </a:rPr>
              <a:t>ECALL</a:t>
            </a:r>
          </a:p>
          <a:p>
            <a:pPr lvl="0"/>
            <a:r>
              <a:rPr lang="en-US" altLang="zh-CN" sz="1800" dirty="0">
                <a:latin typeface="+mn-ea"/>
                <a:ea typeface="+mn-ea"/>
              </a:rPr>
              <a:t>L/S</a:t>
            </a:r>
            <a:r>
              <a:rPr lang="zh-CN" altLang="en-US" sz="1800" dirty="0">
                <a:latin typeface="+mn-ea"/>
                <a:ea typeface="+mn-ea"/>
              </a:rPr>
              <a:t> 地址超范围</a:t>
            </a:r>
            <a:endParaRPr lang="en-US" altLang="zh-CN" sz="18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91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6309321"/>
            <a:ext cx="11284849" cy="1962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416" y="2924944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2.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supporting </a:t>
            </a: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exception &amp; interrupt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sp>
        <p:nvSpPr>
          <p:cNvPr id="3" name="Rectangle 2"/>
          <p:cNvSpPr/>
          <p:nvPr/>
        </p:nvSpPr>
        <p:spPr>
          <a:xfrm>
            <a:off x="623392" y="1124744"/>
            <a:ext cx="110892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发生异常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中断时，硬件自动经历如下的状态转换：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异常指令的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被保存在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mepc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中，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被设置为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mtvec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。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mepc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指向导致异常的指令；对于中断，它指向中断处理后应该恢复执行的位置。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根据异常来源设置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mcause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，并将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mtval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设置为出错的地址或者其它适用于特定异常的信息字。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把控制状态寄存器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mstatus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MIE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位置零以禁用中断，并把先前的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MIE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值保留到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MPIE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中。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发生异常之前的权限模式保留在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mstatus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MPP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域中，再把权限模式更改为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406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87017"/>
            <a:ext cx="7056784" cy="545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86347"/>
              </p:ext>
            </p:extLst>
          </p:nvPr>
        </p:nvGraphicFramePr>
        <p:xfrm>
          <a:off x="1631504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__start: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x2, 4(x0)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x4, 8(x0)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x5, 12(x0)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x6, 16(x0)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x7, 20(x0)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306850f3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csrrwi x1, 0x306, 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306020f3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x1, 0x306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306310f3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csrrw x1, 0x306, x6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306020f3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x1, 0x306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07800093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x1, x0, 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30509073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0x305, x1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ecall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29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68199"/>
              </p:ext>
            </p:extLst>
          </p:nvPr>
        </p:nvGraphicFramePr>
        <p:xfrm>
          <a:off x="1199456" y="1196752"/>
          <a:ext cx="986509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909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86814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81556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310977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199234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ASM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change to illegal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07f02083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  x1, 127(x0)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08002083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  x1, 128(x0)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l access fault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08102023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   x1, 128(x0)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s access fault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5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78740"/>
              </p:ext>
            </p:extLst>
          </p:nvPr>
        </p:nvGraphicFramePr>
        <p:xfrm>
          <a:off x="1199456" y="1196752"/>
          <a:ext cx="986509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909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86814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81556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310977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199234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ASM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34102cf3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x25, 0x341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mepc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34202df3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x27, 0x342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mcause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30002e73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x28, 0x300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mstatus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30402ef3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x29, 0x304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34402f73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x30, 0x344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004c8113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x2, x25,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34111073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csrw 0x341,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30200073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30200073  </a:t>
                      </a:r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mret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</a:t>
                      </a: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97991"/>
              </p:ext>
            </p:extLst>
          </p:nvPr>
        </p:nvGraphicFramePr>
        <p:xfrm>
          <a:off x="911424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41787"/>
              </p:ext>
            </p:extLst>
          </p:nvPr>
        </p:nvGraphicFramePr>
        <p:xfrm>
          <a:off x="6157243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32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53374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56792"/>
            <a:ext cx="11712624" cy="36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0"/>
            <a:ext cx="11809312" cy="34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69820"/>
            <a:ext cx="11928648" cy="34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>
                <a:latin typeface="+mn-lt"/>
                <a:ea typeface="宋体" charset="-122"/>
              </a:rPr>
              <a:t>Checkpoints</a:t>
            </a: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48032"/>
            <a:ext cx="11928648" cy="3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8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70799"/>
            <a:ext cx="11856640" cy="34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81955"/>
            <a:ext cx="11928648" cy="34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556792"/>
            <a:ext cx="11928648" cy="34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5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484784"/>
            <a:ext cx="11928648" cy="34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3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84784"/>
            <a:ext cx="11928648" cy="33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4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123324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 exception &amp; interrupt </a:t>
            </a:r>
            <a:r>
              <a:rPr lang="en-US" altLang="zh-CN" sz="2800" dirty="0">
                <a:latin typeface="+mn-lt"/>
                <a:ea typeface="宋体" pitchFamily="2" charset="-122"/>
              </a:rPr>
              <a:t>and its processing procedure.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pipelined CPU supporting exception &amp; interrupt.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methods of program verification of Pipelined CPU supporting exception &amp; interrupt.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Pipelined CPU supporting exception &amp; interrupt.</a:t>
            </a: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Co-processor &amp; Controller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556792"/>
            <a:ext cx="6361950" cy="1728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933056"/>
            <a:ext cx="951842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36" y="1484784"/>
            <a:ext cx="11172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3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79" y="1261991"/>
            <a:ext cx="8616609" cy="533536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79455" y="4688996"/>
            <a:ext cx="6661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1666" y="3402105"/>
            <a:ext cx="5566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73093" y="5733256"/>
            <a:ext cx="6759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64268" y="5994393"/>
            <a:ext cx="52558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48041" y="6264207"/>
            <a:ext cx="67122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9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416" y="1340768"/>
            <a:ext cx="4392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Environment Call and Breakpoint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424" y="3903439"/>
            <a:ext cx="32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Trap-Return Instructions</a:t>
            </a:r>
            <a:endParaRPr lang="zh-CN" altLang="en-US" sz="24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785020"/>
            <a:ext cx="9793088" cy="1643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407495"/>
            <a:ext cx="9807027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56792"/>
            <a:ext cx="9963150" cy="2362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274515" y="3111649"/>
            <a:ext cx="5114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84040" y="3471689"/>
            <a:ext cx="619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2414" y="2305844"/>
            <a:ext cx="9649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41582" y="4119463"/>
            <a:ext cx="6534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Machine-mode status register (</a:t>
            </a:r>
            <a:r>
              <a:rPr lang="en-US" altLang="zh-CN" sz="2400" b="1" dirty="0" err="1">
                <a:latin typeface="+mj-lt"/>
              </a:rPr>
              <a:t>mstatus</a:t>
            </a:r>
            <a:r>
              <a:rPr lang="en-US" altLang="zh-CN" sz="2400" b="1" dirty="0">
                <a:latin typeface="+mj-lt"/>
              </a:rPr>
              <a:t>) for RV32.</a:t>
            </a:r>
            <a:endParaRPr lang="zh-CN" altLang="en-US" sz="24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4" y="4637534"/>
            <a:ext cx="10240402" cy="20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1090</Words>
  <Application>Microsoft Office PowerPoint</Application>
  <PresentationFormat>宽屏</PresentationFormat>
  <Paragraphs>479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等线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Pipelined CPU supporting exception &amp; interrupt</vt:lpstr>
      <vt:lpstr>Pipelined CPU supporting exception &amp; interrupt</vt:lpstr>
      <vt:lpstr>Pipelined CPU supporting exception &amp; interrupt</vt:lpstr>
      <vt:lpstr>Pipelined CPU supporting exception &amp; interrupt</vt:lpstr>
      <vt:lpstr>Pipelined CPU supporting exception &amp; interrupt</vt:lpstr>
      <vt:lpstr>Pipelined CPU supporting exception &amp; interrupt</vt:lpstr>
      <vt:lpstr>Pipelined CPU supporting exception &amp; interrupt</vt:lpstr>
      <vt:lpstr>Instr. Mem.(1)</vt:lpstr>
      <vt:lpstr>Instr. Mem.(2)</vt:lpstr>
      <vt:lpstr>Instr. Mem.(3)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Simulation (8)</vt:lpstr>
      <vt:lpstr>Simulation (9)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宋 天泽</cp:lastModifiedBy>
  <cp:revision>185</cp:revision>
  <dcterms:created xsi:type="dcterms:W3CDTF">2011-08-03T07:44:17Z</dcterms:created>
  <dcterms:modified xsi:type="dcterms:W3CDTF">2022-09-19T10:21:04Z</dcterms:modified>
</cp:coreProperties>
</file>