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56" r:id="rId4"/>
    <p:sldId id="288" r:id="rId5"/>
    <p:sldId id="259" r:id="rId6"/>
    <p:sldId id="260" r:id="rId7"/>
    <p:sldId id="263" r:id="rId8"/>
    <p:sldId id="305" r:id="rId9"/>
    <p:sldId id="289" r:id="rId10"/>
    <p:sldId id="302" r:id="rId11"/>
    <p:sldId id="303" r:id="rId12"/>
    <p:sldId id="304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1" r:id="rId22"/>
    <p:sldId id="299" r:id="rId23"/>
    <p:sldId id="300" r:id="rId24"/>
    <p:sldId id="25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05"/>
            <p14:sldId id="289"/>
            <p14:sldId id="302"/>
            <p14:sldId id="303"/>
            <p14:sldId id="304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299"/>
            <p14:sldId id="30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85198" autoAdjust="0"/>
  </p:normalViewPr>
  <p:slideViewPr>
    <p:cSldViewPr>
      <p:cViewPr varScale="1">
        <p:scale>
          <a:sx n="67" d="100"/>
          <a:sy n="67" d="100"/>
        </p:scale>
        <p:origin x="528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81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35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47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01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46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52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6.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Dynamically Scheduled Pipelines using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Scoreboarding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Actual </a:t>
            </a:r>
            <a:r>
              <a:rPr lang="en-US" altLang="zh-CN" sz="4400" b="1" dirty="0">
                <a:solidFill>
                  <a:srgbClr val="002060"/>
                </a:solidFill>
                <a:latin typeface="+mn-lt"/>
                <a:ea typeface="宋体" charset="-122"/>
              </a:rPr>
              <a:t>Completion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Sequence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EE5DDC8-C09D-4B89-BAB8-4EB9FA1E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49973"/>
              </p:ext>
            </p:extLst>
          </p:nvPr>
        </p:nvGraphicFramePr>
        <p:xfrm>
          <a:off x="479376" y="1196752"/>
          <a:ext cx="11233248" cy="199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212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207212">
                  <a:extLst>
                    <a:ext uri="{9D8B030D-6E8A-4147-A177-3AD203B41FA5}">
                      <a16:colId xmlns:a16="http://schemas.microsoft.com/office/drawing/2014/main" val="942410199"/>
                    </a:ext>
                  </a:extLst>
                </a:gridCol>
                <a:gridCol w="440941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4409412">
                  <a:extLst>
                    <a:ext uri="{9D8B030D-6E8A-4147-A177-3AD203B41FA5}">
                      <a16:colId xmlns:a16="http://schemas.microsoft.com/office/drawing/2014/main" val="643556946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ASM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Comment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mul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x9, x4, x5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x9=0x140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jalr</a:t>
                      </a:r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x1, 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x1=0x68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div  x8, x7,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x8=0x01FFE000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x2, x0,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x2=0x4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mul</a:t>
                      </a:r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x9, x8,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x9=0x0FFF0000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2065A55-8D19-4BC6-875E-146A8DA33B05}"/>
              </a:ext>
            </a:extLst>
          </p:cNvPr>
          <p:cNvSpPr txBox="1"/>
          <p:nvPr/>
        </p:nvSpPr>
        <p:spPr>
          <a:xfrm>
            <a:off x="479376" y="3356992"/>
            <a:ext cx="112332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的除法需要计算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周期，时间较久，进入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阶段之后不会马上结束。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的乘法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issue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的乘法由于结构竞争无法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issue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，直到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执行结束。因此第一条执行结束写回结果的是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执行结束后，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依次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issue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需要等待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的结果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，暂时无法执行。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上存在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WAR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，因此在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读取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阶段之前也不能写结果。所以，目前存在“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”的等待关系，在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结束之前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都无法完成。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没有上述问题，因此正常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issue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后第二个完成。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使得控制流跳转，从代码开头开始执行，但其第一条指令就是需要用到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ALU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的，因此与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产生结构竞争，无法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issue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。由于指令只能依次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issue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，执行就卡在这里，直到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执行完成。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执行完成之后，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阶段，此时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就可以写回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了。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：最后经过几个周期的计算，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也写回其计算结果。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63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8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86336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5" y="1412777"/>
            <a:ext cx="1183071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6"/>
            <a:ext cx="1190532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6"/>
            <a:ext cx="1198773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50177"/>
            <a:ext cx="11912655" cy="44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8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7"/>
            <a:ext cx="1197073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2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6"/>
            <a:ext cx="11953328" cy="44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7"/>
            <a:ext cx="11953328" cy="44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8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7"/>
            <a:ext cx="1190065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9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21515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801200" cy="5175250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pipelines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Dynamic Scheduling With a Scoreboard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pipelines that support multicycle operations.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 Dynamically Scheduled Pipelines using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Scoreboarding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Dynamically Scheduled Pipelines using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Scoreboarding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IF/IS/RO/FU/WB</a:t>
            </a:r>
            <a:r>
              <a:rPr lang="en-US" altLang="zh-CN" sz="3200" dirty="0">
                <a:latin typeface="+mn-lt"/>
                <a:ea typeface="宋体" pitchFamily="2" charset="-122"/>
              </a:rPr>
              <a:t> stages and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a scoreboard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integrate it to CPU.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program.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22" y="188640"/>
            <a:ext cx="9673522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566695-6BC2-48BC-A9B5-678C72D4B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701650"/>
              </p:ext>
            </p:extLst>
          </p:nvPr>
        </p:nvGraphicFramePr>
        <p:xfrm>
          <a:off x="119336" y="1412776"/>
          <a:ext cx="11953329" cy="502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4545182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121394748"/>
                    </a:ext>
                  </a:extLst>
                </a:gridCol>
                <a:gridCol w="5976665">
                  <a:extLst>
                    <a:ext uri="{9D8B030D-6E8A-4147-A177-3AD203B41FA5}">
                      <a16:colId xmlns:a16="http://schemas.microsoft.com/office/drawing/2014/main" val="3157356108"/>
                    </a:ext>
                  </a:extLst>
                </a:gridCol>
              </a:tblGrid>
              <a:tr h="601649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Wait until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Bookkeeping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97732"/>
                  </a:ext>
                </a:extLst>
              </a:tr>
              <a:tr h="1558591">
                <a:tc>
                  <a:txBody>
                    <a:bodyPr/>
                    <a:lstStyle/>
                    <a:p>
                      <a:r>
                        <a:rPr lang="en-US" altLang="zh-CN" dirty="0"/>
                        <a:t>Issue</a:t>
                      </a:r>
                    </a:p>
                    <a:p>
                      <a:r>
                        <a:rPr lang="en-US" altLang="zh-CN" dirty="0"/>
                        <a:t>(Structural and WAW)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!busy[FU] &amp;&amp; !result[RD]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busy[FU] = 1, op[FU] = OP,</a:t>
                      </a:r>
                    </a:p>
                    <a:p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[FU] = RD, src1[FU] = RS1, src2[FU] = RS2,</a:t>
                      </a:r>
                    </a:p>
                    <a:p>
                      <a:r>
                        <a:rPr lang="en-US" altLang="zh-CN" dirty="0"/>
                        <a:t>read1[FU] = result[RS1], read2[FU] = result[RS2],</a:t>
                      </a:r>
                    </a:p>
                    <a:p>
                      <a:r>
                        <a:rPr lang="en-US" altLang="zh-CN" dirty="0"/>
                        <a:t>wait1[FU] = !read1[FU], wait2[FU] = !read2[FU],</a:t>
                      </a:r>
                    </a:p>
                    <a:p>
                      <a:r>
                        <a:rPr lang="en-US" altLang="zh-CN" dirty="0"/>
                        <a:t>result[RD] = 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36164"/>
                  </a:ext>
                </a:extLst>
              </a:tr>
              <a:tr h="685609">
                <a:tc>
                  <a:txBody>
                    <a:bodyPr/>
                    <a:lstStyle/>
                    <a:p>
                      <a:r>
                        <a:rPr lang="en-US" altLang="zh-CN" dirty="0"/>
                        <a:t>Read operands</a:t>
                      </a:r>
                    </a:p>
                    <a:p>
                      <a:r>
                        <a:rPr lang="en-US" altLang="zh-CN" dirty="0"/>
                        <a:t>(RAW)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wait1[FU] &amp;&amp; wait2[FU]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wait1[FU] = 0, wait2[FU] =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05834"/>
                  </a:ext>
                </a:extLst>
              </a:tr>
              <a:tr h="599909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unit completes its 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65287"/>
                  </a:ext>
                </a:extLst>
              </a:tr>
              <a:tr h="1576654"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 back</a:t>
                      </a:r>
                    </a:p>
                    <a:p>
                      <a:r>
                        <a:rPr lang="en-US" altLang="zh-CN" dirty="0"/>
                        <a:t>(WAR)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∀f, !(src1[f] ==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[FU] &amp;&amp; wait1[FU] </a:t>
                      </a:r>
                    </a:p>
                    <a:p>
                      <a:r>
                        <a:rPr lang="en-US" altLang="zh-CN" dirty="0"/>
                        <a:t>    || src2[f] ==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[FU] &amp;&amp; wait2[FU])</a:t>
                      </a:r>
                    </a:p>
                    <a:p>
                      <a:r>
                        <a:rPr lang="en-US" altLang="zh-CN" dirty="0"/>
                        <a:t>or similarly</a:t>
                      </a:r>
                    </a:p>
                    <a:p>
                      <a:r>
                        <a:rPr lang="en-US" altLang="zh-CN" dirty="0"/>
                        <a:t>∀f,  (src1[f] !=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[FU] || !wait1[FU])</a:t>
                      </a:r>
                    </a:p>
                    <a:p>
                      <a:r>
                        <a:rPr lang="en-US" altLang="zh-CN" dirty="0"/>
                        <a:t>&amp;&amp; (src2[f] !=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[FU] || !wait2[FU])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∀f, if read1[f] == FU then wait1[f] = 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 </a:t>
                      </a:r>
                      <a:r>
                        <a:rPr lang="en-US" altLang="zh-CN" dirty="0"/>
                        <a:t>if read2[f] == FU then wait2[f] = 1.</a:t>
                      </a:r>
                    </a:p>
                    <a:p>
                      <a:r>
                        <a:rPr lang="en-US" altLang="zh-CN" dirty="0"/>
                        <a:t>result[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[FU] ] = 0,</a:t>
                      </a:r>
                    </a:p>
                    <a:p>
                      <a:r>
                        <a:rPr lang="en-US" altLang="zh-CN" dirty="0"/>
                        <a:t>busy[FU]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7813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FDF5147-1CB5-415D-83F8-7D63EC8B0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01737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46460"/>
              </p:ext>
            </p:extLst>
          </p:nvPr>
        </p:nvGraphicFramePr>
        <p:xfrm>
          <a:off x="479376" y="1196752"/>
          <a:ext cx="11233247" cy="53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432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823579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2120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50321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Instruction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Label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ASM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Comment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__start: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Str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.(in 2</a:t>
                      </a:r>
                      <a:r>
                        <a:rPr lang="en-US" altLang="zh-CN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nd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round with 60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x2, 4(x0)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x4, 8(x0)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Structural Haz.(0x4)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  x1, x2, x4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fff08093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x1, x1, -1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Struct.,WAW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(with 0xC)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x5, 12(x0)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x6, 16(x0)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x7, 20(x0)</a:t>
                      </a: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Done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at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the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same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time</a:t>
                      </a:r>
                    </a:p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Write respectively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402200b3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sub  x1, x4, x2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done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at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the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same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time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ffd50093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x1, x10,-3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beq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x4,x5,label0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beq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x4,x4,label0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宋体" panose="02010600030101010101" pitchFamily="2" charset="-122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DejaVu Sans Mono" panose="020B0609030804020204" pitchFamily="49" charset="0"/>
                        <a:ea typeface="宋体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宋体" panose="02010600030101010101" pitchFamily="2" charset="-122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DejaVu Sans Mono" panose="020B0609030804020204" pitchFamily="49" charset="0"/>
                        <a:ea typeface="宋体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宋体" panose="02010600030101010101" pitchFamily="2" charset="-122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DejaVu Sans Mono" panose="020B0609030804020204" pitchFamily="49" charset="0"/>
                        <a:ea typeface="宋体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0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24502"/>
              </p:ext>
            </p:extLst>
          </p:nvPr>
        </p:nvGraphicFramePr>
        <p:xfrm>
          <a:off x="479376" y="1196752"/>
          <a:ext cx="11233247" cy="53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432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823579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2120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50321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Label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ASM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lang="zh-CN" altLang="en-US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lang="zh-CN" altLang="en-US" sz="20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000040b7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label0: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lui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x1,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00c000ef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jal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x1, 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WAW(with 0x40)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2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宋体" panose="02010600030101010101" pitchFamily="2" charset="-122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DejaVu Sans Mono" panose="020B0609030804020204" pitchFamily="49" charset="0"/>
                        <a:ea typeface="宋体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宋体" panose="02010600030101010101" pitchFamily="2" charset="-122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DejaVu Sans Mono" panose="020B0609030804020204" pitchFamily="49" charset="0"/>
                        <a:ea typeface="宋体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ffff0097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auipc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x1, 0xffff0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0223c433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div  x8, x7,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025204b3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mul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x9, x4, x5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022404b3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mul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x9, x8,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Struct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.,WAW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(58);RAW(54)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00400113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x2, x0,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WAR(with 0x5C)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jalr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x1, 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宋体" panose="02010600030101010101" pitchFamily="2" charset="-122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DejaVu Sans Mono" panose="020B0609030804020204" pitchFamily="49" charset="0"/>
                        <a:ea typeface="宋体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等线" panose="02010600030101010101" pitchFamily="2" charset="-122"/>
                          <a:cs typeface="DejaVu Sans Mono" panose="020B0609030804020204" pitchFamily="49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not</a:t>
                      </a:r>
                      <a:r>
                        <a: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宋体" panose="02010600030101010101" pitchFamily="2" charset="-122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executed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DejaVu Sans Mono" panose="020B0609030804020204" pitchFamily="49" charset="0"/>
                        <a:ea typeface="宋体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83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Actual </a:t>
            </a:r>
            <a:r>
              <a:rPr lang="en-US" altLang="zh-CN" sz="4400" b="1" dirty="0">
                <a:solidFill>
                  <a:srgbClr val="002060"/>
                </a:solidFill>
                <a:latin typeface="+mn-lt"/>
                <a:ea typeface="宋体" charset="-122"/>
              </a:rPr>
              <a:t>Completion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Sequence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EE5DDC8-C09D-4B89-BAB8-4EB9FA1E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06207"/>
              </p:ext>
            </p:extLst>
          </p:nvPr>
        </p:nvGraphicFramePr>
        <p:xfrm>
          <a:off x="479376" y="1196752"/>
          <a:ext cx="11233248" cy="53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212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207212">
                  <a:extLst>
                    <a:ext uri="{9D8B030D-6E8A-4147-A177-3AD203B41FA5}">
                      <a16:colId xmlns:a16="http://schemas.microsoft.com/office/drawing/2014/main" val="942410199"/>
                    </a:ext>
                  </a:extLst>
                </a:gridCol>
                <a:gridCol w="440941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4409412">
                  <a:extLst>
                    <a:ext uri="{9D8B030D-6E8A-4147-A177-3AD203B41FA5}">
                      <a16:colId xmlns:a16="http://schemas.microsoft.com/office/drawing/2014/main" val="643556946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ASM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Comment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x2, 4(x0)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x2=0x8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x4, 8(x0)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x4=0x10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  x1, x2, x4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x1=0x18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x1, x1, -1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x1=0x17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x5, 12(x0)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x5=0x14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x6, 16(x0)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x6=0xFFFF0000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sub  x1, x4,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x1=0x8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lw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 x7, 20(x0)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x7=0x0FFF0000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addi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x1, x10,-3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x1=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0xFFFFFFFD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beq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x4,x5,label0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no jump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beq</a:t>
                      </a: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x4,x4,label0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jump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to</a:t>
                      </a: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+mn-ea"/>
                          <a:cs typeface="DejaVu Sans Mono" panose="020B0609030804020204" pitchFamily="49" charset="0"/>
                        </a:rPr>
                        <a:t> </a:t>
                      </a:r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0x40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+mn-ea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lui</a:t>
                      </a:r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x1,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x1=0x4000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jal</a:t>
                      </a:r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 x1, 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x1=0x48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auipc</a:t>
                      </a:r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x1, 0xffff0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x1=FFFF0050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88776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1519</Words>
  <Application>Microsoft Office PowerPoint</Application>
  <PresentationFormat>宽屏</PresentationFormat>
  <Paragraphs>494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DejaVu Sans Mono</vt:lpstr>
      <vt:lpstr>等线</vt:lpstr>
      <vt:lpstr>黑体</vt:lpstr>
      <vt:lpstr>华文细黑</vt:lpstr>
      <vt:lpstr>楷体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Status</vt:lpstr>
      <vt:lpstr>Instr. Mem.(1)</vt:lpstr>
      <vt:lpstr>Instr. Mem.(1)</vt:lpstr>
      <vt:lpstr>Actual Completion Sequence</vt:lpstr>
      <vt:lpstr>Actual Completion Sequence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Simulation (8)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XK 蔡</cp:lastModifiedBy>
  <cp:revision>240</cp:revision>
  <cp:lastPrinted>2015-06-15T14:04:08Z</cp:lastPrinted>
  <dcterms:created xsi:type="dcterms:W3CDTF">2011-08-03T07:44:17Z</dcterms:created>
  <dcterms:modified xsi:type="dcterms:W3CDTF">2024-01-10T10:55:20Z</dcterms:modified>
</cp:coreProperties>
</file>