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0743" y="3924242"/>
            <a:ext cx="3214307" cy="562061"/>
          </a:xfrm>
        </p:spPr>
        <p:txBody>
          <a:bodyPr anchor="b">
            <a:normAutofit fontScale="90000"/>
          </a:bodyPr>
          <a:lstStyle/>
          <a:p>
            <a:r>
              <a:rPr lang="en-US" sz="4400" dirty="0">
                <a:solidFill>
                  <a:schemeClr val="tx1"/>
                </a:solidFill>
              </a:rPr>
              <a:t>Healthy Diet </a:t>
            </a:r>
            <a:br>
              <a:rPr lang="en-US" sz="4400" dirty="0">
                <a:solidFill>
                  <a:schemeClr val="tx1"/>
                </a:solidFill>
              </a:rPr>
            </a:br>
            <a:r>
              <a:rPr lang="en-US" sz="4400" dirty="0">
                <a:solidFill>
                  <a:schemeClr val="tx1"/>
                </a:solidFill>
              </a:rPr>
              <a:t>Application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Wan aqmal </a:t>
            </a:r>
            <a:r>
              <a:rPr lang="en-US" sz="1600" dirty="0" err="1"/>
              <a:t>hariz</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Do this application help you for diet?. Number of responses: 14 responses.">
            <a:extLst>
              <a:ext uri="{FF2B5EF4-FFF2-40B4-BE49-F238E27FC236}">
                <a16:creationId xmlns:a16="http://schemas.microsoft.com/office/drawing/2014/main" id="{4A6EF680-D1A4-4950-B310-5EF5E9434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6097886" cy="2565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0E08349-A6DD-40E7-A968-E15B2F60B164}"/>
              </a:ext>
            </a:extLst>
          </p:cNvPr>
          <p:cNvSpPr txBox="1">
            <a:spLocks/>
          </p:cNvSpPr>
          <p:nvPr/>
        </p:nvSpPr>
        <p:spPr>
          <a:xfrm>
            <a:off x="6095999" y="930713"/>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dirty="0"/>
              <a:t>85.7% chosen yes</a:t>
            </a:r>
          </a:p>
          <a:p>
            <a:pPr>
              <a:buFont typeface="Wingdings" panose="05000000000000000000" pitchFamily="2" charset="2"/>
              <a:buChar char="Ø"/>
            </a:pPr>
            <a:r>
              <a:rPr lang="en-MY" dirty="0"/>
              <a:t>14.3% chosen Maybe</a:t>
            </a:r>
          </a:p>
          <a:p>
            <a:pPr>
              <a:buFont typeface="Wingdings" panose="05000000000000000000" pitchFamily="2" charset="2"/>
              <a:buChar char="Ø"/>
            </a:pPr>
            <a:r>
              <a:rPr lang="en-MY" dirty="0"/>
              <a:t>0% chosen no</a:t>
            </a:r>
          </a:p>
          <a:p>
            <a:pPr>
              <a:buFont typeface="Wingdings" panose="05000000000000000000" pitchFamily="2" charset="2"/>
              <a:buChar char="Ø"/>
            </a:pPr>
            <a:endParaRPr lang="en-MY" dirty="0"/>
          </a:p>
        </p:txBody>
      </p:sp>
    </p:spTree>
    <p:extLst>
      <p:ext uri="{BB962C8B-B14F-4D97-AF65-F5344CB8AC3E}">
        <p14:creationId xmlns:p14="http://schemas.microsoft.com/office/powerpoint/2010/main" val="39700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hat do you think about the design of this application. Number of responses: 15 responses.">
            <a:extLst>
              <a:ext uri="{FF2B5EF4-FFF2-40B4-BE49-F238E27FC236}">
                <a16:creationId xmlns:a16="http://schemas.microsoft.com/office/drawing/2014/main" id="{E86C0832-BEEC-4FE6-8D5B-F83002282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25" y="555392"/>
            <a:ext cx="5872675" cy="27918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1F9A1D-502E-4C8B-8D61-CFBF9FF88A9F}"/>
              </a:ext>
            </a:extLst>
          </p:cNvPr>
          <p:cNvSpPr txBox="1">
            <a:spLocks/>
          </p:cNvSpPr>
          <p:nvPr/>
        </p:nvSpPr>
        <p:spPr>
          <a:xfrm>
            <a:off x="6101974" y="555392"/>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graph shows the percentage of the respondents chosen answer based on the question:</a:t>
            </a:r>
          </a:p>
          <a:p>
            <a:pPr>
              <a:buFont typeface="Wingdings" panose="05000000000000000000" pitchFamily="2" charset="2"/>
              <a:buChar char="Ø"/>
            </a:pPr>
            <a:r>
              <a:rPr lang="en-MY" dirty="0"/>
              <a:t>66.7% chosen interesting of the design</a:t>
            </a:r>
          </a:p>
          <a:p>
            <a:pPr>
              <a:buFont typeface="Wingdings" panose="05000000000000000000" pitchFamily="2" charset="2"/>
              <a:buChar char="Ø"/>
            </a:pPr>
            <a:r>
              <a:rPr lang="en-MY" dirty="0"/>
              <a:t>46.7% chosen very organized of the design</a:t>
            </a:r>
          </a:p>
          <a:p>
            <a:pPr>
              <a:buFont typeface="Wingdings" panose="05000000000000000000" pitchFamily="2" charset="2"/>
              <a:buChar char="Ø"/>
            </a:pPr>
            <a:r>
              <a:rPr lang="en-MY" dirty="0"/>
              <a:t>0% chosen too complexity of the design</a:t>
            </a:r>
          </a:p>
          <a:p>
            <a:pPr>
              <a:buFont typeface="Wingdings" panose="05000000000000000000" pitchFamily="2" charset="2"/>
              <a:buChar char="Ø"/>
            </a:pPr>
            <a:r>
              <a:rPr lang="en-MY" dirty="0"/>
              <a:t>20% chosen simple of the design</a:t>
            </a:r>
          </a:p>
          <a:p>
            <a:pPr marL="0" indent="0">
              <a:buNone/>
            </a:pPr>
            <a:endParaRPr lang="en-MY" dirty="0"/>
          </a:p>
        </p:txBody>
      </p:sp>
    </p:spTree>
    <p:extLst>
      <p:ext uri="{BB962C8B-B14F-4D97-AF65-F5344CB8AC3E}">
        <p14:creationId xmlns:p14="http://schemas.microsoft.com/office/powerpoint/2010/main" val="82102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Does the suggestion food to eat at certain hours helpful?. Number of responses: 15 responses.">
            <a:extLst>
              <a:ext uri="{FF2B5EF4-FFF2-40B4-BE49-F238E27FC236}">
                <a16:creationId xmlns:a16="http://schemas.microsoft.com/office/drawing/2014/main" id="{2A5BF2F1-D576-4966-9A69-E031E9CB8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30466"/>
            <a:ext cx="6096000" cy="25646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3869CDA-B1DF-4732-A84E-05BE8CDC5596}"/>
              </a:ext>
            </a:extLst>
          </p:cNvPr>
          <p:cNvSpPr txBox="1">
            <a:spLocks/>
          </p:cNvSpPr>
          <p:nvPr/>
        </p:nvSpPr>
        <p:spPr>
          <a:xfrm>
            <a:off x="6101974" y="555392"/>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dirty="0"/>
              <a:t>86.7% chosen yes</a:t>
            </a:r>
          </a:p>
          <a:p>
            <a:pPr>
              <a:buFont typeface="Wingdings" panose="05000000000000000000" pitchFamily="2" charset="2"/>
              <a:buChar char="Ø"/>
            </a:pPr>
            <a:r>
              <a:rPr lang="en-MY" dirty="0"/>
              <a:t>13.3% chosen maybe</a:t>
            </a:r>
          </a:p>
          <a:p>
            <a:pPr>
              <a:buFont typeface="Wingdings" panose="05000000000000000000" pitchFamily="2" charset="2"/>
              <a:buChar char="Ø"/>
            </a:pPr>
            <a:r>
              <a:rPr lang="en-MY" dirty="0"/>
              <a:t>0% chosen no</a:t>
            </a:r>
          </a:p>
        </p:txBody>
      </p:sp>
    </p:spTree>
    <p:extLst>
      <p:ext uri="{BB962C8B-B14F-4D97-AF65-F5344CB8AC3E}">
        <p14:creationId xmlns:p14="http://schemas.microsoft.com/office/powerpoint/2010/main" val="219109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orms response chart. Question title: Does the history page helpful?. Number of responses: 15 responses.">
            <a:extLst>
              <a:ext uri="{FF2B5EF4-FFF2-40B4-BE49-F238E27FC236}">
                <a16:creationId xmlns:a16="http://schemas.microsoft.com/office/drawing/2014/main" id="{7EEF1717-A0A7-44C1-A121-B30236A80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3381"/>
            <a:ext cx="6096000" cy="256460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81ECEA0-2E7C-4CB5-9379-C2F32FACA84F}"/>
              </a:ext>
            </a:extLst>
          </p:cNvPr>
          <p:cNvSpPr txBox="1">
            <a:spLocks/>
          </p:cNvSpPr>
          <p:nvPr/>
        </p:nvSpPr>
        <p:spPr>
          <a:xfrm>
            <a:off x="6096000" y="773381"/>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i="1" dirty="0"/>
              <a:t>80</a:t>
            </a:r>
            <a:r>
              <a:rPr lang="en-MY" dirty="0"/>
              <a:t>% chosen yes</a:t>
            </a:r>
          </a:p>
          <a:p>
            <a:pPr>
              <a:buFont typeface="Wingdings" panose="05000000000000000000" pitchFamily="2" charset="2"/>
              <a:buChar char="Ø"/>
            </a:pPr>
            <a:r>
              <a:rPr lang="en-MY" dirty="0"/>
              <a:t>13.3% chosen maybe</a:t>
            </a:r>
          </a:p>
          <a:p>
            <a:pPr>
              <a:buFont typeface="Wingdings" panose="05000000000000000000" pitchFamily="2" charset="2"/>
              <a:buChar char="Ø"/>
            </a:pPr>
            <a:r>
              <a:rPr lang="en-MY" dirty="0"/>
              <a:t>6.7% chosen no</a:t>
            </a:r>
          </a:p>
        </p:txBody>
      </p:sp>
    </p:spTree>
    <p:extLst>
      <p:ext uri="{BB962C8B-B14F-4D97-AF65-F5344CB8AC3E}">
        <p14:creationId xmlns:p14="http://schemas.microsoft.com/office/powerpoint/2010/main" val="426670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orms response chart. Question title: Does each feature in this Healthy Diet application totally function?. Number of responses: 15 responses.">
            <a:extLst>
              <a:ext uri="{FF2B5EF4-FFF2-40B4-BE49-F238E27FC236}">
                <a16:creationId xmlns:a16="http://schemas.microsoft.com/office/drawing/2014/main" id="{BD7D0D99-4EC0-492E-94B3-81E5DCFC9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 y="536430"/>
            <a:ext cx="6097886" cy="2565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13DC6DD-8373-4E5A-B3A4-A652C5A31E16}"/>
              </a:ext>
            </a:extLst>
          </p:cNvPr>
          <p:cNvSpPr txBox="1">
            <a:spLocks/>
          </p:cNvSpPr>
          <p:nvPr/>
        </p:nvSpPr>
        <p:spPr>
          <a:xfrm>
            <a:off x="6096000" y="773381"/>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i="1" dirty="0"/>
              <a:t>93.3</a:t>
            </a:r>
            <a:r>
              <a:rPr lang="en-MY" dirty="0"/>
              <a:t>% chosen yes</a:t>
            </a:r>
          </a:p>
          <a:p>
            <a:pPr>
              <a:buFont typeface="Wingdings" panose="05000000000000000000" pitchFamily="2" charset="2"/>
              <a:buChar char="Ø"/>
            </a:pPr>
            <a:r>
              <a:rPr lang="en-MY" dirty="0"/>
              <a:t>6.7% chosen maybe</a:t>
            </a:r>
          </a:p>
          <a:p>
            <a:pPr>
              <a:buFont typeface="Wingdings" panose="05000000000000000000" pitchFamily="2" charset="2"/>
              <a:buChar char="Ø"/>
            </a:pPr>
            <a:r>
              <a:rPr lang="en-MY" dirty="0"/>
              <a:t>0% chosen no</a:t>
            </a:r>
          </a:p>
        </p:txBody>
      </p:sp>
    </p:spTree>
    <p:extLst>
      <p:ext uri="{BB962C8B-B14F-4D97-AF65-F5344CB8AC3E}">
        <p14:creationId xmlns:p14="http://schemas.microsoft.com/office/powerpoint/2010/main" val="279626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orms response chart. Question title: How would you rate this application?. Number of responses: 15 responses.">
            <a:extLst>
              <a:ext uri="{FF2B5EF4-FFF2-40B4-BE49-F238E27FC236}">
                <a16:creationId xmlns:a16="http://schemas.microsoft.com/office/drawing/2014/main" id="{22B47195-5712-44AF-994C-FCF486A76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1"/>
            <a:ext cx="6097886" cy="2565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08708BA-5CC1-4803-BCA3-4DD4A3C8834F}"/>
              </a:ext>
            </a:extLst>
          </p:cNvPr>
          <p:cNvSpPr txBox="1">
            <a:spLocks/>
          </p:cNvSpPr>
          <p:nvPr/>
        </p:nvSpPr>
        <p:spPr>
          <a:xfrm>
            <a:off x="6096000" y="773381"/>
            <a:ext cx="5866701" cy="3975082"/>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i="1" dirty="0"/>
              <a:t>46.7</a:t>
            </a:r>
            <a:r>
              <a:rPr lang="en-MY" dirty="0"/>
              <a:t>% chosen 5 star out of 5</a:t>
            </a:r>
          </a:p>
          <a:p>
            <a:pPr>
              <a:buFont typeface="Wingdings" panose="05000000000000000000" pitchFamily="2" charset="2"/>
              <a:buChar char="Ø"/>
            </a:pPr>
            <a:r>
              <a:rPr lang="en-MY" dirty="0"/>
              <a:t>33.3% chosen 4 star out of 5</a:t>
            </a:r>
          </a:p>
          <a:p>
            <a:pPr>
              <a:buFont typeface="Wingdings" panose="05000000000000000000" pitchFamily="2" charset="2"/>
              <a:buChar char="Ø"/>
            </a:pPr>
            <a:r>
              <a:rPr lang="en-MY" dirty="0"/>
              <a:t>13.3% chosen 3 star out of 5</a:t>
            </a:r>
          </a:p>
          <a:p>
            <a:pPr>
              <a:buFont typeface="Wingdings" panose="05000000000000000000" pitchFamily="2" charset="2"/>
              <a:buChar char="Ø"/>
            </a:pPr>
            <a:r>
              <a:rPr lang="en-MY" dirty="0"/>
              <a:t>6.7% chosen 2 star out of 5</a:t>
            </a:r>
          </a:p>
          <a:p>
            <a:pPr>
              <a:buFont typeface="Wingdings" panose="05000000000000000000" pitchFamily="2" charset="2"/>
              <a:buChar char="Ø"/>
            </a:pPr>
            <a:r>
              <a:rPr lang="en-MY" dirty="0"/>
              <a:t>0% chosen 1 star out of 5</a:t>
            </a:r>
          </a:p>
        </p:txBody>
      </p:sp>
    </p:spTree>
    <p:extLst>
      <p:ext uri="{BB962C8B-B14F-4D97-AF65-F5344CB8AC3E}">
        <p14:creationId xmlns:p14="http://schemas.microsoft.com/office/powerpoint/2010/main" val="126749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orms response chart. Question title: what improvements need to be made in this application?. Number of responses: 9 responses.">
            <a:extLst>
              <a:ext uri="{FF2B5EF4-FFF2-40B4-BE49-F238E27FC236}">
                <a16:creationId xmlns:a16="http://schemas.microsoft.com/office/drawing/2014/main" id="{FF325914-C980-49BD-B736-FD571A86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4394"/>
            <a:ext cx="6096000" cy="32236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214A02-8509-4A91-9226-2ED2826F97D8}"/>
              </a:ext>
            </a:extLst>
          </p:cNvPr>
          <p:cNvSpPr txBox="1">
            <a:spLocks/>
          </p:cNvSpPr>
          <p:nvPr/>
        </p:nvSpPr>
        <p:spPr>
          <a:xfrm>
            <a:off x="6096000" y="773381"/>
            <a:ext cx="5866701" cy="3975082"/>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graph shows the percentage of the respondents chosen answer based on the question:</a:t>
            </a:r>
          </a:p>
          <a:p>
            <a:pPr>
              <a:buFont typeface="Wingdings" panose="05000000000000000000" pitchFamily="2" charset="2"/>
              <a:buChar char="Ø"/>
            </a:pPr>
            <a:r>
              <a:rPr lang="en-MY" i="1" dirty="0"/>
              <a:t>Only 1 user say that need to improve the history page</a:t>
            </a:r>
          </a:p>
          <a:p>
            <a:pPr>
              <a:buFont typeface="Wingdings" panose="05000000000000000000" pitchFamily="2" charset="2"/>
              <a:buChar char="Ø"/>
            </a:pPr>
            <a:r>
              <a:rPr lang="en-MY" i="1" dirty="0"/>
              <a:t>Other else say no need do anything</a:t>
            </a:r>
            <a:endParaRPr lang="en-MY" dirty="0"/>
          </a:p>
        </p:txBody>
      </p:sp>
    </p:spTree>
    <p:extLst>
      <p:ext uri="{BB962C8B-B14F-4D97-AF65-F5344CB8AC3E}">
        <p14:creationId xmlns:p14="http://schemas.microsoft.com/office/powerpoint/2010/main" val="235649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D85-F22B-49BF-AD8E-D786A288ACC7}"/>
              </a:ext>
            </a:extLst>
          </p:cNvPr>
          <p:cNvSpPr>
            <a:spLocks noGrp="1"/>
          </p:cNvSpPr>
          <p:nvPr>
            <p:ph type="title"/>
          </p:nvPr>
        </p:nvSpPr>
        <p:spPr>
          <a:xfrm>
            <a:off x="586557" y="3143948"/>
            <a:ext cx="3517567" cy="632457"/>
          </a:xfrm>
        </p:spPr>
        <p:txBody>
          <a:bodyPr/>
          <a:lstStyle/>
          <a:p>
            <a:r>
              <a:rPr lang="en-US" dirty="0"/>
              <a:t>Future Works</a:t>
            </a:r>
            <a:endParaRPr lang="en-MY" dirty="0"/>
          </a:p>
        </p:txBody>
      </p:sp>
      <p:sp>
        <p:nvSpPr>
          <p:cNvPr id="6" name="Content Placeholder 5">
            <a:extLst>
              <a:ext uri="{FF2B5EF4-FFF2-40B4-BE49-F238E27FC236}">
                <a16:creationId xmlns:a16="http://schemas.microsoft.com/office/drawing/2014/main" id="{6F9127B8-CA4E-4CF3-8306-C099848B4CEF}"/>
              </a:ext>
            </a:extLst>
          </p:cNvPr>
          <p:cNvSpPr>
            <a:spLocks noGrp="1"/>
          </p:cNvSpPr>
          <p:nvPr>
            <p:ph idx="1"/>
          </p:nvPr>
        </p:nvSpPr>
        <p:spPr>
          <a:xfrm>
            <a:off x="4781549" y="714375"/>
            <a:ext cx="7088873" cy="4486799"/>
          </a:xfrm>
        </p:spPr>
        <p:txBody>
          <a:bodyPr>
            <a:normAutofit/>
          </a:bodyPr>
          <a:lstStyle/>
          <a:p>
            <a:pPr>
              <a:buFont typeface="Wingdings" panose="05000000000000000000" pitchFamily="2" charset="2"/>
              <a:buChar char="v"/>
            </a:pPr>
            <a:r>
              <a:rPr lang="en-US" dirty="0"/>
              <a:t> Additional Security on Login page </a:t>
            </a:r>
            <a:endParaRPr lang="en-MY" dirty="0"/>
          </a:p>
          <a:p>
            <a:pPr marL="0" indent="0" algn="just">
              <a:buNone/>
            </a:pPr>
            <a:r>
              <a:rPr lang="en-US" sz="1600" dirty="0"/>
              <a:t>In future work developers can approve this additional security authentication to be improved only by users who have registered access to the system and additional security layers other than text passwords such as OTP passwords. Lastly if the user forget the password user can request to reset the password by click the link .</a:t>
            </a:r>
          </a:p>
          <a:p>
            <a:pPr algn="just">
              <a:buFont typeface="Wingdings" panose="05000000000000000000" pitchFamily="2" charset="2"/>
              <a:buChar char="v"/>
            </a:pPr>
            <a:r>
              <a:rPr lang="en-US" sz="2000" dirty="0"/>
              <a:t>User interface </a:t>
            </a:r>
          </a:p>
          <a:p>
            <a:pPr marL="0" indent="0" algn="just">
              <a:buNone/>
            </a:pPr>
            <a:r>
              <a:rPr lang="en-US" sz="1600" dirty="0"/>
              <a:t>The user interface should be enhanced is to make the user interface easier and more pleasant to use and not confusing to use.</a:t>
            </a:r>
          </a:p>
          <a:p>
            <a:pPr algn="just">
              <a:buFont typeface="Wingdings" panose="05000000000000000000" pitchFamily="2" charset="2"/>
              <a:buChar char="v"/>
            </a:pPr>
            <a:r>
              <a:rPr lang="en-US" sz="1800" dirty="0"/>
              <a:t>Additional function</a:t>
            </a:r>
          </a:p>
          <a:p>
            <a:pPr marL="0" indent="0" algn="just">
              <a:buNone/>
            </a:pPr>
            <a:r>
              <a:rPr lang="en-US" sz="1600" dirty="0"/>
              <a:t>The current system only allows users nutrient history. In the future enhancement, the system will have history that what the user eat at the certain time. Lastly I will add more food to the database.</a:t>
            </a:r>
          </a:p>
          <a:p>
            <a:pPr marL="0" indent="0" algn="just">
              <a:buNone/>
            </a:pPr>
            <a:endParaRPr lang="en-US" sz="1600" dirty="0"/>
          </a:p>
        </p:txBody>
      </p:sp>
    </p:spTree>
    <p:extLst>
      <p:ext uri="{BB962C8B-B14F-4D97-AF65-F5344CB8AC3E}">
        <p14:creationId xmlns:p14="http://schemas.microsoft.com/office/powerpoint/2010/main" val="422797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4D37-D084-4F87-9755-A96880D4D27E}"/>
              </a:ext>
            </a:extLst>
          </p:cNvPr>
          <p:cNvSpPr>
            <a:spLocks noGrp="1"/>
          </p:cNvSpPr>
          <p:nvPr>
            <p:ph type="title"/>
          </p:nvPr>
        </p:nvSpPr>
        <p:spPr>
          <a:xfrm>
            <a:off x="595841" y="3139185"/>
            <a:ext cx="3517567" cy="641983"/>
          </a:xfrm>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942AD585-EDE1-4A7A-BD6A-C7FA4E91DF20}"/>
              </a:ext>
            </a:extLst>
          </p:cNvPr>
          <p:cNvSpPr>
            <a:spLocks noGrp="1"/>
          </p:cNvSpPr>
          <p:nvPr>
            <p:ph idx="1"/>
          </p:nvPr>
        </p:nvSpPr>
        <p:spPr>
          <a:xfrm>
            <a:off x="5325633" y="2216149"/>
            <a:ext cx="6137175" cy="2425701"/>
          </a:xfrm>
        </p:spPr>
        <p:txBody>
          <a:bodyPr>
            <a:normAutofit fontScale="92500"/>
          </a:bodyPr>
          <a:lstStyle/>
          <a:p>
            <a:pPr algn="just">
              <a:lnSpc>
                <a:spcPct val="150000"/>
              </a:lnSpc>
            </a:pPr>
            <a:r>
              <a:rPr lang="en-US" sz="1600" dirty="0"/>
              <a:t>This applications will give a full tips diet with healthy and this applications will automatically calculate the what a gram does the user pick nutrition in daily . we hope that the Healthy Diet mobile application can be developed with all the design that help to user easy to understand and not confusing the design. Next </a:t>
            </a:r>
            <a:r>
              <a:rPr lang="en-US" sz="1600" dirty="0" err="1"/>
              <a:t>i</a:t>
            </a:r>
            <a:r>
              <a:rPr lang="en-US" sz="1600" dirty="0"/>
              <a:t> also hope that we will fix the problem statement very fast and efficient ways. Lastly, I will improve this application in the future.</a:t>
            </a:r>
            <a:endParaRPr lang="en-MY" sz="1600" dirty="0"/>
          </a:p>
        </p:txBody>
      </p:sp>
    </p:spTree>
    <p:extLst>
      <p:ext uri="{BB962C8B-B14F-4D97-AF65-F5344CB8AC3E}">
        <p14:creationId xmlns:p14="http://schemas.microsoft.com/office/powerpoint/2010/main" val="239768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a:t>
            </a:r>
          </a:p>
        </p:txBody>
      </p:sp>
      <p:sp>
        <p:nvSpPr>
          <p:cNvPr id="4" name="Content Placeholder 3">
            <a:extLst>
              <a:ext uri="{FF2B5EF4-FFF2-40B4-BE49-F238E27FC236}">
                <a16:creationId xmlns:a16="http://schemas.microsoft.com/office/drawing/2014/main" id="{F7359B86-B3F7-40D6-970A-D8559FB56049}"/>
              </a:ext>
            </a:extLst>
          </p:cNvPr>
          <p:cNvSpPr>
            <a:spLocks noGrp="1"/>
          </p:cNvSpPr>
          <p:nvPr>
            <p:ph idx="1"/>
          </p:nvPr>
        </p:nvSpPr>
        <p:spPr>
          <a:xfrm>
            <a:off x="4537492" y="1150811"/>
            <a:ext cx="7147420" cy="4504888"/>
          </a:xfrm>
        </p:spPr>
        <p:txBody>
          <a:bodyPr/>
          <a:lstStyle/>
          <a:p>
            <a:pPr>
              <a:buFont typeface="Wingdings" panose="05000000000000000000" pitchFamily="2" charset="2"/>
              <a:buChar char="§"/>
            </a:pPr>
            <a:r>
              <a:rPr lang="en-US" dirty="0"/>
              <a:t>Healthy Diet (APP) is an application for patients and for someone wants to be healthy that doesn’t know how to diet with healthy by using nutrient.</a:t>
            </a:r>
          </a:p>
          <a:p>
            <a:pPr>
              <a:buFont typeface="Wingdings" panose="05000000000000000000" pitchFamily="2" charset="2"/>
              <a:buChar char="§"/>
            </a:pPr>
            <a:r>
              <a:rPr lang="en-MY" dirty="0"/>
              <a:t>Healthy Diet </a:t>
            </a:r>
            <a:r>
              <a:rPr lang="en-US" dirty="0"/>
              <a:t>(APP)</a:t>
            </a:r>
            <a:r>
              <a:rPr lang="en-MY" dirty="0"/>
              <a:t> its develop to help the user calculate nutrient per day they take.</a:t>
            </a:r>
          </a:p>
          <a:p>
            <a:pPr>
              <a:buFont typeface="Wingdings" panose="05000000000000000000" pitchFamily="2" charset="2"/>
              <a:buChar char="§"/>
            </a:pPr>
            <a:r>
              <a:rPr lang="en-MY" dirty="0"/>
              <a:t> This application also provide </a:t>
            </a:r>
            <a:r>
              <a:rPr lang="en-US" dirty="0"/>
              <a:t>that have suggestion food to eat at certain hours, where the user can view the recipe food to eat at certain hours.</a:t>
            </a:r>
            <a:endParaRPr lang="en-MY"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1E85-CEDB-4074-BEF1-A8FCBD3A541C}"/>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F81540E3-1D89-41D1-8CA1-5F564BEFFA1D}"/>
              </a:ext>
            </a:extLst>
          </p:cNvPr>
          <p:cNvSpPr>
            <a:spLocks noGrp="1"/>
          </p:cNvSpPr>
          <p:nvPr>
            <p:ph idx="1"/>
          </p:nvPr>
        </p:nvSpPr>
        <p:spPr>
          <a:xfrm>
            <a:off x="1066800" y="2140285"/>
            <a:ext cx="10058400" cy="3760891"/>
          </a:xfrm>
        </p:spPr>
        <p:txBody>
          <a:bodyPr/>
          <a:lstStyle/>
          <a:p>
            <a:pPr>
              <a:buFont typeface="Wingdings" panose="05000000000000000000" pitchFamily="2" charset="2"/>
              <a:buChar char="§"/>
            </a:pPr>
            <a:r>
              <a:rPr lang="en-US" dirty="0"/>
              <a:t>Some Patients or someone wants to be healthy that doesn’t have a full tips for diet with healthy by  using nutrient .</a:t>
            </a:r>
          </a:p>
          <a:p>
            <a:pPr>
              <a:buFont typeface="Wingdings" panose="05000000000000000000" pitchFamily="2" charset="2"/>
              <a:buChar char="§"/>
            </a:pPr>
            <a:r>
              <a:rPr lang="en-US" dirty="0"/>
              <a:t>Patients or user need to calculate manually what a gram does the Patients or user pick nutrition in daily.</a:t>
            </a:r>
          </a:p>
          <a:p>
            <a:pPr>
              <a:buFont typeface="Wingdings" panose="05000000000000000000" pitchFamily="2" charset="2"/>
              <a:buChar char="§"/>
            </a:pPr>
            <a:r>
              <a:rPr lang="en-US" dirty="0"/>
              <a:t>Sometimes Patients or user doesn't know what to eat at certain hours.</a:t>
            </a:r>
            <a:endParaRPr lang="en-MY" dirty="0"/>
          </a:p>
        </p:txBody>
      </p:sp>
    </p:spTree>
    <p:extLst>
      <p:ext uri="{BB962C8B-B14F-4D97-AF65-F5344CB8AC3E}">
        <p14:creationId xmlns:p14="http://schemas.microsoft.com/office/powerpoint/2010/main" val="98432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6AAA-2744-4179-81CF-2AA0C232DCCC}"/>
              </a:ext>
            </a:extLst>
          </p:cNvPr>
          <p:cNvSpPr>
            <a:spLocks noGrp="1"/>
          </p:cNvSpPr>
          <p:nvPr>
            <p:ph type="title"/>
          </p:nvPr>
        </p:nvSpPr>
        <p:spPr/>
        <p:txBody>
          <a:bodyPr/>
          <a:lstStyle/>
          <a:p>
            <a:r>
              <a:rPr lang="en-MY" dirty="0"/>
              <a:t>Project Objectives</a:t>
            </a:r>
          </a:p>
        </p:txBody>
      </p:sp>
      <p:sp>
        <p:nvSpPr>
          <p:cNvPr id="3" name="Content Placeholder 2">
            <a:extLst>
              <a:ext uri="{FF2B5EF4-FFF2-40B4-BE49-F238E27FC236}">
                <a16:creationId xmlns:a16="http://schemas.microsoft.com/office/drawing/2014/main" id="{BACF1D97-CECC-4478-99C1-071A70F1D5C4}"/>
              </a:ext>
            </a:extLst>
          </p:cNvPr>
          <p:cNvSpPr>
            <a:spLocks noGrp="1"/>
          </p:cNvSpPr>
          <p:nvPr>
            <p:ph idx="1"/>
          </p:nvPr>
        </p:nvSpPr>
        <p:spPr/>
        <p:txBody>
          <a:bodyPr/>
          <a:lstStyle/>
          <a:p>
            <a:pPr>
              <a:buFont typeface="Wingdings" panose="05000000000000000000" pitchFamily="2" charset="2"/>
              <a:buChar char="§"/>
            </a:pPr>
            <a:r>
              <a:rPr lang="en-US" dirty="0"/>
              <a:t>To provide an application that have full tips for diet with healthy by using nutrient .</a:t>
            </a:r>
          </a:p>
          <a:p>
            <a:pPr>
              <a:buFont typeface="Wingdings" panose="05000000000000000000" pitchFamily="2" charset="2"/>
              <a:buChar char="§"/>
            </a:pPr>
            <a:r>
              <a:rPr lang="en-US" dirty="0"/>
              <a:t>To provide an application that can calculate what a gram does the Patients pick nutrition in daily .</a:t>
            </a:r>
          </a:p>
          <a:p>
            <a:pPr>
              <a:buFont typeface="Wingdings" panose="05000000000000000000" pitchFamily="2" charset="2"/>
              <a:buChar char="§"/>
            </a:pPr>
            <a:r>
              <a:rPr lang="en-US" dirty="0"/>
              <a:t>To provide an application that have suggestion food to eat at certain hours.</a:t>
            </a:r>
            <a:endParaRPr lang="en-MY" dirty="0"/>
          </a:p>
        </p:txBody>
      </p:sp>
    </p:spTree>
    <p:extLst>
      <p:ext uri="{BB962C8B-B14F-4D97-AF65-F5344CB8AC3E}">
        <p14:creationId xmlns:p14="http://schemas.microsoft.com/office/powerpoint/2010/main" val="977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3C84-BDCF-429D-AAA8-9E9120F667AD}"/>
              </a:ext>
            </a:extLst>
          </p:cNvPr>
          <p:cNvSpPr>
            <a:spLocks noGrp="1"/>
          </p:cNvSpPr>
          <p:nvPr>
            <p:ph type="title"/>
          </p:nvPr>
        </p:nvSpPr>
        <p:spPr>
          <a:xfrm>
            <a:off x="804862" y="2847072"/>
            <a:ext cx="3517567" cy="1163853"/>
          </a:xfrm>
        </p:spPr>
        <p:txBody>
          <a:bodyPr/>
          <a:lstStyle/>
          <a:p>
            <a:r>
              <a:rPr lang="en-MY" dirty="0"/>
              <a:t>Literature Review</a:t>
            </a:r>
          </a:p>
        </p:txBody>
      </p:sp>
      <p:pic>
        <p:nvPicPr>
          <p:cNvPr id="6" name="Content Placeholder 5">
            <a:extLst>
              <a:ext uri="{FF2B5EF4-FFF2-40B4-BE49-F238E27FC236}">
                <a16:creationId xmlns:a16="http://schemas.microsoft.com/office/drawing/2014/main" id="{A1C69588-298A-402D-9B8E-904EB9A0744F}"/>
              </a:ext>
            </a:extLst>
          </p:cNvPr>
          <p:cNvPicPr>
            <a:picLocks noGrp="1" noChangeAspect="1"/>
          </p:cNvPicPr>
          <p:nvPr>
            <p:ph idx="1"/>
          </p:nvPr>
        </p:nvPicPr>
        <p:blipFill>
          <a:blip r:embed="rId2"/>
          <a:stretch>
            <a:fillRect/>
          </a:stretch>
        </p:blipFill>
        <p:spPr>
          <a:xfrm>
            <a:off x="5469622" y="835419"/>
            <a:ext cx="6009795" cy="5187161"/>
          </a:xfrm>
        </p:spPr>
      </p:pic>
    </p:spTree>
    <p:extLst>
      <p:ext uri="{BB962C8B-B14F-4D97-AF65-F5344CB8AC3E}">
        <p14:creationId xmlns:p14="http://schemas.microsoft.com/office/powerpoint/2010/main" val="36185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E30E-4508-4C16-B1E2-BF2CE1FAB035}"/>
              </a:ext>
            </a:extLst>
          </p:cNvPr>
          <p:cNvSpPr>
            <a:spLocks noGrp="1"/>
          </p:cNvSpPr>
          <p:nvPr>
            <p:ph type="title"/>
          </p:nvPr>
        </p:nvSpPr>
        <p:spPr>
          <a:xfrm>
            <a:off x="685411" y="3190262"/>
            <a:ext cx="3517567" cy="539830"/>
          </a:xfrm>
        </p:spPr>
        <p:txBody>
          <a:bodyPr>
            <a:normAutofit fontScale="90000"/>
          </a:bodyPr>
          <a:lstStyle/>
          <a:p>
            <a:r>
              <a:rPr lang="en-MY" dirty="0"/>
              <a:t>Methodology</a:t>
            </a:r>
          </a:p>
        </p:txBody>
      </p:sp>
      <p:pic>
        <p:nvPicPr>
          <p:cNvPr id="4" name="Picture 3">
            <a:extLst>
              <a:ext uri="{FF2B5EF4-FFF2-40B4-BE49-F238E27FC236}">
                <a16:creationId xmlns:a16="http://schemas.microsoft.com/office/drawing/2014/main" id="{F7348649-4B57-47BB-AE69-D1337DFFFBE0}"/>
              </a:ext>
            </a:extLst>
          </p:cNvPr>
          <p:cNvPicPr>
            <a:picLocks noChangeAspect="1"/>
          </p:cNvPicPr>
          <p:nvPr/>
        </p:nvPicPr>
        <p:blipFill>
          <a:blip r:embed="rId2"/>
          <a:stretch>
            <a:fillRect/>
          </a:stretch>
        </p:blipFill>
        <p:spPr>
          <a:xfrm>
            <a:off x="5142452" y="1297031"/>
            <a:ext cx="6154203" cy="4731898"/>
          </a:xfrm>
          <a:prstGeom prst="rect">
            <a:avLst/>
          </a:prstGeom>
        </p:spPr>
      </p:pic>
      <p:sp>
        <p:nvSpPr>
          <p:cNvPr id="5" name="TextBox 4">
            <a:extLst>
              <a:ext uri="{FF2B5EF4-FFF2-40B4-BE49-F238E27FC236}">
                <a16:creationId xmlns:a16="http://schemas.microsoft.com/office/drawing/2014/main" id="{6B4C0D0A-7C9A-4114-ABE2-995C6BD31148}"/>
              </a:ext>
            </a:extLst>
          </p:cNvPr>
          <p:cNvSpPr txBox="1"/>
          <p:nvPr/>
        </p:nvSpPr>
        <p:spPr>
          <a:xfrm>
            <a:off x="5142452" y="761959"/>
            <a:ext cx="3036814" cy="369332"/>
          </a:xfrm>
          <a:prstGeom prst="rect">
            <a:avLst/>
          </a:prstGeom>
          <a:noFill/>
        </p:spPr>
        <p:txBody>
          <a:bodyPr wrap="square" rtlCol="0">
            <a:spAutoFit/>
          </a:bodyPr>
          <a:lstStyle/>
          <a:p>
            <a:r>
              <a:rPr lang="en-US" dirty="0"/>
              <a:t>Waterfall methodology</a:t>
            </a:r>
            <a:endParaRPr lang="en-MY" dirty="0"/>
          </a:p>
        </p:txBody>
      </p:sp>
    </p:spTree>
    <p:extLst>
      <p:ext uri="{BB962C8B-B14F-4D97-AF65-F5344CB8AC3E}">
        <p14:creationId xmlns:p14="http://schemas.microsoft.com/office/powerpoint/2010/main" val="152897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8B06-AFC2-4A1C-88B9-1BD1415DD98F}"/>
              </a:ext>
            </a:extLst>
          </p:cNvPr>
          <p:cNvSpPr>
            <a:spLocks noGrp="1"/>
          </p:cNvSpPr>
          <p:nvPr>
            <p:ph type="title"/>
          </p:nvPr>
        </p:nvSpPr>
        <p:spPr>
          <a:xfrm>
            <a:off x="1097280" y="1013082"/>
            <a:ext cx="10058400" cy="725378"/>
          </a:xfrm>
        </p:spPr>
        <p:txBody>
          <a:bodyPr>
            <a:normAutofit fontScale="90000"/>
          </a:bodyPr>
          <a:lstStyle/>
          <a:p>
            <a:r>
              <a:rPr lang="en-US" dirty="0"/>
              <a:t>Why ? Waterfall methodology</a:t>
            </a:r>
            <a:endParaRPr lang="en-MY" dirty="0"/>
          </a:p>
        </p:txBody>
      </p:sp>
      <p:sp>
        <p:nvSpPr>
          <p:cNvPr id="3" name="Content Placeholder 2">
            <a:extLst>
              <a:ext uri="{FF2B5EF4-FFF2-40B4-BE49-F238E27FC236}">
                <a16:creationId xmlns:a16="http://schemas.microsoft.com/office/drawing/2014/main" id="{C2B33637-FD88-42F5-8077-95DAB46E01C3}"/>
              </a:ext>
            </a:extLst>
          </p:cNvPr>
          <p:cNvSpPr>
            <a:spLocks noGrp="1"/>
          </p:cNvSpPr>
          <p:nvPr>
            <p:ph idx="1"/>
          </p:nvPr>
        </p:nvSpPr>
        <p:spPr>
          <a:xfrm>
            <a:off x="1097280" y="2108201"/>
            <a:ext cx="10058400" cy="2077905"/>
          </a:xfrm>
        </p:spPr>
        <p:txBody>
          <a:bodyPr/>
          <a:lstStyle/>
          <a:p>
            <a:pPr>
              <a:buFont typeface="Wingdings" panose="05000000000000000000" pitchFamily="2" charset="2"/>
              <a:buChar char="§"/>
            </a:pPr>
            <a:r>
              <a:rPr lang="en-US" dirty="0"/>
              <a:t>Suitable for the projects that meet the specific documentation, sample resources, fixed requirements, established timeline, and understanding of technology.</a:t>
            </a:r>
          </a:p>
          <a:p>
            <a:pPr>
              <a:buFont typeface="Wingdings" panose="05000000000000000000" pitchFamily="2" charset="2"/>
              <a:buChar char="§"/>
            </a:pPr>
            <a:r>
              <a:rPr lang="en-US" dirty="0"/>
              <a:t>Best for the long-term project where it needs the details of the plan that needs one phase to be done before starts another phase.</a:t>
            </a:r>
          </a:p>
          <a:p>
            <a:pPr>
              <a:buFont typeface="Wingdings" panose="05000000000000000000" pitchFamily="2" charset="2"/>
              <a:buChar char="§"/>
            </a:pPr>
            <a:r>
              <a:rPr lang="en-US" dirty="0"/>
              <a:t>This methodology runs a progression where in one stage follows the next stages.</a:t>
            </a:r>
          </a:p>
          <a:p>
            <a:pPr marL="0" indent="0">
              <a:buNone/>
            </a:pPr>
            <a:endParaRPr lang="en-US" dirty="0"/>
          </a:p>
          <a:p>
            <a:pPr>
              <a:buFont typeface="Wingdings" panose="05000000000000000000" pitchFamily="2" charset="2"/>
              <a:buChar char="§"/>
            </a:pPr>
            <a:endParaRPr lang="en-MY" dirty="0"/>
          </a:p>
        </p:txBody>
      </p:sp>
    </p:spTree>
    <p:extLst>
      <p:ext uri="{BB962C8B-B14F-4D97-AF65-F5344CB8AC3E}">
        <p14:creationId xmlns:p14="http://schemas.microsoft.com/office/powerpoint/2010/main" val="201340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0FCF-DC15-4F12-87BE-1C8448F56FC3}"/>
              </a:ext>
            </a:extLst>
          </p:cNvPr>
          <p:cNvSpPr>
            <a:spLocks noGrp="1"/>
          </p:cNvSpPr>
          <p:nvPr>
            <p:ph type="title"/>
          </p:nvPr>
        </p:nvSpPr>
        <p:spPr>
          <a:xfrm>
            <a:off x="804672" y="2898711"/>
            <a:ext cx="3660087" cy="1060578"/>
          </a:xfrm>
        </p:spPr>
        <p:txBody>
          <a:bodyPr>
            <a:normAutofit fontScale="90000"/>
          </a:bodyPr>
          <a:lstStyle/>
          <a:p>
            <a:r>
              <a:rPr lang="en-US" dirty="0"/>
              <a:t>Testing and Result</a:t>
            </a:r>
            <a:endParaRPr lang="en-MY" dirty="0"/>
          </a:p>
        </p:txBody>
      </p:sp>
      <p:sp>
        <p:nvSpPr>
          <p:cNvPr id="3" name="Content Placeholder 2">
            <a:extLst>
              <a:ext uri="{FF2B5EF4-FFF2-40B4-BE49-F238E27FC236}">
                <a16:creationId xmlns:a16="http://schemas.microsoft.com/office/drawing/2014/main" id="{CA33971F-0FCC-4BBD-A6C8-94C9EFD04447}"/>
              </a:ext>
            </a:extLst>
          </p:cNvPr>
          <p:cNvSpPr>
            <a:spLocks noGrp="1"/>
          </p:cNvSpPr>
          <p:nvPr>
            <p:ph idx="1"/>
          </p:nvPr>
        </p:nvSpPr>
        <p:spPr>
          <a:xfrm>
            <a:off x="4980811" y="2566878"/>
            <a:ext cx="6688275" cy="1060579"/>
          </a:xfrm>
        </p:spPr>
        <p:txBody>
          <a:bodyPr>
            <a:normAutofit/>
          </a:bodyPr>
          <a:lstStyle/>
          <a:p>
            <a:pPr algn="just">
              <a:buFont typeface="Wingdings" panose="05000000000000000000" pitchFamily="2" charset="2"/>
              <a:buChar char="v"/>
            </a:pPr>
            <a:r>
              <a:rPr lang="en-US" dirty="0"/>
              <a:t> A survey was released to the semester five students and family through WhatsApp, 15 feedbacks are collected from the students and family.</a:t>
            </a:r>
            <a:endParaRPr lang="en-MY" dirty="0"/>
          </a:p>
        </p:txBody>
      </p:sp>
    </p:spTree>
    <p:extLst>
      <p:ext uri="{BB962C8B-B14F-4D97-AF65-F5344CB8AC3E}">
        <p14:creationId xmlns:p14="http://schemas.microsoft.com/office/powerpoint/2010/main" val="138168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Are you interested to use this application?. Number of responses: 15 responses.">
            <a:extLst>
              <a:ext uri="{FF2B5EF4-FFF2-40B4-BE49-F238E27FC236}">
                <a16:creationId xmlns:a16="http://schemas.microsoft.com/office/drawing/2014/main" id="{8D6E91A6-02E7-44CF-8310-9DD2D14F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 y="930713"/>
            <a:ext cx="6097886" cy="2565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4473DB5-E8FA-4BE9-BD52-7302F377E189}"/>
              </a:ext>
            </a:extLst>
          </p:cNvPr>
          <p:cNvSpPr txBox="1">
            <a:spLocks/>
          </p:cNvSpPr>
          <p:nvPr/>
        </p:nvSpPr>
        <p:spPr>
          <a:xfrm>
            <a:off x="6095999" y="930713"/>
            <a:ext cx="5866701" cy="325539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pie chart shows the percentage of the respondents chosen answer based on the question:</a:t>
            </a:r>
          </a:p>
          <a:p>
            <a:pPr>
              <a:buFont typeface="Wingdings" panose="05000000000000000000" pitchFamily="2" charset="2"/>
              <a:buChar char="Ø"/>
            </a:pPr>
            <a:r>
              <a:rPr lang="en-MY" dirty="0"/>
              <a:t>86.7% chosen yes</a:t>
            </a:r>
          </a:p>
          <a:p>
            <a:pPr>
              <a:buFont typeface="Wingdings" panose="05000000000000000000" pitchFamily="2" charset="2"/>
              <a:buChar char="Ø"/>
            </a:pPr>
            <a:r>
              <a:rPr lang="en-MY" dirty="0"/>
              <a:t>6.7% chosen No</a:t>
            </a:r>
          </a:p>
          <a:p>
            <a:pPr>
              <a:buFont typeface="Wingdings" panose="05000000000000000000" pitchFamily="2" charset="2"/>
              <a:buChar char="Ø"/>
            </a:pPr>
            <a:r>
              <a:rPr lang="en-MY" dirty="0"/>
              <a:t>6.7% chosen maybe</a:t>
            </a:r>
          </a:p>
        </p:txBody>
      </p:sp>
    </p:spTree>
    <p:extLst>
      <p:ext uri="{BB962C8B-B14F-4D97-AF65-F5344CB8AC3E}">
        <p14:creationId xmlns:p14="http://schemas.microsoft.com/office/powerpoint/2010/main" val="300052113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{B45F372E-3E48-4AB6-9F0E-04EE1D9BE32A}tf11429527_win32</Template>
  <TotalTime>0</TotalTime>
  <Words>780</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Bookman Old Style</vt:lpstr>
      <vt:lpstr>Calibri</vt:lpstr>
      <vt:lpstr>Franklin Gothic Book</vt:lpstr>
      <vt:lpstr>Wingdings</vt:lpstr>
      <vt:lpstr>1_RetrospectVTI</vt:lpstr>
      <vt:lpstr>Healthy Diet  Application</vt:lpstr>
      <vt:lpstr>Introduction</vt:lpstr>
      <vt:lpstr>Problem statement</vt:lpstr>
      <vt:lpstr>Project Objectives</vt:lpstr>
      <vt:lpstr>Literature Review</vt:lpstr>
      <vt:lpstr>Methodology</vt:lpstr>
      <vt:lpstr>Why ? Waterfall methodology</vt:lpstr>
      <vt:lpstr>Testing and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2021-02-28T06:25:21Z</dcterms:created>
  <dcterms:modified xsi:type="dcterms:W3CDTF">2021-03-03T07:11:45Z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