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3" r:id="rId3"/>
    <p:sldId id="309" r:id="rId4"/>
    <p:sldId id="289" r:id="rId5"/>
    <p:sldId id="290" r:id="rId6"/>
    <p:sldId id="291" r:id="rId7"/>
    <p:sldId id="294" r:id="rId8"/>
    <p:sldId id="295" r:id="rId9"/>
    <p:sldId id="29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97" r:id="rId18"/>
    <p:sldId id="298" r:id="rId19"/>
    <p:sldId id="307" r:id="rId20"/>
    <p:sldId id="310" r:id="rId21"/>
    <p:sldId id="308" r:id="rId22"/>
    <p:sldId id="265" r:id="rId23"/>
    <p:sldId id="268" r:id="rId24"/>
    <p:sldId id="270" r:id="rId25"/>
    <p:sldId id="271" r:id="rId26"/>
    <p:sldId id="272" r:id="rId27"/>
    <p:sldId id="259" r:id="rId28"/>
    <p:sldId id="261" r:id="rId29"/>
    <p:sldId id="273" r:id="rId30"/>
    <p:sldId id="276" r:id="rId31"/>
    <p:sldId id="285" r:id="rId32"/>
    <p:sldId id="277" r:id="rId33"/>
    <p:sldId id="278" r:id="rId34"/>
    <p:sldId id="279" r:id="rId35"/>
    <p:sldId id="280" r:id="rId36"/>
    <p:sldId id="281" r:id="rId37"/>
    <p:sldId id="282" r:id="rId38"/>
    <p:sldId id="284" r:id="rId39"/>
    <p:sldId id="286" r:id="rId40"/>
    <p:sldId id="287" r:id="rId41"/>
    <p:sldId id="288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間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間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間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04" autoAdjust="0"/>
  </p:normalViewPr>
  <p:slideViewPr>
    <p:cSldViewPr snapToGrid="0" snapToObjects="1">
      <p:cViewPr varScale="1">
        <p:scale>
          <a:sx n="67" d="100"/>
          <a:sy n="67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kumimoji="0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図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図と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latinLnBrk="0" hangingPunct="1"/>
            <a:fld id="{2CD1DBD8-A67D-41E5-86AA-61E77FDD4AFC}" type="datetimeFigureOut">
              <a:rPr kumimoji="1" lang="en-US" smtClean="0"/>
              <a:pPr eaLnBrk="1" latinLnBrk="0" hangingPunct="1"/>
              <a:t>15/09/25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0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BF14F85-A994-48A2-9419-7B6980C315A3}" type="slidenum">
              <a:rPr kumimoji="0" lang="ja-JP" altLang="en-US" smtClean="0"/>
              <a:pPr eaLnBrk="1" latinLnBrk="0" hangingPunct="1"/>
              <a:t>‹#›</a:t>
            </a:fld>
            <a:endParaRPr kumimoji="0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kumimoji="1"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kumimoji="1"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kumimoji="1" lang="en-US" altLang="ja-JP" dirty="0" smtClean="0"/>
              <a:t>M1 Shen Yizhu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96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Photo Quality 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 </a:t>
            </a:r>
            <a:r>
              <a:rPr lang="en-US" altLang="ja-JP" sz="3200" dirty="0" smtClean="0"/>
              <a:t>The </a:t>
            </a:r>
            <a:r>
              <a:rPr lang="en-US" altLang="ja-JP" sz="3200" dirty="0">
                <a:solidFill>
                  <a:srgbClr val="800000"/>
                </a:solidFill>
              </a:rPr>
              <a:t>higher the aesthetics</a:t>
            </a:r>
            <a:r>
              <a:rPr lang="en-US" altLang="ja-JP" sz="3200" dirty="0"/>
              <a:t> of a </a:t>
            </a:r>
            <a:r>
              <a:rPr lang="en-US" altLang="ja-JP" sz="3200" dirty="0" smtClean="0"/>
              <a:t>set of photos</a:t>
            </a:r>
            <a:r>
              <a:rPr lang="en-US" altLang="ja-JP" sz="3200" dirty="0"/>
              <a:t>, the higher the </a:t>
            </a:r>
            <a:r>
              <a:rPr lang="en-US" altLang="ja-JP" sz="3200" dirty="0" smtClean="0"/>
              <a:t>probability that </a:t>
            </a:r>
            <a:r>
              <a:rPr lang="en-US" altLang="ja-JP" sz="3200" dirty="0"/>
              <a:t>the </a:t>
            </a:r>
            <a:r>
              <a:rPr lang="en-US" altLang="ja-JP" sz="3200" dirty="0" smtClean="0"/>
              <a:t>location is a </a:t>
            </a:r>
            <a:r>
              <a:rPr lang="en-US" altLang="ja-JP" sz="3200" dirty="0" smtClean="0">
                <a:solidFill>
                  <a:srgbClr val="800000"/>
                </a:solidFill>
              </a:rPr>
              <a:t>promising </a:t>
            </a:r>
            <a:r>
              <a:rPr lang="en-US" altLang="ja-JP" sz="3200" dirty="0">
                <a:solidFill>
                  <a:srgbClr val="800000"/>
                </a:solidFill>
              </a:rPr>
              <a:t>place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  <p:pic>
        <p:nvPicPr>
          <p:cNvPr id="5" name="図 4" descr="スクリーンショット 2015-09-13 19.30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5" y="4495335"/>
            <a:ext cx="5583394" cy="9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Total Area Popularity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981200"/>
            <a:ext cx="7808068" cy="414496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 </a:t>
            </a:r>
            <a:r>
              <a:rPr lang="en-US" altLang="ja-JP" sz="3200" dirty="0" smtClean="0"/>
              <a:t>A </a:t>
            </a:r>
            <a:r>
              <a:rPr lang="en-US" altLang="ja-JP" sz="3200" dirty="0"/>
              <a:t>better </a:t>
            </a:r>
            <a:r>
              <a:rPr lang="en-US" altLang="ja-JP" sz="3200" dirty="0" smtClean="0"/>
              <a:t>camera location </a:t>
            </a:r>
            <a:r>
              <a:rPr lang="en-US" altLang="ja-JP" sz="3200" dirty="0"/>
              <a:t>attracts more </a:t>
            </a:r>
            <a:r>
              <a:rPr lang="en-US" altLang="ja-JP" sz="3200" dirty="0" smtClean="0">
                <a:solidFill>
                  <a:srgbClr val="800000"/>
                </a:solidFill>
              </a:rPr>
              <a:t>visitors</a:t>
            </a:r>
            <a:r>
              <a:rPr lang="en-US" altLang="ja-JP" sz="3200" dirty="0" smtClean="0"/>
              <a:t> and </a:t>
            </a:r>
            <a:r>
              <a:rPr lang="en-US" altLang="ja-JP" sz="3200" dirty="0" smtClean="0">
                <a:solidFill>
                  <a:srgbClr val="800000"/>
                </a:solidFill>
              </a:rPr>
              <a:t>photos taken by each </a:t>
            </a:r>
            <a:r>
              <a:rPr lang="en-US" altLang="ja-JP" sz="3200" dirty="0">
                <a:solidFill>
                  <a:srgbClr val="800000"/>
                </a:solidFill>
              </a:rPr>
              <a:t>visitors</a:t>
            </a:r>
            <a:r>
              <a:rPr lang="en-US" altLang="ja-JP" sz="3200" dirty="0"/>
              <a:t> </a:t>
            </a:r>
            <a:endParaRPr kumimoji="1" lang="ja-JP" altLang="en-US" sz="3200" dirty="0"/>
          </a:p>
        </p:txBody>
      </p:sp>
      <p:pic>
        <p:nvPicPr>
          <p:cNvPr id="4" name="図 3" descr="スクリーンショット 2015-09-13 19.3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88" y="3569281"/>
            <a:ext cx="4194868" cy="30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Area Popularity Consistency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A </a:t>
            </a:r>
            <a:r>
              <a:rPr lang="en-US" altLang="ja-JP" sz="3200" dirty="0"/>
              <a:t>good </a:t>
            </a:r>
            <a:r>
              <a:rPr lang="en-US" altLang="ja-JP" sz="3200" dirty="0" smtClean="0"/>
              <a:t>view location </a:t>
            </a:r>
            <a:r>
              <a:rPr lang="en-US" altLang="ja-JP" sz="3200" dirty="0"/>
              <a:t>should attain a </a:t>
            </a:r>
            <a:r>
              <a:rPr lang="en-US" altLang="ja-JP" sz="3200" dirty="0">
                <a:solidFill>
                  <a:srgbClr val="800000"/>
                </a:solidFill>
              </a:rPr>
              <a:t>steady popularity </a:t>
            </a:r>
            <a:r>
              <a:rPr lang="en-US" altLang="ja-JP" sz="3200" dirty="0"/>
              <a:t>over time.</a:t>
            </a:r>
            <a:endParaRPr kumimoji="1" lang="ja-JP" altLang="en-US" sz="3200" dirty="0"/>
          </a:p>
        </p:txBody>
      </p:sp>
      <p:pic>
        <p:nvPicPr>
          <p:cNvPr id="5" name="図 4" descr="スクリーンショット 2015-09-13 19.4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24" y="3654930"/>
            <a:ext cx="5124437" cy="1105270"/>
          </a:xfrm>
          <a:prstGeom prst="rect">
            <a:avLst/>
          </a:prstGeom>
        </p:spPr>
      </p:pic>
      <p:pic>
        <p:nvPicPr>
          <p:cNvPr id="6" name="図 5" descr="スクリーンショット 2015-09-13 19.43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70" y="4990231"/>
            <a:ext cx="3806431" cy="98085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109127" y="3167529"/>
            <a:ext cx="416010" cy="5659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15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Photo Spatial Density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A higher </a:t>
            </a:r>
            <a:r>
              <a:rPr lang="en-US" altLang="ja-JP" sz="3200" dirty="0">
                <a:solidFill>
                  <a:srgbClr val="800000"/>
                </a:solidFill>
              </a:rPr>
              <a:t>photo density</a:t>
            </a:r>
            <a:r>
              <a:rPr lang="en-US" altLang="ja-JP" sz="3200" dirty="0"/>
              <a:t> indicates a more promising place</a:t>
            </a:r>
            <a:endParaRPr kumimoji="1" lang="ja-JP" altLang="en-US" sz="3200" dirty="0"/>
          </a:p>
        </p:txBody>
      </p:sp>
      <p:pic>
        <p:nvPicPr>
          <p:cNvPr id="4" name="図 3" descr="スクリーンショット 2015-09-13 19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14" y="4242808"/>
            <a:ext cx="3481948" cy="79496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593981" y="4064800"/>
            <a:ext cx="2123839" cy="35601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5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Photo Temporal Density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If </a:t>
            </a:r>
            <a:r>
              <a:rPr lang="en-US" altLang="ja-JP" sz="3200" dirty="0"/>
              <a:t>a location has the </a:t>
            </a:r>
            <a:r>
              <a:rPr lang="en-US" altLang="ja-JP" sz="3200" dirty="0" smtClean="0"/>
              <a:t>potential for </a:t>
            </a:r>
            <a:r>
              <a:rPr lang="en-US" altLang="ja-JP" sz="3200" dirty="0"/>
              <a:t>an appealing landmark view, it would </a:t>
            </a:r>
            <a:r>
              <a:rPr lang="en-US" altLang="ja-JP" sz="3200" dirty="0" smtClean="0">
                <a:solidFill>
                  <a:srgbClr val="800000"/>
                </a:solidFill>
              </a:rPr>
              <a:t>gain popularity </a:t>
            </a:r>
            <a:r>
              <a:rPr lang="en-US" altLang="ja-JP" sz="3200" dirty="0">
                <a:solidFill>
                  <a:srgbClr val="800000"/>
                </a:solidFill>
              </a:rPr>
              <a:t>much quicker </a:t>
            </a:r>
            <a:r>
              <a:rPr lang="en-US" altLang="ja-JP" sz="3200" dirty="0"/>
              <a:t>in the temporal dimension.</a:t>
            </a:r>
            <a:endParaRPr kumimoji="1" lang="ja-JP" altLang="en-US" sz="3200" dirty="0"/>
          </a:p>
        </p:txBody>
      </p:sp>
      <p:pic>
        <p:nvPicPr>
          <p:cNvPr id="4" name="図 3" descr="スクリーンショット 2015-09-13 20.0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2" y="4833637"/>
            <a:ext cx="1143000" cy="622300"/>
          </a:xfrm>
          <a:prstGeom prst="rect">
            <a:avLst/>
          </a:prstGeom>
        </p:spPr>
      </p:pic>
      <p:pic>
        <p:nvPicPr>
          <p:cNvPr id="5" name="図 4" descr="スクリーンショット 2015-09-13 20.03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2" y="4833637"/>
            <a:ext cx="4470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6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5-09-13 20.0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02" y="4680140"/>
            <a:ext cx="3479800" cy="838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Social Attractiveness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981200"/>
            <a:ext cx="7846945" cy="414496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A </a:t>
            </a:r>
            <a:r>
              <a:rPr lang="en-US" altLang="ja-JP" sz="3200" dirty="0">
                <a:solidFill>
                  <a:srgbClr val="800000"/>
                </a:solidFill>
              </a:rPr>
              <a:t>subjective assessment</a:t>
            </a:r>
            <a:r>
              <a:rPr lang="en-US" altLang="ja-JP" sz="3200" dirty="0"/>
              <a:t> that indicates how a photo </a:t>
            </a:r>
            <a:r>
              <a:rPr lang="en-US" altLang="ja-JP" sz="3200" dirty="0" smtClean="0"/>
              <a:t>is liked </a:t>
            </a:r>
            <a:r>
              <a:rPr lang="en-US" altLang="ja-JP" sz="3200" dirty="0"/>
              <a:t>by others</a:t>
            </a:r>
            <a:endParaRPr kumimoji="1" lang="ja-JP" altLang="en-US" sz="3200" dirty="0"/>
          </a:p>
        </p:txBody>
      </p:sp>
      <p:pic>
        <p:nvPicPr>
          <p:cNvPr id="5" name="図 4" descr="スクリーンショット 2015-09-13 20.0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93" y="4160322"/>
            <a:ext cx="5143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lang="en-US" altLang="ja-JP" dirty="0" smtClean="0"/>
              <a:t>ombination</a:t>
            </a:r>
            <a:r>
              <a:rPr lang="en-US" altLang="ja-JP" dirty="0" smtClean="0"/>
              <a:t> for Overall Score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A </a:t>
            </a:r>
            <a:r>
              <a:rPr lang="en-US" altLang="ja-JP" sz="3200" dirty="0" smtClean="0">
                <a:solidFill>
                  <a:srgbClr val="800000"/>
                </a:solidFill>
              </a:rPr>
              <a:t>linearly combination</a:t>
            </a:r>
            <a:r>
              <a:rPr lang="en-US" altLang="ja-JP" sz="3200" dirty="0" smtClean="0"/>
              <a:t> to </a:t>
            </a:r>
            <a:r>
              <a:rPr lang="en-US" altLang="ja-JP" sz="3200" dirty="0"/>
              <a:t>compute the overall </a:t>
            </a:r>
            <a:r>
              <a:rPr lang="en-US" altLang="ja-JP" sz="3200" dirty="0" smtClean="0"/>
              <a:t>score for </a:t>
            </a:r>
            <a:r>
              <a:rPr lang="en-US" altLang="ja-JP" sz="3200" dirty="0"/>
              <a:t>a single camera location</a:t>
            </a:r>
            <a:endParaRPr kumimoji="1" lang="ja-JP" altLang="en-US" sz="3200" dirty="0"/>
          </a:p>
        </p:txBody>
      </p:sp>
      <p:pic>
        <p:nvPicPr>
          <p:cNvPr id="4" name="図 3" descr="スクリーンショット 2015-09-13 19.41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54" y="3984261"/>
            <a:ext cx="3940345" cy="1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Spatio-temporal Camera Spot Recommendations</a:t>
            </a:r>
            <a:endParaRPr kumimoji="1" lang="ja-JP" altLang="en-US" dirty="0"/>
          </a:p>
        </p:txBody>
      </p:sp>
      <p:pic>
        <p:nvPicPr>
          <p:cNvPr id="6" name="図 5" descr="スクリーンショット 2015-09-13 22.5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3" y="1643996"/>
            <a:ext cx="7299684" cy="493150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39496" y="4992613"/>
            <a:ext cx="197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G(S</a:t>
            </a:r>
            <a:r>
              <a:rPr lang="en-US" altLang="ja-JP" sz="1200" dirty="0" smtClean="0"/>
              <a:t>)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: Spatial Coverage</a:t>
            </a:r>
          </a:p>
          <a:p>
            <a:endParaRPr lang="en-US" altLang="ja-JP" sz="1200" dirty="0" smtClean="0"/>
          </a:p>
          <a:p>
            <a:r>
              <a:rPr lang="en-US" altLang="ja-JP" sz="1200" dirty="0"/>
              <a:t>T</a:t>
            </a:r>
            <a:r>
              <a:rPr lang="en-US" altLang="ja-JP" sz="1200" dirty="0" smtClean="0"/>
              <a:t>(S) : Temporal Coverage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378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r>
              <a:rPr kumimoji="1" lang="en-US" altLang="ja-JP" dirty="0" smtClean="0"/>
              <a:t> in Spatial Space</a:t>
            </a:r>
            <a:endParaRPr kumimoji="1" lang="ja-JP" altLang="en-US" dirty="0"/>
          </a:p>
        </p:txBody>
      </p:sp>
      <p:pic>
        <p:nvPicPr>
          <p:cNvPr id="6" name="図 5" descr="スクリーンショット 2015-09-13 20.0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769"/>
            <a:ext cx="9144000" cy="3026664"/>
          </a:xfrm>
          <a:prstGeom prst="rect">
            <a:avLst/>
          </a:prstGeom>
        </p:spPr>
      </p:pic>
      <p:pic>
        <p:nvPicPr>
          <p:cNvPr id="3" name="図 2" descr="スクリーンショット 2015-09-13 21.44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4" y="5334433"/>
            <a:ext cx="793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r>
              <a:rPr kumimoji="1" lang="en-US" altLang="ja-JP" dirty="0" smtClean="0"/>
              <a:t> </a:t>
            </a:r>
            <a:r>
              <a:rPr lang="en-US" altLang="ja-JP" dirty="0"/>
              <a:t>in </a:t>
            </a:r>
            <a:r>
              <a:rPr lang="en-US" altLang="ja-JP" dirty="0" smtClean="0"/>
              <a:t>Spatial</a:t>
            </a:r>
            <a:r>
              <a:rPr lang="en-US" altLang="ja-JP" dirty="0" smtClean="0"/>
              <a:t>-temporal</a:t>
            </a:r>
            <a:r>
              <a:rPr lang="en-US" altLang="ja-JP" dirty="0" smtClean="0"/>
              <a:t> </a:t>
            </a:r>
            <a:r>
              <a:rPr lang="en-US" altLang="ja-JP" dirty="0"/>
              <a:t>Space</a:t>
            </a:r>
            <a:endParaRPr kumimoji="1" lang="ja-JP" altLang="en-US" dirty="0"/>
          </a:p>
        </p:txBody>
      </p:sp>
      <p:pic>
        <p:nvPicPr>
          <p:cNvPr id="5" name="図 4" descr="スクリーンショット 2015-09-24 16.1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0" y="1600200"/>
            <a:ext cx="7192429" cy="47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dirty="0" smtClean="0"/>
              <a:t>Content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9701" y="1504842"/>
            <a:ext cx="7358115" cy="4928672"/>
          </a:xfrm>
        </p:spPr>
        <p:txBody>
          <a:bodyPr>
            <a:normAutofit lnSpcReduction="10000"/>
          </a:bodyPr>
          <a:lstStyle/>
          <a:p>
            <a:endParaRPr lang="en-US" altLang="ja-JP" sz="800" dirty="0" smtClean="0"/>
          </a:p>
          <a:p>
            <a:r>
              <a:rPr lang="en-US" altLang="ja-JP" sz="2400" dirty="0">
                <a:solidFill>
                  <a:srgbClr val="595959"/>
                </a:solidFill>
              </a:rPr>
              <a:t>Ying Zhang and Roger Zimmermann (2013) 2013 IEEE 21st International Symposium.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3200" dirty="0">
                <a:solidFill>
                  <a:srgbClr val="595959"/>
                </a:solidFill>
              </a:rPr>
              <a:t>    Camera Shooting Location Recommendations for Landmarks in Geo-Space. </a:t>
            </a:r>
            <a:endParaRPr lang="en-US" altLang="ja-JP" sz="3200" dirty="0" smtClean="0">
              <a:solidFill>
                <a:srgbClr val="595959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ja-JP" sz="1000" dirty="0" smtClean="0">
              <a:solidFill>
                <a:srgbClr val="595959"/>
              </a:solidFill>
            </a:endParaRPr>
          </a:p>
          <a:p>
            <a:r>
              <a:rPr lang="en-US" altLang="ja-JP" sz="2400" dirty="0" smtClean="0">
                <a:solidFill>
                  <a:srgbClr val="595959"/>
                </a:solidFill>
              </a:rPr>
              <a:t>Tveit</a:t>
            </a:r>
            <a:r>
              <a:rPr lang="en-US" altLang="ja-JP" sz="2400" dirty="0">
                <a:solidFill>
                  <a:srgbClr val="595959"/>
                </a:solidFill>
              </a:rPr>
              <a:t>, M., Ode, A., and Fry, G. (2006) Landscape Research. 31, 229-255</a:t>
            </a:r>
            <a:r>
              <a:rPr lang="en-US" altLang="ja-JP" sz="2400" dirty="0" smtClean="0">
                <a:solidFill>
                  <a:srgbClr val="595959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3200" dirty="0">
                <a:solidFill>
                  <a:srgbClr val="595959"/>
                </a:solidFill>
              </a:rPr>
              <a:t> </a:t>
            </a:r>
            <a:r>
              <a:rPr lang="en-US" altLang="ja-JP" sz="3200" dirty="0" smtClean="0">
                <a:solidFill>
                  <a:srgbClr val="595959"/>
                </a:solidFill>
              </a:rPr>
              <a:t>   Key </a:t>
            </a:r>
            <a:r>
              <a:rPr lang="en-US" altLang="ja-JP" sz="3200" dirty="0">
                <a:solidFill>
                  <a:srgbClr val="595959"/>
                </a:solidFill>
              </a:rPr>
              <a:t>concepts in </a:t>
            </a:r>
            <a:r>
              <a:rPr lang="en-US" altLang="ja-JP" sz="3200" dirty="0" smtClean="0">
                <a:solidFill>
                  <a:srgbClr val="595959"/>
                </a:solidFill>
              </a:rPr>
              <a:t>a framework for analyzing </a:t>
            </a:r>
            <a:r>
              <a:rPr lang="en-US" altLang="ja-JP" sz="3200" dirty="0">
                <a:solidFill>
                  <a:srgbClr val="595959"/>
                </a:solidFill>
              </a:rPr>
              <a:t>visual landscape character. </a:t>
            </a:r>
            <a:endParaRPr lang="en-US" altLang="ja-JP" sz="3200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411438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Evaluations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981200"/>
            <a:ext cx="7937656" cy="414496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A </a:t>
            </a:r>
            <a:r>
              <a:rPr lang="en-US" altLang="ja-JP" sz="3200" dirty="0" smtClean="0">
                <a:solidFill>
                  <a:srgbClr val="800000"/>
                </a:solidFill>
              </a:rPr>
              <a:t>user </a:t>
            </a:r>
            <a:r>
              <a:rPr lang="en-US" altLang="ja-JP" sz="3200" dirty="0">
                <a:solidFill>
                  <a:srgbClr val="800000"/>
                </a:solidFill>
              </a:rPr>
              <a:t>study </a:t>
            </a:r>
            <a:r>
              <a:rPr lang="en-US" altLang="ja-JP" sz="3200" dirty="0" smtClean="0"/>
              <a:t>for framework evaluations</a:t>
            </a:r>
            <a:endParaRPr lang="ja-JP" altLang="en-US" sz="3200" dirty="0"/>
          </a:p>
        </p:txBody>
      </p:sp>
      <p:pic>
        <p:nvPicPr>
          <p:cNvPr id="3" name="図 2" descr="スクリーンショット 2015-09-24 16.1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917"/>
            <a:ext cx="9144000" cy="38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2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dirty="0" smtClean="0"/>
              <a:t>Content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9701" y="1504842"/>
            <a:ext cx="7358115" cy="4928672"/>
          </a:xfrm>
        </p:spPr>
        <p:txBody>
          <a:bodyPr>
            <a:normAutofit lnSpcReduction="10000"/>
          </a:bodyPr>
          <a:lstStyle/>
          <a:p>
            <a:endParaRPr lang="en-US" altLang="ja-JP" sz="800" dirty="0" smtClean="0"/>
          </a:p>
          <a:p>
            <a:r>
              <a:rPr lang="en-US" altLang="ja-JP" sz="2400" dirty="0"/>
              <a:t>Ying Zhang and Roger Zimmermann (2013) 2013 IEEE 21st International Symposium.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3200" dirty="0"/>
              <a:t>    Camera Shooting Location Recommendations for Landmarks in Geo-Space. </a:t>
            </a:r>
            <a:endParaRPr lang="en-US" altLang="ja-JP" sz="32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ja-JP" sz="1000" dirty="0" smtClean="0"/>
          </a:p>
          <a:p>
            <a:r>
              <a:rPr lang="en-US" altLang="ja-JP" sz="2400" dirty="0" smtClean="0">
                <a:solidFill>
                  <a:schemeClr val="accent1"/>
                </a:solidFill>
              </a:rPr>
              <a:t>Tveit</a:t>
            </a:r>
            <a:r>
              <a:rPr lang="en-US" altLang="ja-JP" sz="2400" dirty="0">
                <a:solidFill>
                  <a:schemeClr val="accent1"/>
                </a:solidFill>
              </a:rPr>
              <a:t>, M., Ode, A., and Fry, G. (2006) Landscape Research. 31, 229-255</a:t>
            </a:r>
            <a:r>
              <a:rPr lang="en-US" altLang="ja-JP" sz="2400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3200" dirty="0">
                <a:solidFill>
                  <a:schemeClr val="accent1"/>
                </a:solidFill>
              </a:rPr>
              <a:t> </a:t>
            </a:r>
            <a:r>
              <a:rPr lang="en-US" altLang="ja-JP" sz="3200" dirty="0" smtClean="0">
                <a:solidFill>
                  <a:schemeClr val="accent1"/>
                </a:solidFill>
              </a:rPr>
              <a:t>   Key </a:t>
            </a:r>
            <a:r>
              <a:rPr lang="en-US" altLang="ja-JP" sz="3200" dirty="0">
                <a:solidFill>
                  <a:schemeClr val="accent1"/>
                </a:solidFill>
              </a:rPr>
              <a:t>concepts in </a:t>
            </a:r>
            <a:r>
              <a:rPr lang="en-US" altLang="ja-JP" sz="3200" dirty="0" smtClean="0">
                <a:solidFill>
                  <a:schemeClr val="accent1"/>
                </a:solidFill>
              </a:rPr>
              <a:t>a framework for analyzing </a:t>
            </a:r>
            <a:r>
              <a:rPr lang="en-US" altLang="ja-JP" sz="3200" dirty="0">
                <a:solidFill>
                  <a:schemeClr val="accent1"/>
                </a:solidFill>
              </a:rPr>
              <a:t>visual landscape character. 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4941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Major Challenge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1625600"/>
            <a:ext cx="7358114" cy="4483782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The lack of operational landscape indicators of visual quality in :</a:t>
            </a:r>
          </a:p>
          <a:p>
            <a:endParaRPr lang="en-US" altLang="ja-JP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800" dirty="0"/>
              <a:t>    1) Objective measurements that are meaningful to people is </a:t>
            </a:r>
            <a:r>
              <a:rPr lang="en-US" altLang="ja-JP" sz="2800" dirty="0" smtClean="0"/>
              <a:t>need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ja-JP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800" dirty="0"/>
              <a:t>    2) Between-group differences in aesthetic quality assessment should</a:t>
            </a:r>
            <a:r>
              <a:rPr lang="ja-JP" altLang="en-US" sz="2800" dirty="0"/>
              <a:t> </a:t>
            </a:r>
            <a:r>
              <a:rPr lang="en-US" altLang="ja-JP" sz="2800" dirty="0"/>
              <a:t>be considerable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38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Landscape Aesthetics Theories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1609461"/>
            <a:ext cx="7358114" cy="4202364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 Evolutionary Theories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 smtClean="0"/>
              <a:t>     1) Based on human </a:t>
            </a:r>
            <a:r>
              <a:rPr lang="en-US" altLang="ja-JP" sz="2400" dirty="0"/>
              <a:t>biological needs to </a:t>
            </a:r>
            <a:r>
              <a:rPr lang="en-US" altLang="ja-JP" sz="2400" dirty="0" smtClean="0"/>
              <a:t>survive and </a:t>
            </a:r>
            <a:r>
              <a:rPr lang="en-US" altLang="ja-JP" sz="2400" dirty="0"/>
              <a:t>thrive as a </a:t>
            </a:r>
            <a:r>
              <a:rPr lang="en-US" altLang="ja-JP" sz="2400" dirty="0" smtClean="0"/>
              <a:t>species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2) </a:t>
            </a:r>
            <a:r>
              <a:rPr lang="en-US" altLang="ja-JP" sz="2400" dirty="0"/>
              <a:t>argue for </a:t>
            </a:r>
            <a:r>
              <a:rPr lang="en-US" altLang="ja-JP" sz="2400" dirty="0" smtClean="0"/>
              <a:t>a </a:t>
            </a:r>
            <a:r>
              <a:rPr lang="en-US" altLang="ja-JP" sz="2400" dirty="0"/>
              <a:t>common </a:t>
            </a:r>
            <a:r>
              <a:rPr lang="en-US" altLang="ja-JP" sz="2400" dirty="0" smtClean="0"/>
              <a:t>landscape </a:t>
            </a:r>
            <a:r>
              <a:rPr lang="en-US" altLang="ja-JP" sz="2400" dirty="0"/>
              <a:t>features perceived </a:t>
            </a:r>
            <a:r>
              <a:rPr lang="en-US" altLang="ja-JP" sz="2400" dirty="0" smtClean="0"/>
              <a:t>for </a:t>
            </a:r>
            <a:r>
              <a:rPr lang="en-US" altLang="ja-JP" sz="2400" dirty="0"/>
              <a:t>all </a:t>
            </a:r>
            <a:r>
              <a:rPr lang="en-US" altLang="ja-JP" sz="2400" dirty="0" smtClean="0"/>
              <a:t>humans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ja-JP" sz="700" dirty="0"/>
          </a:p>
          <a:p>
            <a:pPr>
              <a:lnSpc>
                <a:spcPct val="50000"/>
              </a:lnSpc>
            </a:pPr>
            <a:r>
              <a:rPr lang="en-US" altLang="ja-JP" dirty="0"/>
              <a:t> </a:t>
            </a:r>
            <a:r>
              <a:rPr lang="en-US" altLang="ja-JP" sz="3200" dirty="0" smtClean="0"/>
              <a:t>Cultural Preference Theories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 smtClean="0"/>
              <a:t>      1) Based on </a:t>
            </a:r>
            <a:r>
              <a:rPr lang="en-US" altLang="ja-JP" sz="2400" dirty="0"/>
              <a:t>cultural background and personal </a:t>
            </a:r>
            <a:r>
              <a:rPr lang="en-US" altLang="ja-JP" sz="2400" dirty="0" smtClean="0"/>
              <a:t>attributes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2) </a:t>
            </a:r>
            <a:r>
              <a:rPr lang="en-US" altLang="ja-JP" sz="2400" dirty="0"/>
              <a:t>links landscape features</a:t>
            </a:r>
            <a:r>
              <a:rPr lang="en-US" altLang="ja-JP" sz="2400" dirty="0" smtClean="0"/>
              <a:t> with </a:t>
            </a:r>
            <a:r>
              <a:rPr lang="en-US" altLang="ja-JP" sz="2400" dirty="0"/>
              <a:t>ethics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View From Author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1609461"/>
            <a:ext cx="7358114" cy="4202364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A synthesis of the evolutionary and cultural perspectives is appropriate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Landscape Aesthetics is mainly decided by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common features and shaped by cultural features</a:t>
            </a:r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03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  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928662" y="1609461"/>
            <a:ext cx="7358114" cy="42023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-13873163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/>
              <a:buChar char="l"/>
              <a:defRPr kumimoji="1" sz="32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/>
              <a:buChar char="l"/>
              <a:defRPr kumimoji="1" sz="28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-13873163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80000"/>
              <a:buFont typeface="Wingdings"/>
              <a:buChar char="l"/>
              <a:defRPr kumimoji="1" sz="24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-13873163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shade val="75000"/>
                </a:schemeClr>
              </a:buClr>
              <a:buSzPct val="80000"/>
              <a:buFont typeface="Wingdings"/>
              <a:buChar char="l"/>
              <a:defRPr kumimoji="1" sz="20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-13873163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tint val="60000"/>
                </a:schemeClr>
              </a:buClr>
              <a:buSzPct val="80000"/>
              <a:buFont typeface="Wingdings"/>
              <a:buChar char="l"/>
              <a:defRPr kumimoji="1" sz="20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5">
                  <a:tint val="60000"/>
                </a:schemeClr>
              </a:buClr>
              <a:buSzPct val="80000"/>
              <a:buFont typeface="Wingdings"/>
              <a:buChar char="l"/>
              <a:defRPr kumimoji="1" sz="20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l"/>
              <a:defRPr kumimoji="1" sz="20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"/>
              <a:buChar char="l"/>
              <a:defRPr kumimoji="1" sz="20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0000"/>
              <a:buFont typeface="Wingdings"/>
              <a:buChar char="l"/>
              <a:defRPr kumimoji="1" sz="2000">
                <a:solidFill>
                  <a:schemeClr val="tx2">
                    <a:shade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Analyzing related literature to explore current terminology describing visual 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</a:p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used: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1) academic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2) guidelines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3) policy documents 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5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Hierarchical Structure to Levels Of Abstraction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スクリーンショット 2015-09-12 21.3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56" y="1852477"/>
            <a:ext cx="6531477" cy="446298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50556" y="198171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An umbrella term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0556" y="2878628"/>
            <a:ext cx="210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Describe concepts at abstract level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0556" y="3874079"/>
            <a:ext cx="210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Determine dimension at physical level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50556" y="5070245"/>
            <a:ext cx="2295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Measure Landscape attribute</a:t>
            </a:r>
            <a:r>
              <a:rPr kumimoji="1" lang="ja-JP" altLang="en-US" dirty="0" smtClean="0"/>
              <a:t> </a:t>
            </a:r>
            <a:r>
              <a:rPr lang="en-US" altLang="ja-JP" dirty="0"/>
              <a:t>at physical </a:t>
            </a:r>
            <a:r>
              <a:rPr lang="en-US" altLang="ja-JP" dirty="0" smtClean="0"/>
              <a:t>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564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569276" y="500042"/>
            <a:ext cx="7522962" cy="1251752"/>
          </a:xfrm>
        </p:spPr>
        <p:txBody>
          <a:bodyPr>
            <a:noAutofit/>
          </a:bodyPr>
          <a:lstStyle/>
          <a:p>
            <a:r>
              <a:rPr lang="en-US" altLang="ja-JP" dirty="0"/>
              <a:t>Nine</a:t>
            </a:r>
            <a:r>
              <a:rPr lang="ja-JP" altLang="en-US" dirty="0"/>
              <a:t> </a:t>
            </a:r>
            <a:r>
              <a:rPr lang="en-US" altLang="ja-JP" dirty="0"/>
              <a:t>Key</a:t>
            </a:r>
            <a:r>
              <a:rPr lang="ja-JP" altLang="en-US" dirty="0"/>
              <a:t> </a:t>
            </a:r>
            <a:r>
              <a:rPr lang="en-US" altLang="ja-JP" dirty="0"/>
              <a:t>Aspect</a:t>
            </a:r>
            <a:r>
              <a:rPr lang="ja-JP" altLang="en-US" dirty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 smtClean="0"/>
              <a:t>Landscape</a:t>
            </a:r>
            <a:endParaRPr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62922"/>
              </p:ext>
            </p:extLst>
          </p:nvPr>
        </p:nvGraphicFramePr>
        <p:xfrm>
          <a:off x="743171" y="1874502"/>
          <a:ext cx="7349067" cy="422655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10268"/>
                <a:gridCol w="5638799"/>
              </a:tblGrid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Stewardship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u="none" strike="noStrike" baseline="0" dirty="0" smtClean="0"/>
                        <a:t>Sense of order and care, perceived human care through active and careful management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Coherence</a:t>
                      </a:r>
                      <a:endParaRPr kumimoji="1" lang="ja-JP" altLang="en-US" sz="1800" b="0" i="0" u="none" strike="noStrik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u="none" strike="noStrike" baseline="0" dirty="0" smtClean="0"/>
                        <a:t>Unity of a scene, repeating patterns of color and</a:t>
                      </a:r>
                    </a:p>
                    <a:p>
                      <a:r>
                        <a:rPr kumimoji="1" lang="en-US" altLang="ja-JP" sz="1800" u="none" strike="noStrike" baseline="0" dirty="0" smtClean="0"/>
                        <a:t>texture, correspondence between land use and</a:t>
                      </a:r>
                    </a:p>
                    <a:p>
                      <a:r>
                        <a:rPr kumimoji="1" lang="en-US" altLang="ja-JP" sz="1800" u="none" strike="noStrike" baseline="0" dirty="0" smtClean="0"/>
                        <a:t>natural conditions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Disturbance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u="none" strike="noStrike" baseline="0" dirty="0" smtClean="0"/>
                        <a:t>Lack of contextual fit and coherence, constructions and interventions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Historicity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u="none" strike="noStrike" baseline="0" dirty="0" smtClean="0"/>
                        <a:t>Historical continuity and historical richness, different time layers, amount and diversity of cultural elements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Visual scale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u="none" strike="noStrike" baseline="0" dirty="0" smtClean="0"/>
                        <a:t>Landscape rooms or perceptual units: their size, shape and diversity, degree of openness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9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Key</a:t>
            </a:r>
            <a:r>
              <a:rPr lang="ja-JP" altLang="en-US" dirty="0" smtClean="0"/>
              <a:t> </a:t>
            </a:r>
            <a:r>
              <a:rPr lang="en-US" altLang="ja-JP" dirty="0" smtClean="0"/>
              <a:t>Aspect (Cont.)</a:t>
            </a:r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07278"/>
              </p:ext>
            </p:extLst>
          </p:nvPr>
        </p:nvGraphicFramePr>
        <p:xfrm>
          <a:off x="743171" y="1874502"/>
          <a:ext cx="7349067" cy="42502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10268"/>
                <a:gridCol w="5638799"/>
              </a:tblGrid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Imageability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Qualities of a landscape present in totality or through elements;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landmarks and special features, both natural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and cultural, making the landscape create a strong visual image in the observer, and making landscapes distinguishable and memorable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Complexity</a:t>
                      </a:r>
                      <a:endParaRPr kumimoji="1" lang="ja-JP" altLang="en-US" sz="1800" b="0" i="0" u="none" strike="noStrik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Diversity, richness of landscape elements and features,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interspersion of pattern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Naturalness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Closeness to a preconceived natural state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799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Ephemera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Change with season and weather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96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Stewardship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557184"/>
              </p:ext>
            </p:extLst>
          </p:nvPr>
        </p:nvGraphicFramePr>
        <p:xfrm>
          <a:off x="498475" y="1981200"/>
          <a:ext cx="7556499" cy="42479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9582"/>
                <a:gridCol w="5856917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marL="93906" marR="93906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Human care for the landscape through active and careful management</a:t>
                      </a:r>
                      <a:endParaRPr kumimoji="1" lang="ja-JP" altLang="en-US" b="0" dirty="0"/>
                    </a:p>
                  </a:txBody>
                  <a:tcPr marL="93906" marR="93906"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 Dimensions</a:t>
                      </a:r>
                      <a:endParaRPr kumimoji="1" lang="ja-JP" altLang="en-US" dirty="0"/>
                    </a:p>
                  </a:txBody>
                  <a:tcPr marL="93906" marR="93906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sense of order;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sense of care;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upkeep</a:t>
                      </a:r>
                      <a:endParaRPr kumimoji="1" lang="ja-JP" altLang="en-US" dirty="0"/>
                    </a:p>
                  </a:txBody>
                  <a:tcPr marL="93906" marR="93906"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 Landscape attributes</a:t>
                      </a:r>
                      <a:endParaRPr kumimoji="1" lang="ja-JP" altLang="en-US" dirty="0"/>
                    </a:p>
                  </a:txBody>
                  <a:tcPr marL="93906" marR="93906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 signs of use/non-use;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vegetation succession;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Buildings, linear features, management detail; </a:t>
                      </a:r>
                      <a:endParaRPr kumimoji="1" lang="ja-JP" altLang="en-US" dirty="0"/>
                    </a:p>
                  </a:txBody>
                  <a:tcPr marL="93906" marR="93906"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 Potential indicators</a:t>
                      </a:r>
                      <a:endParaRPr kumimoji="1" lang="ja-JP" altLang="en-US" dirty="0"/>
                    </a:p>
                  </a:txBody>
                  <a:tcPr marL="93906" marR="93906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percentage of abandoned land and stage of succession;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status of maintenance of buildings;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management type and frequency; </a:t>
                      </a:r>
                      <a:endParaRPr kumimoji="1" lang="ja-JP" altLang="en-US" dirty="0"/>
                    </a:p>
                  </a:txBody>
                  <a:tcPr marL="93906" marR="939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5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dirty="0" smtClean="0"/>
              <a:t>Content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9701" y="1504842"/>
            <a:ext cx="7358115" cy="4928672"/>
          </a:xfrm>
        </p:spPr>
        <p:txBody>
          <a:bodyPr>
            <a:normAutofit lnSpcReduction="10000"/>
          </a:bodyPr>
          <a:lstStyle/>
          <a:p>
            <a:endParaRPr lang="en-US" altLang="ja-JP" sz="800" dirty="0" smtClean="0"/>
          </a:p>
          <a:p>
            <a:r>
              <a:rPr lang="en-US" altLang="ja-JP" sz="2400" dirty="0">
                <a:solidFill>
                  <a:srgbClr val="663366"/>
                </a:solidFill>
              </a:rPr>
              <a:t>Ying Zhang and Roger Zimmermann (2013) 2013 IEEE 21st International Symposium.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3200" dirty="0">
                <a:solidFill>
                  <a:srgbClr val="663366"/>
                </a:solidFill>
              </a:rPr>
              <a:t>    Camera Shooting Location Recommendations for Landmarks in Geo-Space. </a:t>
            </a:r>
            <a:endParaRPr lang="en-US" altLang="ja-JP" sz="3200" dirty="0" smtClean="0">
              <a:solidFill>
                <a:srgbClr val="663366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ja-JP" sz="1000" dirty="0" smtClean="0"/>
          </a:p>
          <a:p>
            <a:r>
              <a:rPr lang="en-US" altLang="ja-JP" sz="2400" dirty="0" smtClean="0"/>
              <a:t>Tveit</a:t>
            </a:r>
            <a:r>
              <a:rPr lang="en-US" altLang="ja-JP" sz="2400" dirty="0"/>
              <a:t>, M., Ode, A., and Fry, G. (2006) Landscape Research. 31, 229-255</a:t>
            </a:r>
            <a:r>
              <a:rPr lang="en-US" altLang="ja-JP" sz="24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 Key </a:t>
            </a:r>
            <a:r>
              <a:rPr lang="en-US" altLang="ja-JP" sz="3200" dirty="0"/>
              <a:t>concepts in </a:t>
            </a:r>
            <a:r>
              <a:rPr lang="en-US" altLang="ja-JP" sz="3200" dirty="0" smtClean="0"/>
              <a:t>a framework for analyzing </a:t>
            </a:r>
            <a:r>
              <a:rPr lang="en-US" altLang="ja-JP" sz="3200" dirty="0"/>
              <a:t>visual landscape character. 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94158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Coherence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841428"/>
              </p:ext>
            </p:extLst>
          </p:nvPr>
        </p:nvGraphicFramePr>
        <p:xfrm>
          <a:off x="498474" y="1981200"/>
          <a:ext cx="7556313" cy="42479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9540"/>
                <a:gridCol w="5856773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zh-CN" sz="1800" b="0" u="none" strike="noStrike" baseline="0" dirty="0" smtClean="0"/>
                        <a:t>A</a:t>
                      </a:r>
                      <a:r>
                        <a:rPr kumimoji="1" lang="en-US" altLang="ja-JP" sz="1800" b="0" u="none" strike="noStrike" baseline="0" dirty="0" smtClean="0"/>
                        <a:t> reflection of the unity of a scene, where coherence may be enhanced through repeating patterns of color and texture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harmony;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unity/holistic;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land-use suitability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land use;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water;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pattern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percentage land use in correspondence with natural conditions;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water presence and its spatial location; repeating colors and patterns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96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Disturbance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321140"/>
              </p:ext>
            </p:extLst>
          </p:nvPr>
        </p:nvGraphicFramePr>
        <p:xfrm>
          <a:off x="498474" y="1981200"/>
          <a:ext cx="7556313" cy="42486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9540"/>
                <a:gridCol w="5856773"/>
              </a:tblGrid>
              <a:tr h="10465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lack of contextual fit and coherence, where elements deviate from the context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465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lack of contextual fit;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lack of coherence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465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extraction;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natural disturbance;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constructions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1090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number of disturbing elements;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percentage area impacted by disturbance, visibility of disturbing elements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57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Historicity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883813"/>
              </p:ext>
            </p:extLst>
          </p:nvPr>
        </p:nvGraphicFramePr>
        <p:xfrm>
          <a:off x="498474" y="1981200"/>
          <a:ext cx="7558975" cy="44169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4950"/>
                <a:gridCol w="5904025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The visual presence of different time layers and the age of the layers;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The amount, condition and diversity of cultural elements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historical continuity;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historical richness.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visible time layers;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cultural elements;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traditional agricultural structures.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presence of cultural and historical elements;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age of historical elements;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number of time layers;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presence of traditional land use and pattern.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954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Visual </a:t>
            </a:r>
            <a:r>
              <a:rPr lang="en-US" altLang="ja-JP" dirty="0"/>
              <a:t>Scale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44190"/>
              </p:ext>
            </p:extLst>
          </p:nvPr>
        </p:nvGraphicFramePr>
        <p:xfrm>
          <a:off x="498474" y="1981200"/>
          <a:ext cx="7558975" cy="42479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4950"/>
                <a:gridCol w="5904025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perceptual units that reflect the experience of landscape rooms, visibility and openness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visibility;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openness;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grain size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topography;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 vegetation;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man made obstacle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viewshed size;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depth of view;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degree of openness;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number of obstructing objects.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71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Imageability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870620"/>
              </p:ext>
            </p:extLst>
          </p:nvPr>
        </p:nvGraphicFramePr>
        <p:xfrm>
          <a:off x="498473" y="1981200"/>
          <a:ext cx="7556313" cy="44169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9540"/>
                <a:gridCol w="5856773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landmarks and special features, making the landscape create a strong visual image in the observer, and making landscapes distinguishable and memorable.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 Dimensions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spirit of place;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uniqueness/distinctiveness;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vividness.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dirty="0" smtClean="0"/>
                        <a:t> Landscape attributes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spectacular elements;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landmarks;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Iconic elements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strike="noStrike" baseline="0" smtClean="0"/>
                        <a:t> Potential indicators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viewpoints;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presence of spectacular,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unique or iconic elements and landmarks;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u="none" strike="noStrike" baseline="0" dirty="0" smtClean="0"/>
                        <a:t>presence of historic elements and patterns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717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Complexity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398333"/>
              </p:ext>
            </p:extLst>
          </p:nvPr>
        </p:nvGraphicFramePr>
        <p:xfrm>
          <a:off x="498474" y="1981200"/>
          <a:ext cx="7580870" cy="45222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4950"/>
                <a:gridCol w="5925920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the diversity and richness of landscape elements and features, their interspersion as well as the grain size of the landscape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diversity;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variation;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complexity of patterns and shapes.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linear features;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point features;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land cover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number of objects and types;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diversity indices;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shape diversity;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edge density;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aggregation indices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Natur</a:t>
            </a:r>
            <a:r>
              <a:rPr lang="en-US" altLang="zh-CN" dirty="0" smtClean="0"/>
              <a:t>alness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800417"/>
              </p:ext>
            </p:extLst>
          </p:nvPr>
        </p:nvGraphicFramePr>
        <p:xfrm>
          <a:off x="498473" y="1981200"/>
          <a:ext cx="7556313" cy="42479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9540"/>
                <a:gridCol w="5856773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closeness to a preconceived natural state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intactness;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wilderness;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natural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natural feature;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structural integrity of vegetation;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water; management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vegetation intactness;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presence of water;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presence of natural feature;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degree of wilderness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Ephemera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531926"/>
              </p:ext>
            </p:extLst>
          </p:nvPr>
        </p:nvGraphicFramePr>
        <p:xfrm>
          <a:off x="498474" y="1981200"/>
          <a:ext cx="7591818" cy="4078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4950"/>
                <a:gridCol w="5936868"/>
              </a:tblGrid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Concept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elements and land-cover types changing with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season and weather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Dimensions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seasonal change;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weather related changes</a:t>
                      </a:r>
                      <a:r>
                        <a:rPr kumimoji="1" lang="zh-CN" altLang="en-US" sz="1800" b="0" u="none" strike="noStrike" baseline="0" dirty="0" smtClean="0"/>
                        <a:t>；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dirty="0" smtClean="0"/>
                        <a:t> Landscape attributes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land cover/vegetation;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animals;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weather.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  <a:tr h="1019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strike="noStrike" baseline="0" smtClean="0"/>
                        <a:t> Potential indicators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percentage of land cover with seasonal change;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presence of animals;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800" b="0" u="none" strike="noStrike" baseline="0" dirty="0" smtClean="0"/>
                        <a:t>presence of weather characteristics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7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Interrelated </a:t>
            </a:r>
            <a:r>
              <a:rPr lang="en-US" altLang="ja-JP" dirty="0"/>
              <a:t>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5-07-13 2.1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7" y="1600200"/>
            <a:ext cx="6929272" cy="48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kumimoji="1" lang="ja-JP" altLang="en-US" dirty="0"/>
          </a:p>
        </p:txBody>
      </p:sp>
      <p:pic>
        <p:nvPicPr>
          <p:cNvPr id="6" name="図 5" descr="スクリーンショット 2015-09-13 17.1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17" y="1285860"/>
            <a:ext cx="6386379" cy="52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kumimoji="1" lang="en-US" altLang="ja-JP" dirty="0" smtClean="0"/>
              <a:t>Goals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Most of existing studies only focus on extracting representative photos and neglect the approach</a:t>
            </a:r>
          </a:p>
          <a:p>
            <a:endParaRPr lang="en-US" altLang="ja-JP" sz="1100" dirty="0"/>
          </a:p>
          <a:p>
            <a:r>
              <a:rPr kumimoji="1" lang="en-US" altLang="ja-JP" sz="3200" dirty="0" smtClean="0"/>
              <a:t>  This paper focus on </a:t>
            </a:r>
            <a:r>
              <a:rPr lang="en-US" altLang="ja-JP" sz="3200" dirty="0" smtClean="0"/>
              <a:t>recommending camera </a:t>
            </a:r>
            <a:r>
              <a:rPr lang="en-US" altLang="ja-JP" sz="3200" dirty="0"/>
              <a:t>locations </a:t>
            </a:r>
            <a:r>
              <a:rPr lang="en-US" altLang="ja-JP" sz="3200" dirty="0" smtClean="0"/>
              <a:t>where appealing photos can be captured by visitors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in</a:t>
            </a:r>
            <a:r>
              <a:rPr lang="ja-JP" altLang="en-US" sz="3200" dirty="0" smtClean="0"/>
              <a:t> </a:t>
            </a:r>
            <a:r>
              <a:rPr lang="en-US" altLang="ja-JP" sz="3200" dirty="0">
                <a:solidFill>
                  <a:srgbClr val="772399"/>
                </a:solidFill>
              </a:rPr>
              <a:t>spatio-</a:t>
            </a:r>
            <a:r>
              <a:rPr lang="en-US" altLang="ja-JP" sz="3200" dirty="0" smtClean="0">
                <a:solidFill>
                  <a:srgbClr val="772399"/>
                </a:solidFill>
              </a:rPr>
              <a:t>temporal </a:t>
            </a:r>
            <a:r>
              <a:rPr lang="en-US" altLang="ja-JP" sz="3200" dirty="0" smtClean="0"/>
              <a:t>domain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356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kumimoji="1" lang="ja-JP" altLang="en-US" dirty="0"/>
          </a:p>
        </p:txBody>
      </p:sp>
      <p:pic>
        <p:nvPicPr>
          <p:cNvPr id="3" name="図 2" descr="スクリーンショット 2015-09-13 17.1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87" y="1285860"/>
            <a:ext cx="6300638" cy="50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Relationships </a:t>
            </a:r>
            <a:r>
              <a:rPr lang="en-US" altLang="ja-JP" dirty="0"/>
              <a:t>between Concepts and Visual Quality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 Context-Dependent Concepts</a:t>
            </a:r>
          </a:p>
          <a:p>
            <a:pPr marL="0" indent="0">
              <a:buNone/>
            </a:pPr>
            <a:r>
              <a:rPr lang="en-US" altLang="ja-JP" sz="2400" dirty="0" smtClean="0"/>
              <a:t>     The </a:t>
            </a:r>
            <a:r>
              <a:rPr lang="en-US" altLang="ja-JP" sz="2400" dirty="0"/>
              <a:t>context of introduced </a:t>
            </a:r>
            <a:r>
              <a:rPr lang="en-US" altLang="ja-JP" sz="2400" dirty="0" smtClean="0"/>
              <a:t>elements will determine </a:t>
            </a:r>
            <a:r>
              <a:rPr lang="en-US" altLang="ja-JP" sz="2400" dirty="0"/>
              <a:t>the visual </a:t>
            </a:r>
            <a:r>
              <a:rPr lang="en-US" altLang="ja-JP" sz="2400" dirty="0" smtClean="0"/>
              <a:t>impact perceived </a:t>
            </a:r>
            <a:r>
              <a:rPr lang="en-US" altLang="ja-JP" sz="2400" dirty="0"/>
              <a:t>by the </a:t>
            </a:r>
            <a:r>
              <a:rPr lang="en-US" altLang="ja-JP" sz="2400" dirty="0" smtClean="0"/>
              <a:t>viewer</a:t>
            </a:r>
            <a:endParaRPr lang="en-US" altLang="ja-JP" sz="2400" dirty="0"/>
          </a:p>
          <a:p>
            <a:endParaRPr kumimoji="1" lang="en-US" altLang="ja-JP" sz="900" dirty="0" smtClean="0"/>
          </a:p>
          <a:p>
            <a:r>
              <a:rPr lang="en-US" altLang="ja-JP" dirty="0"/>
              <a:t> </a:t>
            </a:r>
            <a:r>
              <a:rPr lang="en-US" altLang="ja-JP" sz="3500" dirty="0"/>
              <a:t>Observer-Dependent </a:t>
            </a:r>
            <a:r>
              <a:rPr lang="en-US" altLang="ja-JP" sz="3500" dirty="0" smtClean="0"/>
              <a:t>Concepts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Visual </a:t>
            </a:r>
            <a:r>
              <a:rPr lang="en-US" altLang="ja-JP" sz="2400" dirty="0"/>
              <a:t>concepts are </a:t>
            </a:r>
            <a:r>
              <a:rPr lang="en-US" altLang="ja-JP" sz="2400" dirty="0" smtClean="0"/>
              <a:t>given different </a:t>
            </a:r>
            <a:r>
              <a:rPr lang="en-US" altLang="ja-JP" sz="2400" dirty="0"/>
              <a:t>relative weights by different people and according to the purpose </a:t>
            </a:r>
            <a:r>
              <a:rPr lang="en-US" altLang="ja-JP" sz="2400" dirty="0" smtClean="0"/>
              <a:t>of the observation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0517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Architecture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5-09-13 18.0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67" y="1176372"/>
            <a:ext cx="4924423" cy="55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Relevance Filter For Landmark Photos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474" y="1903452"/>
            <a:ext cx="7556313" cy="414496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 </a:t>
            </a:r>
            <a:r>
              <a:rPr lang="en-US" altLang="ja-JP" sz="3200" dirty="0" smtClean="0"/>
              <a:t>A context-based approach using </a:t>
            </a:r>
            <a:r>
              <a:rPr lang="en-US" altLang="ja-JP" sz="3200" dirty="0" smtClean="0">
                <a:solidFill>
                  <a:srgbClr val="800000"/>
                </a:solidFill>
              </a:rPr>
              <a:t>frequent occurrence </a:t>
            </a:r>
            <a:r>
              <a:rPr lang="en-US" altLang="ja-JP" sz="3200" dirty="0" smtClean="0"/>
              <a:t>for </a:t>
            </a:r>
            <a:r>
              <a:rPr lang="en-US" altLang="ja-JP" sz="3200" dirty="0"/>
              <a:t>tags</a:t>
            </a:r>
            <a:endParaRPr kumimoji="1" lang="ja-JP" altLang="en-US" sz="3200" dirty="0">
              <a:solidFill>
                <a:srgbClr val="772399"/>
              </a:solidFill>
            </a:endParaRPr>
          </a:p>
        </p:txBody>
      </p:sp>
      <p:pic>
        <p:nvPicPr>
          <p:cNvPr id="4" name="図 3" descr="スクリーンショット 2015-09-13 19.0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62" y="3625271"/>
            <a:ext cx="5982376" cy="25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3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Photo Aesthetic Quality Measurement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Color </a:t>
            </a:r>
            <a:r>
              <a:rPr lang="en-US" altLang="ja-JP" sz="3200" dirty="0"/>
              <a:t>Features 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 smtClean="0"/>
              <a:t>     1) color histogram &amp; color moment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 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Texture </a:t>
            </a:r>
            <a:r>
              <a:rPr lang="en-US" altLang="ja-JP" sz="3200" dirty="0"/>
              <a:t>Features 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1) </a:t>
            </a:r>
            <a:r>
              <a:rPr lang="en-US" altLang="ja-JP" sz="2400" dirty="0"/>
              <a:t>histogram of oriented </a:t>
            </a:r>
            <a:r>
              <a:rPr lang="en-US" altLang="ja-JP" sz="2400" dirty="0" smtClean="0"/>
              <a:t>gradients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</a:t>
            </a:r>
            <a:r>
              <a:rPr lang="en-US" altLang="ja-JP" sz="2400" dirty="0" smtClean="0"/>
              <a:t>HOG)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2)</a:t>
            </a:r>
            <a:r>
              <a:rPr lang="en-US" altLang="ja-JP" sz="2400" dirty="0"/>
              <a:t> Local Binary Patterns </a:t>
            </a:r>
            <a:r>
              <a:rPr lang="en-US" altLang="ja-JP" sz="2400" dirty="0" smtClean="0"/>
              <a:t>(LBP)</a:t>
            </a:r>
          </a:p>
          <a:p>
            <a:pPr>
              <a:lnSpc>
                <a:spcPct val="80000"/>
              </a:lnSpc>
            </a:pPr>
            <a:r>
              <a:rPr lang="en-US" altLang="ja-JP" sz="3200" dirty="0" smtClean="0"/>
              <a:t>  Spatial </a:t>
            </a:r>
            <a:r>
              <a:rPr lang="en-US" altLang="ja-JP" sz="3200" dirty="0"/>
              <a:t>Distribution Features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2400" dirty="0" smtClean="0"/>
              <a:t>     1) Difference </a:t>
            </a:r>
            <a:r>
              <a:rPr lang="en-US" altLang="ja-JP" sz="2400" dirty="0"/>
              <a:t>of </a:t>
            </a:r>
            <a:r>
              <a:rPr lang="en-US" altLang="ja-JP" sz="2400" dirty="0" smtClean="0"/>
              <a:t>Gaussian</a:t>
            </a:r>
            <a:r>
              <a:rPr lang="en-US" altLang="en-US" sz="2400" dirty="0"/>
              <a:t> </a:t>
            </a:r>
            <a:r>
              <a:rPr lang="en-US" altLang="ja-JP" sz="2400" dirty="0" smtClean="0"/>
              <a:t>(DOG)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2) Salience Map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9406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GMM-based Camera Location Clustering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5-09-13 19.2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431"/>
            <a:ext cx="9144000" cy="44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Camera Location Recommendation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sz="3200" dirty="0"/>
              <a:t> </a:t>
            </a:r>
            <a:r>
              <a:rPr lang="en-US" altLang="ja-JP" sz="3200" dirty="0" smtClean="0"/>
              <a:t>Six criteria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 smtClean="0"/>
              <a:t>     1) </a:t>
            </a:r>
            <a:r>
              <a:rPr lang="en-US" altLang="ja-JP" sz="2400" dirty="0"/>
              <a:t>Photo quality </a:t>
            </a:r>
            <a:r>
              <a:rPr lang="en-US" altLang="ja-JP" sz="2400" dirty="0" smtClean="0"/>
              <a:t>(s1)</a:t>
            </a:r>
            <a:endParaRPr lang="en-US" altLang="ja-JP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 smtClean="0"/>
              <a:t>     2) </a:t>
            </a:r>
            <a:r>
              <a:rPr lang="en-US" altLang="ja-JP" sz="2400" dirty="0"/>
              <a:t>Total area </a:t>
            </a:r>
            <a:r>
              <a:rPr lang="en-US" altLang="ja-JP" sz="2400" dirty="0" smtClean="0"/>
              <a:t>popularity (s2)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3) </a:t>
            </a:r>
            <a:r>
              <a:rPr lang="en-US" altLang="ja-JP" sz="2400" dirty="0"/>
              <a:t>Area popularity </a:t>
            </a:r>
            <a:r>
              <a:rPr lang="en-US" altLang="ja-JP" sz="2400" dirty="0" smtClean="0"/>
              <a:t>consistency (s3)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4) </a:t>
            </a:r>
            <a:r>
              <a:rPr lang="en-US" altLang="ja-JP" sz="2400" dirty="0"/>
              <a:t>Photo spatial </a:t>
            </a:r>
            <a:r>
              <a:rPr lang="en-US" altLang="ja-JP" sz="2400" dirty="0" smtClean="0"/>
              <a:t>density (s4)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5) </a:t>
            </a:r>
            <a:r>
              <a:rPr lang="en-US" altLang="ja-JP" sz="2400" dirty="0"/>
              <a:t>Photo temporal </a:t>
            </a:r>
            <a:r>
              <a:rPr lang="en-US" altLang="ja-JP" sz="2400" dirty="0" smtClean="0"/>
              <a:t>density (s5)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6) </a:t>
            </a:r>
            <a:r>
              <a:rPr lang="en-US" altLang="ja-JP" sz="2400" dirty="0"/>
              <a:t>Social </a:t>
            </a:r>
            <a:r>
              <a:rPr lang="en-US" altLang="ja-JP" sz="2400" dirty="0" smtClean="0"/>
              <a:t>attractiveness (s6)</a:t>
            </a:r>
          </a:p>
        </p:txBody>
      </p:sp>
    </p:spTree>
    <p:extLst>
      <p:ext uri="{BB962C8B-B14F-4D97-AF65-F5344CB8AC3E}">
        <p14:creationId xmlns:p14="http://schemas.microsoft.com/office/powerpoint/2010/main" val="362664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アドバンテージ">
  <a:themeElements>
    <a:clrScheme name="アドバンテージ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アドバンテージ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アドバンテージ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アドバンテージ.thmx</Template>
  <TotalTime>4245</TotalTime>
  <Words>1495</Words>
  <Application>Microsoft Macintosh PowerPoint</Application>
  <PresentationFormat>画面に合わせる (4:3)</PresentationFormat>
  <Paragraphs>271</Paragraphs>
  <Slides>41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アドバンテージ</vt:lpstr>
      <vt:lpstr>M1 Shen Yizhu</vt:lpstr>
      <vt:lpstr>Content</vt:lpstr>
      <vt:lpstr>Content</vt:lpstr>
      <vt:lpstr>Goals</vt:lpstr>
      <vt:lpstr>Architecture</vt:lpstr>
      <vt:lpstr>Relevance Filter For Landmark Photos</vt:lpstr>
      <vt:lpstr>Photo Aesthetic Quality Measurement</vt:lpstr>
      <vt:lpstr>GMM-based Camera Location Clustering</vt:lpstr>
      <vt:lpstr>Camera Location Recommendation</vt:lpstr>
      <vt:lpstr>Photo Quality </vt:lpstr>
      <vt:lpstr>Total Area Popularity </vt:lpstr>
      <vt:lpstr>Area Popularity Consistency</vt:lpstr>
      <vt:lpstr>Photo Spatial Density</vt:lpstr>
      <vt:lpstr>Photo Temporal Density</vt:lpstr>
      <vt:lpstr>Social Attractiveness</vt:lpstr>
      <vt:lpstr>Combination for Overall Score</vt:lpstr>
      <vt:lpstr>Spatio-temporal Camera Spot Recommendations</vt:lpstr>
      <vt:lpstr>Results in Spatial Space</vt:lpstr>
      <vt:lpstr>Results in Spatial-temporal Space</vt:lpstr>
      <vt:lpstr>Evaluations</vt:lpstr>
      <vt:lpstr>Content</vt:lpstr>
      <vt:lpstr>Major Challenge</vt:lpstr>
      <vt:lpstr>Landscape Aesthetics Theories</vt:lpstr>
      <vt:lpstr>View From Author</vt:lpstr>
      <vt:lpstr>Method  </vt:lpstr>
      <vt:lpstr>Hierarchical Structure to Levels Of Abstraction</vt:lpstr>
      <vt:lpstr>Nine Key Aspect of Visual Landscape</vt:lpstr>
      <vt:lpstr>Nine Key Aspect (Cont.)</vt:lpstr>
      <vt:lpstr>Stewardship</vt:lpstr>
      <vt:lpstr>Coherence</vt:lpstr>
      <vt:lpstr>Disturbance</vt:lpstr>
      <vt:lpstr>Historicity</vt:lpstr>
      <vt:lpstr>Visual Scale</vt:lpstr>
      <vt:lpstr>Imageability</vt:lpstr>
      <vt:lpstr>Complexity</vt:lpstr>
      <vt:lpstr>Naturalness</vt:lpstr>
      <vt:lpstr>Ephemera</vt:lpstr>
      <vt:lpstr>Interrelated Concepts</vt:lpstr>
      <vt:lpstr>Example</vt:lpstr>
      <vt:lpstr>Example</vt:lpstr>
      <vt:lpstr>Relationships between Concepts and Visual Quality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shen yizhu</dc:creator>
  <cp:lastModifiedBy>shen yizhu</cp:lastModifiedBy>
  <cp:revision>84</cp:revision>
  <dcterms:created xsi:type="dcterms:W3CDTF">2015-09-12T10:31:37Z</dcterms:created>
  <dcterms:modified xsi:type="dcterms:W3CDTF">2015-09-25T08:12:40Z</dcterms:modified>
</cp:coreProperties>
</file>