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71" r:id="rId6"/>
    <p:sldId id="266" r:id="rId7"/>
    <p:sldId id="267" r:id="rId8"/>
    <p:sldId id="258" r:id="rId9"/>
    <p:sldId id="273" r:id="rId10"/>
    <p:sldId id="274" r:id="rId11"/>
    <p:sldId id="262" r:id="rId12"/>
    <p:sldId id="260" r:id="rId13"/>
    <p:sldId id="268" r:id="rId14"/>
    <p:sldId id="263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55A01-5DFC-A8A8-3385-69EE667E1FA9}" v="394" dt="2025-10-29T09:31:58.230"/>
    <p1510:client id="{F0DAF066-DACB-0C23-7284-F0273853CBCA}" v="269" dt="2025-10-29T09:15:46.174"/>
    <p1510:client id="{FB675CD9-E14A-FEC2-4A89-AEF03B066FFB}" v="14" dt="2025-10-29T08:18:31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4733-3A20-F6D8-42C2-E1A8E14A9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7614B-6CE8-A25A-3AEA-D3BF321F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61EC-2695-1541-045C-A6DC5980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1183-B67B-974C-E37A-A97E4BCE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4025-CC2F-AE95-CA45-7B8F0B01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593F-3A95-F3FD-E4ED-4BF8EBAC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BEDA0-24A5-EEAC-17F9-56B9A976D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0E54-A6D4-05A6-5C28-31D808A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97CD-058E-54B9-D35B-BDEDAEE8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0B830-51B4-2F0B-2D37-BAB50269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CC829-6E9E-8787-3B02-03A1C440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0700A-B34E-BF26-2F90-614DE70E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D13C-21D8-51B9-6B48-E9886A1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EF61-1A94-712F-8E81-0CC6263C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5F85-8AB4-B909-86B5-7D2CB88E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88E-AC17-1191-CFE4-FC24FB77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1638-5A5A-CFA2-102C-9A74C972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B7EF-61E7-3D69-B90C-80F002C5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8F0E-1524-A0D4-BAC2-E3B36788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2017D-921D-04FA-DF0F-CE4D26CE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614C-79A1-774D-1D7B-D3DC45D6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07F6-3D95-91CA-956F-04DA3542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BA72-17C3-E9FA-6993-DBB55553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F316-087F-AC80-A7ED-473C7599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4DB2-8C26-5BAE-11DB-3CA0AD15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7EC6-68CD-FC00-BC9E-CA5DAA70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C83E-48F2-BD18-B820-84067ED92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2C6F-587E-9317-3A8B-B9B8C9BD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3E094-7DC1-98AC-2663-DB79F4A2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1BFB8-329D-9D2A-E54F-2E871D68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DEF58-3FB9-3A12-669B-8FC8CA19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FF35-C863-784D-800D-FBB54410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8680-925B-B8B7-920D-A8620F39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0BB6F-EB42-BC1A-8516-BE648587C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8E5C0-FFE0-4698-A13C-3769ED191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A033E-096A-7606-5365-E37A12344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D1C88-311B-12C8-AFAA-13EC1D2D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94CB-FF03-60B5-59D5-53AD6225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54F16-92D8-EC8B-FC7D-EE1799BC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7A40-B112-E5FC-F0FB-6290C8AA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98B5D-DD72-41C6-0AE0-34B7A414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65133-C90B-0872-0B4B-561745BC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28E97-5034-8266-35A3-6829869C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1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D3105-25AA-3C7E-EC09-8596DB84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EA3F1-9020-D830-BB9E-F2CF8EC9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F1B95-EF11-DDAD-CA48-A9D5C492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0DBA-2763-8006-1ABB-5A81789A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2FA4-7C04-B543-ADFE-74214ECF5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49057-BB05-C875-C585-0EE7A117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B4A2C-C169-D81A-8BC2-5F9996C9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48CD8-8C01-5307-6091-71FED6E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9A50-B31B-B193-3647-B4945E79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DA98-8441-402B-1AC3-E00F5636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4EF9-856C-0FC7-20C8-53CE57B1F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6BC3B-7AA8-89AB-D8A2-CD92510C8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4B9E2-233E-0227-B113-85DF576F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061E4-5240-DC8D-41AA-051F083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1CADD-FCFB-F9DB-2595-E784333F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1E422-161C-0489-0CEC-3758E02D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1C663-4079-2647-19F6-D79C46862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942F-FA7D-1157-B747-6204FC611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78C4A-E35E-4B23-9816-F48B0A5FA3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BF55-C855-FE32-EC87-A54EB6EE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AC6D-9DB7-E43D-A18B-A7D488A36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07E215-8E83-4CA3-BF21-0167B66B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re.lgcns.com/confluence/display/SVBPS10180422/VNB+report+CoE+transfer+for+Engine" TargetMode="External"/><Relationship Id="rId2" Type="http://schemas.openxmlformats.org/officeDocument/2006/relationships/hyperlink" Target="https://wire.lgcns.com/jira/secure/WBSGanttMain.jspa?filter=BOARD_9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gcns.sharepoint.com/:x:/r/sites/SolutionCoEGroup-1/_layouts/15/Doc.aspx?sourcedoc=%7B5A3A8E04-6C4D-47D0-B4AE-7350EC444370%7D&amp;file=DevOnEnterprise_CoE%20Transfer%20plan_result_v1.1.xlsx&amp;action=default&amp;mobileredirect=tru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A9A71F-97D8-7827-D39A-B3AAAD78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DevonEnterprise</a:t>
            </a:r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CoE</a:t>
            </a:r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Transfer Report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DEC4C-4BA4-6275-2A27-B7BDE7EBA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8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13B5-B45F-FF81-0175-23B2F1C3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Issues Raised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A51B-B83F-9207-0BF8-A5DA226EC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Tốn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nhiều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thời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nghiên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cứu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trong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giai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đoạn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đầu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Chậm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cập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nhật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trạng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thái</a:t>
            </a:r>
            <a:r>
              <a:rPr lang="en-US" dirty="0">
                <a:latin typeface="Times New Roman"/>
                <a:cs typeface="Times New Roman"/>
              </a:rPr>
              <a:t> Task </a:t>
            </a:r>
            <a:r>
              <a:rPr lang="en-US" dirty="0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Jira</a:t>
            </a:r>
          </a:p>
          <a:p>
            <a:r>
              <a:rPr lang="en-US" err="1">
                <a:latin typeface="Times New Roman"/>
                <a:cs typeface="Times New Roman"/>
              </a:rPr>
              <a:t>Tương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tác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ít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HQ</a:t>
            </a:r>
          </a:p>
          <a:p>
            <a:r>
              <a:rPr lang="en-US" dirty="0">
                <a:latin typeface="Times New Roman"/>
                <a:cs typeface="Times New Roman"/>
              </a:rPr>
              <a:t>Overload </a:t>
            </a:r>
            <a:r>
              <a:rPr lang="en-US" dirty="0" err="1">
                <a:latin typeface="Times New Roman"/>
                <a:cs typeface="Times New Roman"/>
              </a:rPr>
              <a:t>giai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đoạn</a:t>
            </a:r>
            <a:r>
              <a:rPr lang="en-US" dirty="0">
                <a:latin typeface="Times New Roman"/>
                <a:cs typeface="Times New Roman"/>
              </a:rPr>
              <a:t> 01 </a:t>
            </a:r>
            <a:r>
              <a:rPr lang="en-US" dirty="0" err="1">
                <a:latin typeface="Times New Roman"/>
                <a:cs typeface="Times New Roman"/>
              </a:rPr>
              <a:t>tháng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cuối</a:t>
            </a:r>
            <a:r>
              <a:rPr lang="en-US" dirty="0">
                <a:latin typeface="Times New Roman"/>
                <a:cs typeface="Times New Roman"/>
              </a:rPr>
              <a:t> do 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lượng</a:t>
            </a:r>
            <a:r>
              <a:rPr lang="en-US" dirty="0">
                <a:latin typeface="Times New Roman"/>
                <a:cs typeface="Times New Roman"/>
              </a:rPr>
              <a:t> task MTG6 </a:t>
            </a:r>
            <a:r>
              <a:rPr lang="en-US" dirty="0" err="1">
                <a:latin typeface="Times New Roman"/>
                <a:cs typeface="Times New Roman"/>
              </a:rPr>
              <a:t>lớn</a:t>
            </a:r>
            <a:r>
              <a:rPr lang="en-US" dirty="0">
                <a:latin typeface="Times New Roman"/>
                <a:cs typeface="Times New Roman"/>
              </a:rPr>
              <a:t>; </a:t>
            </a:r>
            <a:r>
              <a:rPr lang="en-US" dirty="0" err="1">
                <a:latin typeface="Times New Roman"/>
                <a:cs typeface="Times New Roman"/>
              </a:rPr>
              <a:t>sốlượng</a:t>
            </a:r>
            <a:r>
              <a:rPr lang="en-US" dirty="0">
                <a:latin typeface="Times New Roman"/>
                <a:cs typeface="Times New Roman"/>
              </a:rPr>
              <a:t> Task </a:t>
            </a:r>
            <a:r>
              <a:rPr lang="en-US" dirty="0" err="1">
                <a:latin typeface="Times New Roman"/>
                <a:cs typeface="Times New Roman"/>
              </a:rPr>
              <a:t>CoE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khó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nhiều</a:t>
            </a:r>
          </a:p>
        </p:txBody>
      </p:sp>
    </p:spTree>
    <p:extLst>
      <p:ext uri="{BB962C8B-B14F-4D97-AF65-F5344CB8AC3E}">
        <p14:creationId xmlns:p14="http://schemas.microsoft.com/office/powerpoint/2010/main" val="94728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F0AA-C886-50E9-C2CF-C58CF5B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VNB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AF4B-EB45-0ADC-28E0-D92DDC5B5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Good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37AC1-5ACF-E0AC-C959-139A62B6D6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thời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tập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trung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nghiên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cứu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về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hệ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thống</a:t>
            </a:r>
            <a:r>
              <a:rPr lang="en-US" dirty="0">
                <a:latin typeface="Times New Roman"/>
                <a:cs typeface="Times New Roman"/>
              </a:rPr>
              <a:t> =&gt; </a:t>
            </a:r>
            <a:r>
              <a:rPr lang="en-US" dirty="0" err="1">
                <a:latin typeface="Times New Roman"/>
                <a:cs typeface="Times New Roman"/>
              </a:rPr>
              <a:t>kiến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thức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mọi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người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lên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Kỹ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năng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làm</a:t>
            </a:r>
            <a:r>
              <a:rPr lang="en-US" dirty="0">
                <a:latin typeface="Times New Roman"/>
                <a:cs typeface="Times New Roman"/>
              </a:rPr>
              <a:t> Tài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tốt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hơn</a:t>
            </a:r>
          </a:p>
          <a:p>
            <a:r>
              <a:rPr lang="en-US" dirty="0" err="1">
                <a:latin typeface="Times New Roman"/>
                <a:cs typeface="Times New Roman"/>
              </a:rPr>
              <a:t>Tương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tác</a:t>
            </a:r>
            <a:r>
              <a:rPr lang="en-US" dirty="0">
                <a:latin typeface="Times New Roman"/>
                <a:cs typeface="Times New Roman"/>
              </a:rPr>
              <a:t> / </a:t>
            </a:r>
            <a:r>
              <a:rPr lang="en-US" dirty="0" err="1">
                <a:latin typeface="Times New Roman"/>
                <a:cs typeface="Times New Roman"/>
              </a:rPr>
              <a:t>hỗ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trợ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tốt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hơn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2C947-9A9E-6E87-139F-BCBA5F9A0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Need improvement points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4A3ED-CD0A-AD27-A19B-19888325B9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Tài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đào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tạo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chưa</a:t>
            </a:r>
            <a:r>
              <a:rPr lang="en-US" dirty="0">
                <a:latin typeface="Times New Roman"/>
                <a:cs typeface="Times New Roman"/>
              </a:rPr>
              <a:t> mapping 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 WBS </a:t>
            </a:r>
            <a:r>
              <a:rPr lang="en-US" dirty="0" err="1">
                <a:latin typeface="Times New Roman"/>
                <a:cs typeface="Times New Roman"/>
              </a:rPr>
              <a:t>nên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cần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nhiều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thời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gian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nghiên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cứu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VNB members </a:t>
            </a:r>
            <a:r>
              <a:rPr lang="en-US" err="1">
                <a:latin typeface="Times New Roman"/>
                <a:cs typeface="Times New Roman"/>
              </a:rPr>
              <a:t>đôi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khi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chưa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cập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nhật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đúng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trạng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thái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trên</a:t>
            </a:r>
            <a:r>
              <a:rPr lang="en-US" dirty="0">
                <a:latin typeface="Times New Roman"/>
                <a:cs typeface="Times New Roman"/>
              </a:rPr>
              <a:t> Jira</a:t>
            </a:r>
          </a:p>
          <a:p>
            <a:r>
              <a:rPr lang="en-US" dirty="0" err="1">
                <a:latin typeface="Times New Roman"/>
                <a:cs typeface="Times New Roman"/>
              </a:rPr>
              <a:t>Tương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tác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ít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 HQ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9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5893-61B5-D60F-BF84-698D316D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44A4-4AD5-CD09-4A8A-9871B59B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HQ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1621-BBA4-A4DC-EDB7-9A1A19D59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Good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90CCB-8035-96BD-9A9E-C6D03CD859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VNB was aware of its areas for improvement and put a lot of thought into the documentation process.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VNB thoroughly analyzed the source code in order to produce the outputs.</a:t>
            </a:r>
            <a:endParaRPr lang="ko-KR" altLang="en-US">
              <a:latin typeface="Times New Roman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52E53-A060-3833-FA4C-400FD0BFE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Need improvement points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CE036-0B71-535B-F46A-7609C6C18B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Please ask questions and communicate frequently to make sure you’re not heading in the wrong direction.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If you’re not confident in your English, feel free to ask Br.SE for help with translation or use a translation tool.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4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B4813-C7CF-D820-E57D-A31D512D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82613A-E12D-E234-C4BB-3B5D856AE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D970-BF38-9A35-4714-1071497D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err="1">
                <a:latin typeface="Times New Roman"/>
                <a:cs typeface="Times New Roman"/>
              </a:rPr>
              <a:t>CoE</a:t>
            </a:r>
            <a:r>
              <a:rPr lang="en-US" sz="5400" b="1" dirty="0">
                <a:latin typeface="Times New Roman"/>
                <a:cs typeface="Times New Roman"/>
              </a:rPr>
              <a:t> Transfer Planning</a:t>
            </a:r>
            <a:endParaRPr lang="en-US" sz="5200" b="1" kern="1200" dirty="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372BFBD9-B3BB-0EC0-84C8-06A5FF2C5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165543"/>
              </p:ext>
            </p:extLst>
          </p:nvPr>
        </p:nvGraphicFramePr>
        <p:xfrm>
          <a:off x="917172" y="1741022"/>
          <a:ext cx="9760126" cy="3548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57410">
                  <a:extLst>
                    <a:ext uri="{9D8B030D-6E8A-4147-A177-3AD203B41FA5}">
                      <a16:colId xmlns:a16="http://schemas.microsoft.com/office/drawing/2014/main" val="3601066777"/>
                    </a:ext>
                  </a:extLst>
                </a:gridCol>
                <a:gridCol w="4360907">
                  <a:extLst>
                    <a:ext uri="{9D8B030D-6E8A-4147-A177-3AD203B41FA5}">
                      <a16:colId xmlns:a16="http://schemas.microsoft.com/office/drawing/2014/main" val="392693821"/>
                    </a:ext>
                  </a:extLst>
                </a:gridCol>
                <a:gridCol w="2272069">
                  <a:extLst>
                    <a:ext uri="{9D8B030D-6E8A-4147-A177-3AD203B41FA5}">
                      <a16:colId xmlns:a16="http://schemas.microsoft.com/office/drawing/2014/main" val="3839480593"/>
                    </a:ext>
                  </a:extLst>
                </a:gridCol>
                <a:gridCol w="2069740">
                  <a:extLst>
                    <a:ext uri="{9D8B030D-6E8A-4147-A177-3AD203B41FA5}">
                      <a16:colId xmlns:a16="http://schemas.microsoft.com/office/drawing/2014/main" val="1580850932"/>
                    </a:ext>
                  </a:extLst>
                </a:gridCol>
              </a:tblGrid>
              <a:tr h="5379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  <a:cs typeface="Times New Roman"/>
                        </a:rPr>
                        <a:t>No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  <a:cs typeface="Times New Roman"/>
                        </a:rPr>
                        <a:t>Phase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cs typeface="Times New Roman"/>
                        </a:rPr>
                        <a:t>From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  <a:cs typeface="Times New Roman"/>
                        </a:rPr>
                        <a:t>To</a:t>
                      </a:r>
                      <a:endParaRPr lang="en-US" sz="2400" b="0" i="0" u="none" strike="noStrike">
                        <a:solidFill>
                          <a:schemeClr val="bg1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72707"/>
                  </a:ext>
                </a:extLst>
              </a:tr>
              <a:tr h="49485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Preparing for </a:t>
                      </a:r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CoE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Transfer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2025-03-25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2025-08-04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003227"/>
                  </a:ext>
                </a:extLst>
              </a:tr>
              <a:tr h="79650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Before </a:t>
                      </a:r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CoE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/ </a:t>
                      </a:r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CoE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Transfer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2025-08-04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2025-10-25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19992"/>
                  </a:ext>
                </a:extLst>
              </a:tr>
              <a:tr h="49485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Completed </a:t>
                      </a:r>
                      <a:r>
                        <a:rPr lang="en-US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CoE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 transfer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2025-10-27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2025-10-31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20958"/>
                  </a:ext>
                </a:extLst>
              </a:tr>
              <a:tr h="55692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Joint operation inspection and improvement</a:t>
                      </a:r>
                      <a:endParaRPr lang="en-US" sz="2000" b="0" i="0" u="none" strike="noStrike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2025-11-01</a:t>
                      </a:r>
                      <a:endParaRPr lang="en-US" sz="2000" b="0" i="0" u="none" strike="noStrike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2025-12-31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12529"/>
                  </a:ext>
                </a:extLst>
              </a:tr>
              <a:tr h="49485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Standards Development</a:t>
                      </a: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Times New Roman"/>
                        </a:rPr>
                        <a:t>2026-01-01</a:t>
                      </a:r>
                      <a:endParaRPr lang="en-US" sz="2000" b="0" i="0" u="none" strike="noStrike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2000" b="0" i="0" u="none" strike="noStrike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20675" marR="20675" marT="20675" marB="992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44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52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A0F3-A841-E7AC-BF50-C38C6803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Times New Roman"/>
                <a:cs typeface="Times New Roman"/>
              </a:rPr>
              <a:t>CoE</a:t>
            </a:r>
            <a:r>
              <a:rPr lang="en-US" b="1" dirty="0">
                <a:latin typeface="Times New Roman"/>
                <a:cs typeface="Times New Roman"/>
              </a:rPr>
              <a:t> Transfer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C0E8-9A7A-499B-F2D2-6CFE3892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Gantt Chart: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WBS Gantt-Chart(9.15.2.153) - WIRE-Work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Engine: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VNB report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transfer for Engine -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CoE_DOE_DevOn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Enterprise - WIRE-Wiki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 Item: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DevOnEnterprise_CoE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Transfer plan_result_v1.1.xlsx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9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BC78-2B2F-8AE6-70ED-6C3A1D02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9866-812A-E1FB-0823-30E48925D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 Members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37797-163F-A676-323E-386FA0861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4 Members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C1B6278-B2BC-81C2-78A8-E1A7A8BCB5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4529125"/>
              </p:ext>
            </p:extLst>
          </p:nvPr>
        </p:nvGraphicFramePr>
        <p:xfrm>
          <a:off x="839788" y="2505075"/>
          <a:ext cx="4608512" cy="33214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05222">
                  <a:extLst>
                    <a:ext uri="{9D8B030D-6E8A-4147-A177-3AD203B41FA5}">
                      <a16:colId xmlns:a16="http://schemas.microsoft.com/office/drawing/2014/main" val="3601066777"/>
                    </a:ext>
                  </a:extLst>
                </a:gridCol>
                <a:gridCol w="2603290">
                  <a:extLst>
                    <a:ext uri="{9D8B030D-6E8A-4147-A177-3AD203B41FA5}">
                      <a16:colId xmlns:a16="http://schemas.microsoft.com/office/drawing/2014/main" val="392693821"/>
                    </a:ext>
                  </a:extLst>
                </a:gridCol>
              </a:tblGrid>
              <a:tr h="46912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VNB Member</a:t>
                      </a:r>
                      <a:endParaRPr lang="ko-KR" altLang="en-US" sz="2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 marL="9525" marR="9525" marT="95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72707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LE TRONG LINH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Product Manager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003227"/>
                  </a:ext>
                </a:extLst>
              </a:tr>
              <a:tr h="6946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TAO HOAI DUONG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Product Engineer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(Product Functional Lead)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19992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DOAN HUNG CUONG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Product Engineer(BE)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20958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NGUYEN DUC TAM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Product Engineer(FE)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12529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THAI ANH LAM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Product Engineer(BE)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445528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HOANG VU YEN LINH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  <a:cs typeface="Times New Roman" panose="02020603050405020304" pitchFamily="18" charset="0"/>
                        </a:rPr>
                        <a:t>Bridge SE/Product PMO/QA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154669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BE71A55-18F0-C665-B7D4-8B43FDFA831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4573720"/>
              </p:ext>
            </p:extLst>
          </p:nvPr>
        </p:nvGraphicFramePr>
        <p:xfrm>
          <a:off x="6172200" y="2505075"/>
          <a:ext cx="5073650" cy="33214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601066777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392693821"/>
                    </a:ext>
                  </a:extLst>
                </a:gridCol>
              </a:tblGrid>
              <a:tr h="46912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HQ Member</a:t>
                      </a:r>
                      <a:endParaRPr lang="ko-KR" altLang="en-US" sz="2400" b="1" i="0" u="none" strike="noStrike">
                        <a:solidFill>
                          <a:schemeClr val="bg1"/>
                        </a:solidFill>
                        <a:effectLst/>
                        <a:latin typeface="Times New Roman"/>
                        <a:ea typeface="LG스마트체 Regular"/>
                        <a:cs typeface="Times New Roman"/>
                      </a:endParaRPr>
                    </a:p>
                  </a:txBody>
                  <a:tcPr marL="9525" marR="9525" marT="95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Role</a:t>
                      </a:r>
                    </a:p>
                  </a:txBody>
                  <a:tcPr marL="9525" marR="9525" marT="95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672707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김경회(</a:t>
                      </a: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Hoi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 </a:t>
                      </a: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Kim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Solution Owner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003227"/>
                  </a:ext>
                </a:extLst>
              </a:tr>
              <a:tr h="6946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김희주(</a:t>
                      </a: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Hazel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ea typeface="LG스마트체 Regular"/>
                        <a:cs typeface="Times New Roman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Solution Analyst Lead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19992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김한나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(</a:t>
                      </a: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Hannna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Solution Analyst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20958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김완수(</a:t>
                      </a: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Wansu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 </a:t>
                      </a:r>
                      <a:r>
                        <a:rPr lang="ko-KR" alt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Kim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  <a:cs typeface="Times New Roman"/>
                        </a:rPr>
                        <a:t>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ea typeface="LG스마트체 Regular"/>
                        <a:cs typeface="Times New Roman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Solution Analyst(FE)</a:t>
                      </a: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12529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445528"/>
                  </a:ext>
                </a:extLst>
              </a:tr>
              <a:tr h="4315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1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1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B0503B-92A0-D82E-F8C3-E114437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Tasks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2002D6-2623-CDFA-8E09-D7C5C6BE3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59779"/>
              </p:ext>
            </p:extLst>
          </p:nvPr>
        </p:nvGraphicFramePr>
        <p:xfrm>
          <a:off x="971550" y="2025808"/>
          <a:ext cx="3222213" cy="165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81">
                  <a:extLst>
                    <a:ext uri="{9D8B030D-6E8A-4147-A177-3AD203B41FA5}">
                      <a16:colId xmlns:a16="http://schemas.microsoft.com/office/drawing/2014/main" val="973054892"/>
                    </a:ext>
                  </a:extLst>
                </a:gridCol>
                <a:gridCol w="823332">
                  <a:extLst>
                    <a:ext uri="{9D8B030D-6E8A-4147-A177-3AD203B41FA5}">
                      <a16:colId xmlns:a16="http://schemas.microsoft.com/office/drawing/2014/main" val="2947361873"/>
                    </a:ext>
                  </a:extLst>
                </a:gridCol>
              </a:tblGrid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Type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Total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70745743"/>
                  </a:ext>
                </a:extLst>
              </a:tr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Engine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84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3104920"/>
                  </a:ext>
                </a:extLst>
              </a:tr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Screen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57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86599751"/>
                  </a:ext>
                </a:extLst>
              </a:tr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Total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141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039418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DA18C1-8FF5-157E-0269-F33E8255C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38530"/>
              </p:ext>
            </p:extLst>
          </p:nvPr>
        </p:nvGraphicFramePr>
        <p:xfrm>
          <a:off x="4934721" y="2025808"/>
          <a:ext cx="3300551" cy="165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203">
                  <a:extLst>
                    <a:ext uri="{9D8B030D-6E8A-4147-A177-3AD203B41FA5}">
                      <a16:colId xmlns:a16="http://schemas.microsoft.com/office/drawing/2014/main" val="973054892"/>
                    </a:ext>
                  </a:extLst>
                </a:gridCol>
                <a:gridCol w="843348">
                  <a:extLst>
                    <a:ext uri="{9D8B030D-6E8A-4147-A177-3AD203B41FA5}">
                      <a16:colId xmlns:a16="http://schemas.microsoft.com/office/drawing/2014/main" val="2947361873"/>
                    </a:ext>
                  </a:extLst>
                </a:gridCol>
              </a:tblGrid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Type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Total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70745743"/>
                  </a:ext>
                </a:extLst>
              </a:tr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Y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109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3104920"/>
                  </a:ext>
                </a:extLst>
              </a:tr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N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32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86599751"/>
                  </a:ext>
                </a:extLst>
              </a:tr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Total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LG스마트체 Regular" panose="020B0600000101010101" pitchFamily="34" charset="-127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141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03941897"/>
                  </a:ext>
                </a:extLst>
              </a:tr>
            </a:tbl>
          </a:graphicData>
        </a:graphic>
      </p:graphicFrame>
      <p:sp>
        <p:nvSpPr>
          <p:cNvPr id="6" name="Star: 10 Points 5">
            <a:extLst>
              <a:ext uri="{FF2B5EF4-FFF2-40B4-BE49-F238E27FC236}">
                <a16:creationId xmlns:a16="http://schemas.microsoft.com/office/drawing/2014/main" id="{FE6F93B5-679C-E679-C6BE-B8127A109AEC}"/>
              </a:ext>
            </a:extLst>
          </p:cNvPr>
          <p:cNvSpPr/>
          <p:nvPr/>
        </p:nvSpPr>
        <p:spPr>
          <a:xfrm>
            <a:off x="1713689" y="4221956"/>
            <a:ext cx="2293161" cy="2089150"/>
          </a:xfrm>
          <a:prstGeom prst="star10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D50B963C-6567-E73A-DC48-69C369F4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20322"/>
              </p:ext>
            </p:extLst>
          </p:nvPr>
        </p:nvGraphicFramePr>
        <p:xfrm>
          <a:off x="8944122" y="2025807"/>
          <a:ext cx="2457203" cy="83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203">
                  <a:extLst>
                    <a:ext uri="{9D8B030D-6E8A-4147-A177-3AD203B41FA5}">
                      <a16:colId xmlns:a16="http://schemas.microsoft.com/office/drawing/2014/main" val="973054892"/>
                    </a:ext>
                  </a:extLst>
                </a:gridCol>
              </a:tblGrid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LG스마트체 Regular"/>
                        </a:rPr>
                        <a:t>No of Documents</a:t>
                      </a:r>
                      <a:endParaRPr lang="vi-VN" dirty="0"/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70745743"/>
                  </a:ext>
                </a:extLst>
              </a:tr>
              <a:tr h="4098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</a:rPr>
                        <a:t>39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3104920"/>
                  </a:ext>
                </a:extLst>
              </a:tr>
            </a:tbl>
          </a:graphicData>
        </a:graphic>
      </p:graphicFrame>
      <p:sp>
        <p:nvSpPr>
          <p:cNvPr id="8" name="Star: 10 Points 6">
            <a:extLst>
              <a:ext uri="{FF2B5EF4-FFF2-40B4-BE49-F238E27FC236}">
                <a16:creationId xmlns:a16="http://schemas.microsoft.com/office/drawing/2014/main" id="{1DADD78A-19F3-AA6F-3C56-A257E9294E9E}"/>
              </a:ext>
            </a:extLst>
          </p:cNvPr>
          <p:cNvSpPr/>
          <p:nvPr/>
        </p:nvSpPr>
        <p:spPr>
          <a:xfrm>
            <a:off x="5567466" y="4157862"/>
            <a:ext cx="2400300" cy="2089150"/>
          </a:xfrm>
          <a:prstGeom prst="star10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14659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FE704-F1EF-91D4-3854-D87C5C1F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00D211-2AB2-B0E4-FD09-7AE72523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Tasks By member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831EBB-1CE4-63B2-7072-006A9C581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46009"/>
              </p:ext>
            </p:extLst>
          </p:nvPr>
        </p:nvGraphicFramePr>
        <p:xfrm>
          <a:off x="946150" y="1567181"/>
          <a:ext cx="56896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00">
                  <a:extLst>
                    <a:ext uri="{9D8B030D-6E8A-4147-A177-3AD203B41FA5}">
                      <a16:colId xmlns:a16="http://schemas.microsoft.com/office/drawing/2014/main" val="973054892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947361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4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DOAN HUNG CUONG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25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31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LG스마트체 Regular"/>
                        </a:rPr>
                        <a:t>THAI ANH LAM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14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8659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TAO HOAI DUONG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42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75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NGUYEN DUC TAM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57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7369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2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5035-3AAD-BBFD-DF32-57E7896B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Tasks By Level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87A20D-B2FF-7DDB-B3FA-3AA3DFE8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460361"/>
              </p:ext>
            </p:extLst>
          </p:nvPr>
        </p:nvGraphicFramePr>
        <p:xfrm>
          <a:off x="946150" y="1567181"/>
          <a:ext cx="4857750" cy="190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973054892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947361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Level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Total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7074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56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931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28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8659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57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675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Level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141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7369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57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D481E-3893-D1F1-D58F-F12E5CEF6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2A723C-5E50-4F2A-234E-0E97CDD3D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83199"/>
              </p:ext>
            </p:extLst>
          </p:nvPr>
        </p:nvGraphicFramePr>
        <p:xfrm>
          <a:off x="933450" y="1974850"/>
          <a:ext cx="5486400" cy="190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228578418"/>
                    </a:ext>
                  </a:extLst>
                </a:gridCol>
                <a:gridCol w="2730500">
                  <a:extLst>
                    <a:ext uri="{9D8B030D-6E8A-4147-A177-3AD203B41FA5}">
                      <a16:colId xmlns:a16="http://schemas.microsoft.com/office/drawing/2014/main" val="41610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LG스마트체 Regular"/>
                        </a:rPr>
                        <a:t>HQ Point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LG스마트체 Regular"/>
                        </a:rPr>
                        <a:t>Total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20687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8837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8719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35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8692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75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5441106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A785105-0F33-61B1-D6D9-6964A970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HQ Assessment Report</a:t>
            </a:r>
          </a:p>
        </p:txBody>
      </p:sp>
    </p:spTree>
    <p:extLst>
      <p:ext uri="{BB962C8B-B14F-4D97-AF65-F5344CB8AC3E}">
        <p14:creationId xmlns:p14="http://schemas.microsoft.com/office/powerpoint/2010/main" val="382138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77642-836A-BBD9-4DCC-4B46EA135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B43C9-E9DB-EDAF-796A-D73025BE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VN Assessment Report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651FF5-9569-AA03-14FE-B28C4FC7A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78757"/>
              </p:ext>
            </p:extLst>
          </p:nvPr>
        </p:nvGraphicFramePr>
        <p:xfrm>
          <a:off x="939800" y="1974850"/>
          <a:ext cx="5492750" cy="190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228578418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416109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VNB Point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Total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20687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8837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1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8719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95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8692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LG스마트체 Regular" panose="020B0600000101010101" pitchFamily="34" charset="-127"/>
                        </a:rPr>
                        <a:t>28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54411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41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EC3117F9B097B4EA4B65012A598FFAB" ma:contentTypeVersion="3" ma:contentTypeDescription="새 문서를 만듭니다." ma:contentTypeScope="" ma:versionID="0261d68e2538a4f4ee283aeb67eab8d6">
  <xsd:schema xmlns:xsd="http://www.w3.org/2001/XMLSchema" xmlns:xs="http://www.w3.org/2001/XMLSchema" xmlns:p="http://schemas.microsoft.com/office/2006/metadata/properties" xmlns:ns2="c320bdb1-3c48-4d99-b955-83c338bb9697" targetNamespace="http://schemas.microsoft.com/office/2006/metadata/properties" ma:root="true" ma:fieldsID="40a43ab397e85b699a717b05fa9205d0" ns2:_="">
    <xsd:import namespace="c320bdb1-3c48-4d99-b955-83c338bb96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20bdb1-3c48-4d99-b955-83c338bb96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058740-DF7D-4C4C-BE24-2A8B0D40CF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167812-5C00-404B-B8CC-AE17ED2A9F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6C325D-1062-44F3-BC8F-EB324EF41AE6}">
  <ds:schemaRefs>
    <ds:schemaRef ds:uri="c320bdb1-3c48-4d99-b955-83c338bb96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13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4" baseType="lpstr">
      <vt:lpstr>Office Theme</vt:lpstr>
      <vt:lpstr>DevonEnterprise CoE Transfer Report</vt:lpstr>
      <vt:lpstr>CoE Transfer Planning</vt:lpstr>
      <vt:lpstr>CoE Transfer Documentation</vt:lpstr>
      <vt:lpstr>Resources</vt:lpstr>
      <vt:lpstr>CoE Tasks</vt:lpstr>
      <vt:lpstr>CoE Tasks By member</vt:lpstr>
      <vt:lpstr>CoE Tasks By Level</vt:lpstr>
      <vt:lpstr>HQ Assessment Report</vt:lpstr>
      <vt:lpstr>VN Assessment Report</vt:lpstr>
      <vt:lpstr>Issues Raised</vt:lpstr>
      <vt:lpstr>VNB comments</vt:lpstr>
      <vt:lpstr>HQ comments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TRONG LINH(Le Trong Linh, Alex)</dc:creator>
  <cp:revision>194</cp:revision>
  <dcterms:created xsi:type="dcterms:W3CDTF">2025-10-28T10:01:03Z</dcterms:created>
  <dcterms:modified xsi:type="dcterms:W3CDTF">2025-10-29T09:32:30Z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0x0101005EC3117F9B097B4EA4B65012A598FFAB</vt:lpwstr>
  </property>
</Properties>
</file>