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59" r:id="rId6"/>
    <p:sldId id="262" r:id="rId7"/>
    <p:sldId id="265"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FA1C8-4F2D-4235-9865-67D0FFB235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7483F0-FCDC-46E2-AB3A-469C26298D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43126-1701-438A-993A-A3546F97B468}"/>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85ACFB83-1795-445A-91B0-15A12F53F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6F4B27-E143-4E4D-B423-119A13F26CB2}"/>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977048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C0795-C4EE-433E-8A51-F532D41625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8D4C55-41E1-40E4-BDAB-B86657FDE2F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EA09A-C18F-4D5B-AE32-92E3F8F98DC0}"/>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087704A4-392C-407A-B2DF-94FFF9D913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91D1D3-6AA7-41AF-82E1-AB8041DB0475}"/>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998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06554C-94E1-476F-8777-6B7238C01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4B2EB0-1C56-4B67-B130-7ACE0683B0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0E92B5-EEE6-471A-BD90-0AE9F83AAD97}"/>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9E2F0BE7-2954-4358-887A-8258DCA231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C3123-550E-454B-A868-ABB0035DD8E2}"/>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56030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AE7A-FE59-4DA3-8ED1-36A8D486F9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A8BFE8-83C8-4DC1-9640-4AF4B66CC55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0A994-BADB-4DD8-959A-E6A55B5B91C3}"/>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FFF2D1C3-C8F7-4E41-A91A-3B3670778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2D5E1C-65B1-402B-B26E-8C57DA90AF0A}"/>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26093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F828-8F86-49BD-B431-EC9C067C6F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B60526-9C58-4730-9D12-386C260389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9ACC51-9E3E-4F95-BA3E-0A6DC02BA5A0}"/>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58D405C5-9493-4D3D-922A-C82E397374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20024-988D-464B-8229-5E5D0864390E}"/>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1589401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6ABC-EDD9-4A73-A6DF-2C54B2F1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6A393-99B5-40EC-849A-5B361A16F9A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D3227C-D40A-40FD-8CF5-60E745F17C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7A3F8-2A75-4AC0-A21A-983AD0054DC1}"/>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6" name="Footer Placeholder 5">
            <a:extLst>
              <a:ext uri="{FF2B5EF4-FFF2-40B4-BE49-F238E27FC236}">
                <a16:creationId xmlns:a16="http://schemas.microsoft.com/office/drawing/2014/main" id="{48BE84C7-B5CE-4C55-ABF2-328C2A9874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2DC67E-1780-412B-A760-005A4E19FAE1}"/>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83891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356D5-BC2B-4CBC-9365-2D3BC9DBEE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06E170-E62B-445C-AD55-8A42C10553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1B64342-9167-4001-8308-7723316071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1AEE93-4B32-46D6-99DB-E90E12CCE5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0FD2327-E010-4D0A-A39A-E78E4149047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80F2DE-33C9-4F3A-8C67-F32349A513FD}"/>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8" name="Footer Placeholder 7">
            <a:extLst>
              <a:ext uri="{FF2B5EF4-FFF2-40B4-BE49-F238E27FC236}">
                <a16:creationId xmlns:a16="http://schemas.microsoft.com/office/drawing/2014/main" id="{E808AB61-D610-4382-BFBE-2C81D0120C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31675-B516-4369-BD76-114E6B1DFAEC}"/>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406481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660DD-0E1A-4F02-A4F7-63E906693D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74500-4291-49C9-8B3C-73E8BF79EDF8}"/>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4" name="Footer Placeholder 3">
            <a:extLst>
              <a:ext uri="{FF2B5EF4-FFF2-40B4-BE49-F238E27FC236}">
                <a16:creationId xmlns:a16="http://schemas.microsoft.com/office/drawing/2014/main" id="{DF583281-016A-4DAA-84BE-1E0CFEB364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3C5CE6-084C-4EC6-A314-AC9F7F233B43}"/>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285053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522CB6-3B6E-4CD8-A562-32997FD0497F}"/>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3" name="Footer Placeholder 2">
            <a:extLst>
              <a:ext uri="{FF2B5EF4-FFF2-40B4-BE49-F238E27FC236}">
                <a16:creationId xmlns:a16="http://schemas.microsoft.com/office/drawing/2014/main" id="{6F5A6A72-39F6-4089-A813-7788B7EB49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FB598A-05BD-4D64-B647-2816303B6FB3}"/>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288676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5A3-E177-4CA1-A201-189C0BE340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F3E9C9-6FB1-4D11-8369-C2031E8666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360023-0195-4283-A8D2-ACC5F3117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281095-7E5E-4CD5-BD00-672DF4BCDE31}"/>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6" name="Footer Placeholder 5">
            <a:extLst>
              <a:ext uri="{FF2B5EF4-FFF2-40B4-BE49-F238E27FC236}">
                <a16:creationId xmlns:a16="http://schemas.microsoft.com/office/drawing/2014/main" id="{7AFAA9EE-7B9F-44C4-A60B-09FA34382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51F06E-A8F4-46E5-A022-DCB2164AE500}"/>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1570715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35B3-B6F7-4A19-A5A0-F29D5E4FA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ED7074-0BA8-4828-A74E-F517E67A67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812D2-FCE2-41DD-9C39-68AFA2C6C2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05D676-A989-457A-8755-E51A3229BEC1}"/>
              </a:ext>
            </a:extLst>
          </p:cNvPr>
          <p:cNvSpPr>
            <a:spLocks noGrp="1"/>
          </p:cNvSpPr>
          <p:nvPr>
            <p:ph type="dt" sz="half" idx="10"/>
          </p:nvPr>
        </p:nvSpPr>
        <p:spPr/>
        <p:txBody>
          <a:bodyPr/>
          <a:lstStyle/>
          <a:p>
            <a:fld id="{12AFE67D-8075-47DC-ABDF-4B0D6B6114A7}" type="datetimeFigureOut">
              <a:rPr lang="en-US" smtClean="0"/>
              <a:t>26/8/2025</a:t>
            </a:fld>
            <a:endParaRPr lang="en-US"/>
          </a:p>
        </p:txBody>
      </p:sp>
      <p:sp>
        <p:nvSpPr>
          <p:cNvPr id="6" name="Footer Placeholder 5">
            <a:extLst>
              <a:ext uri="{FF2B5EF4-FFF2-40B4-BE49-F238E27FC236}">
                <a16:creationId xmlns:a16="http://schemas.microsoft.com/office/drawing/2014/main" id="{D18A4CBF-C10C-4C47-A112-31AF1218E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073E3-7227-4DAC-ACD1-BE2652C96E17}"/>
              </a:ext>
            </a:extLst>
          </p:cNvPr>
          <p:cNvSpPr>
            <a:spLocks noGrp="1"/>
          </p:cNvSpPr>
          <p:nvPr>
            <p:ph type="sldNum" sz="quarter" idx="12"/>
          </p:nvPr>
        </p:nvSpPr>
        <p:spPr/>
        <p:txBody>
          <a:bodyPr/>
          <a:lstStyle/>
          <a:p>
            <a:fld id="{7E48221D-2A18-4E22-940A-4C20F9C50BA3}" type="slidenum">
              <a:rPr lang="en-US" smtClean="0"/>
              <a:t>‹#›</a:t>
            </a:fld>
            <a:endParaRPr lang="en-US"/>
          </a:p>
        </p:txBody>
      </p:sp>
    </p:spTree>
    <p:extLst>
      <p:ext uri="{BB962C8B-B14F-4D97-AF65-F5344CB8AC3E}">
        <p14:creationId xmlns:p14="http://schemas.microsoft.com/office/powerpoint/2010/main" val="3396123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6000">
              <a:schemeClr val="accent5">
                <a:lumMod val="20000"/>
                <a:lumOff val="80000"/>
              </a:schemeClr>
            </a:gs>
            <a:gs pos="48000">
              <a:schemeClr val="bg1"/>
            </a:gs>
            <a:gs pos="100000">
              <a:schemeClr val="accent6"/>
            </a:gs>
          </a:gsLst>
          <a:lin ang="27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2A791-5BBB-4A20-A562-F83AC7ED69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19DAC6-ED5C-4A06-A0C8-F9927A4BC0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6DA1B-09CB-49F9-A7B0-6B6A1A727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FE67D-8075-47DC-ABDF-4B0D6B6114A7}" type="datetimeFigureOut">
              <a:rPr lang="en-US" smtClean="0"/>
              <a:t>26/8/2025</a:t>
            </a:fld>
            <a:endParaRPr lang="en-US"/>
          </a:p>
        </p:txBody>
      </p:sp>
      <p:sp>
        <p:nvSpPr>
          <p:cNvPr id="5" name="Footer Placeholder 4">
            <a:extLst>
              <a:ext uri="{FF2B5EF4-FFF2-40B4-BE49-F238E27FC236}">
                <a16:creationId xmlns:a16="http://schemas.microsoft.com/office/drawing/2014/main" id="{DCFA6225-172D-4123-BD08-1E110BAD93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E89DC-0C7F-47C3-9C25-56423F376C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8221D-2A18-4E22-940A-4C20F9C50BA3}" type="slidenum">
              <a:rPr lang="en-US" smtClean="0"/>
              <a:t>‹#›</a:t>
            </a:fld>
            <a:endParaRPr lang="en-US"/>
          </a:p>
        </p:txBody>
      </p:sp>
    </p:spTree>
    <p:extLst>
      <p:ext uri="{BB962C8B-B14F-4D97-AF65-F5344CB8AC3E}">
        <p14:creationId xmlns:p14="http://schemas.microsoft.com/office/powerpoint/2010/main" val="163035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4.jpeg"/><Relationship Id="rId4" Type="http://schemas.openxmlformats.org/officeDocument/2006/relationships/image" Target="../media/image5.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536BB55E-C5A4-4983-9791-C85DEF6FD5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2043020" y="3143250"/>
            <a:ext cx="6761730" cy="3714750"/>
          </a:xfrm>
          <a:prstGeom prst="rect">
            <a:avLst/>
          </a:prstGeom>
        </p:spPr>
      </p:pic>
      <p:pic>
        <p:nvPicPr>
          <p:cNvPr id="3078" name="Picture 6" descr="https://assets.grok.com/users/87dd8663-91ba-40ce-84ae-23d326376ddb/generated/a2502087-3592-4156-b8fb-0226f310c370/image.jpg">
            <a:extLst>
              <a:ext uri="{FF2B5EF4-FFF2-40B4-BE49-F238E27FC236}">
                <a16:creationId xmlns:a16="http://schemas.microsoft.com/office/drawing/2014/main" id="{FD57CD36-B020-46D1-B92F-998B199138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0" y="-1"/>
            <a:ext cx="51435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7A666A49-4434-402D-AE12-D3FEE715819E}"/>
              </a:ext>
            </a:extLst>
          </p:cNvPr>
          <p:cNvSpPr/>
          <p:nvPr/>
        </p:nvSpPr>
        <p:spPr>
          <a:xfrm>
            <a:off x="5423886" y="3018939"/>
            <a:ext cx="3249227" cy="99429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6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AI </a:t>
            </a:r>
            <a:r>
              <a:rPr lang="en-US" sz="6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là</a:t>
            </a:r>
            <a:r>
              <a:rPr lang="en-US" sz="6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 </a:t>
            </a:r>
            <a:r>
              <a:rPr lang="en-US" sz="6000" b="1" dirty="0" err="1">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gì</a:t>
            </a:r>
            <a:r>
              <a:rPr lang="en-US" sz="6000" b="1" dirty="0">
                <a:ln w="6600">
                  <a:solidFill>
                    <a:schemeClr val="accent2"/>
                  </a:solidFill>
                  <a:prstDash val="solid"/>
                </a:ln>
                <a:solidFill>
                  <a:srgbClr val="FFFFFF"/>
                </a:solidFill>
                <a:effectLst>
                  <a:outerShdw dist="38100" dir="2700000" algn="tl" rotWithShape="0">
                    <a:schemeClr val="accent2"/>
                  </a:outerShdw>
                </a:effectLst>
                <a:latin typeface="Times New Roman" panose="02020603050405020304" pitchFamily="18" charset="0"/>
                <a:cs typeface="Times New Roman" panose="02020603050405020304" pitchFamily="18" charset="0"/>
              </a:rPr>
              <a:t>?</a:t>
            </a:r>
            <a:endParaRPr lang="en-US" sz="6000" b="1"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4" name="Picture 13">
            <a:extLst>
              <a:ext uri="{FF2B5EF4-FFF2-40B4-BE49-F238E27FC236}">
                <a16:creationId xmlns:a16="http://schemas.microsoft.com/office/drawing/2014/main" id="{AD43A843-96DD-413F-9838-95FEF6396C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71" y="650986"/>
            <a:ext cx="1826640" cy="764787"/>
          </a:xfrm>
          <a:prstGeom prst="rect">
            <a:avLst/>
          </a:prstGeom>
        </p:spPr>
      </p:pic>
      <p:pic>
        <p:nvPicPr>
          <p:cNvPr id="15" name="Picture 14">
            <a:extLst>
              <a:ext uri="{FF2B5EF4-FFF2-40B4-BE49-F238E27FC236}">
                <a16:creationId xmlns:a16="http://schemas.microsoft.com/office/drawing/2014/main" id="{F253EDC1-FB11-4966-A3A8-F53EA38C2D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7397" y="2017386"/>
            <a:ext cx="2061556" cy="861457"/>
          </a:xfrm>
          <a:prstGeom prst="rect">
            <a:avLst/>
          </a:prstGeom>
        </p:spPr>
      </p:pic>
      <p:pic>
        <p:nvPicPr>
          <p:cNvPr id="16" name="Picture 15">
            <a:extLst>
              <a:ext uri="{FF2B5EF4-FFF2-40B4-BE49-F238E27FC236}">
                <a16:creationId xmlns:a16="http://schemas.microsoft.com/office/drawing/2014/main" id="{24F15C85-0545-4745-8E7E-9006F9C705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834" y="5599468"/>
            <a:ext cx="1947861" cy="585787"/>
          </a:xfrm>
          <a:prstGeom prst="rect">
            <a:avLst/>
          </a:prstGeom>
        </p:spPr>
      </p:pic>
      <p:pic>
        <p:nvPicPr>
          <p:cNvPr id="17" name="Picture 16">
            <a:extLst>
              <a:ext uri="{FF2B5EF4-FFF2-40B4-BE49-F238E27FC236}">
                <a16:creationId xmlns:a16="http://schemas.microsoft.com/office/drawing/2014/main" id="{CAAFFDF5-39AA-4ACC-AFE5-7D4825EA43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7407" y="797991"/>
            <a:ext cx="1652957" cy="1099968"/>
          </a:xfrm>
          <a:prstGeom prst="rect">
            <a:avLst/>
          </a:prstGeom>
        </p:spPr>
      </p:pic>
      <p:pic>
        <p:nvPicPr>
          <p:cNvPr id="18" name="Picture 2" descr="File:Waymo logo.svg - Wikipedia">
            <a:extLst>
              <a:ext uri="{FF2B5EF4-FFF2-40B4-BE49-F238E27FC236}">
                <a16:creationId xmlns:a16="http://schemas.microsoft.com/office/drawing/2014/main" id="{546CE053-D887-4676-87A8-D7764AA73D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3085" y="3516088"/>
            <a:ext cx="1763127" cy="1247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427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8585036-DBE6-4AB3-B728-408545AAD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073" y="925524"/>
            <a:ext cx="4451927" cy="5932476"/>
          </a:xfrm>
          <a:prstGeom prst="rect">
            <a:avLst/>
          </a:prstGeom>
        </p:spPr>
      </p:pic>
      <p:sp>
        <p:nvSpPr>
          <p:cNvPr id="2" name="Title 1">
            <a:extLst>
              <a:ext uri="{FF2B5EF4-FFF2-40B4-BE49-F238E27FC236}">
                <a16:creationId xmlns:a16="http://schemas.microsoft.com/office/drawing/2014/main" id="{1A60D699-602C-4152-BF8D-252567371C63}"/>
              </a:ext>
            </a:extLst>
          </p:cNvPr>
          <p:cNvSpPr>
            <a:spLocks noGrp="1"/>
          </p:cNvSpPr>
          <p:nvPr>
            <p:ph type="title"/>
          </p:nvPr>
        </p:nvSpPr>
        <p:spPr/>
        <p:txBody>
          <a:bodyPr/>
          <a:lstStyle/>
          <a:p>
            <a:r>
              <a:rPr lang="vi-VN" b="1" dirty="0"/>
              <a:t>Trí tuệ nhân tạo</a:t>
            </a:r>
            <a:r>
              <a:rPr lang="en-US" b="1" dirty="0"/>
              <a:t> - </a:t>
            </a:r>
            <a:r>
              <a:rPr lang="vi-VN" b="1" i="1" dirty="0"/>
              <a:t>Artificial intelligence</a:t>
            </a:r>
            <a:endParaRPr lang="en-US" dirty="0"/>
          </a:p>
        </p:txBody>
      </p:sp>
      <p:sp>
        <p:nvSpPr>
          <p:cNvPr id="3" name="Content Placeholder 2">
            <a:extLst>
              <a:ext uri="{FF2B5EF4-FFF2-40B4-BE49-F238E27FC236}">
                <a16:creationId xmlns:a16="http://schemas.microsoft.com/office/drawing/2014/main" id="{1FA11870-5818-4BEB-956D-306D256EA630}"/>
              </a:ext>
            </a:extLst>
          </p:cNvPr>
          <p:cNvSpPr>
            <a:spLocks noGrp="1"/>
          </p:cNvSpPr>
          <p:nvPr>
            <p:ph idx="1"/>
          </p:nvPr>
        </p:nvSpPr>
        <p:spPr>
          <a:xfrm>
            <a:off x="1123300" y="1960947"/>
            <a:ext cx="6657255" cy="1325564"/>
          </a:xfrm>
        </p:spPr>
        <p:txBody>
          <a:bodyPr>
            <a:normAutofit/>
          </a:bodyPr>
          <a:lstStyle/>
          <a:p>
            <a:r>
              <a:rPr lang="vi-VN" sz="2000" dirty="0">
                <a:effectLst/>
                <a:latin typeface="+mj-lt"/>
              </a:rPr>
              <a:t>Trí tuệ nhân tạo (AI) là lĩnh vực khoa học máy tính tập trung phát triển các hệ thống máy móc có khả năng thực hiện các nhiệm vụ đòi hỏi trí thông minh của con người, như học tập, suy luận, giải quyết vấn đề, nhận thức và ra quyết định. </a:t>
            </a:r>
            <a:endParaRPr lang="en-US" sz="2000" dirty="0">
              <a:effectLst/>
              <a:latin typeface="+mj-lt"/>
            </a:endParaRPr>
          </a:p>
          <a:p>
            <a:endParaRPr lang="en-US" sz="2000" dirty="0">
              <a:latin typeface="+mj-lt"/>
            </a:endParaRPr>
          </a:p>
        </p:txBody>
      </p:sp>
      <p:sp>
        <p:nvSpPr>
          <p:cNvPr id="15" name="Rectangle 14">
            <a:extLst>
              <a:ext uri="{FF2B5EF4-FFF2-40B4-BE49-F238E27FC236}">
                <a16:creationId xmlns:a16="http://schemas.microsoft.com/office/drawing/2014/main" id="{AB51C1C8-60AB-45DF-BCD9-7E5821909560}"/>
              </a:ext>
            </a:extLst>
          </p:cNvPr>
          <p:cNvSpPr/>
          <p:nvPr/>
        </p:nvSpPr>
        <p:spPr>
          <a:xfrm>
            <a:off x="1065898" y="5298620"/>
            <a:ext cx="6096000" cy="646331"/>
          </a:xfrm>
          <a:prstGeom prst="rect">
            <a:avLst/>
          </a:prstGeom>
        </p:spPr>
        <p:txBody>
          <a:bodyPr>
            <a:spAutoFit/>
          </a:bodyPr>
          <a:lstStyle/>
          <a:p>
            <a:pPr algn="r"/>
            <a:r>
              <a:rPr lang="vi-VN" i="1" dirty="0"/>
              <a:t>AI nhằm mô phỏng hoặc tái tạo các khả năng trí tuệ, tối ưu hóa hành động để đạt mục tiêu cụ thể.</a:t>
            </a:r>
          </a:p>
        </p:txBody>
      </p:sp>
      <p:pic>
        <p:nvPicPr>
          <p:cNvPr id="16" name="Picture 15">
            <a:extLst>
              <a:ext uri="{FF2B5EF4-FFF2-40B4-BE49-F238E27FC236}">
                <a16:creationId xmlns:a16="http://schemas.microsoft.com/office/drawing/2014/main" id="{B9EBC4F2-EB2A-48D1-BA5A-C5FEE1629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397165" y="5028361"/>
            <a:ext cx="3336823" cy="1833179"/>
          </a:xfrm>
          <a:prstGeom prst="rect">
            <a:avLst/>
          </a:prstGeom>
        </p:spPr>
      </p:pic>
    </p:spTree>
    <p:extLst>
      <p:ext uri="{BB962C8B-B14F-4D97-AF65-F5344CB8AC3E}">
        <p14:creationId xmlns:p14="http://schemas.microsoft.com/office/powerpoint/2010/main" val="3976043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descr="https://assets.grok.com/users/87dd8663-91ba-40ce-84ae-23d326376ddb/generated/a88af1cf-d985-4558-a316-a847ff8e6cb8/image.jpg">
            <a:extLst>
              <a:ext uri="{FF2B5EF4-FFF2-40B4-BE49-F238E27FC236}">
                <a16:creationId xmlns:a16="http://schemas.microsoft.com/office/drawing/2014/main" id="{7CC22B37-A9EF-458B-984A-508D1F652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062" y="1535836"/>
            <a:ext cx="3172657" cy="423020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F47F06C-095E-4A09-8441-7C9BC1324E60}"/>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Học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máy</a:t>
            </a:r>
            <a:r>
              <a:rPr lang="en-US" b="1" dirty="0">
                <a:latin typeface="Times New Roman" panose="02020603050405020304" pitchFamily="18" charset="0"/>
                <a:cs typeface="Times New Roman" panose="02020603050405020304" pitchFamily="18" charset="0"/>
              </a:rPr>
              <a:t> - </a:t>
            </a:r>
            <a:r>
              <a:rPr lang="en-US" b="1" dirty="0">
                <a:effectLst/>
                <a:latin typeface="Times New Roman" panose="02020603050405020304" pitchFamily="18" charset="0"/>
                <a:cs typeface="Times New Roman" panose="02020603050405020304" pitchFamily="18" charset="0"/>
              </a:rPr>
              <a:t>machine learning</a:t>
            </a:r>
            <a:endParaRPr lang="en-US" b="1" dirty="0">
              <a:latin typeface="Times New Roman" panose="02020603050405020304" pitchFamily="18" charset="0"/>
              <a:cs typeface="Times New Roman" panose="02020603050405020304" pitchFamily="18" charset="0"/>
            </a:endParaRPr>
          </a:p>
        </p:txBody>
      </p:sp>
      <p:sp>
        <p:nvSpPr>
          <p:cNvPr id="10" name="Text Placeholder 9">
            <a:extLst>
              <a:ext uri="{FF2B5EF4-FFF2-40B4-BE49-F238E27FC236}">
                <a16:creationId xmlns:a16="http://schemas.microsoft.com/office/drawing/2014/main" id="{2600A90C-0F92-4783-8459-FABB484F9955}"/>
              </a:ext>
            </a:extLst>
          </p:cNvPr>
          <p:cNvSpPr>
            <a:spLocks noGrp="1"/>
          </p:cNvSpPr>
          <p:nvPr>
            <p:ph type="body" idx="1"/>
          </p:nvPr>
        </p:nvSpPr>
        <p:spPr>
          <a:xfrm>
            <a:off x="5060993" y="1561973"/>
            <a:ext cx="5157787" cy="518519"/>
          </a:xfrm>
        </p:spPr>
        <p:txBody>
          <a:bodyPr/>
          <a:lstStyle/>
          <a:p>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nghĩa</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B9DADA4-4A71-4E40-83F1-786E62B0FE26}"/>
              </a:ext>
            </a:extLst>
          </p:cNvPr>
          <p:cNvSpPr>
            <a:spLocks noGrp="1"/>
          </p:cNvSpPr>
          <p:nvPr>
            <p:ph sz="half" idx="2"/>
          </p:nvPr>
        </p:nvSpPr>
        <p:spPr>
          <a:xfrm>
            <a:off x="5060993" y="2188248"/>
            <a:ext cx="4752513" cy="1122627"/>
          </a:xfrm>
        </p:spPr>
        <p:txBody>
          <a:bodyPr>
            <a:normAutofit lnSpcReduction="10000"/>
          </a:bodyPr>
          <a:lstStyle/>
          <a:p>
            <a:pPr algn="just"/>
            <a:r>
              <a:rPr lang="en-US" sz="1200" b="1" dirty="0">
                <a:effectLst/>
                <a:latin typeface="Times New Roman" panose="02020603050405020304" pitchFamily="18" charset="0"/>
                <a:cs typeface="Times New Roman" panose="02020603050405020304" pitchFamily="18" charset="0"/>
              </a:rPr>
              <a:t>T</a:t>
            </a:r>
            <a:r>
              <a:rPr lang="vi-VN" sz="1200" b="1" dirty="0">
                <a:effectLst/>
                <a:latin typeface="Times New Roman" panose="02020603050405020304" pitchFamily="18" charset="0"/>
                <a:cs typeface="Times New Roman" panose="02020603050405020304" pitchFamily="18" charset="0"/>
              </a:rPr>
              <a:t>ập trung vào việc phát triển các thuật toán và mô hình cho phép máy tính học hỏi và đưa ra quyết định hoặc dự đoán mà không cần được lập trình rõ ràng. Thay vì tuân theo các quy tắc cố định, hệ thống học máy sử dụng dữ liệu để "học" các mẫu, xu hướng hoặc mối quan hệ, từ đó cả</a:t>
            </a:r>
            <a:r>
              <a:rPr lang="en-US" sz="1200" b="1" dirty="0">
                <a:effectLst/>
                <a:latin typeface="Times New Roman" panose="02020603050405020304" pitchFamily="18" charset="0"/>
                <a:cs typeface="Times New Roman" panose="02020603050405020304" pitchFamily="18" charset="0"/>
              </a:rPr>
              <a:t>A</a:t>
            </a:r>
            <a:r>
              <a:rPr lang="vi-VN" sz="1200" b="1" dirty="0">
                <a:effectLst/>
                <a:latin typeface="Times New Roman" panose="02020603050405020304" pitchFamily="18" charset="0"/>
                <a:cs typeface="Times New Roman" panose="02020603050405020304" pitchFamily="18" charset="0"/>
              </a:rPr>
              <a:t>i thiện hiệu suất theo thời gian.</a:t>
            </a:r>
          </a:p>
        </p:txBody>
      </p:sp>
      <p:sp>
        <p:nvSpPr>
          <p:cNvPr id="11" name="Text Placeholder 10">
            <a:extLst>
              <a:ext uri="{FF2B5EF4-FFF2-40B4-BE49-F238E27FC236}">
                <a16:creationId xmlns:a16="http://schemas.microsoft.com/office/drawing/2014/main" id="{2044B7AC-DA5D-433B-8A3C-9BB31571B019}"/>
              </a:ext>
            </a:extLst>
          </p:cNvPr>
          <p:cNvSpPr>
            <a:spLocks noGrp="1"/>
          </p:cNvSpPr>
          <p:nvPr>
            <p:ph type="body" sz="quarter" idx="3"/>
          </p:nvPr>
        </p:nvSpPr>
        <p:spPr>
          <a:xfrm>
            <a:off x="5060993" y="3326450"/>
            <a:ext cx="5183188" cy="545900"/>
          </a:xfrm>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loại</a:t>
            </a:r>
            <a:endParaRPr lang="en-US" dirty="0">
              <a:latin typeface="Times New Roman" panose="02020603050405020304" pitchFamily="18" charset="0"/>
              <a:cs typeface="Times New Roman" panose="02020603050405020304" pitchFamily="18" charset="0"/>
            </a:endParaRPr>
          </a:p>
        </p:txBody>
      </p:sp>
      <p:sp>
        <p:nvSpPr>
          <p:cNvPr id="12" name="Content Placeholder 11">
            <a:extLst>
              <a:ext uri="{FF2B5EF4-FFF2-40B4-BE49-F238E27FC236}">
                <a16:creationId xmlns:a16="http://schemas.microsoft.com/office/drawing/2014/main" id="{C5C07971-70FD-4DFD-A703-72555EC7B1B2}"/>
              </a:ext>
            </a:extLst>
          </p:cNvPr>
          <p:cNvSpPr>
            <a:spLocks noGrp="1"/>
          </p:cNvSpPr>
          <p:nvPr>
            <p:ph sz="quarter" idx="4"/>
          </p:nvPr>
        </p:nvSpPr>
        <p:spPr>
          <a:xfrm>
            <a:off x="5060993" y="4009838"/>
            <a:ext cx="4752513" cy="1756207"/>
          </a:xfrm>
        </p:spPr>
        <p:txBody>
          <a:bodyPr>
            <a:normAutofit lnSpcReduction="10000"/>
          </a:bodyPr>
          <a:lstStyle/>
          <a:p>
            <a:pPr algn="just"/>
            <a:r>
              <a:rPr lang="vi-VN" sz="1200" b="1" dirty="0">
                <a:latin typeface="Times New Roman" panose="02020603050405020304" pitchFamily="18" charset="0"/>
                <a:cs typeface="Times New Roman" panose="02020603050405020304" pitchFamily="18" charset="0"/>
              </a:rPr>
              <a:t>Học có giám sát (Supervised Learning): </a:t>
            </a:r>
            <a:r>
              <a:rPr lang="vi-VN" sz="1200" dirty="0">
                <a:latin typeface="Times New Roman" panose="02020603050405020304" pitchFamily="18" charset="0"/>
                <a:cs typeface="Times New Roman" panose="02020603050405020304" pitchFamily="18" charset="0"/>
              </a:rPr>
              <a:t>Mô hình được huấn luyện trên dữ liệu có nhãn (dữ liệu đầu vào kèm kết quả mong muốn), ví dụ: dự đoán giá nhà dựa trên diện tích và vị trí.</a:t>
            </a:r>
          </a:p>
          <a:p>
            <a:pPr algn="just"/>
            <a:r>
              <a:rPr lang="vi-VN" sz="1200" b="1" dirty="0">
                <a:latin typeface="Times New Roman" panose="02020603050405020304" pitchFamily="18" charset="0"/>
                <a:cs typeface="Times New Roman" panose="02020603050405020304" pitchFamily="18" charset="0"/>
              </a:rPr>
              <a:t>Học không giám sát (Unsupervised Learning): </a:t>
            </a:r>
            <a:r>
              <a:rPr lang="vi-VN" sz="1200" dirty="0">
                <a:latin typeface="Times New Roman" panose="02020603050405020304" pitchFamily="18" charset="0"/>
                <a:cs typeface="Times New Roman" panose="02020603050405020304" pitchFamily="18" charset="0"/>
              </a:rPr>
              <a:t>Mô hình xử lý dữ liệu không có nhãn để tìm ra các mẫu hoặc cấu trúc, ví dụ: phân nhóm khách hàng dựa trên hành vi mua sắm.</a:t>
            </a:r>
          </a:p>
          <a:p>
            <a:pPr algn="just"/>
            <a:r>
              <a:rPr lang="vi-VN" sz="1200" b="1" dirty="0">
                <a:latin typeface="Times New Roman" panose="02020603050405020304" pitchFamily="18" charset="0"/>
                <a:cs typeface="Times New Roman" panose="02020603050405020304" pitchFamily="18" charset="0"/>
              </a:rPr>
              <a:t>Học tăng cường (Reinforcement Learning): </a:t>
            </a:r>
            <a:r>
              <a:rPr lang="vi-VN" sz="1200" dirty="0">
                <a:latin typeface="Times New Roman" panose="02020603050405020304" pitchFamily="18" charset="0"/>
                <a:cs typeface="Times New Roman" panose="02020603050405020304" pitchFamily="18" charset="0"/>
              </a:rPr>
              <a:t>Mô hình học bằng cách thử và sai, nhận phần thưởng hoặc hình phạt dựa trên hành động, ví dụ: dạy robot di chuyển trong môi trường.</a:t>
            </a:r>
            <a:endParaRPr lang="en-US" sz="12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7B533ED0-4E73-4915-99A2-560EAD28E16A}"/>
              </a:ext>
            </a:extLst>
          </p:cNvPr>
          <p:cNvPicPr>
            <a:picLocks noChangeAspect="1"/>
          </p:cNvPicPr>
          <p:nvPr/>
        </p:nvPicPr>
        <p:blipFill rotWithShape="1">
          <a:blip r:embed="rId3">
            <a:extLst>
              <a:ext uri="{28A0092B-C50C-407E-A947-70E740481C1C}">
                <a14:useLocalDpi xmlns:a14="http://schemas.microsoft.com/office/drawing/2010/main" val="0"/>
              </a:ext>
            </a:extLst>
          </a:blip>
          <a:srcRect r="46875"/>
          <a:stretch/>
        </p:blipFill>
        <p:spPr>
          <a:xfrm>
            <a:off x="10141378" y="5118308"/>
            <a:ext cx="2050622" cy="2173402"/>
          </a:xfrm>
          <a:prstGeom prst="rect">
            <a:avLst/>
          </a:prstGeom>
        </p:spPr>
      </p:pic>
    </p:spTree>
    <p:extLst>
      <p:ext uri="{BB962C8B-B14F-4D97-AF65-F5344CB8AC3E}">
        <p14:creationId xmlns:p14="http://schemas.microsoft.com/office/powerpoint/2010/main" val="1469957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CFDEE7E-002D-40E5-9CD8-3CAA330DD69F}"/>
              </a:ext>
            </a:extLst>
          </p:cNvPr>
          <p:cNvSpPr>
            <a:spLocks noGrp="1"/>
          </p:cNvSpPr>
          <p:nvPr>
            <p:ph type="title"/>
          </p:nvPr>
        </p:nvSpPr>
        <p:spPr>
          <a:xfrm>
            <a:off x="838200" y="365125"/>
            <a:ext cx="10515600" cy="1325563"/>
          </a:xfrm>
        </p:spPr>
        <p:txBody>
          <a:bodyPr/>
          <a:lstStyle/>
          <a:p>
            <a:r>
              <a:rPr lang="en-US" b="1" dirty="0" err="1">
                <a:latin typeface="Times New Roman" panose="02020603050405020304" pitchFamily="18" charset="0"/>
                <a:cs typeface="Times New Roman" panose="02020603050405020304" pitchFamily="18" charset="0"/>
              </a:rPr>
              <a:t>Lịch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phát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triển</a:t>
            </a:r>
            <a:endParaRPr lang="en-US" b="1" dirty="0">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5F9C8C1E-92DB-4576-9092-9F8718E64F94}"/>
              </a:ext>
            </a:extLst>
          </p:cNvPr>
          <p:cNvGrpSpPr/>
          <p:nvPr/>
        </p:nvGrpSpPr>
        <p:grpSpPr>
          <a:xfrm>
            <a:off x="1109710" y="3102746"/>
            <a:ext cx="2290434" cy="2663301"/>
            <a:chOff x="1269507" y="2037425"/>
            <a:chExt cx="2290434" cy="2663301"/>
          </a:xfrm>
        </p:grpSpPr>
        <p:sp>
          <p:nvSpPr>
            <p:cNvPr id="10" name="Rectangle 9">
              <a:extLst>
                <a:ext uri="{FF2B5EF4-FFF2-40B4-BE49-F238E27FC236}">
                  <a16:creationId xmlns:a16="http://schemas.microsoft.com/office/drawing/2014/main" id="{F1A94F35-1F1A-431C-9D37-992B026FA015}"/>
                </a:ext>
              </a:extLst>
            </p:cNvPr>
            <p:cNvSpPr/>
            <p:nvPr/>
          </p:nvSpPr>
          <p:spPr>
            <a:xfrm>
              <a:off x="1269507" y="3981635"/>
              <a:ext cx="1526959" cy="719091"/>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1956</a:t>
              </a:r>
            </a:p>
          </p:txBody>
        </p:sp>
        <p:cxnSp>
          <p:nvCxnSpPr>
            <p:cNvPr id="12" name="Straight Connector 11">
              <a:extLst>
                <a:ext uri="{FF2B5EF4-FFF2-40B4-BE49-F238E27FC236}">
                  <a16:creationId xmlns:a16="http://schemas.microsoft.com/office/drawing/2014/main" id="{08F9E28D-574D-4770-BC31-EF517E243783}"/>
                </a:ext>
              </a:extLst>
            </p:cNvPr>
            <p:cNvCxnSpPr>
              <a:stCxn id="10" idx="0"/>
            </p:cNvCxnSpPr>
            <p:nvPr/>
          </p:nvCxnSpPr>
          <p:spPr>
            <a:xfrm flipH="1" flipV="1">
              <a:off x="2032986" y="2037425"/>
              <a:ext cx="1" cy="1944210"/>
            </a:xfrm>
            <a:prstGeom prst="line">
              <a:avLst/>
            </a:prstGeom>
            <a:ln w="76200">
              <a:solidFill>
                <a:schemeClr val="accent2"/>
              </a:solidFill>
            </a:ln>
          </p:spPr>
          <p:style>
            <a:lnRef idx="2">
              <a:schemeClr val="accent4"/>
            </a:lnRef>
            <a:fillRef idx="1">
              <a:schemeClr val="lt1"/>
            </a:fillRef>
            <a:effectRef idx="0">
              <a:schemeClr val="accent4"/>
            </a:effectRef>
            <a:fontRef idx="minor">
              <a:schemeClr val="dk1"/>
            </a:fontRef>
          </p:style>
        </p:cxnSp>
        <p:sp>
          <p:nvSpPr>
            <p:cNvPr id="13" name="Rectangle 12">
              <a:extLst>
                <a:ext uri="{FF2B5EF4-FFF2-40B4-BE49-F238E27FC236}">
                  <a16:creationId xmlns:a16="http://schemas.microsoft.com/office/drawing/2014/main" id="{263CF02A-7E30-48F4-8A60-81B8C18CAFF9}"/>
                </a:ext>
              </a:extLst>
            </p:cNvPr>
            <p:cNvSpPr/>
            <p:nvPr/>
          </p:nvSpPr>
          <p:spPr>
            <a:xfrm>
              <a:off x="2032986" y="2037425"/>
              <a:ext cx="1526955" cy="621437"/>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Thành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lập</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hội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thảo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Bartmouth</a:t>
              </a:r>
              <a:endParaRPr lang="en-US" sz="1200" dirty="0">
                <a:latin typeface="Times New Roman" panose="02020603050405020304" pitchFamily="18" charset="0"/>
                <a:cs typeface="Times New Roman" panose="02020603050405020304" pitchFamily="18" charset="0"/>
              </a:endParaRPr>
            </a:p>
          </p:txBody>
        </p:sp>
      </p:grpSp>
      <p:grpSp>
        <p:nvGrpSpPr>
          <p:cNvPr id="19" name="Group 18">
            <a:extLst>
              <a:ext uri="{FF2B5EF4-FFF2-40B4-BE49-F238E27FC236}">
                <a16:creationId xmlns:a16="http://schemas.microsoft.com/office/drawing/2014/main" id="{E332C4E8-04A9-467A-BB22-52514FDFC30A}"/>
              </a:ext>
            </a:extLst>
          </p:cNvPr>
          <p:cNvGrpSpPr/>
          <p:nvPr/>
        </p:nvGrpSpPr>
        <p:grpSpPr>
          <a:xfrm>
            <a:off x="3568819" y="2518300"/>
            <a:ext cx="2290434" cy="2663301"/>
            <a:chOff x="1269507" y="2037425"/>
            <a:chExt cx="2290434" cy="2663301"/>
          </a:xfrm>
        </p:grpSpPr>
        <p:sp>
          <p:nvSpPr>
            <p:cNvPr id="20" name="Rectangle 19">
              <a:extLst>
                <a:ext uri="{FF2B5EF4-FFF2-40B4-BE49-F238E27FC236}">
                  <a16:creationId xmlns:a16="http://schemas.microsoft.com/office/drawing/2014/main" id="{F0AC463D-93A2-485F-9AF7-FFB64B4574A7}"/>
                </a:ext>
              </a:extLst>
            </p:cNvPr>
            <p:cNvSpPr/>
            <p:nvPr/>
          </p:nvSpPr>
          <p:spPr>
            <a:xfrm>
              <a:off x="1269507" y="3981635"/>
              <a:ext cx="1526959" cy="719091"/>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2012</a:t>
              </a:r>
            </a:p>
          </p:txBody>
        </p:sp>
        <p:cxnSp>
          <p:nvCxnSpPr>
            <p:cNvPr id="21" name="Straight Connector 20">
              <a:extLst>
                <a:ext uri="{FF2B5EF4-FFF2-40B4-BE49-F238E27FC236}">
                  <a16:creationId xmlns:a16="http://schemas.microsoft.com/office/drawing/2014/main" id="{0701B8D4-9BD5-4C29-B606-9E0B9B3E6223}"/>
                </a:ext>
              </a:extLst>
            </p:cNvPr>
            <p:cNvCxnSpPr>
              <a:stCxn id="20" idx="0"/>
            </p:cNvCxnSpPr>
            <p:nvPr/>
          </p:nvCxnSpPr>
          <p:spPr>
            <a:xfrm flipH="1" flipV="1">
              <a:off x="2032986" y="2037425"/>
              <a:ext cx="1" cy="1944210"/>
            </a:xfrm>
            <a:prstGeom prst="line">
              <a:avLst/>
            </a:prstGeom>
            <a:ln w="76200">
              <a:solidFill>
                <a:schemeClr val="accent2"/>
              </a:solidFill>
            </a:ln>
          </p:spPr>
          <p:style>
            <a:lnRef idx="2">
              <a:schemeClr val="accent4"/>
            </a:lnRef>
            <a:fillRef idx="1">
              <a:schemeClr val="lt1"/>
            </a:fillRef>
            <a:effectRef idx="0">
              <a:schemeClr val="accent4"/>
            </a:effectRef>
            <a:fontRef idx="minor">
              <a:schemeClr val="dk1"/>
            </a:fontRef>
          </p:style>
        </p:cxnSp>
        <p:sp>
          <p:nvSpPr>
            <p:cNvPr id="22" name="Rectangle 21">
              <a:extLst>
                <a:ext uri="{FF2B5EF4-FFF2-40B4-BE49-F238E27FC236}">
                  <a16:creationId xmlns:a16="http://schemas.microsoft.com/office/drawing/2014/main" id="{2764AEB7-D818-48C8-A752-34C2D3E51FC3}"/>
                </a:ext>
              </a:extLst>
            </p:cNvPr>
            <p:cNvSpPr/>
            <p:nvPr/>
          </p:nvSpPr>
          <p:spPr>
            <a:xfrm>
              <a:off x="2032986" y="2037425"/>
              <a:ext cx="1526955" cy="621437"/>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Bùng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nổ</a:t>
              </a:r>
              <a:endParaRPr lang="en-US" sz="1200" dirty="0">
                <a:latin typeface="Times New Roman" panose="02020603050405020304" pitchFamily="18" charset="0"/>
                <a:cs typeface="Times New Roman" panose="02020603050405020304" pitchFamily="18" charset="0"/>
              </a:endParaRPr>
            </a:p>
            <a:p>
              <a:pPr algn="ctr"/>
              <a:r>
                <a:rPr lang="en-US" sz="1200" dirty="0" err="1">
                  <a:latin typeface="Times New Roman" panose="02020603050405020304" pitchFamily="18" charset="0"/>
                  <a:cs typeface="Times New Roman" panose="02020603050405020304" pitchFamily="18" charset="0"/>
                </a:rPr>
                <a:t>Sự</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kiện</a:t>
              </a:r>
              <a:r>
                <a:rPr lang="en-US" sz="1200" dirty="0">
                  <a:latin typeface="Times New Roman" panose="02020603050405020304" pitchFamily="18" charset="0"/>
                  <a:cs typeface="Times New Roman" panose="02020603050405020304" pitchFamily="18" charset="0"/>
                </a:rPr>
                <a:t> Chip </a:t>
              </a:r>
              <a:r>
                <a:rPr lang="en-US" sz="1200" dirty="0" err="1">
                  <a:latin typeface="Times New Roman" panose="02020603050405020304" pitchFamily="18" charset="0"/>
                  <a:cs typeface="Times New Roman" panose="02020603050405020304" pitchFamily="18" charset="0"/>
                </a:rPr>
                <a:t>xử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lý</a:t>
              </a:r>
              <a:r>
                <a:rPr lang="en-US" sz="1200" dirty="0">
                  <a:latin typeface="Times New Roman" panose="02020603050405020304" pitchFamily="18" charset="0"/>
                  <a:cs typeface="Times New Roman" panose="02020603050405020304" pitchFamily="18" charset="0"/>
                </a:rPr>
                <a:t> GPU ra </a:t>
              </a:r>
              <a:r>
                <a:rPr lang="en-US" sz="1200" dirty="0" err="1">
                  <a:latin typeface="Times New Roman" panose="02020603050405020304" pitchFamily="18" charset="0"/>
                  <a:cs typeface="Times New Roman" panose="02020603050405020304" pitchFamily="18" charset="0"/>
                </a:rPr>
                <a:t>đời</a:t>
              </a:r>
              <a:endParaRPr lang="en-US" sz="1200" dirty="0">
                <a:latin typeface="Times New Roman" panose="02020603050405020304" pitchFamily="18" charset="0"/>
                <a:cs typeface="Times New Roman" panose="02020603050405020304" pitchFamily="18" charset="0"/>
              </a:endParaRPr>
            </a:p>
          </p:txBody>
        </p:sp>
      </p:grpSp>
      <p:cxnSp>
        <p:nvCxnSpPr>
          <p:cNvPr id="24" name="Connector: Elbow 23">
            <a:extLst>
              <a:ext uri="{FF2B5EF4-FFF2-40B4-BE49-F238E27FC236}">
                <a16:creationId xmlns:a16="http://schemas.microsoft.com/office/drawing/2014/main" id="{9B3688EB-B1AF-4A65-B76D-97F2303C59A2}"/>
              </a:ext>
            </a:extLst>
          </p:cNvPr>
          <p:cNvCxnSpPr>
            <a:stCxn id="10" idx="3"/>
            <a:endCxn id="20" idx="1"/>
          </p:cNvCxnSpPr>
          <p:nvPr/>
        </p:nvCxnSpPr>
        <p:spPr>
          <a:xfrm flipV="1">
            <a:off x="2636669" y="4822056"/>
            <a:ext cx="932150" cy="584446"/>
          </a:xfrm>
          <a:prstGeom prst="bentConnector3">
            <a:avLst/>
          </a:prstGeom>
          <a:ln w="76200">
            <a:solidFill>
              <a:schemeClr val="accent2"/>
            </a:solidFill>
            <a:tailEnd type="triangle"/>
          </a:ln>
        </p:spPr>
        <p:style>
          <a:lnRef idx="2">
            <a:schemeClr val="accent4"/>
          </a:lnRef>
          <a:fillRef idx="1">
            <a:schemeClr val="lt1"/>
          </a:fillRef>
          <a:effectRef idx="0">
            <a:schemeClr val="accent4"/>
          </a:effectRef>
          <a:fontRef idx="minor">
            <a:schemeClr val="dk1"/>
          </a:fontRef>
        </p:style>
      </p:cxnSp>
      <p:grpSp>
        <p:nvGrpSpPr>
          <p:cNvPr id="25" name="Group 24">
            <a:extLst>
              <a:ext uri="{FF2B5EF4-FFF2-40B4-BE49-F238E27FC236}">
                <a16:creationId xmlns:a16="http://schemas.microsoft.com/office/drawing/2014/main" id="{9965E668-AFDD-4631-8EC3-9124C82F3AB7}"/>
              </a:ext>
            </a:extLst>
          </p:cNvPr>
          <p:cNvGrpSpPr/>
          <p:nvPr/>
        </p:nvGrpSpPr>
        <p:grpSpPr>
          <a:xfrm>
            <a:off x="6027927" y="2154825"/>
            <a:ext cx="2290434" cy="2663301"/>
            <a:chOff x="1269507" y="2037425"/>
            <a:chExt cx="2290434" cy="2663301"/>
          </a:xfrm>
        </p:grpSpPr>
        <p:sp>
          <p:nvSpPr>
            <p:cNvPr id="26" name="Rectangle 25">
              <a:extLst>
                <a:ext uri="{FF2B5EF4-FFF2-40B4-BE49-F238E27FC236}">
                  <a16:creationId xmlns:a16="http://schemas.microsoft.com/office/drawing/2014/main" id="{364E97A1-31B3-434C-B802-3FC679122CCC}"/>
                </a:ext>
              </a:extLst>
            </p:cNvPr>
            <p:cNvSpPr/>
            <p:nvPr/>
          </p:nvSpPr>
          <p:spPr>
            <a:xfrm>
              <a:off x="1269507" y="3981635"/>
              <a:ext cx="1526959" cy="719091"/>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2017</a:t>
              </a:r>
            </a:p>
          </p:txBody>
        </p:sp>
        <p:cxnSp>
          <p:nvCxnSpPr>
            <p:cNvPr id="27" name="Straight Connector 26">
              <a:extLst>
                <a:ext uri="{FF2B5EF4-FFF2-40B4-BE49-F238E27FC236}">
                  <a16:creationId xmlns:a16="http://schemas.microsoft.com/office/drawing/2014/main" id="{EA4F923C-1E78-4D96-AF33-1AD385BF49F3}"/>
                </a:ext>
              </a:extLst>
            </p:cNvPr>
            <p:cNvCxnSpPr>
              <a:stCxn id="26" idx="0"/>
            </p:cNvCxnSpPr>
            <p:nvPr/>
          </p:nvCxnSpPr>
          <p:spPr>
            <a:xfrm flipH="1" flipV="1">
              <a:off x="2032986" y="2037425"/>
              <a:ext cx="1" cy="1944210"/>
            </a:xfrm>
            <a:prstGeom prst="line">
              <a:avLst/>
            </a:prstGeom>
            <a:ln w="76200">
              <a:solidFill>
                <a:schemeClr val="accent2"/>
              </a:solidFill>
            </a:ln>
          </p:spPr>
          <p:style>
            <a:lnRef idx="2">
              <a:schemeClr val="accent4"/>
            </a:lnRef>
            <a:fillRef idx="1">
              <a:schemeClr val="lt1"/>
            </a:fillRef>
            <a:effectRef idx="0">
              <a:schemeClr val="accent4"/>
            </a:effectRef>
            <a:fontRef idx="minor">
              <a:schemeClr val="dk1"/>
            </a:fontRef>
          </p:style>
        </p:cxnSp>
        <p:sp>
          <p:nvSpPr>
            <p:cNvPr id="28" name="Rectangle 27">
              <a:extLst>
                <a:ext uri="{FF2B5EF4-FFF2-40B4-BE49-F238E27FC236}">
                  <a16:creationId xmlns:a16="http://schemas.microsoft.com/office/drawing/2014/main" id="{55506BC1-B460-4917-91D4-A6E64CBBC23B}"/>
                </a:ext>
              </a:extLst>
            </p:cNvPr>
            <p:cNvSpPr/>
            <p:nvPr/>
          </p:nvSpPr>
          <p:spPr>
            <a:xfrm>
              <a:off x="2032986" y="2037425"/>
              <a:ext cx="1526955" cy="621437"/>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Tăng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tốc</a:t>
              </a:r>
              <a:endParaRPr lang="en-US" sz="1200" dirty="0">
                <a:latin typeface="Times New Roman" panose="02020603050405020304" pitchFamily="18" charset="0"/>
                <a:cs typeface="Times New Roman" panose="02020603050405020304" pitchFamily="18" charset="0"/>
              </a:endParaRPr>
            </a:p>
          </p:txBody>
        </p:sp>
      </p:grpSp>
      <p:cxnSp>
        <p:nvCxnSpPr>
          <p:cNvPr id="30" name="Connector: Elbow 29">
            <a:extLst>
              <a:ext uri="{FF2B5EF4-FFF2-40B4-BE49-F238E27FC236}">
                <a16:creationId xmlns:a16="http://schemas.microsoft.com/office/drawing/2014/main" id="{4F55DAE1-FAB3-4E27-B5E3-704208982CA4}"/>
              </a:ext>
            </a:extLst>
          </p:cNvPr>
          <p:cNvCxnSpPr>
            <a:stCxn id="20" idx="3"/>
            <a:endCxn id="26" idx="1"/>
          </p:cNvCxnSpPr>
          <p:nvPr/>
        </p:nvCxnSpPr>
        <p:spPr>
          <a:xfrm flipV="1">
            <a:off x="5095778" y="4458581"/>
            <a:ext cx="932149" cy="363475"/>
          </a:xfrm>
          <a:prstGeom prst="bentConnector3">
            <a:avLst/>
          </a:prstGeom>
          <a:ln w="76200">
            <a:solidFill>
              <a:schemeClr val="accent2"/>
            </a:solidFill>
            <a:tailEnd type="triangle"/>
          </a:ln>
        </p:spPr>
        <p:style>
          <a:lnRef idx="2">
            <a:schemeClr val="accent4"/>
          </a:lnRef>
          <a:fillRef idx="1">
            <a:schemeClr val="lt1"/>
          </a:fillRef>
          <a:effectRef idx="0">
            <a:schemeClr val="accent4"/>
          </a:effectRef>
          <a:fontRef idx="minor">
            <a:schemeClr val="dk1"/>
          </a:fontRef>
        </p:style>
      </p:cxnSp>
      <p:grpSp>
        <p:nvGrpSpPr>
          <p:cNvPr id="31" name="Group 30">
            <a:extLst>
              <a:ext uri="{FF2B5EF4-FFF2-40B4-BE49-F238E27FC236}">
                <a16:creationId xmlns:a16="http://schemas.microsoft.com/office/drawing/2014/main" id="{CCBD4041-6ED7-4AA1-BAC5-3CDF7C7129D4}"/>
              </a:ext>
            </a:extLst>
          </p:cNvPr>
          <p:cNvGrpSpPr/>
          <p:nvPr/>
        </p:nvGrpSpPr>
        <p:grpSpPr>
          <a:xfrm>
            <a:off x="8690504" y="1795279"/>
            <a:ext cx="2290434" cy="2663301"/>
            <a:chOff x="1269507" y="2037425"/>
            <a:chExt cx="2290434" cy="2663301"/>
          </a:xfrm>
        </p:grpSpPr>
        <p:sp>
          <p:nvSpPr>
            <p:cNvPr id="32" name="Rectangle 31">
              <a:extLst>
                <a:ext uri="{FF2B5EF4-FFF2-40B4-BE49-F238E27FC236}">
                  <a16:creationId xmlns:a16="http://schemas.microsoft.com/office/drawing/2014/main" id="{62B75B58-3E94-48D7-B051-9D185D20ABA2}"/>
                </a:ext>
              </a:extLst>
            </p:cNvPr>
            <p:cNvSpPr/>
            <p:nvPr/>
          </p:nvSpPr>
          <p:spPr>
            <a:xfrm>
              <a:off x="1269507" y="3981635"/>
              <a:ext cx="1526959" cy="719091"/>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2020</a:t>
              </a:r>
            </a:p>
          </p:txBody>
        </p:sp>
        <p:cxnSp>
          <p:nvCxnSpPr>
            <p:cNvPr id="33" name="Straight Connector 32">
              <a:extLst>
                <a:ext uri="{FF2B5EF4-FFF2-40B4-BE49-F238E27FC236}">
                  <a16:creationId xmlns:a16="http://schemas.microsoft.com/office/drawing/2014/main" id="{83616B05-8DF2-4EC3-8880-E319E15DCF5C}"/>
                </a:ext>
              </a:extLst>
            </p:cNvPr>
            <p:cNvCxnSpPr>
              <a:stCxn id="32" idx="0"/>
            </p:cNvCxnSpPr>
            <p:nvPr/>
          </p:nvCxnSpPr>
          <p:spPr>
            <a:xfrm flipH="1" flipV="1">
              <a:off x="2032986" y="2037425"/>
              <a:ext cx="1" cy="1944210"/>
            </a:xfrm>
            <a:prstGeom prst="line">
              <a:avLst/>
            </a:prstGeom>
            <a:ln w="76200">
              <a:solidFill>
                <a:schemeClr val="accent2"/>
              </a:solidFill>
            </a:ln>
          </p:spPr>
          <p:style>
            <a:lnRef idx="2">
              <a:schemeClr val="accent4"/>
            </a:lnRef>
            <a:fillRef idx="1">
              <a:schemeClr val="lt1"/>
            </a:fillRef>
            <a:effectRef idx="0">
              <a:schemeClr val="accent4"/>
            </a:effectRef>
            <a:fontRef idx="minor">
              <a:schemeClr val="dk1"/>
            </a:fontRef>
          </p:style>
        </p:cxnSp>
        <p:sp>
          <p:nvSpPr>
            <p:cNvPr id="34" name="Rectangle 33">
              <a:extLst>
                <a:ext uri="{FF2B5EF4-FFF2-40B4-BE49-F238E27FC236}">
                  <a16:creationId xmlns:a16="http://schemas.microsoft.com/office/drawing/2014/main" id="{DD6BF4EA-A073-4826-83FA-20CBCD3CF796}"/>
                </a:ext>
              </a:extLst>
            </p:cNvPr>
            <p:cNvSpPr/>
            <p:nvPr/>
          </p:nvSpPr>
          <p:spPr>
            <a:xfrm>
              <a:off x="2032986" y="2037425"/>
              <a:ext cx="1526955" cy="621437"/>
            </a:xfrm>
            <a:prstGeom prst="rect">
              <a:avLst/>
            </a:prstGeom>
            <a:ln w="76200">
              <a:solidFill>
                <a:schemeClr val="accent2"/>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sz="1200" dirty="0" err="1">
                  <a:latin typeface="Times New Roman" panose="02020603050405020304" pitchFamily="18" charset="0"/>
                  <a:cs typeface="Times New Roman" panose="02020603050405020304" pitchFamily="18" charset="0"/>
                </a:rPr>
                <a:t>Trí</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tuệ</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nhân</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tạo</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sinh</a:t>
              </a:r>
              <a:endParaRPr lang="en-US" sz="1200" dirty="0">
                <a:latin typeface="Times New Roman" panose="02020603050405020304" pitchFamily="18" charset="0"/>
                <a:cs typeface="Times New Roman" panose="02020603050405020304" pitchFamily="18" charset="0"/>
              </a:endParaRPr>
            </a:p>
          </p:txBody>
        </p:sp>
      </p:grpSp>
      <p:cxnSp>
        <p:nvCxnSpPr>
          <p:cNvPr id="36" name="Connector: Elbow 35">
            <a:extLst>
              <a:ext uri="{FF2B5EF4-FFF2-40B4-BE49-F238E27FC236}">
                <a16:creationId xmlns:a16="http://schemas.microsoft.com/office/drawing/2014/main" id="{0A5B17E8-858A-44C9-B4A0-93C0A541D580}"/>
              </a:ext>
            </a:extLst>
          </p:cNvPr>
          <p:cNvCxnSpPr>
            <a:stCxn id="26" idx="3"/>
            <a:endCxn id="32" idx="1"/>
          </p:cNvCxnSpPr>
          <p:nvPr/>
        </p:nvCxnSpPr>
        <p:spPr>
          <a:xfrm flipV="1">
            <a:off x="7554886" y="4099035"/>
            <a:ext cx="1135618" cy="359546"/>
          </a:xfrm>
          <a:prstGeom prst="bentConnector3">
            <a:avLst/>
          </a:prstGeom>
          <a:ln w="76200">
            <a:solidFill>
              <a:schemeClr val="accent2"/>
            </a:solidFill>
            <a:tailEnd type="triangle"/>
          </a:ln>
        </p:spPr>
        <p:style>
          <a:lnRef idx="2">
            <a:schemeClr val="accent4"/>
          </a:lnRef>
          <a:fillRef idx="1">
            <a:schemeClr val="lt1"/>
          </a:fillRef>
          <a:effectRef idx="0">
            <a:schemeClr val="accent4"/>
          </a:effectRef>
          <a:fontRef idx="minor">
            <a:schemeClr val="dk1"/>
          </a:fontRef>
        </p:style>
      </p:cxnSp>
    </p:spTree>
    <p:extLst>
      <p:ext uri="{BB962C8B-B14F-4D97-AF65-F5344CB8AC3E}">
        <p14:creationId xmlns:p14="http://schemas.microsoft.com/office/powerpoint/2010/main" val="1514980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C298-0F28-476B-A6E8-3D7AA2336F3C}"/>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Ứng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nổi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bật</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650B8-1FF6-4E8C-AEA0-EC27A46F2335}"/>
              </a:ext>
            </a:extLst>
          </p:cNvPr>
          <p:cNvSpPr>
            <a:spLocks noGrp="1"/>
          </p:cNvSpPr>
          <p:nvPr>
            <p:ph idx="1"/>
          </p:nvPr>
        </p:nvSpPr>
        <p:spPr>
          <a:xfrm>
            <a:off x="838200" y="1825625"/>
            <a:ext cx="10515600" cy="624612"/>
          </a:xfrm>
        </p:spPr>
        <p:txBody>
          <a:bodyPr>
            <a:normAutofit/>
          </a:bodyPr>
          <a:lstStyle/>
          <a:p>
            <a:r>
              <a:rPr lang="vi-VN" sz="1100" dirty="0">
                <a:effectLst/>
                <a:latin typeface="Times New Roman" panose="02020603050405020304" pitchFamily="18" charset="0"/>
                <a:cs typeface="Times New Roman" panose="02020603050405020304" pitchFamily="18" charset="0"/>
              </a:rPr>
              <a:t>Công cụ tìm kiếm (Google), hệ thống đề xuất (YouTube, Amazon, Netflix), trợ lý ảo (Siri, Alexa), xe tự lái (Waymo), nội dung tạo sinh (mô hình ngôn ngữ, nghệ thuật AI), và chơi trò chơi chiến lược (cờ vua, cờ vây)</a:t>
            </a:r>
          </a:p>
          <a:p>
            <a:endParaRPr lang="en-US"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D22E83-D7A6-4D90-ABE1-597E13908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549" y="3490510"/>
            <a:ext cx="3524845" cy="1475800"/>
          </a:xfrm>
          <a:prstGeom prst="rect">
            <a:avLst/>
          </a:prstGeom>
        </p:spPr>
      </p:pic>
      <p:pic>
        <p:nvPicPr>
          <p:cNvPr id="7" name="Picture 6">
            <a:extLst>
              <a:ext uri="{FF2B5EF4-FFF2-40B4-BE49-F238E27FC236}">
                <a16:creationId xmlns:a16="http://schemas.microsoft.com/office/drawing/2014/main" id="{7DD8BA07-ED4C-4251-8A79-467CBBFCEF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278" y="4531525"/>
            <a:ext cx="2061556" cy="861457"/>
          </a:xfrm>
          <a:prstGeom prst="rect">
            <a:avLst/>
          </a:prstGeom>
        </p:spPr>
      </p:pic>
      <p:pic>
        <p:nvPicPr>
          <p:cNvPr id="9" name="Picture 8">
            <a:extLst>
              <a:ext uri="{FF2B5EF4-FFF2-40B4-BE49-F238E27FC236}">
                <a16:creationId xmlns:a16="http://schemas.microsoft.com/office/drawing/2014/main" id="{CA1C786F-790D-44A0-A76B-47924956C5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412" y="5392982"/>
            <a:ext cx="1947861" cy="585787"/>
          </a:xfrm>
          <a:prstGeom prst="rect">
            <a:avLst/>
          </a:prstGeom>
        </p:spPr>
      </p:pic>
      <p:pic>
        <p:nvPicPr>
          <p:cNvPr id="11" name="Picture 10">
            <a:extLst>
              <a:ext uri="{FF2B5EF4-FFF2-40B4-BE49-F238E27FC236}">
                <a16:creationId xmlns:a16="http://schemas.microsoft.com/office/drawing/2014/main" id="{9AB897AC-A11C-4343-A3CB-C87F1E3C13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4431" y="2762633"/>
            <a:ext cx="1652957" cy="1099968"/>
          </a:xfrm>
          <a:prstGeom prst="rect">
            <a:avLst/>
          </a:prstGeom>
        </p:spPr>
      </p:pic>
      <p:pic>
        <p:nvPicPr>
          <p:cNvPr id="2050" name="Picture 2" descr="File:Waymo logo.svg - Wikipedia">
            <a:extLst>
              <a:ext uri="{FF2B5EF4-FFF2-40B4-BE49-F238E27FC236}">
                <a16:creationId xmlns:a16="http://schemas.microsoft.com/office/drawing/2014/main" id="{1B29BE8E-0472-4EB3-8548-0AB75E21E6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37653" y="2981201"/>
            <a:ext cx="1763127" cy="124720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ừa ra mắt, Gemini AI của Google đã vấp phải scandal">
            <a:extLst>
              <a:ext uri="{FF2B5EF4-FFF2-40B4-BE49-F238E27FC236}">
                <a16:creationId xmlns:a16="http://schemas.microsoft.com/office/drawing/2014/main" id="{29C692C2-D941-4127-BE4F-BC2FADBF2A6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23008" y="5267274"/>
            <a:ext cx="2356556" cy="132556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ok Logo and symbol, meaning, history, PNG, brand">
            <a:extLst>
              <a:ext uri="{FF2B5EF4-FFF2-40B4-BE49-F238E27FC236}">
                <a16:creationId xmlns:a16="http://schemas.microsoft.com/office/drawing/2014/main" id="{269A76FD-D675-41C1-AE30-5116D08A81E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834" y="4962253"/>
            <a:ext cx="2827957" cy="159072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165130BB-D3A3-4413-A2EF-8FB400B76D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912808" y="2185211"/>
            <a:ext cx="1570326" cy="1570326"/>
          </a:xfrm>
          <a:prstGeom prst="rect">
            <a:avLst/>
          </a:prstGeom>
        </p:spPr>
      </p:pic>
      <p:pic>
        <p:nvPicPr>
          <p:cNvPr id="1026" name="Picture 2" descr="95 Chat Gpt Icon Outline Royalty-Free Images, Stock Photos &amp; Pictures |  Shutterstock">
            <a:extLst>
              <a:ext uri="{FF2B5EF4-FFF2-40B4-BE49-F238E27FC236}">
                <a16:creationId xmlns:a16="http://schemas.microsoft.com/office/drawing/2014/main" id="{9AA173C1-EB49-4C8C-89FF-DE07F546CC5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16112" y="2917738"/>
            <a:ext cx="1577014" cy="1577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844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5D69-6A5F-46AC-AB3E-B1E06634434D}"/>
              </a:ext>
            </a:extLst>
          </p:cNvPr>
          <p:cNvSpPr>
            <a:spLocks noGrp="1"/>
          </p:cNvSpPr>
          <p:nvPr>
            <p:ph type="title"/>
          </p:nvPr>
        </p:nvSpPr>
        <p:spPr/>
        <p:txBody>
          <a:bodyPr/>
          <a:lstStyle/>
          <a:p>
            <a:r>
              <a:rPr lang="vi-VN" b="1" dirty="0"/>
              <a:t>Nguy cơ với loài người</a:t>
            </a:r>
            <a:endParaRPr lang="en-US" b="1" dirty="0"/>
          </a:p>
        </p:txBody>
      </p:sp>
      <p:sp>
        <p:nvSpPr>
          <p:cNvPr id="3" name="Content Placeholder 2">
            <a:extLst>
              <a:ext uri="{FF2B5EF4-FFF2-40B4-BE49-F238E27FC236}">
                <a16:creationId xmlns:a16="http://schemas.microsoft.com/office/drawing/2014/main" id="{5BB282B4-450D-4F8E-8A91-E3B8EDF350AE}"/>
              </a:ext>
            </a:extLst>
          </p:cNvPr>
          <p:cNvSpPr>
            <a:spLocks noGrp="1"/>
          </p:cNvSpPr>
          <p:nvPr>
            <p:ph idx="1"/>
          </p:nvPr>
        </p:nvSpPr>
        <p:spPr>
          <a:xfrm>
            <a:off x="987056" y="1938358"/>
            <a:ext cx="2509104" cy="522878"/>
          </a:xfrm>
        </p:spPr>
        <p:txBody>
          <a:bodyPr>
            <a:normAutofit/>
          </a:bodyPr>
          <a:lstStyle/>
          <a:p>
            <a:r>
              <a:rPr lang="en-US" sz="1400" dirty="0" err="1">
                <a:latin typeface="Times New Roman" panose="02020603050405020304" pitchFamily="18" charset="0"/>
                <a:cs typeface="Times New Roman" panose="02020603050405020304" pitchFamily="18" charset="0"/>
              </a:rPr>
              <a:t>Tỷ</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lệ</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nghiệp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tăng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cao</a:t>
            </a: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3C4F0D-1DE1-4029-8A2F-E0945FC8F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305" y="1167641"/>
            <a:ext cx="3601642" cy="2401094"/>
          </a:xfrm>
          <a:prstGeom prst="rect">
            <a:avLst/>
          </a:prstGeom>
        </p:spPr>
      </p:pic>
      <p:pic>
        <p:nvPicPr>
          <p:cNvPr id="6" name="Picture 5">
            <a:extLst>
              <a:ext uri="{FF2B5EF4-FFF2-40B4-BE49-F238E27FC236}">
                <a16:creationId xmlns:a16="http://schemas.microsoft.com/office/drawing/2014/main" id="{1806B316-7CAD-4164-BA99-A47EF57C7D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1018" y="3052835"/>
            <a:ext cx="1952393" cy="2601688"/>
          </a:xfrm>
          <a:prstGeom prst="rect">
            <a:avLst/>
          </a:prstGeom>
        </p:spPr>
      </p:pic>
      <p:sp>
        <p:nvSpPr>
          <p:cNvPr id="7" name="Content Placeholder 2">
            <a:extLst>
              <a:ext uri="{FF2B5EF4-FFF2-40B4-BE49-F238E27FC236}">
                <a16:creationId xmlns:a16="http://schemas.microsoft.com/office/drawing/2014/main" id="{7A82B7EF-78B6-4890-9C43-B716AE74BD15}"/>
              </a:ext>
            </a:extLst>
          </p:cNvPr>
          <p:cNvSpPr txBox="1">
            <a:spLocks/>
          </p:cNvSpPr>
          <p:nvPr/>
        </p:nvSpPr>
        <p:spPr>
          <a:xfrm>
            <a:off x="4060597" y="3729618"/>
            <a:ext cx="3866978" cy="1248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sv-SE" sz="1400" dirty="0">
                <a:latin typeface="Times New Roman" panose="02020603050405020304" pitchFamily="18" charset="0"/>
                <a:cs typeface="Times New Roman" panose="02020603050405020304" pitchFamily="18" charset="0"/>
              </a:rPr>
              <a:t>Chúng ta sẽ bị lệ thuộc - </a:t>
            </a:r>
            <a:r>
              <a:rPr lang="vi-VN" sz="1400" dirty="0">
                <a:latin typeface="Times New Roman" panose="02020603050405020304" pitchFamily="18" charset="0"/>
                <a:cs typeface="Times New Roman" panose="02020603050405020304" pitchFamily="18" charset="0"/>
              </a:rPr>
              <a:t>Khi AI trở nên hoàn thiện và thông minh hơn, chúng ta sẽ cho phép mình nghe theo những quyết định của máy móc, vì đơn giản là các cỗ máy luôn đưa ra quyết định chính xác hơn con người</a:t>
            </a:r>
            <a:endParaRPr lang="en-US" sz="14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D09E49DA-B427-45A5-879B-E1F5466DFBA0}"/>
              </a:ext>
            </a:extLst>
          </p:cNvPr>
          <p:cNvSpPr txBox="1">
            <a:spLocks/>
          </p:cNvSpPr>
          <p:nvPr/>
        </p:nvSpPr>
        <p:spPr>
          <a:xfrm>
            <a:off x="8781950" y="5446782"/>
            <a:ext cx="2212643" cy="861667"/>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Font typeface="Arial" panose="020B0604020202020204" pitchFamily="34" charset="0"/>
              <a:buChar char="•"/>
              <a:defRPr sz="1400">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err="1"/>
              <a:t>Trí</a:t>
            </a:r>
            <a:r>
              <a:rPr lang="en-US" dirty="0"/>
              <a:t> </a:t>
            </a:r>
            <a:r>
              <a:rPr lang="en-US" dirty="0" err="1"/>
              <a:t>tuệ</a:t>
            </a:r>
            <a:r>
              <a:rPr lang="en-US" dirty="0"/>
              <a:t> </a:t>
            </a:r>
            <a:r>
              <a:rPr lang="en-US" dirty="0" err="1"/>
              <a:t>nhân</a:t>
            </a:r>
            <a:r>
              <a:rPr lang="en-US" dirty="0"/>
              <a:t> </a:t>
            </a:r>
            <a:r>
              <a:rPr lang="en-US" dirty="0" err="1"/>
              <a:t>tạo</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dấu</a:t>
            </a:r>
            <a:r>
              <a:rPr lang="en-US" dirty="0"/>
              <a:t> </a:t>
            </a:r>
            <a:r>
              <a:rPr lang="en-US" dirty="0" err="1"/>
              <a:t>chấm</a:t>
            </a:r>
            <a:r>
              <a:rPr lang="en-US" dirty="0"/>
              <a:t> </a:t>
            </a:r>
            <a:r>
              <a:rPr lang="en-US" dirty="0" err="1"/>
              <a:t>hết</a:t>
            </a:r>
            <a:r>
              <a:rPr lang="en-US" dirty="0"/>
              <a:t> </a:t>
            </a:r>
            <a:r>
              <a:rPr lang="en-US" dirty="0" err="1"/>
              <a:t>cho</a:t>
            </a:r>
            <a:r>
              <a:rPr lang="en-US" dirty="0"/>
              <a:t> </a:t>
            </a:r>
            <a:r>
              <a:rPr lang="en-US" dirty="0" err="1"/>
              <a:t>nhân</a:t>
            </a:r>
            <a:r>
              <a:rPr lang="en-US" dirty="0"/>
              <a:t> </a:t>
            </a:r>
            <a:r>
              <a:rPr lang="en-US" dirty="0" err="1"/>
              <a:t>loại</a:t>
            </a:r>
            <a:r>
              <a:rPr lang="en-US" dirty="0"/>
              <a:t> </a:t>
            </a:r>
            <a:r>
              <a:rPr lang="en-US" dirty="0" err="1"/>
              <a:t>khi</a:t>
            </a:r>
            <a:r>
              <a:rPr lang="en-US" dirty="0"/>
              <a:t> </a:t>
            </a:r>
            <a:r>
              <a:rPr lang="en-US" dirty="0" err="1"/>
              <a:t>nó</a:t>
            </a:r>
            <a:r>
              <a:rPr lang="en-US" dirty="0"/>
              <a:t> </a:t>
            </a:r>
            <a:r>
              <a:rPr lang="en-US" dirty="0" err="1"/>
              <a:t>phát</a:t>
            </a:r>
            <a:r>
              <a:rPr lang="en-US" dirty="0"/>
              <a:t> </a:t>
            </a:r>
            <a:r>
              <a:rPr lang="en-US" dirty="0" err="1"/>
              <a:t>triển</a:t>
            </a:r>
            <a:r>
              <a:rPr lang="en-US" dirty="0"/>
              <a:t> </a:t>
            </a:r>
            <a:r>
              <a:rPr lang="en-US" dirty="0" err="1"/>
              <a:t>đến</a:t>
            </a:r>
            <a:r>
              <a:rPr lang="en-US" dirty="0"/>
              <a:t> </a:t>
            </a:r>
            <a:r>
              <a:rPr lang="en-US" dirty="0" err="1"/>
              <a:t>mức</a:t>
            </a:r>
            <a:r>
              <a:rPr lang="en-US" dirty="0"/>
              <a:t> </a:t>
            </a:r>
            <a:r>
              <a:rPr lang="en-US" dirty="0" err="1"/>
              <a:t>hoàn</a:t>
            </a:r>
            <a:r>
              <a:rPr lang="en-US" dirty="0"/>
              <a:t> </a:t>
            </a:r>
            <a:r>
              <a:rPr lang="en-US" dirty="0" err="1"/>
              <a:t>thiện</a:t>
            </a:r>
            <a:r>
              <a:rPr lang="en-US" dirty="0"/>
              <a:t> </a:t>
            </a:r>
            <a:r>
              <a:rPr lang="en-US" dirty="0" err="1"/>
              <a:t>nhất</a:t>
            </a:r>
            <a:endParaRPr lang="en-US" dirty="0"/>
          </a:p>
        </p:txBody>
      </p:sp>
      <p:pic>
        <p:nvPicPr>
          <p:cNvPr id="4098" name="Picture 2" descr="Trí tuệ nhân tạo đang thay đổi cuộc sống như thế nào - Báo VnExpress">
            <a:extLst>
              <a:ext uri="{FF2B5EF4-FFF2-40B4-BE49-F238E27FC236}">
                <a16:creationId xmlns:a16="http://schemas.microsoft.com/office/drawing/2014/main" id="{52F48E9A-54BF-4727-A9B6-DF466358B1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2203" y="4863948"/>
            <a:ext cx="2381250" cy="1581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592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C7F6AB-4BF4-4DC1-BE9C-298D0C7DE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684" y="347784"/>
            <a:ext cx="5240215" cy="5240215"/>
          </a:xfrm>
          <a:prstGeom prst="rect">
            <a:avLst/>
          </a:prstGeom>
        </p:spPr>
      </p:pic>
      <p:sp>
        <p:nvSpPr>
          <p:cNvPr id="6" name="Rectangle 5">
            <a:extLst>
              <a:ext uri="{FF2B5EF4-FFF2-40B4-BE49-F238E27FC236}">
                <a16:creationId xmlns:a16="http://schemas.microsoft.com/office/drawing/2014/main" id="{2655F9AF-B158-469B-A686-B0D5D12B9577}"/>
              </a:ext>
            </a:extLst>
          </p:cNvPr>
          <p:cNvSpPr/>
          <p:nvPr/>
        </p:nvSpPr>
        <p:spPr>
          <a:xfrm>
            <a:off x="5913316" y="347784"/>
            <a:ext cx="6096000" cy="5632311"/>
          </a:xfrm>
          <a:prstGeom prst="rect">
            <a:avLst/>
          </a:prstGeom>
        </p:spPr>
        <p:txBody>
          <a:bodyPr>
            <a:spAutoFit/>
          </a:bodyPr>
          <a:lstStyle/>
          <a:p>
            <a:pPr algn="just"/>
            <a:r>
              <a:rPr lang="en-US" dirty="0">
                <a:latin typeface="Times New Roman" panose="02020603050405020304" pitchFamily="18" charset="0"/>
                <a:cs typeface="Times New Roman" panose="02020603050405020304" pitchFamily="18" charset="0"/>
              </a:rPr>
              <a:t>A young boy, positioned centrally in the image, stands in front of a large military parade.  He is Asian, likely Vietnamese, and appears to be preschool age, with short dark hair.  He is wearing a bright red and yellow jacket with a design and matching red pants.  He has a serious expression and is standing straight and still.  The boy is the focal point of the image against the backdrop of numerous soldiers in military uniform, marching in rows.  The soldiers are wearing various shades of green, khaki, and white.  Numerous Vietnamese flags are lined up. A large monument or building is visible in the middle ground.  In the sky, several fighter jets are performing a fly-over, creating a large display of white smoke trails in the shape of a large arc.  The composition is straightforward, with the boy centered, the parade in the middle ground, and the jets in the background.  The colors are primarily red, white, yellow, and various shades of green, khaki, and gray from the uniforms. The lighting is bright and clear, indicative of a daytime scene.  The atmosphere is solemn and celebratory, suggestive of a national event or ceremony. The ground is paved with uniform tiles and the perspective is from a slightly lower elevation than the boy.</a:t>
            </a:r>
          </a:p>
        </p:txBody>
      </p:sp>
      <p:pic>
        <p:nvPicPr>
          <p:cNvPr id="2050" name="Picture 2" descr="https://api.deepai.org/job-view-file/9efe533a-77d3-4407-a5b3-49112190acd9/outputs/output.jpg">
            <a:extLst>
              <a:ext uri="{FF2B5EF4-FFF2-40B4-BE49-F238E27FC236}">
                <a16:creationId xmlns:a16="http://schemas.microsoft.com/office/drawing/2014/main" id="{7974C1E5-2F34-48D1-96FE-C2A0620D4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4000" y="927100"/>
            <a:ext cx="4432300" cy="4432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651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4431-23B0-46A7-8D4C-2273C206E4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 10 </a:t>
            </a:r>
            <a:r>
              <a:rPr lang="en-US" dirty="0" err="1">
                <a:latin typeface="Times New Roman" panose="02020603050405020304" pitchFamily="18" charset="0"/>
                <a:cs typeface="Times New Roman" panose="02020603050405020304" pitchFamily="18" charset="0"/>
              </a:rPr>
              <a:t>tính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năng</a:t>
            </a:r>
            <a:r>
              <a:rPr lang="en-US" dirty="0">
                <a:latin typeface="Times New Roman" panose="02020603050405020304" pitchFamily="18" charset="0"/>
                <a:cs typeface="Times New Roman" panose="02020603050405020304" pitchFamily="18" charset="0"/>
              </a:rPr>
              <a:t> AI </a:t>
            </a:r>
            <a:r>
              <a:rPr lang="en-US" dirty="0" err="1">
                <a:latin typeface="Times New Roman" panose="02020603050405020304" pitchFamily="18" charset="0"/>
                <a:cs typeface="Times New Roman" panose="02020603050405020304" pitchFamily="18" charset="0"/>
              </a:rPr>
              <a:t>dùng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phổ</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nay</a:t>
            </a:r>
          </a:p>
        </p:txBody>
      </p:sp>
      <p:sp>
        <p:nvSpPr>
          <p:cNvPr id="3" name="Content Placeholder 2">
            <a:extLst>
              <a:ext uri="{FF2B5EF4-FFF2-40B4-BE49-F238E27FC236}">
                <a16:creationId xmlns:a16="http://schemas.microsoft.com/office/drawing/2014/main" id="{858AC183-1320-45D2-806A-986C2DDC0EAA}"/>
              </a:ext>
            </a:extLst>
          </p:cNvPr>
          <p:cNvSpPr>
            <a:spLocks noGrp="1"/>
          </p:cNvSpPr>
          <p:nvPr>
            <p:ph idx="1"/>
          </p:nvPr>
        </p:nvSpPr>
        <p:spPr>
          <a:xfrm>
            <a:off x="838200" y="1825625"/>
            <a:ext cx="6809509" cy="4351338"/>
          </a:xfrm>
        </p:spPr>
        <p:txBody>
          <a:bodyPr>
            <a:noAutofit/>
          </a:bodyPr>
          <a:lstStyle/>
          <a:p>
            <a:pPr marL="514350" indent="-514350">
              <a:buFont typeface="+mj-lt"/>
              <a:buAutoNum type="arabicPeriod"/>
            </a:pPr>
            <a:endParaRPr lang="vi-VN" sz="1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Trò chuyện và hỗ trợ khách hàng (Chatbots) - Các công cụ như ChatGPT và Google Gemini hỗ trợ giao tiếp tự nhiên, trả lời câu hỏi và hỗ trợ 24/7.</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Tạo nội dung văn bản (Content Generation) - AI như Rytr và Jasper giúp tạo bài viết, email, và nội dung marketing nhanh chóng.</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Tạo hình ảnh từ văn bản (Text-to-Image) - Midjourney, DALL-E, và Stable Diffusion cho phép tạo hình ảnh nghệ thuật hoặc thiết kế từ mô tả.</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Chỉnh sửa và nhận diện hình ảnh (Image Processing) - Canva AI và Adobe Firefly hỗ trợ chỉnh sửa ảnh, thêm hiệu ứng, và nhận diện vật thể.</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Nhận diện và dịch giọng nói (Speech Recognition &amp; Translation) - Whisper của OpenAI hỗ trợ chuyển đổi giọng nói thành văn bản và dịch ngôn ngữ.</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Kiểm tra ngữ pháp và chỉnh sửa văn bản (Grammar Checking) - Grammarly và QuillBot cải thiện chất lượng viết bằng cách phát hiện lỗi và gợi ý cải tiến.</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Hỗ trợ lập trình (Code Assistance) - GitHub Copilot đề xuất mã nguồn và tối ưu hóa quá trình lập trình.</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Phân tích dữ liệu và dự đoán (Data Analysis &amp; Prediction) - IBM Watson và DeepSeek hỗ trợ doanh nghiệp phân tích xu hướng và đưa ra quyết định.</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Tự động hóa quy trình (Process Automation) - Zapier và Microsoft Copilot tự động hóa các tác vụ lặp lại trong công việc.</a:t>
            </a:r>
          </a:p>
          <a:p>
            <a:pPr marL="514350" indent="-514350">
              <a:buFont typeface="+mj-lt"/>
              <a:buAutoNum type="arabicPeriod"/>
            </a:pPr>
            <a:r>
              <a:rPr lang="vi-VN" sz="1200" dirty="0">
                <a:latin typeface="Times New Roman" panose="02020603050405020304" pitchFamily="18" charset="0"/>
                <a:cs typeface="Times New Roman" panose="02020603050405020304" pitchFamily="18" charset="0"/>
              </a:rPr>
              <a:t>Cá nhân hóa học tập (Personalized Learning) - AI trong giáo dục như ELSA Speak điều chỉnh nội dung học tập theo nhu cầu cá nhân.</a:t>
            </a:r>
          </a:p>
          <a:p>
            <a:pPr marL="514350" indent="-514350">
              <a:buFont typeface="+mj-lt"/>
              <a:buAutoNum type="arabicPeriod"/>
            </a:pPr>
            <a:endParaRPr lang="vi-VN" sz="1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F06B3D-FB09-4768-89FA-B26237FA6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9041" y="2900218"/>
            <a:ext cx="4192959" cy="2360900"/>
          </a:xfrm>
          <a:prstGeom prst="rect">
            <a:avLst/>
          </a:prstGeom>
        </p:spPr>
      </p:pic>
    </p:spTree>
    <p:extLst>
      <p:ext uri="{BB962C8B-B14F-4D97-AF65-F5344CB8AC3E}">
        <p14:creationId xmlns:p14="http://schemas.microsoft.com/office/powerpoint/2010/main" val="2535030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TotalTime>
  <Words>1044</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PowerPoint Presentation</vt:lpstr>
      <vt:lpstr>Trí tuệ nhân tạo - Artificial intelligence</vt:lpstr>
      <vt:lpstr>Học máy - machine learning</vt:lpstr>
      <vt:lpstr>Lịch sử phát triển</vt:lpstr>
      <vt:lpstr>Ứng dụng nổi bật</vt:lpstr>
      <vt:lpstr>Nguy cơ với loài người</vt:lpstr>
      <vt:lpstr>PowerPoint Presentation</vt:lpstr>
      <vt:lpstr>Top 10 tính năng AI dùng phổ biến nhất hiện nay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là gì?</dc:title>
  <dc:creator>Administrator</dc:creator>
  <cp:lastModifiedBy>Administrator</cp:lastModifiedBy>
  <cp:revision>38</cp:revision>
  <dcterms:created xsi:type="dcterms:W3CDTF">2025-08-24T13:32:27Z</dcterms:created>
  <dcterms:modified xsi:type="dcterms:W3CDTF">2025-08-26T10:31:40Z</dcterms:modified>
</cp:coreProperties>
</file>