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086101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086101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7086101f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7086101f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7086101f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7086101f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7086101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7086101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7086101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7086101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182797a4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182797a4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7086101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07086101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7086101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07086101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07086101f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07086101f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-\Sigma_{i=1}P(x_i)log_2P(x_i)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-(\frac{2}{5}×log_2\frac{2}{5}+\frac{3}{5}×log_2\frac{3}{5})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182797a48_2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182797a48_2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-(\frac{2}{5}×log_2\frac{2}{5}+\frac{3}{5}×log_2\frac{3}{5})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08610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08610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182797a48_2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f182797a48_2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-(\frac{2}{5}×log_2\frac{2}{5}+\frac{3}{5}×log_2\frac{3}{5})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f182797a48_2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f182797a48_2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0788cd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0788cd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Alpha＝\frac{1}{2}log\frac{1-Total Error}{Total Error}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Alpha＝\frac{1}{2}log\frac{1-\frac{1}{5}}{\frac{1}{5}}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＝\frac{1}{2}log\frac{\frac{4}{5}}{\frac{1}{5}}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＝\frac{1}{2}log(4)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0788cdc8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0788cdc8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新しい重み(不正解)=重み×e^{Alpha}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\frac{1}{5}×e^{0.69}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=\frac{1}{5}×1.99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0788cdc84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0788cdc84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新しい重み(正解)=重み×e^{-Alpha}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\frac{1}{5}×e^{-0.69}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=\frac{1}{5}×0.5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0788cdc84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0788cdc84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0788cdc84d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0788cdc84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0788cdc84d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0788cdc84d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f192d596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f192d596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f182797a4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f182797a4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086101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086101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07086101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07086101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07086101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07086101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07086101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07086101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f23097c0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f23097c0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086101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7086101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086101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7086101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7086101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7086101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182797a4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182797a4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7086101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708610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7086101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7086101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netkeiba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NLRO1-jp5F8&amp;ab_channel=KrishNaik" TargetMode="External"/><Relationship Id="rId4" Type="http://schemas.openxmlformats.org/officeDocument/2006/relationships/hyperlink" Target="https://github.com/unonao/race-predict" TargetMode="External"/><Relationship Id="rId5" Type="http://schemas.openxmlformats.org/officeDocument/2006/relationships/hyperlink" Target="https://www.youtube.com/watch?v=qQa9Emh0pZE&amp;ab_channel=K_DM%E3%80%90%E6%A9%9F%E6%A2%B0%E5%AD%A6%E7%BF%92xPython%E3%80%91" TargetMode="External"/><Relationship Id="rId6" Type="http://schemas.openxmlformats.org/officeDocument/2006/relationships/hyperlink" Target="https://race.netkeiba.com/race/shutuba.html?race_id=202305010811&amp;rf=race_lis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アンサンブル学習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元データからランダムにデータセットをn回サンプルする</a:t>
            </a:r>
            <a:endParaRPr/>
          </a:p>
        </p:txBody>
      </p:sp>
      <p:grpSp>
        <p:nvGrpSpPr>
          <p:cNvPr id="111" name="Google Shape;111;p22"/>
          <p:cNvGrpSpPr/>
          <p:nvPr/>
        </p:nvGrpSpPr>
        <p:grpSpPr>
          <a:xfrm>
            <a:off x="5460400" y="2960754"/>
            <a:ext cx="2768616" cy="1981200"/>
            <a:chOff x="5495726" y="2914500"/>
            <a:chExt cx="3074874" cy="1981200"/>
          </a:xfrm>
        </p:grpSpPr>
        <p:grpSp>
          <p:nvGrpSpPr>
            <p:cNvPr id="112" name="Google Shape;112;p22"/>
            <p:cNvGrpSpPr/>
            <p:nvPr/>
          </p:nvGrpSpPr>
          <p:grpSpPr>
            <a:xfrm>
              <a:off x="5495726" y="4495496"/>
              <a:ext cx="3074874" cy="400204"/>
              <a:chOff x="4901801" y="3368271"/>
              <a:chExt cx="3074874" cy="400204"/>
            </a:xfrm>
          </p:grpSpPr>
          <p:sp>
            <p:nvSpPr>
              <p:cNvPr id="113" name="Google Shape;113;p22"/>
              <p:cNvSpPr txBox="1"/>
              <p:nvPr/>
            </p:nvSpPr>
            <p:spPr>
              <a:xfrm>
                <a:off x="4901801" y="3368271"/>
                <a:ext cx="6783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</a:t>
                </a:r>
                <a:r>
                  <a:rPr lang="en" sz="800"/>
                  <a:t>カ</a:t>
                </a:r>
                <a:endParaRPr sz="800"/>
              </a:p>
            </p:txBody>
          </p:sp>
          <p:sp>
            <p:nvSpPr>
              <p:cNvPr id="114" name="Google Shape;114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15" name="Google Shape;115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16" name="Google Shape;116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17" name="Google Shape;117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5575100" y="2914500"/>
              <a:ext cx="2995500" cy="400200"/>
              <a:chOff x="4981175" y="2187475"/>
              <a:chExt cx="2995500" cy="400200"/>
            </a:xfrm>
          </p:grpSpPr>
          <p:sp>
            <p:nvSpPr>
              <p:cNvPr id="119" name="Google Shape;119;p22"/>
              <p:cNvSpPr txBox="1"/>
              <p:nvPr/>
            </p:nvSpPr>
            <p:spPr>
              <a:xfrm>
                <a:off x="4981175" y="21874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ナリタ</a:t>
                </a:r>
                <a:endParaRPr sz="800"/>
              </a:p>
            </p:txBody>
          </p:sp>
          <p:sp>
            <p:nvSpPr>
              <p:cNvPr id="120" name="Google Shape;120;p22"/>
              <p:cNvSpPr txBox="1"/>
              <p:nvPr/>
            </p:nvSpPr>
            <p:spPr>
              <a:xfrm>
                <a:off x="5580275" y="21874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21" name="Google Shape;121;p22"/>
              <p:cNvSpPr txBox="1"/>
              <p:nvPr/>
            </p:nvSpPr>
            <p:spPr>
              <a:xfrm>
                <a:off x="6179375" y="21874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22" name="Google Shape;122;p22"/>
              <p:cNvSpPr txBox="1"/>
              <p:nvPr/>
            </p:nvSpPr>
            <p:spPr>
              <a:xfrm>
                <a:off x="6778475" y="21874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123" name="Google Shape;123;p22"/>
              <p:cNvSpPr txBox="1"/>
              <p:nvPr/>
            </p:nvSpPr>
            <p:spPr>
              <a:xfrm>
                <a:off x="7377575" y="21874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24" name="Google Shape;124;p22"/>
            <p:cNvGrpSpPr/>
            <p:nvPr/>
          </p:nvGrpSpPr>
          <p:grpSpPr>
            <a:xfrm>
              <a:off x="5575100" y="4095300"/>
              <a:ext cx="2995500" cy="400200"/>
              <a:chOff x="4981175" y="3368275"/>
              <a:chExt cx="2995500" cy="400200"/>
            </a:xfrm>
          </p:grpSpPr>
          <p:sp>
            <p:nvSpPr>
              <p:cNvPr id="125" name="Google Shape;125;p22"/>
              <p:cNvSpPr txBox="1"/>
              <p:nvPr/>
            </p:nvSpPr>
            <p:spPr>
              <a:xfrm>
                <a:off x="49811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126" name="Google Shape;126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27" name="Google Shape;127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28" name="Google Shape;128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29" name="Google Shape;129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22"/>
            <p:cNvGrpSpPr/>
            <p:nvPr/>
          </p:nvGrpSpPr>
          <p:grpSpPr>
            <a:xfrm>
              <a:off x="5575100" y="3310975"/>
              <a:ext cx="2995500" cy="400200"/>
              <a:chOff x="4981175" y="2968075"/>
              <a:chExt cx="2995500" cy="400200"/>
            </a:xfrm>
          </p:grpSpPr>
          <p:sp>
            <p:nvSpPr>
              <p:cNvPr id="131" name="Google Shape;131;p22"/>
              <p:cNvSpPr txBox="1"/>
              <p:nvPr/>
            </p:nvSpPr>
            <p:spPr>
              <a:xfrm>
                <a:off x="49811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32" name="Google Shape;132;p22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33" name="Google Shape;133;p22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34" name="Google Shape;134;p22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35" name="Google Shape;135;p22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6" name="Google Shape;136;p22"/>
            <p:cNvGrpSpPr/>
            <p:nvPr/>
          </p:nvGrpSpPr>
          <p:grpSpPr>
            <a:xfrm>
              <a:off x="5575100" y="3706375"/>
              <a:ext cx="2995500" cy="400200"/>
              <a:chOff x="4981175" y="2968075"/>
              <a:chExt cx="2995500" cy="400200"/>
            </a:xfrm>
          </p:grpSpPr>
          <p:sp>
            <p:nvSpPr>
              <p:cNvPr id="137" name="Google Shape;137;p22"/>
              <p:cNvSpPr txBox="1"/>
              <p:nvPr/>
            </p:nvSpPr>
            <p:spPr>
              <a:xfrm>
                <a:off x="49811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38" name="Google Shape;138;p22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39" name="Google Shape;139;p22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40" name="Google Shape;140;p22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41" name="Google Shape;141;p22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pSp>
        <p:nvGrpSpPr>
          <p:cNvPr id="142" name="Google Shape;142;p22"/>
          <p:cNvGrpSpPr/>
          <p:nvPr/>
        </p:nvGrpSpPr>
        <p:grpSpPr>
          <a:xfrm>
            <a:off x="5260800" y="2761750"/>
            <a:ext cx="2768741" cy="1984925"/>
            <a:chOff x="5836800" y="3158575"/>
            <a:chExt cx="2995500" cy="1984925"/>
          </a:xfrm>
        </p:grpSpPr>
        <p:grpSp>
          <p:nvGrpSpPr>
            <p:cNvPr id="143" name="Google Shape;143;p22"/>
            <p:cNvGrpSpPr/>
            <p:nvPr/>
          </p:nvGrpSpPr>
          <p:grpSpPr>
            <a:xfrm>
              <a:off x="5836800" y="4743300"/>
              <a:ext cx="2995500" cy="400200"/>
              <a:chOff x="4981175" y="4168675"/>
              <a:chExt cx="2995500" cy="400200"/>
            </a:xfrm>
          </p:grpSpPr>
          <p:sp>
            <p:nvSpPr>
              <p:cNvPr id="144" name="Google Shape;144;p22"/>
              <p:cNvSpPr txBox="1"/>
              <p:nvPr/>
            </p:nvSpPr>
            <p:spPr>
              <a:xfrm>
                <a:off x="4981175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ナリタ</a:t>
                </a:r>
                <a:endParaRPr sz="800"/>
              </a:p>
            </p:txBody>
          </p:sp>
          <p:sp>
            <p:nvSpPr>
              <p:cNvPr id="145" name="Google Shape;145;p22"/>
              <p:cNvSpPr txBox="1"/>
              <p:nvPr/>
            </p:nvSpPr>
            <p:spPr>
              <a:xfrm>
                <a:off x="5580275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46" name="Google Shape;146;p22"/>
              <p:cNvSpPr txBox="1"/>
              <p:nvPr/>
            </p:nvSpPr>
            <p:spPr>
              <a:xfrm>
                <a:off x="6179375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47" name="Google Shape;147;p22"/>
              <p:cNvSpPr txBox="1"/>
              <p:nvPr/>
            </p:nvSpPr>
            <p:spPr>
              <a:xfrm>
                <a:off x="6778475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148" name="Google Shape;148;p22"/>
              <p:cNvSpPr txBox="1"/>
              <p:nvPr/>
            </p:nvSpPr>
            <p:spPr>
              <a:xfrm>
                <a:off x="7377575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9" name="Google Shape;149;p22"/>
            <p:cNvGrpSpPr/>
            <p:nvPr/>
          </p:nvGrpSpPr>
          <p:grpSpPr>
            <a:xfrm>
              <a:off x="5836800" y="4343100"/>
              <a:ext cx="2995500" cy="400200"/>
              <a:chOff x="4981175" y="3368275"/>
              <a:chExt cx="2995500" cy="400200"/>
            </a:xfrm>
          </p:grpSpPr>
          <p:sp>
            <p:nvSpPr>
              <p:cNvPr id="150" name="Google Shape;150;p22"/>
              <p:cNvSpPr txBox="1"/>
              <p:nvPr/>
            </p:nvSpPr>
            <p:spPr>
              <a:xfrm>
                <a:off x="49811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151" name="Google Shape;151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52" name="Google Shape;152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53" name="Google Shape;153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54" name="Google Shape;154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55" name="Google Shape;155;p22"/>
            <p:cNvGrpSpPr/>
            <p:nvPr/>
          </p:nvGrpSpPr>
          <p:grpSpPr>
            <a:xfrm>
              <a:off x="5836800" y="3942900"/>
              <a:ext cx="2995500" cy="400200"/>
              <a:chOff x="4981175" y="3368275"/>
              <a:chExt cx="2995500" cy="400200"/>
            </a:xfrm>
          </p:grpSpPr>
          <p:sp>
            <p:nvSpPr>
              <p:cNvPr id="156" name="Google Shape;156;p22"/>
              <p:cNvSpPr txBox="1"/>
              <p:nvPr/>
            </p:nvSpPr>
            <p:spPr>
              <a:xfrm>
                <a:off x="49811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157" name="Google Shape;157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58" name="Google Shape;158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59" name="Google Shape;159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60" name="Google Shape;160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61" name="Google Shape;161;p22"/>
            <p:cNvGrpSpPr/>
            <p:nvPr/>
          </p:nvGrpSpPr>
          <p:grpSpPr>
            <a:xfrm>
              <a:off x="5836800" y="3158575"/>
              <a:ext cx="2995500" cy="400200"/>
              <a:chOff x="4981175" y="2968075"/>
              <a:chExt cx="2995500" cy="400200"/>
            </a:xfrm>
          </p:grpSpPr>
          <p:sp>
            <p:nvSpPr>
              <p:cNvPr id="162" name="Google Shape;162;p22"/>
              <p:cNvSpPr txBox="1"/>
              <p:nvPr/>
            </p:nvSpPr>
            <p:spPr>
              <a:xfrm>
                <a:off x="49811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63" name="Google Shape;163;p22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64" name="Google Shape;164;p22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65" name="Google Shape;165;p22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66" name="Google Shape;166;p22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67" name="Google Shape;167;p22"/>
            <p:cNvGrpSpPr/>
            <p:nvPr/>
          </p:nvGrpSpPr>
          <p:grpSpPr>
            <a:xfrm>
              <a:off x="5836800" y="3553975"/>
              <a:ext cx="2995500" cy="400200"/>
              <a:chOff x="4981175" y="2968075"/>
              <a:chExt cx="2995500" cy="400200"/>
            </a:xfrm>
          </p:grpSpPr>
          <p:sp>
            <p:nvSpPr>
              <p:cNvPr id="168" name="Google Shape;168;p22"/>
              <p:cNvSpPr txBox="1"/>
              <p:nvPr/>
            </p:nvSpPr>
            <p:spPr>
              <a:xfrm>
                <a:off x="49811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69" name="Google Shape;169;p22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70" name="Google Shape;170;p22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71" name="Google Shape;171;p22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72" name="Google Shape;172;p22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バギングの仕組み①</a:t>
            </a:r>
            <a:endParaRPr/>
          </a:p>
        </p:txBody>
      </p:sp>
      <p:grpSp>
        <p:nvGrpSpPr>
          <p:cNvPr id="174" name="Google Shape;174;p22"/>
          <p:cNvGrpSpPr/>
          <p:nvPr/>
        </p:nvGrpSpPr>
        <p:grpSpPr>
          <a:xfrm>
            <a:off x="410525" y="2167675"/>
            <a:ext cx="2995500" cy="2401200"/>
            <a:chOff x="1016950" y="2167675"/>
            <a:chExt cx="2995500" cy="2401200"/>
          </a:xfrm>
        </p:grpSpPr>
        <p:sp>
          <p:nvSpPr>
            <p:cNvPr id="175" name="Google Shape;175;p22"/>
            <p:cNvSpPr txBox="1"/>
            <p:nvPr/>
          </p:nvSpPr>
          <p:spPr>
            <a:xfrm>
              <a:off x="10169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ディープ</a:t>
              </a:r>
              <a:endParaRPr sz="800"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10169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オグリ</a:t>
              </a:r>
              <a:endParaRPr sz="800"/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10169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ウォッカ</a:t>
              </a:r>
              <a:endParaRPr sz="800"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10169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オルフェ</a:t>
              </a:r>
              <a:endParaRPr sz="800"/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10169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ナリタ</a:t>
              </a:r>
              <a:endParaRPr sz="800"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16160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/>
                <a:t>牡</a:t>
              </a:r>
              <a:endParaRPr/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16160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牡</a:t>
              </a: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16160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牝</a:t>
              </a:r>
              <a:endParaRPr/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16160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牡</a:t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16160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牡</a:t>
              </a: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22151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22151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22151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22151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22151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28142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57</a:t>
              </a: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28142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56</a:t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28142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55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28142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57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28142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57</a:t>
              </a: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1016950" y="2167675"/>
              <a:ext cx="599100" cy="400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名前</a:t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616050" y="2167675"/>
              <a:ext cx="599100" cy="400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性別</a:t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2215150" y="2167675"/>
              <a:ext cx="599100" cy="400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年齢</a:t>
              </a: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2814250" y="2167675"/>
              <a:ext cx="599100" cy="400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斤量</a:t>
              </a: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34133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34133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34133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34133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34133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3413350" y="2167675"/>
              <a:ext cx="599100" cy="400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入賞</a:t>
              </a:r>
              <a:endParaRPr/>
            </a:p>
          </p:txBody>
        </p:sp>
      </p:grpSp>
      <p:sp>
        <p:nvSpPr>
          <p:cNvPr id="205" name="Google Shape;205;p22"/>
          <p:cNvSpPr txBox="1"/>
          <p:nvPr/>
        </p:nvSpPr>
        <p:spPr>
          <a:xfrm>
            <a:off x="1312025" y="166775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元</a:t>
            </a:r>
            <a:r>
              <a:rPr lang="en"/>
              <a:t>データ</a:t>
            </a:r>
            <a:endParaRPr/>
          </a:p>
        </p:txBody>
      </p:sp>
      <p:grpSp>
        <p:nvGrpSpPr>
          <p:cNvPr id="206" name="Google Shape;206;p22"/>
          <p:cNvGrpSpPr/>
          <p:nvPr/>
        </p:nvGrpSpPr>
        <p:grpSpPr>
          <a:xfrm>
            <a:off x="5053962" y="1667751"/>
            <a:ext cx="2777512" cy="2881925"/>
            <a:chOff x="4891926" y="1667750"/>
            <a:chExt cx="3084754" cy="2881925"/>
          </a:xfrm>
        </p:grpSpPr>
        <p:sp>
          <p:nvSpPr>
            <p:cNvPr id="207" name="Google Shape;207;p22"/>
            <p:cNvSpPr txBox="1"/>
            <p:nvPr/>
          </p:nvSpPr>
          <p:spPr>
            <a:xfrm>
              <a:off x="5585525" y="1667750"/>
              <a:ext cx="178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ブートストラップ</a:t>
              </a:r>
              <a:endParaRPr/>
            </a:p>
          </p:txBody>
        </p:sp>
        <p:grpSp>
          <p:nvGrpSpPr>
            <p:cNvPr id="208" name="Google Shape;208;p22"/>
            <p:cNvGrpSpPr/>
            <p:nvPr/>
          </p:nvGrpSpPr>
          <p:grpSpPr>
            <a:xfrm>
              <a:off x="4891940" y="4149474"/>
              <a:ext cx="3084740" cy="400201"/>
              <a:chOff x="4891935" y="2567874"/>
              <a:chExt cx="3084740" cy="400201"/>
            </a:xfrm>
          </p:grpSpPr>
          <p:sp>
            <p:nvSpPr>
              <p:cNvPr id="209" name="Google Shape;209;p22"/>
              <p:cNvSpPr txBox="1"/>
              <p:nvPr/>
            </p:nvSpPr>
            <p:spPr>
              <a:xfrm>
                <a:off x="4891935" y="2567874"/>
                <a:ext cx="6882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ディープ</a:t>
                </a:r>
                <a:endParaRPr sz="800"/>
              </a:p>
            </p:txBody>
          </p:sp>
          <p:sp>
            <p:nvSpPr>
              <p:cNvPr id="210" name="Google Shape;210;p22"/>
              <p:cNvSpPr txBox="1"/>
              <p:nvPr/>
            </p:nvSpPr>
            <p:spPr>
              <a:xfrm>
                <a:off x="55802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11" name="Google Shape;211;p22"/>
              <p:cNvSpPr txBox="1"/>
              <p:nvPr/>
            </p:nvSpPr>
            <p:spPr>
              <a:xfrm>
                <a:off x="61793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212" name="Google Shape;212;p22"/>
              <p:cNvSpPr txBox="1"/>
              <p:nvPr/>
            </p:nvSpPr>
            <p:spPr>
              <a:xfrm>
                <a:off x="67784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213" name="Google Shape;213;p22"/>
              <p:cNvSpPr txBox="1"/>
              <p:nvPr/>
            </p:nvSpPr>
            <p:spPr>
              <a:xfrm>
                <a:off x="73775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14" name="Google Shape;214;p22"/>
            <p:cNvGrpSpPr/>
            <p:nvPr/>
          </p:nvGrpSpPr>
          <p:grpSpPr>
            <a:xfrm>
              <a:off x="4892079" y="2958474"/>
              <a:ext cx="3084596" cy="400201"/>
              <a:chOff x="4892079" y="2968074"/>
              <a:chExt cx="3084596" cy="400201"/>
            </a:xfrm>
          </p:grpSpPr>
          <p:sp>
            <p:nvSpPr>
              <p:cNvPr id="215" name="Google Shape;215;p22"/>
              <p:cNvSpPr txBox="1"/>
              <p:nvPr/>
            </p:nvSpPr>
            <p:spPr>
              <a:xfrm>
                <a:off x="4892079" y="2968074"/>
                <a:ext cx="6882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216" name="Google Shape;216;p22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17" name="Google Shape;217;p22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18" name="Google Shape;218;p22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219" name="Google Shape;219;p22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20" name="Google Shape;220;p22"/>
            <p:cNvGrpSpPr/>
            <p:nvPr/>
          </p:nvGrpSpPr>
          <p:grpSpPr>
            <a:xfrm>
              <a:off x="4892079" y="3358674"/>
              <a:ext cx="3084596" cy="400201"/>
              <a:chOff x="4892079" y="3368274"/>
              <a:chExt cx="3084596" cy="400201"/>
            </a:xfrm>
          </p:grpSpPr>
          <p:sp>
            <p:nvSpPr>
              <p:cNvPr id="221" name="Google Shape;221;p22"/>
              <p:cNvSpPr txBox="1"/>
              <p:nvPr/>
            </p:nvSpPr>
            <p:spPr>
              <a:xfrm>
                <a:off x="4892079" y="3368274"/>
                <a:ext cx="6882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222" name="Google Shape;222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223" name="Google Shape;223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24" name="Google Shape;224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225" name="Google Shape;225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26" name="Google Shape;226;p22"/>
            <p:cNvGrpSpPr/>
            <p:nvPr/>
          </p:nvGrpSpPr>
          <p:grpSpPr>
            <a:xfrm>
              <a:off x="4892023" y="2567874"/>
              <a:ext cx="3084652" cy="400205"/>
              <a:chOff x="4892023" y="3768470"/>
              <a:chExt cx="3084652" cy="400205"/>
            </a:xfrm>
          </p:grpSpPr>
          <p:sp>
            <p:nvSpPr>
              <p:cNvPr id="227" name="Google Shape;227;p22"/>
              <p:cNvSpPr txBox="1"/>
              <p:nvPr/>
            </p:nvSpPr>
            <p:spPr>
              <a:xfrm>
                <a:off x="4892023" y="3768470"/>
                <a:ext cx="6882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オルフェ</a:t>
                </a:r>
                <a:endParaRPr sz="800"/>
              </a:p>
            </p:txBody>
          </p:sp>
          <p:sp>
            <p:nvSpPr>
              <p:cNvPr id="228" name="Google Shape;228;p22"/>
              <p:cNvSpPr txBox="1"/>
              <p:nvPr/>
            </p:nvSpPr>
            <p:spPr>
              <a:xfrm>
                <a:off x="55802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29" name="Google Shape;229;p22"/>
              <p:cNvSpPr txBox="1"/>
              <p:nvPr/>
            </p:nvSpPr>
            <p:spPr>
              <a:xfrm>
                <a:off x="61793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30" name="Google Shape;230;p22"/>
              <p:cNvSpPr txBox="1"/>
              <p:nvPr/>
            </p:nvSpPr>
            <p:spPr>
              <a:xfrm>
                <a:off x="67784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231" name="Google Shape;231;p22"/>
              <p:cNvSpPr txBox="1"/>
              <p:nvPr/>
            </p:nvSpPr>
            <p:spPr>
              <a:xfrm>
                <a:off x="73775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32" name="Google Shape;232;p22"/>
            <p:cNvGrpSpPr/>
            <p:nvPr/>
          </p:nvGrpSpPr>
          <p:grpSpPr>
            <a:xfrm>
              <a:off x="4892079" y="2167674"/>
              <a:ext cx="3084596" cy="400201"/>
              <a:chOff x="4892079" y="2167674"/>
              <a:chExt cx="3084596" cy="400201"/>
            </a:xfrm>
          </p:grpSpPr>
          <p:sp>
            <p:nvSpPr>
              <p:cNvPr id="233" name="Google Shape;233;p22"/>
              <p:cNvSpPr txBox="1"/>
              <p:nvPr/>
            </p:nvSpPr>
            <p:spPr>
              <a:xfrm>
                <a:off x="4892079" y="2167674"/>
                <a:ext cx="688200" cy="400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名前</a:t>
                </a:r>
                <a:endParaRPr/>
              </a:p>
            </p:txBody>
          </p:sp>
          <p:sp>
            <p:nvSpPr>
              <p:cNvPr id="234" name="Google Shape;234;p22"/>
              <p:cNvSpPr txBox="1"/>
              <p:nvPr/>
            </p:nvSpPr>
            <p:spPr>
              <a:xfrm>
                <a:off x="55802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</a:t>
                </a:r>
                <a:endParaRPr/>
              </a:p>
            </p:txBody>
          </p:sp>
          <p:sp>
            <p:nvSpPr>
              <p:cNvPr id="235" name="Google Shape;235;p22"/>
              <p:cNvSpPr txBox="1"/>
              <p:nvPr/>
            </p:nvSpPr>
            <p:spPr>
              <a:xfrm>
                <a:off x="61793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年齢</a:t>
                </a:r>
                <a:endParaRPr/>
              </a:p>
            </p:txBody>
          </p:sp>
          <p:sp>
            <p:nvSpPr>
              <p:cNvPr id="236" name="Google Shape;236;p22"/>
              <p:cNvSpPr txBox="1"/>
              <p:nvPr/>
            </p:nvSpPr>
            <p:spPr>
              <a:xfrm>
                <a:off x="67784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斤量</a:t>
                </a:r>
                <a:endParaRPr/>
              </a:p>
            </p:txBody>
          </p:sp>
          <p:sp>
            <p:nvSpPr>
              <p:cNvPr id="237" name="Google Shape;237;p22"/>
              <p:cNvSpPr txBox="1"/>
              <p:nvPr/>
            </p:nvSpPr>
            <p:spPr>
              <a:xfrm>
                <a:off x="7377575" y="2167675"/>
                <a:ext cx="599100" cy="4002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入賞</a:t>
                </a:r>
                <a:endParaRPr/>
              </a:p>
            </p:txBody>
          </p:sp>
        </p:grpSp>
        <p:grpSp>
          <p:nvGrpSpPr>
            <p:cNvPr id="238" name="Google Shape;238;p22"/>
            <p:cNvGrpSpPr/>
            <p:nvPr/>
          </p:nvGrpSpPr>
          <p:grpSpPr>
            <a:xfrm>
              <a:off x="4891926" y="3749274"/>
              <a:ext cx="3084749" cy="400201"/>
              <a:chOff x="4891926" y="3368274"/>
              <a:chExt cx="3084749" cy="400201"/>
            </a:xfrm>
          </p:grpSpPr>
          <p:sp>
            <p:nvSpPr>
              <p:cNvPr id="239" name="Google Shape;239;p22"/>
              <p:cNvSpPr txBox="1"/>
              <p:nvPr/>
            </p:nvSpPr>
            <p:spPr>
              <a:xfrm>
                <a:off x="4891926" y="3368274"/>
                <a:ext cx="6882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240" name="Google Shape;240;p22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241" name="Google Shape;241;p22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42" name="Google Shape;242;p22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243" name="Google Shape;243;p22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cxnSp>
        <p:nvCxnSpPr>
          <p:cNvPr id="244" name="Google Shape;244;p22"/>
          <p:cNvCxnSpPr>
            <a:stCxn id="201" idx="3"/>
            <a:endCxn id="221" idx="1"/>
          </p:cNvCxnSpPr>
          <p:nvPr/>
        </p:nvCxnSpPr>
        <p:spPr>
          <a:xfrm flipH="1" rot="10800000">
            <a:off x="3406025" y="3558775"/>
            <a:ext cx="1648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>
            <a:stCxn id="201" idx="3"/>
            <a:endCxn id="239" idx="1"/>
          </p:cNvCxnSpPr>
          <p:nvPr/>
        </p:nvCxnSpPr>
        <p:spPr>
          <a:xfrm>
            <a:off x="3406025" y="3568375"/>
            <a:ext cx="16479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バギングの仕組み②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分類器（</a:t>
            </a:r>
            <a:r>
              <a:rPr lang="en"/>
              <a:t>決定木）</a:t>
            </a:r>
            <a:r>
              <a:rPr lang="en"/>
              <a:t>を</a:t>
            </a:r>
            <a:r>
              <a:rPr lang="en"/>
              <a:t>つくる</a:t>
            </a:r>
            <a:endParaRPr/>
          </a:p>
        </p:txBody>
      </p:sp>
      <p:grpSp>
        <p:nvGrpSpPr>
          <p:cNvPr id="252" name="Google Shape;252;p23"/>
          <p:cNvGrpSpPr/>
          <p:nvPr/>
        </p:nvGrpSpPr>
        <p:grpSpPr>
          <a:xfrm>
            <a:off x="394400" y="1652150"/>
            <a:ext cx="2995505" cy="2881925"/>
            <a:chOff x="384225" y="1772575"/>
            <a:chExt cx="2995505" cy="2881925"/>
          </a:xfrm>
        </p:grpSpPr>
        <p:sp>
          <p:nvSpPr>
            <p:cNvPr id="253" name="Google Shape;253;p23"/>
            <p:cNvSpPr txBox="1"/>
            <p:nvPr/>
          </p:nvSpPr>
          <p:spPr>
            <a:xfrm>
              <a:off x="988575" y="1772575"/>
              <a:ext cx="178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ブートストラップ</a:t>
              </a:r>
              <a:endParaRPr/>
            </a:p>
          </p:txBody>
        </p:sp>
        <p:grpSp>
          <p:nvGrpSpPr>
            <p:cNvPr id="254" name="Google Shape;254;p23"/>
            <p:cNvGrpSpPr/>
            <p:nvPr/>
          </p:nvGrpSpPr>
          <p:grpSpPr>
            <a:xfrm>
              <a:off x="384230" y="4254300"/>
              <a:ext cx="2995500" cy="400200"/>
              <a:chOff x="4981175" y="2567875"/>
              <a:chExt cx="2995500" cy="400200"/>
            </a:xfrm>
          </p:grpSpPr>
          <p:sp>
            <p:nvSpPr>
              <p:cNvPr id="255" name="Google Shape;255;p23"/>
              <p:cNvSpPr txBox="1"/>
              <p:nvPr/>
            </p:nvSpPr>
            <p:spPr>
              <a:xfrm>
                <a:off x="49811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ディープ</a:t>
                </a:r>
                <a:endParaRPr sz="800"/>
              </a:p>
            </p:txBody>
          </p:sp>
          <p:sp>
            <p:nvSpPr>
              <p:cNvPr id="256" name="Google Shape;256;p23"/>
              <p:cNvSpPr txBox="1"/>
              <p:nvPr/>
            </p:nvSpPr>
            <p:spPr>
              <a:xfrm>
                <a:off x="55802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57" name="Google Shape;257;p23"/>
              <p:cNvSpPr txBox="1"/>
              <p:nvPr/>
            </p:nvSpPr>
            <p:spPr>
              <a:xfrm>
                <a:off x="61793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258" name="Google Shape;258;p23"/>
              <p:cNvSpPr txBox="1"/>
              <p:nvPr/>
            </p:nvSpPr>
            <p:spPr>
              <a:xfrm>
                <a:off x="67784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259" name="Google Shape;259;p23"/>
              <p:cNvSpPr txBox="1"/>
              <p:nvPr/>
            </p:nvSpPr>
            <p:spPr>
              <a:xfrm>
                <a:off x="7377575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60" name="Google Shape;260;p23"/>
            <p:cNvGrpSpPr/>
            <p:nvPr/>
          </p:nvGrpSpPr>
          <p:grpSpPr>
            <a:xfrm>
              <a:off x="384225" y="3063300"/>
              <a:ext cx="2995500" cy="400200"/>
              <a:chOff x="4981175" y="2968075"/>
              <a:chExt cx="2995500" cy="400200"/>
            </a:xfrm>
          </p:grpSpPr>
          <p:sp>
            <p:nvSpPr>
              <p:cNvPr id="261" name="Google Shape;261;p23"/>
              <p:cNvSpPr txBox="1"/>
              <p:nvPr/>
            </p:nvSpPr>
            <p:spPr>
              <a:xfrm>
                <a:off x="49811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262" name="Google Shape;262;p23"/>
              <p:cNvSpPr txBox="1"/>
              <p:nvPr/>
            </p:nvSpPr>
            <p:spPr>
              <a:xfrm>
                <a:off x="55802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63" name="Google Shape;263;p23"/>
              <p:cNvSpPr txBox="1"/>
              <p:nvPr/>
            </p:nvSpPr>
            <p:spPr>
              <a:xfrm>
                <a:off x="61793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64" name="Google Shape;264;p23"/>
              <p:cNvSpPr txBox="1"/>
              <p:nvPr/>
            </p:nvSpPr>
            <p:spPr>
              <a:xfrm>
                <a:off x="67784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265" name="Google Shape;265;p23"/>
              <p:cNvSpPr txBox="1"/>
              <p:nvPr/>
            </p:nvSpPr>
            <p:spPr>
              <a:xfrm>
                <a:off x="7377575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66" name="Google Shape;266;p23"/>
            <p:cNvGrpSpPr/>
            <p:nvPr/>
          </p:nvGrpSpPr>
          <p:grpSpPr>
            <a:xfrm>
              <a:off x="384225" y="3463500"/>
              <a:ext cx="2995500" cy="400200"/>
              <a:chOff x="4981175" y="3368275"/>
              <a:chExt cx="2995500" cy="400200"/>
            </a:xfrm>
          </p:grpSpPr>
          <p:sp>
            <p:nvSpPr>
              <p:cNvPr id="267" name="Google Shape;267;p23"/>
              <p:cNvSpPr txBox="1"/>
              <p:nvPr/>
            </p:nvSpPr>
            <p:spPr>
              <a:xfrm>
                <a:off x="49811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268" name="Google Shape;268;p23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269" name="Google Shape;269;p23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70" name="Google Shape;270;p23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271" name="Google Shape;271;p23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72" name="Google Shape;272;p23"/>
            <p:cNvGrpSpPr/>
            <p:nvPr/>
          </p:nvGrpSpPr>
          <p:grpSpPr>
            <a:xfrm>
              <a:off x="384225" y="2672704"/>
              <a:ext cx="2995500" cy="400200"/>
              <a:chOff x="4981175" y="3768475"/>
              <a:chExt cx="2995500" cy="400200"/>
            </a:xfrm>
          </p:grpSpPr>
          <p:sp>
            <p:nvSpPr>
              <p:cNvPr id="273" name="Google Shape;273;p23"/>
              <p:cNvSpPr txBox="1"/>
              <p:nvPr/>
            </p:nvSpPr>
            <p:spPr>
              <a:xfrm>
                <a:off x="49811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オルフェ</a:t>
                </a:r>
                <a:endParaRPr sz="800"/>
              </a:p>
            </p:txBody>
          </p:sp>
          <p:sp>
            <p:nvSpPr>
              <p:cNvPr id="274" name="Google Shape;274;p23"/>
              <p:cNvSpPr txBox="1"/>
              <p:nvPr/>
            </p:nvSpPr>
            <p:spPr>
              <a:xfrm>
                <a:off x="55802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275" name="Google Shape;275;p23"/>
              <p:cNvSpPr txBox="1"/>
              <p:nvPr/>
            </p:nvSpPr>
            <p:spPr>
              <a:xfrm>
                <a:off x="61793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76" name="Google Shape;276;p23"/>
              <p:cNvSpPr txBox="1"/>
              <p:nvPr/>
            </p:nvSpPr>
            <p:spPr>
              <a:xfrm>
                <a:off x="67784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277" name="Google Shape;277;p23"/>
              <p:cNvSpPr txBox="1"/>
              <p:nvPr/>
            </p:nvSpPr>
            <p:spPr>
              <a:xfrm>
                <a:off x="7377575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78" name="Google Shape;278;p23"/>
            <p:cNvGrpSpPr/>
            <p:nvPr/>
          </p:nvGrpSpPr>
          <p:grpSpPr>
            <a:xfrm>
              <a:off x="384225" y="2272500"/>
              <a:ext cx="2995500" cy="400200"/>
              <a:chOff x="4981175" y="2167675"/>
              <a:chExt cx="2995500" cy="400200"/>
            </a:xfrm>
          </p:grpSpPr>
          <p:sp>
            <p:nvSpPr>
              <p:cNvPr id="279" name="Google Shape;279;p23"/>
              <p:cNvSpPr txBox="1"/>
              <p:nvPr/>
            </p:nvSpPr>
            <p:spPr>
              <a:xfrm>
                <a:off x="4981175" y="2167675"/>
                <a:ext cx="599100" cy="400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名前</a:t>
                </a:r>
                <a:endParaRPr/>
              </a:p>
            </p:txBody>
          </p:sp>
          <p:sp>
            <p:nvSpPr>
              <p:cNvPr id="280" name="Google Shape;280;p23"/>
              <p:cNvSpPr txBox="1"/>
              <p:nvPr/>
            </p:nvSpPr>
            <p:spPr>
              <a:xfrm>
                <a:off x="55802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</a:t>
                </a:r>
                <a:endParaRPr/>
              </a:p>
            </p:txBody>
          </p:sp>
          <p:sp>
            <p:nvSpPr>
              <p:cNvPr id="281" name="Google Shape;281;p23"/>
              <p:cNvSpPr txBox="1"/>
              <p:nvPr/>
            </p:nvSpPr>
            <p:spPr>
              <a:xfrm>
                <a:off x="61793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年齢</a:t>
                </a:r>
                <a:endParaRPr/>
              </a:p>
            </p:txBody>
          </p:sp>
          <p:sp>
            <p:nvSpPr>
              <p:cNvPr id="282" name="Google Shape;282;p23"/>
              <p:cNvSpPr txBox="1"/>
              <p:nvPr/>
            </p:nvSpPr>
            <p:spPr>
              <a:xfrm>
                <a:off x="6778475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斤量</a:t>
                </a:r>
                <a:endParaRPr/>
              </a:p>
            </p:txBody>
          </p:sp>
          <p:sp>
            <p:nvSpPr>
              <p:cNvPr id="283" name="Google Shape;283;p23"/>
              <p:cNvSpPr txBox="1"/>
              <p:nvPr/>
            </p:nvSpPr>
            <p:spPr>
              <a:xfrm>
                <a:off x="7377575" y="2167675"/>
                <a:ext cx="599100" cy="4002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入賞</a:t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384225" y="3854100"/>
              <a:ext cx="2995500" cy="400200"/>
              <a:chOff x="4981175" y="3368275"/>
              <a:chExt cx="2995500" cy="400200"/>
            </a:xfrm>
          </p:grpSpPr>
          <p:sp>
            <p:nvSpPr>
              <p:cNvPr id="285" name="Google Shape;285;p23"/>
              <p:cNvSpPr txBox="1"/>
              <p:nvPr/>
            </p:nvSpPr>
            <p:spPr>
              <a:xfrm>
                <a:off x="49811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286" name="Google Shape;286;p23"/>
              <p:cNvSpPr txBox="1"/>
              <p:nvPr/>
            </p:nvSpPr>
            <p:spPr>
              <a:xfrm>
                <a:off x="55802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287" name="Google Shape;287;p23"/>
              <p:cNvSpPr txBox="1"/>
              <p:nvPr/>
            </p:nvSpPr>
            <p:spPr>
              <a:xfrm>
                <a:off x="61793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88" name="Google Shape;288;p23"/>
              <p:cNvSpPr txBox="1"/>
              <p:nvPr/>
            </p:nvSpPr>
            <p:spPr>
              <a:xfrm>
                <a:off x="67784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289" name="Google Shape;289;p23"/>
              <p:cNvSpPr txBox="1"/>
              <p:nvPr/>
            </p:nvSpPr>
            <p:spPr>
              <a:xfrm>
                <a:off x="7377575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sp>
        <p:nvSpPr>
          <p:cNvPr id="290" name="Google Shape;290;p23"/>
          <p:cNvSpPr/>
          <p:nvPr/>
        </p:nvSpPr>
        <p:spPr>
          <a:xfrm>
            <a:off x="3833300" y="554025"/>
            <a:ext cx="4998900" cy="435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>
            <a:off x="5318175" y="890150"/>
            <a:ext cx="2905700" cy="1525750"/>
            <a:chOff x="4860975" y="1652150"/>
            <a:chExt cx="2905700" cy="1525750"/>
          </a:xfrm>
        </p:grpSpPr>
        <p:grpSp>
          <p:nvGrpSpPr>
            <p:cNvPr id="292" name="Google Shape;292;p23"/>
            <p:cNvGrpSpPr/>
            <p:nvPr/>
          </p:nvGrpSpPr>
          <p:grpSpPr>
            <a:xfrm>
              <a:off x="4860975" y="1652150"/>
              <a:ext cx="2905700" cy="1525750"/>
              <a:chOff x="4860975" y="1652150"/>
              <a:chExt cx="2905700" cy="1525750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5854675" y="1652150"/>
                <a:ext cx="918300" cy="3039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性別=</a:t>
                </a:r>
                <a:r>
                  <a:rPr lang="en">
                    <a:solidFill>
                      <a:schemeClr val="dk1"/>
                    </a:solidFill>
                  </a:rPr>
                  <a:t>牡</a:t>
                </a:r>
                <a:endParaRPr/>
              </a:p>
            </p:txBody>
          </p:sp>
          <p:grpSp>
            <p:nvGrpSpPr>
              <p:cNvPr id="294" name="Google Shape;294;p23"/>
              <p:cNvGrpSpPr/>
              <p:nvPr/>
            </p:nvGrpSpPr>
            <p:grpSpPr>
              <a:xfrm>
                <a:off x="4860975" y="2191200"/>
                <a:ext cx="2905700" cy="986700"/>
                <a:chOff x="4860975" y="2191200"/>
                <a:chExt cx="2905700" cy="986700"/>
              </a:xfrm>
            </p:grpSpPr>
            <p:grpSp>
              <p:nvGrpSpPr>
                <p:cNvPr id="295" name="Google Shape;295;p23"/>
                <p:cNvGrpSpPr/>
                <p:nvPr/>
              </p:nvGrpSpPr>
              <p:grpSpPr>
                <a:xfrm>
                  <a:off x="48609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296" name="Google Shape;296;p2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23"/>
                  <p:cNvSpPr txBox="1"/>
                  <p:nvPr/>
                </p:nvSpPr>
                <p:spPr>
                  <a:xfrm>
                    <a:off x="5455200" y="2419800"/>
                    <a:ext cx="561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=牡</a:t>
                    </a:r>
                    <a:endParaRPr/>
                  </a:p>
                </p:txBody>
              </p:sp>
              <p:sp>
                <p:nvSpPr>
                  <p:cNvPr id="298" name="Google Shape;298;p2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299" name="Google Shape;299;p2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300" name="Google Shape;300;p2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2</a:t>
                    </a:r>
                    <a:endParaRPr/>
                  </a:p>
                </p:txBody>
              </p:sp>
              <p:sp>
                <p:nvSpPr>
                  <p:cNvPr id="301" name="Google Shape;301;p2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1</a:t>
                    </a:r>
                    <a:endParaRPr/>
                  </a:p>
                </p:txBody>
              </p:sp>
            </p:grpSp>
            <p:grpSp>
              <p:nvGrpSpPr>
                <p:cNvPr id="302" name="Google Shape;302;p23"/>
                <p:cNvGrpSpPr/>
                <p:nvPr/>
              </p:nvGrpSpPr>
              <p:grpSpPr>
                <a:xfrm>
                  <a:off x="66305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303" name="Google Shape;303;p2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23"/>
                  <p:cNvSpPr txBox="1"/>
                  <p:nvPr/>
                </p:nvSpPr>
                <p:spPr>
                  <a:xfrm>
                    <a:off x="5455200" y="2419800"/>
                    <a:ext cx="561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≠牡</a:t>
                    </a:r>
                    <a:endParaRPr/>
                  </a:p>
                </p:txBody>
              </p:sp>
              <p:sp>
                <p:nvSpPr>
                  <p:cNvPr id="305" name="Google Shape;305;p2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306" name="Google Shape;306;p2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307" name="Google Shape;307;p2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0</a:t>
                    </a:r>
                    <a:endParaRPr/>
                  </a:p>
                </p:txBody>
              </p:sp>
              <p:sp>
                <p:nvSpPr>
                  <p:cNvPr id="308" name="Google Shape;308;p2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2</a:t>
                    </a:r>
                    <a:endParaRPr/>
                  </a:p>
                </p:txBody>
              </p:sp>
            </p:grpSp>
          </p:grpSp>
        </p:grpSp>
        <p:cxnSp>
          <p:nvCxnSpPr>
            <p:cNvPr id="309" name="Google Shape;309;p23"/>
            <p:cNvCxnSpPr>
              <a:endCxn id="297" idx="0"/>
            </p:cNvCxnSpPr>
            <p:nvPr/>
          </p:nvCxnSpPr>
          <p:spPr>
            <a:xfrm flipH="1">
              <a:off x="5429025" y="1961700"/>
              <a:ext cx="897300" cy="22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3"/>
            <p:cNvCxnSpPr>
              <a:stCxn id="293" idx="2"/>
              <a:endCxn id="304" idx="0"/>
            </p:cNvCxnSpPr>
            <p:nvPr/>
          </p:nvCxnSpPr>
          <p:spPr>
            <a:xfrm>
              <a:off x="6313825" y="1956050"/>
              <a:ext cx="884700" cy="2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1" name="Google Shape;311;p23"/>
          <p:cNvGrpSpPr/>
          <p:nvPr/>
        </p:nvGrpSpPr>
        <p:grpSpPr>
          <a:xfrm>
            <a:off x="4427185" y="2622300"/>
            <a:ext cx="2905700" cy="1525750"/>
            <a:chOff x="4860975" y="1652150"/>
            <a:chExt cx="2905700" cy="152575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4860975" y="1652150"/>
              <a:ext cx="2905700" cy="1525750"/>
              <a:chOff x="4860975" y="1652150"/>
              <a:chExt cx="2905700" cy="1525750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5854675" y="1652150"/>
                <a:ext cx="918300" cy="3039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年齢≦</a:t>
                </a:r>
                <a:r>
                  <a:rPr lang="en"/>
                  <a:t>5</a:t>
                </a:r>
                <a:endParaRPr/>
              </a:p>
            </p:txBody>
          </p:sp>
          <p:grpSp>
            <p:nvGrpSpPr>
              <p:cNvPr id="314" name="Google Shape;314;p23"/>
              <p:cNvGrpSpPr/>
              <p:nvPr/>
            </p:nvGrpSpPr>
            <p:grpSpPr>
              <a:xfrm>
                <a:off x="4860975" y="2191200"/>
                <a:ext cx="2905700" cy="986700"/>
                <a:chOff x="4860975" y="2191200"/>
                <a:chExt cx="2905700" cy="986700"/>
              </a:xfrm>
            </p:grpSpPr>
            <p:grpSp>
              <p:nvGrpSpPr>
                <p:cNvPr id="315" name="Google Shape;315;p23"/>
                <p:cNvGrpSpPr/>
                <p:nvPr/>
              </p:nvGrpSpPr>
              <p:grpSpPr>
                <a:xfrm>
                  <a:off x="48609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316" name="Google Shape;316;p2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23"/>
                  <p:cNvSpPr txBox="1"/>
                  <p:nvPr/>
                </p:nvSpPr>
                <p:spPr>
                  <a:xfrm>
                    <a:off x="5253150" y="2419800"/>
                    <a:ext cx="9183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年齢≦5</a:t>
                    </a:r>
                    <a:endParaRPr/>
                  </a:p>
                </p:txBody>
              </p:sp>
              <p:sp>
                <p:nvSpPr>
                  <p:cNvPr id="318" name="Google Shape;318;p2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319" name="Google Shape;319;p2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320" name="Google Shape;320;p2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2</a:t>
                    </a:r>
                    <a:endParaRPr/>
                  </a:p>
                </p:txBody>
              </p:sp>
              <p:sp>
                <p:nvSpPr>
                  <p:cNvPr id="321" name="Google Shape;321;p2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0</a:t>
                    </a:r>
                    <a:endParaRPr/>
                  </a:p>
                </p:txBody>
              </p:sp>
            </p:grpSp>
            <p:grpSp>
              <p:nvGrpSpPr>
                <p:cNvPr id="322" name="Google Shape;322;p23"/>
                <p:cNvGrpSpPr/>
                <p:nvPr/>
              </p:nvGrpSpPr>
              <p:grpSpPr>
                <a:xfrm>
                  <a:off x="66305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323" name="Google Shape;323;p2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p23"/>
                  <p:cNvSpPr txBox="1"/>
                  <p:nvPr/>
                </p:nvSpPr>
                <p:spPr>
                  <a:xfrm>
                    <a:off x="5275500" y="2419800"/>
                    <a:ext cx="9183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5&lt;年齢</a:t>
                    </a:r>
                    <a:endParaRPr/>
                  </a:p>
                </p:txBody>
              </p:sp>
              <p:sp>
                <p:nvSpPr>
                  <p:cNvPr id="325" name="Google Shape;325;p2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326" name="Google Shape;326;p2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327" name="Google Shape;327;p2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0</a:t>
                    </a:r>
                    <a:endParaRPr/>
                  </a:p>
                </p:txBody>
              </p:sp>
              <p:sp>
                <p:nvSpPr>
                  <p:cNvPr id="328" name="Google Shape;328;p2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1</a:t>
                    </a:r>
                    <a:endParaRPr/>
                  </a:p>
                </p:txBody>
              </p:sp>
            </p:grpSp>
          </p:grpSp>
        </p:grpSp>
        <p:cxnSp>
          <p:nvCxnSpPr>
            <p:cNvPr id="329" name="Google Shape;329;p23"/>
            <p:cNvCxnSpPr>
              <a:endCxn id="317" idx="0"/>
            </p:cNvCxnSpPr>
            <p:nvPr/>
          </p:nvCxnSpPr>
          <p:spPr>
            <a:xfrm flipH="1">
              <a:off x="5405325" y="1961700"/>
              <a:ext cx="897300" cy="22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23"/>
            <p:cNvCxnSpPr>
              <a:stCxn id="313" idx="2"/>
              <a:endCxn id="324" idx="0"/>
            </p:cNvCxnSpPr>
            <p:nvPr/>
          </p:nvCxnSpPr>
          <p:spPr>
            <a:xfrm>
              <a:off x="6313825" y="1956050"/>
              <a:ext cx="883500" cy="2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31" name="Google Shape;331;p23"/>
          <p:cNvCxnSpPr>
            <a:stCxn id="296" idx="2"/>
            <a:endCxn id="313" idx="0"/>
          </p:cNvCxnSpPr>
          <p:nvPr/>
        </p:nvCxnSpPr>
        <p:spPr>
          <a:xfrm flipH="1">
            <a:off x="5879925" y="2415900"/>
            <a:ext cx="63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2" name="Google Shape;332;p23"/>
          <p:cNvGrpSpPr/>
          <p:nvPr/>
        </p:nvGrpSpPr>
        <p:grpSpPr>
          <a:xfrm>
            <a:off x="7207725" y="2415900"/>
            <a:ext cx="918300" cy="510300"/>
            <a:chOff x="4981361" y="2415900"/>
            <a:chExt cx="918300" cy="510300"/>
          </a:xfrm>
        </p:grpSpPr>
        <p:sp>
          <p:nvSpPr>
            <p:cNvPr id="333" name="Google Shape;333;p23"/>
            <p:cNvSpPr/>
            <p:nvPr/>
          </p:nvSpPr>
          <p:spPr>
            <a:xfrm>
              <a:off x="4981361" y="26223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cxnSp>
          <p:nvCxnSpPr>
            <p:cNvPr id="334" name="Google Shape;334;p23"/>
            <p:cNvCxnSpPr/>
            <p:nvPr/>
          </p:nvCxnSpPr>
          <p:spPr>
            <a:xfrm>
              <a:off x="5440200" y="24159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5" name="Google Shape;335;p23"/>
          <p:cNvGrpSpPr/>
          <p:nvPr/>
        </p:nvGrpSpPr>
        <p:grpSpPr>
          <a:xfrm>
            <a:off x="4520520" y="4148050"/>
            <a:ext cx="918300" cy="510300"/>
            <a:chOff x="4981361" y="2415900"/>
            <a:chExt cx="918300" cy="510300"/>
          </a:xfrm>
        </p:grpSpPr>
        <p:sp>
          <p:nvSpPr>
            <p:cNvPr id="336" name="Google Shape;336;p23"/>
            <p:cNvSpPr/>
            <p:nvPr/>
          </p:nvSpPr>
          <p:spPr>
            <a:xfrm>
              <a:off x="4981361" y="26223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cxnSp>
          <p:nvCxnSpPr>
            <p:cNvPr id="337" name="Google Shape;337;p23"/>
            <p:cNvCxnSpPr/>
            <p:nvPr/>
          </p:nvCxnSpPr>
          <p:spPr>
            <a:xfrm>
              <a:off x="5440200" y="24159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8" name="Google Shape;338;p23"/>
          <p:cNvGrpSpPr/>
          <p:nvPr/>
        </p:nvGrpSpPr>
        <p:grpSpPr>
          <a:xfrm>
            <a:off x="6313900" y="4148050"/>
            <a:ext cx="918300" cy="510300"/>
            <a:chOff x="4981361" y="2415900"/>
            <a:chExt cx="918300" cy="510300"/>
          </a:xfrm>
        </p:grpSpPr>
        <p:sp>
          <p:nvSpPr>
            <p:cNvPr id="339" name="Google Shape;339;p23"/>
            <p:cNvSpPr/>
            <p:nvPr/>
          </p:nvSpPr>
          <p:spPr>
            <a:xfrm>
              <a:off x="4981361" y="26223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cxnSp>
          <p:nvCxnSpPr>
            <p:cNvPr id="340" name="Google Shape;340;p23"/>
            <p:cNvCxnSpPr/>
            <p:nvPr/>
          </p:nvCxnSpPr>
          <p:spPr>
            <a:xfrm>
              <a:off x="5440200" y="24159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1" name="Google Shape;341;p23"/>
          <p:cNvSpPr/>
          <p:nvPr/>
        </p:nvSpPr>
        <p:spPr>
          <a:xfrm>
            <a:off x="5789900" y="212525"/>
            <a:ext cx="1085700" cy="57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分類器①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バギングの仕組み③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投票（or 平均）で結果を予測する</a:t>
            </a: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821675" y="2725475"/>
            <a:ext cx="1085700" cy="1083000"/>
            <a:chOff x="660500" y="2208900"/>
            <a:chExt cx="1085700" cy="1083000"/>
          </a:xfrm>
        </p:grpSpPr>
        <p:sp>
          <p:nvSpPr>
            <p:cNvPr id="349" name="Google Shape;349;p24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分類器③</a:t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cxnSp>
          <p:nvCxnSpPr>
            <p:cNvPr id="351" name="Google Shape;351;p24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2" name="Google Shape;352;p24"/>
          <p:cNvSpPr/>
          <p:nvPr/>
        </p:nvSpPr>
        <p:spPr>
          <a:xfrm>
            <a:off x="3651850" y="1812100"/>
            <a:ext cx="14034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テストデータ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3655600" y="4149150"/>
            <a:ext cx="14034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354" name="Google Shape;354;p24"/>
          <p:cNvGrpSpPr/>
          <p:nvPr/>
        </p:nvGrpSpPr>
        <p:grpSpPr>
          <a:xfrm>
            <a:off x="2526275" y="2725475"/>
            <a:ext cx="1085700" cy="1083000"/>
            <a:chOff x="660500" y="2208900"/>
            <a:chExt cx="1085700" cy="1083000"/>
          </a:xfrm>
        </p:grpSpPr>
        <p:sp>
          <p:nvSpPr>
            <p:cNvPr id="355" name="Google Shape;355;p24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分類器②</a:t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cxnSp>
          <p:nvCxnSpPr>
            <p:cNvPr id="357" name="Google Shape;357;p24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8" name="Google Shape;358;p24"/>
          <p:cNvGrpSpPr/>
          <p:nvPr/>
        </p:nvGrpSpPr>
        <p:grpSpPr>
          <a:xfrm>
            <a:off x="5117075" y="2725475"/>
            <a:ext cx="1085700" cy="1083000"/>
            <a:chOff x="660500" y="2208900"/>
            <a:chExt cx="1085700" cy="1083000"/>
          </a:xfrm>
        </p:grpSpPr>
        <p:sp>
          <p:nvSpPr>
            <p:cNvPr id="359" name="Google Shape;359;p24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分類器④</a:t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cxnSp>
          <p:nvCxnSpPr>
            <p:cNvPr id="361" name="Google Shape;361;p24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2" name="Google Shape;362;p24"/>
          <p:cNvGrpSpPr/>
          <p:nvPr/>
        </p:nvGrpSpPr>
        <p:grpSpPr>
          <a:xfrm>
            <a:off x="1230875" y="2725475"/>
            <a:ext cx="1085700" cy="1083000"/>
            <a:chOff x="660500" y="2208900"/>
            <a:chExt cx="1085700" cy="1083000"/>
          </a:xfrm>
        </p:grpSpPr>
        <p:sp>
          <p:nvSpPr>
            <p:cNvPr id="363" name="Google Shape;363;p24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分類器①</a:t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cxnSp>
          <p:nvCxnSpPr>
            <p:cNvPr id="365" name="Google Shape;365;p24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6" name="Google Shape;366;p24"/>
          <p:cNvGrpSpPr/>
          <p:nvPr/>
        </p:nvGrpSpPr>
        <p:grpSpPr>
          <a:xfrm>
            <a:off x="6412475" y="2725475"/>
            <a:ext cx="1085700" cy="1083000"/>
            <a:chOff x="660500" y="2208900"/>
            <a:chExt cx="1085700" cy="1083000"/>
          </a:xfrm>
        </p:grpSpPr>
        <p:sp>
          <p:nvSpPr>
            <p:cNvPr id="367" name="Google Shape;367;p24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分類器⑤</a:t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cxnSp>
          <p:nvCxnSpPr>
            <p:cNvPr id="369" name="Google Shape;369;p24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70" name="Google Shape;370;p24"/>
          <p:cNvCxnSpPr>
            <a:endCxn id="349" idx="0"/>
          </p:cNvCxnSpPr>
          <p:nvPr/>
        </p:nvCxnSpPr>
        <p:spPr>
          <a:xfrm>
            <a:off x="4364225" y="2384675"/>
            <a:ext cx="3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4"/>
          <p:cNvCxnSpPr>
            <a:stCxn id="352" idx="2"/>
            <a:endCxn id="355" idx="0"/>
          </p:cNvCxnSpPr>
          <p:nvPr/>
        </p:nvCxnSpPr>
        <p:spPr>
          <a:xfrm flipH="1">
            <a:off x="3069250" y="2384800"/>
            <a:ext cx="12843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4"/>
          <p:cNvCxnSpPr>
            <a:stCxn id="352" idx="2"/>
            <a:endCxn id="363" idx="0"/>
          </p:cNvCxnSpPr>
          <p:nvPr/>
        </p:nvCxnSpPr>
        <p:spPr>
          <a:xfrm flipH="1">
            <a:off x="1773850" y="2384800"/>
            <a:ext cx="25797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4"/>
          <p:cNvCxnSpPr>
            <a:stCxn id="352" idx="2"/>
            <a:endCxn id="367" idx="0"/>
          </p:cNvCxnSpPr>
          <p:nvPr/>
        </p:nvCxnSpPr>
        <p:spPr>
          <a:xfrm>
            <a:off x="4353550" y="2384800"/>
            <a:ext cx="26019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4"/>
          <p:cNvCxnSpPr>
            <a:stCxn id="352" idx="2"/>
            <a:endCxn id="359" idx="0"/>
          </p:cNvCxnSpPr>
          <p:nvPr/>
        </p:nvCxnSpPr>
        <p:spPr>
          <a:xfrm>
            <a:off x="4353550" y="2384800"/>
            <a:ext cx="13065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4"/>
          <p:cNvCxnSpPr>
            <a:stCxn id="350" idx="2"/>
            <a:endCxn id="353" idx="0"/>
          </p:cNvCxnSpPr>
          <p:nvPr/>
        </p:nvCxnSpPr>
        <p:spPr>
          <a:xfrm>
            <a:off x="4349961" y="3808475"/>
            <a:ext cx="72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4"/>
          <p:cNvCxnSpPr>
            <a:stCxn id="360" idx="2"/>
            <a:endCxn id="353" idx="0"/>
          </p:cNvCxnSpPr>
          <p:nvPr/>
        </p:nvCxnSpPr>
        <p:spPr>
          <a:xfrm flipH="1">
            <a:off x="4357161" y="3808475"/>
            <a:ext cx="12882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4"/>
          <p:cNvCxnSpPr>
            <a:stCxn id="368" idx="2"/>
            <a:endCxn id="353" idx="0"/>
          </p:cNvCxnSpPr>
          <p:nvPr/>
        </p:nvCxnSpPr>
        <p:spPr>
          <a:xfrm flipH="1">
            <a:off x="4357161" y="3808475"/>
            <a:ext cx="25836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4"/>
          <p:cNvCxnSpPr>
            <a:stCxn id="364" idx="2"/>
            <a:endCxn id="353" idx="0"/>
          </p:cNvCxnSpPr>
          <p:nvPr/>
        </p:nvCxnSpPr>
        <p:spPr>
          <a:xfrm>
            <a:off x="1759161" y="3808475"/>
            <a:ext cx="25980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4"/>
          <p:cNvCxnSpPr>
            <a:stCxn id="356" idx="2"/>
            <a:endCxn id="353" idx="0"/>
          </p:cNvCxnSpPr>
          <p:nvPr/>
        </p:nvCxnSpPr>
        <p:spPr>
          <a:xfrm>
            <a:off x="3054561" y="3808475"/>
            <a:ext cx="13026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</a:t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311700" y="1152475"/>
            <a:ext cx="85206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特徴</a:t>
            </a:r>
            <a:endParaRPr/>
          </a:p>
          <a:p>
            <a:pPr indent="-324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16"/>
              <a:buChar char="●"/>
            </a:pPr>
            <a:r>
              <a:rPr b="1" lang="en" sz="1516"/>
              <a:t>複数のモデル</a:t>
            </a:r>
            <a:r>
              <a:rPr lang="en" sz="1516"/>
              <a:t>を作成して、最終的な予測結果を平均化することで</a:t>
            </a:r>
            <a:r>
              <a:rPr b="1" lang="en" sz="1516"/>
              <a:t>精度向上</a:t>
            </a:r>
            <a:r>
              <a:rPr lang="en" sz="1516"/>
              <a:t>を図る</a:t>
            </a:r>
            <a:endParaRPr sz="1516"/>
          </a:p>
          <a:p>
            <a:pPr indent="-324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6"/>
              <a:buChar char="●"/>
            </a:pPr>
            <a:r>
              <a:rPr lang="en" sz="1516"/>
              <a:t>各モデルはトレーニングサンプルを</a:t>
            </a:r>
            <a:r>
              <a:rPr b="1" lang="en" sz="1516"/>
              <a:t>独立してランダム</a:t>
            </a:r>
            <a:r>
              <a:rPr lang="en" sz="1516"/>
              <a:t>に選び、</a:t>
            </a:r>
            <a:r>
              <a:rPr b="1" lang="en" sz="1516"/>
              <a:t>同じ特徴量</a:t>
            </a:r>
            <a:r>
              <a:rPr lang="en" sz="1516"/>
              <a:t>から作成する</a:t>
            </a:r>
            <a:endParaRPr sz="1516"/>
          </a:p>
          <a:p>
            <a:pPr indent="-32487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6"/>
              <a:buChar char="○"/>
            </a:pPr>
            <a:r>
              <a:rPr lang="en" sz="1516"/>
              <a:t>これにより</a:t>
            </a:r>
            <a:r>
              <a:rPr b="1" lang="en" sz="1516"/>
              <a:t>過学習</a:t>
            </a:r>
            <a:r>
              <a:rPr lang="en" sz="1516"/>
              <a:t>を防ぐ</a:t>
            </a:r>
            <a:endParaRPr sz="1516"/>
          </a:p>
          <a:p>
            <a:pPr indent="-324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6"/>
              <a:buChar char="●"/>
            </a:pPr>
            <a:r>
              <a:rPr lang="en" sz="1516"/>
              <a:t>同じサンプルが</a:t>
            </a:r>
            <a:r>
              <a:rPr b="1" lang="en" sz="1516"/>
              <a:t>複数回</a:t>
            </a:r>
            <a:r>
              <a:rPr lang="en" sz="1516"/>
              <a:t>選ばれる可能性がある</a:t>
            </a:r>
            <a:endParaRPr sz="2216"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419175" y="3008925"/>
            <a:ext cx="42750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メリット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複数のモデルを作成することで精度向上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過学習を防ぐ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簡単な実装</a:t>
            </a:r>
            <a:endParaRPr sz="1400"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4991175" y="3008925"/>
            <a:ext cx="42750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デ</a:t>
            </a:r>
            <a:r>
              <a:rPr lang="en"/>
              <a:t>メリット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計算量が多いので、時間がかかる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個々のモデルの精度は低い可能性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実装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jupiterへ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本題</a:t>
            </a:r>
            <a:endParaRPr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ブースティング（アダブースト）</a:t>
            </a:r>
            <a:r>
              <a:rPr lang="en" sz="3500"/>
              <a:t>とは？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ブースティング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ブースティングとは</a:t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981338"/>
            <a:ext cx="69151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アダブーストの仕組み①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等しく重みをつける</a:t>
            </a:r>
            <a:endParaRPr/>
          </a:p>
        </p:txBody>
      </p:sp>
      <p:grpSp>
        <p:nvGrpSpPr>
          <p:cNvPr id="413" name="Google Shape;413;p29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414" name="Google Shape;414;p29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415" name="Google Shape;415;p29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16" name="Google Shape;416;p29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17" name="Google Shape;417;p29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18" name="Google Shape;418;p29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19" name="Google Shape;419;p29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20" name="Google Shape;420;p29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21" name="Google Shape;421;p29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422" name="Google Shape;422;p29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423" name="Google Shape;423;p29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424" name="Google Shape;424;p29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425" name="Google Shape;425;p29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426" name="Google Shape;426;p29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427" name="Google Shape;427;p29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28" name="Google Shape;428;p29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29" name="Google Shape;429;p29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430" name="Google Shape;430;p29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31" name="Google Shape;431;p29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32" name="Google Shape;432;p29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433" name="Google Shape;433;p29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434" name="Google Shape;434;p29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435" name="Google Shape;435;p29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436" name="Google Shape;436;p29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437" name="Google Shape;437;p29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38" name="Google Shape;438;p29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439" name="Google Shape;439;p29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440" name="Google Shape;440;p29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41" name="Google Shape;441;p29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42" name="Google Shape;442;p29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443" name="Google Shape;443;p29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444" name="Google Shape;444;p29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445" name="Google Shape;445;p29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446" name="Google Shape;446;p29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47" name="Google Shape;447;p29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48" name="Google Shape;448;p29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49" name="Google Shape;449;p29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50" name="Google Shape;450;p29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51" name="Google Shape;451;p29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452" name="Google Shape;452;p29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アダブーストの仕組み②</a:t>
            </a:r>
            <a:endParaRPr/>
          </a:p>
        </p:txBody>
      </p:sp>
      <p:sp>
        <p:nvSpPr>
          <p:cNvPr id="458" name="Google Shape;4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エントロピーを計算する</a:t>
            </a:r>
            <a:endParaRPr/>
          </a:p>
        </p:txBody>
      </p:sp>
      <p:grpSp>
        <p:nvGrpSpPr>
          <p:cNvPr id="459" name="Google Shape;459;p30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460" name="Google Shape;460;p30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461" name="Google Shape;461;p30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62" name="Google Shape;462;p30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63" name="Google Shape;463;p30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64" name="Google Shape;464;p30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65" name="Google Shape;465;p30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466" name="Google Shape;466;p30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67" name="Google Shape;467;p30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468" name="Google Shape;468;p30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469" name="Google Shape;469;p30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470" name="Google Shape;470;p30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471" name="Google Shape;471;p30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472" name="Google Shape;472;p30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473" name="Google Shape;473;p30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74" name="Google Shape;474;p30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75" name="Google Shape;475;p30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476" name="Google Shape;476;p30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77" name="Google Shape;477;p30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478" name="Google Shape;478;p30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479" name="Google Shape;479;p30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480" name="Google Shape;480;p30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481" name="Google Shape;481;p30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482" name="Google Shape;482;p30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483" name="Google Shape;483;p30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84" name="Google Shape;484;p30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485" name="Google Shape;485;p30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486" name="Google Shape;486;p30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87" name="Google Shape;487;p30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488" name="Google Shape;488;p30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489" name="Google Shape;489;p30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490" name="Google Shape;490;p30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491" name="Google Shape;491;p30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492" name="Google Shape;492;p30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93" name="Google Shape;493;p30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94" name="Google Shape;494;p30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95" name="Google Shape;495;p30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96" name="Google Shape;496;p30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497" name="Google Shape;497;p30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498" name="Google Shape;498;p30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sp>
        <p:nvSpPr>
          <p:cNvPr id="499" name="Google Shape;499;p30"/>
          <p:cNvSpPr/>
          <p:nvPr/>
        </p:nvSpPr>
        <p:spPr>
          <a:xfrm>
            <a:off x="5315700" y="24347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59518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=牡</a:t>
            </a:r>
            <a:endParaRPr/>
          </a:p>
        </p:txBody>
      </p:sp>
      <p:sp>
        <p:nvSpPr>
          <p:cNvPr id="501" name="Google Shape;501;p30"/>
          <p:cNvSpPr txBox="1"/>
          <p:nvPr/>
        </p:nvSpPr>
        <p:spPr>
          <a:xfrm>
            <a:off x="59518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65134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1/5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65134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≠牡</a:t>
            </a:r>
            <a:endParaRPr/>
          </a:p>
        </p:txBody>
      </p:sp>
      <p:sp>
        <p:nvSpPr>
          <p:cNvPr id="504" name="Google Shape;504;p30"/>
          <p:cNvSpPr txBox="1"/>
          <p:nvPr/>
        </p:nvSpPr>
        <p:spPr>
          <a:xfrm>
            <a:off x="53422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505" name="Google Shape;505;p30"/>
          <p:cNvSpPr/>
          <p:nvPr/>
        </p:nvSpPr>
        <p:spPr>
          <a:xfrm>
            <a:off x="5863488" y="22678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性別</a:t>
            </a:r>
            <a:endParaRPr/>
          </a:p>
        </p:txBody>
      </p:sp>
      <p:pic>
        <p:nvPicPr>
          <p:cNvPr id="506" name="Google Shape;5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50" y="954075"/>
            <a:ext cx="3650000" cy="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450" y="3753254"/>
            <a:ext cx="2573849" cy="67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750" y="3838754"/>
            <a:ext cx="10072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アダブーストの仕組み②</a:t>
            </a:r>
            <a:endParaRPr/>
          </a:p>
        </p:txBody>
      </p:sp>
      <p:sp>
        <p:nvSpPr>
          <p:cNvPr id="514" name="Google Shape;5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エントロピーを計算する</a:t>
            </a:r>
            <a:endParaRPr/>
          </a:p>
        </p:txBody>
      </p:sp>
      <p:grpSp>
        <p:nvGrpSpPr>
          <p:cNvPr id="515" name="Google Shape;515;p31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516" name="Google Shape;516;p31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517" name="Google Shape;517;p31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18" name="Google Shape;518;p31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19" name="Google Shape;519;p31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20" name="Google Shape;520;p31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21" name="Google Shape;521;p31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22" name="Google Shape;522;p31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23" name="Google Shape;523;p31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524" name="Google Shape;524;p31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525" name="Google Shape;525;p31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526" name="Google Shape;526;p31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527" name="Google Shape;527;p31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528" name="Google Shape;528;p31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529" name="Google Shape;529;p31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31" name="Google Shape;531;p31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532" name="Google Shape;532;p31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33" name="Google Shape;533;p31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34" name="Google Shape;534;p31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535" name="Google Shape;535;p31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536" name="Google Shape;536;p31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538" name="Google Shape;538;p31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539" name="Google Shape;539;p31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540" name="Google Shape;540;p31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541" name="Google Shape;541;p31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542" name="Google Shape;542;p31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543" name="Google Shape;543;p31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545" name="Google Shape;545;p31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546" name="Google Shape;546;p31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547" name="Google Shape;547;p31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548" name="Google Shape;548;p31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49" name="Google Shape;549;p31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50" name="Google Shape;550;p31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51" name="Google Shape;551;p31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52" name="Google Shape;552;p31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53" name="Google Shape;553;p31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554" name="Google Shape;554;p31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sp>
        <p:nvSpPr>
          <p:cNvPr id="555" name="Google Shape;555;p31"/>
          <p:cNvSpPr/>
          <p:nvPr/>
        </p:nvSpPr>
        <p:spPr>
          <a:xfrm>
            <a:off x="4401300" y="24347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 txBox="1"/>
          <p:nvPr/>
        </p:nvSpPr>
        <p:spPr>
          <a:xfrm>
            <a:off x="50374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≦</a:t>
            </a:r>
            <a:r>
              <a:rPr lang="en"/>
              <a:t>4</a:t>
            </a:r>
            <a:endParaRPr/>
          </a:p>
        </p:txBody>
      </p:sp>
      <p:sp>
        <p:nvSpPr>
          <p:cNvPr id="557" name="Google Shape;557;p31"/>
          <p:cNvSpPr txBox="1"/>
          <p:nvPr/>
        </p:nvSpPr>
        <p:spPr>
          <a:xfrm>
            <a:off x="50374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1/5</a:t>
            </a:r>
            <a:endParaRPr/>
          </a:p>
        </p:txBody>
      </p:sp>
      <p:sp>
        <p:nvSpPr>
          <p:cNvPr id="558" name="Google Shape;558;p31"/>
          <p:cNvSpPr txBox="1"/>
          <p:nvPr/>
        </p:nvSpPr>
        <p:spPr>
          <a:xfrm>
            <a:off x="55990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</a:t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55990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4&lt;</a:t>
            </a:r>
            <a:endParaRPr/>
          </a:p>
        </p:txBody>
      </p:sp>
      <p:sp>
        <p:nvSpPr>
          <p:cNvPr id="560" name="Google Shape;560;p31"/>
          <p:cNvSpPr txBox="1"/>
          <p:nvPr/>
        </p:nvSpPr>
        <p:spPr>
          <a:xfrm>
            <a:off x="44278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561" name="Google Shape;561;p31"/>
          <p:cNvSpPr/>
          <p:nvPr/>
        </p:nvSpPr>
        <p:spPr>
          <a:xfrm>
            <a:off x="4949088" y="22678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年齢</a:t>
            </a:r>
            <a:endParaRPr/>
          </a:p>
        </p:txBody>
      </p:sp>
      <p:pic>
        <p:nvPicPr>
          <p:cNvPr id="562" name="Google Shape;5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50" y="954075"/>
            <a:ext cx="3650000" cy="9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1"/>
          <p:cNvSpPr/>
          <p:nvPr/>
        </p:nvSpPr>
        <p:spPr>
          <a:xfrm>
            <a:off x="6687300" y="24347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 txBox="1"/>
          <p:nvPr/>
        </p:nvSpPr>
        <p:spPr>
          <a:xfrm>
            <a:off x="73234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≦5</a:t>
            </a:r>
            <a:endParaRPr/>
          </a:p>
        </p:txBody>
      </p:sp>
      <p:sp>
        <p:nvSpPr>
          <p:cNvPr id="565" name="Google Shape;565;p31"/>
          <p:cNvSpPr txBox="1"/>
          <p:nvPr/>
        </p:nvSpPr>
        <p:spPr>
          <a:xfrm>
            <a:off x="73234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/5</a:t>
            </a:r>
            <a:endParaRPr/>
          </a:p>
        </p:txBody>
      </p:sp>
      <p:sp>
        <p:nvSpPr>
          <p:cNvPr id="566" name="Google Shape;566;p31"/>
          <p:cNvSpPr txBox="1"/>
          <p:nvPr/>
        </p:nvSpPr>
        <p:spPr>
          <a:xfrm>
            <a:off x="78850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/5</a:t>
            </a:r>
            <a:endParaRPr/>
          </a:p>
        </p:txBody>
      </p:sp>
      <p:sp>
        <p:nvSpPr>
          <p:cNvPr id="567" name="Google Shape;567;p31"/>
          <p:cNvSpPr txBox="1"/>
          <p:nvPr/>
        </p:nvSpPr>
        <p:spPr>
          <a:xfrm>
            <a:off x="78850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&lt;</a:t>
            </a:r>
            <a:endParaRPr/>
          </a:p>
        </p:txBody>
      </p:sp>
      <p:sp>
        <p:nvSpPr>
          <p:cNvPr id="568" name="Google Shape;568;p31"/>
          <p:cNvSpPr txBox="1"/>
          <p:nvPr/>
        </p:nvSpPr>
        <p:spPr>
          <a:xfrm>
            <a:off x="67138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569" name="Google Shape;569;p31"/>
          <p:cNvSpPr/>
          <p:nvPr/>
        </p:nvSpPr>
        <p:spPr>
          <a:xfrm>
            <a:off x="7235088" y="22678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年齢</a:t>
            </a:r>
            <a:endParaRPr/>
          </a:p>
        </p:txBody>
      </p:sp>
      <p:pic>
        <p:nvPicPr>
          <p:cNvPr id="570" name="Google Shape;5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936" y="3593348"/>
            <a:ext cx="2049150" cy="56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141" y="3593351"/>
            <a:ext cx="2170209" cy="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400" y="4240641"/>
            <a:ext cx="893700" cy="4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0925" y="4192805"/>
            <a:ext cx="1006650" cy="54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アジェンダ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アンサンブル学習の概要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バギング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仕組み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特徴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実装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ブースティング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アダブーストの</a:t>
            </a:r>
            <a:r>
              <a:rPr lang="en" sz="1800"/>
              <a:t>仕組み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アダブーストの特徴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アダブーストの実装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使用例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アダブーストの仕組み②</a:t>
            </a:r>
            <a:endParaRPr/>
          </a:p>
        </p:txBody>
      </p:sp>
      <p:sp>
        <p:nvSpPr>
          <p:cNvPr id="579" name="Google Shape;5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エントロピーを計算する</a:t>
            </a:r>
            <a:endParaRPr/>
          </a:p>
        </p:txBody>
      </p:sp>
      <p:grpSp>
        <p:nvGrpSpPr>
          <p:cNvPr id="580" name="Google Shape;580;p32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581" name="Google Shape;581;p32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582" name="Google Shape;582;p32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83" name="Google Shape;583;p32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84" name="Google Shape;584;p32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85" name="Google Shape;585;p32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86" name="Google Shape;586;p32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587" name="Google Shape;587;p32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88" name="Google Shape;588;p32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589" name="Google Shape;589;p32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590" name="Google Shape;590;p32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591" name="Google Shape;591;p32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592" name="Google Shape;592;p32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593" name="Google Shape;593;p32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594" name="Google Shape;594;p32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95" name="Google Shape;595;p32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96" name="Google Shape;596;p32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597" name="Google Shape;597;p32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98" name="Google Shape;598;p32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599" name="Google Shape;599;p32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600" name="Google Shape;600;p32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601" name="Google Shape;601;p32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602" name="Google Shape;602;p32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603" name="Google Shape;603;p32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604" name="Google Shape;604;p32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05" name="Google Shape;605;p32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606" name="Google Shape;606;p32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607" name="Google Shape;607;p32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08" name="Google Shape;608;p32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09" name="Google Shape;609;p32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610" name="Google Shape;610;p32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611" name="Google Shape;611;p32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612" name="Google Shape;612;p32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613" name="Google Shape;613;p32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14" name="Google Shape;614;p32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615" name="Google Shape;615;p32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616" name="Google Shape;616;p32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17" name="Google Shape;617;p32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18" name="Google Shape;618;p32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619" name="Google Shape;619;p32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sp>
        <p:nvSpPr>
          <p:cNvPr id="620" name="Google Shape;620;p32"/>
          <p:cNvSpPr/>
          <p:nvPr/>
        </p:nvSpPr>
        <p:spPr>
          <a:xfrm>
            <a:off x="4401300" y="24347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2"/>
          <p:cNvSpPr txBox="1"/>
          <p:nvPr/>
        </p:nvSpPr>
        <p:spPr>
          <a:xfrm>
            <a:off x="50374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≦55</a:t>
            </a:r>
            <a:endParaRPr/>
          </a:p>
        </p:txBody>
      </p:sp>
      <p:sp>
        <p:nvSpPr>
          <p:cNvPr id="622" name="Google Shape;622;p32"/>
          <p:cNvSpPr txBox="1"/>
          <p:nvPr/>
        </p:nvSpPr>
        <p:spPr>
          <a:xfrm>
            <a:off x="50374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1/5</a:t>
            </a:r>
            <a:endParaRPr/>
          </a:p>
        </p:txBody>
      </p:sp>
      <p:sp>
        <p:nvSpPr>
          <p:cNvPr id="623" name="Google Shape;623;p32"/>
          <p:cNvSpPr txBox="1"/>
          <p:nvPr/>
        </p:nvSpPr>
        <p:spPr>
          <a:xfrm>
            <a:off x="55990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</a:t>
            </a:r>
            <a:endParaRPr/>
          </a:p>
        </p:txBody>
      </p:sp>
      <p:sp>
        <p:nvSpPr>
          <p:cNvPr id="624" name="Google Shape;624;p32"/>
          <p:cNvSpPr txBox="1"/>
          <p:nvPr/>
        </p:nvSpPr>
        <p:spPr>
          <a:xfrm>
            <a:off x="55990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</a:t>
            </a:r>
            <a:r>
              <a:rPr lang="en"/>
              <a:t>&lt;</a:t>
            </a:r>
            <a:endParaRPr/>
          </a:p>
        </p:txBody>
      </p:sp>
      <p:sp>
        <p:nvSpPr>
          <p:cNvPr id="625" name="Google Shape;625;p32"/>
          <p:cNvSpPr txBox="1"/>
          <p:nvPr/>
        </p:nvSpPr>
        <p:spPr>
          <a:xfrm>
            <a:off x="44278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626" name="Google Shape;626;p32"/>
          <p:cNvSpPr/>
          <p:nvPr/>
        </p:nvSpPr>
        <p:spPr>
          <a:xfrm>
            <a:off x="4949088" y="22678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斤量</a:t>
            </a:r>
            <a:endParaRPr/>
          </a:p>
        </p:txBody>
      </p:sp>
      <p:pic>
        <p:nvPicPr>
          <p:cNvPr id="627" name="Google Shape;6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50" y="954075"/>
            <a:ext cx="3650000" cy="9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2"/>
          <p:cNvSpPr/>
          <p:nvPr/>
        </p:nvSpPr>
        <p:spPr>
          <a:xfrm>
            <a:off x="6687300" y="24347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2"/>
          <p:cNvSpPr txBox="1"/>
          <p:nvPr/>
        </p:nvSpPr>
        <p:spPr>
          <a:xfrm>
            <a:off x="73234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≦56</a:t>
            </a:r>
            <a:endParaRPr/>
          </a:p>
        </p:txBody>
      </p:sp>
      <p:sp>
        <p:nvSpPr>
          <p:cNvPr id="630" name="Google Shape;630;p32"/>
          <p:cNvSpPr txBox="1"/>
          <p:nvPr/>
        </p:nvSpPr>
        <p:spPr>
          <a:xfrm>
            <a:off x="73234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/5</a:t>
            </a:r>
            <a:endParaRPr/>
          </a:p>
        </p:txBody>
      </p:sp>
      <p:sp>
        <p:nvSpPr>
          <p:cNvPr id="631" name="Google Shape;631;p32"/>
          <p:cNvSpPr txBox="1"/>
          <p:nvPr/>
        </p:nvSpPr>
        <p:spPr>
          <a:xfrm>
            <a:off x="78850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/5</a:t>
            </a:r>
            <a:endParaRPr/>
          </a:p>
        </p:txBody>
      </p:sp>
      <p:sp>
        <p:nvSpPr>
          <p:cNvPr id="632" name="Google Shape;632;p32"/>
          <p:cNvSpPr txBox="1"/>
          <p:nvPr/>
        </p:nvSpPr>
        <p:spPr>
          <a:xfrm>
            <a:off x="7885050" y="25871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56&lt;</a:t>
            </a:r>
            <a:endParaRPr/>
          </a:p>
        </p:txBody>
      </p:sp>
      <p:sp>
        <p:nvSpPr>
          <p:cNvPr id="633" name="Google Shape;633;p32"/>
          <p:cNvSpPr txBox="1"/>
          <p:nvPr/>
        </p:nvSpPr>
        <p:spPr>
          <a:xfrm>
            <a:off x="6713850" y="29111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634" name="Google Shape;634;p32"/>
          <p:cNvSpPr/>
          <p:nvPr/>
        </p:nvSpPr>
        <p:spPr>
          <a:xfrm>
            <a:off x="7235088" y="22678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斤量</a:t>
            </a:r>
            <a:endParaRPr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748" y="3591424"/>
            <a:ext cx="2185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300" y="3623873"/>
            <a:ext cx="2013901" cy="50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0925" y="4249730"/>
            <a:ext cx="1006650" cy="54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9100" y="4291417"/>
            <a:ext cx="918300" cy="4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アダブーストの仕組み③</a:t>
            </a:r>
            <a:endParaRPr/>
          </a:p>
        </p:txBody>
      </p:sp>
      <p:sp>
        <p:nvSpPr>
          <p:cNvPr id="644" name="Google Shape;6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分類器（決定木）をつくる</a:t>
            </a:r>
            <a:endParaRPr/>
          </a:p>
        </p:txBody>
      </p:sp>
      <p:grpSp>
        <p:nvGrpSpPr>
          <p:cNvPr id="645" name="Google Shape;645;p33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646" name="Google Shape;646;p33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647" name="Google Shape;647;p33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648" name="Google Shape;648;p33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649" name="Google Shape;649;p33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650" name="Google Shape;650;p33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651" name="Google Shape;651;p33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652" name="Google Shape;652;p33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53" name="Google Shape;653;p33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654" name="Google Shape;654;p33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655" name="Google Shape;655;p33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656" name="Google Shape;656;p33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657" name="Google Shape;657;p33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658" name="Google Shape;658;p33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659" name="Google Shape;659;p33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660" name="Google Shape;660;p33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661" name="Google Shape;661;p33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662" name="Google Shape;662;p33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663" name="Google Shape;663;p33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664" name="Google Shape;664;p33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665" name="Google Shape;665;p33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666" name="Google Shape;666;p33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667" name="Google Shape;667;p33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668" name="Google Shape;668;p33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669" name="Google Shape;669;p33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70" name="Google Shape;670;p33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671" name="Google Shape;671;p33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672" name="Google Shape;672;p33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73" name="Google Shape;673;p33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674" name="Google Shape;674;p33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675" name="Google Shape;675;p33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676" name="Google Shape;676;p33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677" name="Google Shape;677;p33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678" name="Google Shape;678;p33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79" name="Google Shape;679;p33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680" name="Google Shape;680;p33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681" name="Google Shape;681;p33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82" name="Google Shape;682;p33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683" name="Google Shape;683;p33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684" name="Google Shape;684;p33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grpSp>
        <p:nvGrpSpPr>
          <p:cNvPr id="685" name="Google Shape;685;p33"/>
          <p:cNvGrpSpPr/>
          <p:nvPr/>
        </p:nvGrpSpPr>
        <p:grpSpPr>
          <a:xfrm>
            <a:off x="4990863" y="1716788"/>
            <a:ext cx="2905700" cy="1525750"/>
            <a:chOff x="4860975" y="1652150"/>
            <a:chExt cx="2905700" cy="1525750"/>
          </a:xfrm>
        </p:grpSpPr>
        <p:grpSp>
          <p:nvGrpSpPr>
            <p:cNvPr id="686" name="Google Shape;686;p33"/>
            <p:cNvGrpSpPr/>
            <p:nvPr/>
          </p:nvGrpSpPr>
          <p:grpSpPr>
            <a:xfrm>
              <a:off x="4860975" y="1652150"/>
              <a:ext cx="2905700" cy="1525750"/>
              <a:chOff x="4860975" y="1652150"/>
              <a:chExt cx="2905700" cy="1525750"/>
            </a:xfrm>
          </p:grpSpPr>
          <p:sp>
            <p:nvSpPr>
              <p:cNvPr id="687" name="Google Shape;687;p33"/>
              <p:cNvSpPr/>
              <p:nvPr/>
            </p:nvSpPr>
            <p:spPr>
              <a:xfrm>
                <a:off x="5854675" y="1652150"/>
                <a:ext cx="918300" cy="3039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性別=</a:t>
                </a:r>
                <a:r>
                  <a:rPr lang="en">
                    <a:solidFill>
                      <a:schemeClr val="dk1"/>
                    </a:solidFill>
                  </a:rPr>
                  <a:t>牡</a:t>
                </a:r>
                <a:endParaRPr/>
              </a:p>
            </p:txBody>
          </p:sp>
          <p:grpSp>
            <p:nvGrpSpPr>
              <p:cNvPr id="688" name="Google Shape;688;p33"/>
              <p:cNvGrpSpPr/>
              <p:nvPr/>
            </p:nvGrpSpPr>
            <p:grpSpPr>
              <a:xfrm>
                <a:off x="4860975" y="2191200"/>
                <a:ext cx="2905700" cy="986700"/>
                <a:chOff x="4860975" y="2191200"/>
                <a:chExt cx="2905700" cy="986700"/>
              </a:xfrm>
            </p:grpSpPr>
            <p:grpSp>
              <p:nvGrpSpPr>
                <p:cNvPr id="689" name="Google Shape;689;p33"/>
                <p:cNvGrpSpPr/>
                <p:nvPr/>
              </p:nvGrpSpPr>
              <p:grpSpPr>
                <a:xfrm>
                  <a:off x="48609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690" name="Google Shape;690;p3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33"/>
                  <p:cNvSpPr txBox="1"/>
                  <p:nvPr/>
                </p:nvSpPr>
                <p:spPr>
                  <a:xfrm>
                    <a:off x="5455200" y="2419800"/>
                    <a:ext cx="561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=牡</a:t>
                    </a:r>
                    <a:endParaRPr/>
                  </a:p>
                </p:txBody>
              </p:sp>
              <p:sp>
                <p:nvSpPr>
                  <p:cNvPr id="692" name="Google Shape;692;p3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693" name="Google Shape;693;p3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694" name="Google Shape;694;p3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</a:t>
                    </a:r>
                    <a:endParaRPr/>
                  </a:p>
                </p:txBody>
              </p:sp>
              <p:sp>
                <p:nvSpPr>
                  <p:cNvPr id="695" name="Google Shape;695;p3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1</a:t>
                    </a:r>
                    <a:endParaRPr/>
                  </a:p>
                </p:txBody>
              </p:sp>
            </p:grpSp>
            <p:grpSp>
              <p:nvGrpSpPr>
                <p:cNvPr id="696" name="Google Shape;696;p33"/>
                <p:cNvGrpSpPr/>
                <p:nvPr/>
              </p:nvGrpSpPr>
              <p:grpSpPr>
                <a:xfrm>
                  <a:off x="6630575" y="2191200"/>
                  <a:ext cx="1136100" cy="986700"/>
                  <a:chOff x="5167950" y="2419800"/>
                  <a:chExt cx="1136100" cy="986700"/>
                </a:xfrm>
              </p:grpSpPr>
              <p:sp>
                <p:nvSpPr>
                  <p:cNvPr id="697" name="Google Shape;697;p33"/>
                  <p:cNvSpPr/>
                  <p:nvPr/>
                </p:nvSpPr>
                <p:spPr>
                  <a:xfrm>
                    <a:off x="5167950" y="2419800"/>
                    <a:ext cx="1136100" cy="9867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33"/>
                  <p:cNvSpPr txBox="1"/>
                  <p:nvPr/>
                </p:nvSpPr>
                <p:spPr>
                  <a:xfrm>
                    <a:off x="5455200" y="2419800"/>
                    <a:ext cx="561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≠牡</a:t>
                    </a:r>
                    <a:endParaRPr/>
                  </a:p>
                </p:txBody>
              </p:sp>
              <p:sp>
                <p:nvSpPr>
                  <p:cNvPr id="699" name="Google Shape;699;p33"/>
                  <p:cNvSpPr txBox="1"/>
                  <p:nvPr/>
                </p:nvSpPr>
                <p:spPr>
                  <a:xfrm>
                    <a:off x="51679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入賞</a:t>
                    </a:r>
                    <a:endParaRPr sz="800"/>
                  </a:p>
                </p:txBody>
              </p:sp>
              <p:sp>
                <p:nvSpPr>
                  <p:cNvPr id="700" name="Google Shape;700;p33"/>
                  <p:cNvSpPr txBox="1"/>
                  <p:nvPr/>
                </p:nvSpPr>
                <p:spPr>
                  <a:xfrm>
                    <a:off x="5729550" y="27438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/>
                      <a:t>着外</a:t>
                    </a:r>
                    <a:endParaRPr sz="800"/>
                  </a:p>
                </p:txBody>
              </p:sp>
              <p:sp>
                <p:nvSpPr>
                  <p:cNvPr id="701" name="Google Shape;701;p33"/>
                  <p:cNvSpPr txBox="1"/>
                  <p:nvPr/>
                </p:nvSpPr>
                <p:spPr>
                  <a:xfrm>
                    <a:off x="51679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0</a:t>
                    </a:r>
                    <a:endParaRPr/>
                  </a:p>
                </p:txBody>
              </p:sp>
              <p:sp>
                <p:nvSpPr>
                  <p:cNvPr id="702" name="Google Shape;702;p33"/>
                  <p:cNvSpPr txBox="1"/>
                  <p:nvPr/>
                </p:nvSpPr>
                <p:spPr>
                  <a:xfrm>
                    <a:off x="5729550" y="3048600"/>
                    <a:ext cx="561600" cy="30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1</a:t>
                    </a:r>
                    <a:endParaRPr/>
                  </a:p>
                </p:txBody>
              </p:sp>
            </p:grpSp>
          </p:grpSp>
        </p:grpSp>
        <p:cxnSp>
          <p:nvCxnSpPr>
            <p:cNvPr id="703" name="Google Shape;703;p33"/>
            <p:cNvCxnSpPr>
              <a:endCxn id="691" idx="0"/>
            </p:cNvCxnSpPr>
            <p:nvPr/>
          </p:nvCxnSpPr>
          <p:spPr>
            <a:xfrm flipH="1">
              <a:off x="5429025" y="1961700"/>
              <a:ext cx="897300" cy="22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33"/>
            <p:cNvCxnSpPr>
              <a:stCxn id="687" idx="2"/>
              <a:endCxn id="698" idx="0"/>
            </p:cNvCxnSpPr>
            <p:nvPr/>
          </p:nvCxnSpPr>
          <p:spPr>
            <a:xfrm>
              <a:off x="6313825" y="1956050"/>
              <a:ext cx="884700" cy="2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05" name="Google Shape;705;p33"/>
          <p:cNvSpPr/>
          <p:nvPr/>
        </p:nvSpPr>
        <p:spPr>
          <a:xfrm>
            <a:off x="6468675" y="643875"/>
            <a:ext cx="1886700" cy="673800"/>
          </a:xfrm>
          <a:prstGeom prst="wedgeRoundRectCallout">
            <a:avLst>
              <a:gd fmla="val -29365" name="adj1"/>
              <a:gd fmla="val 8111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牡が入賞、牝は着外と予想</a:t>
            </a:r>
            <a:endParaRPr sz="1000"/>
          </a:p>
        </p:txBody>
      </p:sp>
      <p:sp>
        <p:nvSpPr>
          <p:cNvPr id="706" name="Google Shape;706;p33"/>
          <p:cNvSpPr/>
          <p:nvPr/>
        </p:nvSpPr>
        <p:spPr>
          <a:xfrm>
            <a:off x="5667575" y="3318750"/>
            <a:ext cx="359400" cy="38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6859350" y="3318750"/>
            <a:ext cx="359400" cy="38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"/>
          <p:cNvSpPr txBox="1"/>
          <p:nvPr/>
        </p:nvSpPr>
        <p:spPr>
          <a:xfrm>
            <a:off x="5435525" y="3699875"/>
            <a:ext cx="8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間違い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6627300" y="3699875"/>
            <a:ext cx="8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間違い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アダブーストの仕組み④</a:t>
            </a:r>
            <a:endParaRPr/>
          </a:p>
        </p:txBody>
      </p:sp>
      <p:sp>
        <p:nvSpPr>
          <p:cNvPr id="715" name="Google Shape;7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影響度（Amount of Say）</a:t>
            </a:r>
            <a:r>
              <a:rPr lang="en"/>
              <a:t>を</a:t>
            </a:r>
            <a:r>
              <a:rPr lang="en"/>
              <a:t>計算する</a:t>
            </a:r>
            <a:endParaRPr/>
          </a:p>
        </p:txBody>
      </p:sp>
      <p:grpSp>
        <p:nvGrpSpPr>
          <p:cNvPr id="716" name="Google Shape;716;p34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717" name="Google Shape;717;p34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718" name="Google Shape;718;p34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719" name="Google Shape;719;p34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720" name="Google Shape;720;p34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721" name="Google Shape;721;p34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722" name="Google Shape;722;p34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1/5</a:t>
                </a:r>
                <a:endParaRPr/>
              </a:p>
            </p:txBody>
          </p:sp>
          <p:sp>
            <p:nvSpPr>
              <p:cNvPr id="723" name="Google Shape;723;p34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24" name="Google Shape;724;p34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725" name="Google Shape;725;p34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726" name="Google Shape;726;p34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727" name="Google Shape;727;p34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728" name="Google Shape;728;p34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729" name="Google Shape;729;p34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730" name="Google Shape;730;p34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31" name="Google Shape;731;p34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32" name="Google Shape;732;p34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733" name="Google Shape;733;p34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34" name="Google Shape;734;p34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35" name="Google Shape;735;p34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736" name="Google Shape;736;p34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737" name="Google Shape;737;p34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738" name="Google Shape;738;p34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739" name="Google Shape;739;p34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740" name="Google Shape;740;p34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741" name="Google Shape;741;p34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742" name="Google Shape;742;p34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743" name="Google Shape;743;p34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744" name="Google Shape;744;p34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745" name="Google Shape;745;p34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746" name="Google Shape;746;p34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747" name="Google Shape;747;p34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748" name="Google Shape;748;p34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749" name="Google Shape;749;p34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750" name="Google Shape;750;p34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751" name="Google Shape;751;p34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752" name="Google Shape;752;p34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753" name="Google Shape;753;p34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754" name="Google Shape;754;p34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755" name="Google Shape;755;p34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pic>
        <p:nvPicPr>
          <p:cNvPr id="756" name="Google Shape;7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676" y="771475"/>
            <a:ext cx="3710357" cy="112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34"/>
          <p:cNvGrpSpPr/>
          <p:nvPr/>
        </p:nvGrpSpPr>
        <p:grpSpPr>
          <a:xfrm>
            <a:off x="4990863" y="2255838"/>
            <a:ext cx="2905700" cy="986700"/>
            <a:chOff x="4860975" y="2191200"/>
            <a:chExt cx="2905700" cy="986700"/>
          </a:xfrm>
        </p:grpSpPr>
        <p:grpSp>
          <p:nvGrpSpPr>
            <p:cNvPr id="758" name="Google Shape;758;p34"/>
            <p:cNvGrpSpPr/>
            <p:nvPr/>
          </p:nvGrpSpPr>
          <p:grpSpPr>
            <a:xfrm>
              <a:off x="4860975" y="2191200"/>
              <a:ext cx="1136100" cy="986700"/>
              <a:chOff x="5167950" y="2419800"/>
              <a:chExt cx="1136100" cy="986700"/>
            </a:xfrm>
          </p:grpSpPr>
          <p:sp>
            <p:nvSpPr>
              <p:cNvPr id="759" name="Google Shape;759;p34"/>
              <p:cNvSpPr/>
              <p:nvPr/>
            </p:nvSpPr>
            <p:spPr>
              <a:xfrm>
                <a:off x="5167950" y="2419800"/>
                <a:ext cx="1136100" cy="986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4"/>
              <p:cNvSpPr txBox="1"/>
              <p:nvPr/>
            </p:nvSpPr>
            <p:spPr>
              <a:xfrm>
                <a:off x="5455200" y="2419800"/>
                <a:ext cx="56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=牡</a:t>
                </a:r>
                <a:endParaRPr/>
              </a:p>
            </p:txBody>
          </p:sp>
          <p:sp>
            <p:nvSpPr>
              <p:cNvPr id="761" name="Google Shape;761;p34"/>
              <p:cNvSpPr txBox="1"/>
              <p:nvPr/>
            </p:nvSpPr>
            <p:spPr>
              <a:xfrm>
                <a:off x="5167950" y="27438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入賞</a:t>
                </a:r>
                <a:endParaRPr sz="800"/>
              </a:p>
            </p:txBody>
          </p:sp>
          <p:sp>
            <p:nvSpPr>
              <p:cNvPr id="762" name="Google Shape;762;p34"/>
              <p:cNvSpPr txBox="1"/>
              <p:nvPr/>
            </p:nvSpPr>
            <p:spPr>
              <a:xfrm>
                <a:off x="5729550" y="27438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着外</a:t>
                </a:r>
                <a:endParaRPr sz="800"/>
              </a:p>
            </p:txBody>
          </p:sp>
          <p:sp>
            <p:nvSpPr>
              <p:cNvPr id="763" name="Google Shape;763;p34"/>
              <p:cNvSpPr txBox="1"/>
              <p:nvPr/>
            </p:nvSpPr>
            <p:spPr>
              <a:xfrm>
                <a:off x="5167950" y="30486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64" name="Google Shape;764;p34"/>
              <p:cNvSpPr txBox="1"/>
              <p:nvPr/>
            </p:nvSpPr>
            <p:spPr>
              <a:xfrm>
                <a:off x="5729550" y="30486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1</a:t>
                </a: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65" name="Google Shape;765;p34"/>
            <p:cNvGrpSpPr/>
            <p:nvPr/>
          </p:nvGrpSpPr>
          <p:grpSpPr>
            <a:xfrm>
              <a:off x="6630575" y="2191200"/>
              <a:ext cx="1136100" cy="986700"/>
              <a:chOff x="5167950" y="2419800"/>
              <a:chExt cx="1136100" cy="986700"/>
            </a:xfrm>
          </p:grpSpPr>
          <p:sp>
            <p:nvSpPr>
              <p:cNvPr id="766" name="Google Shape;766;p34"/>
              <p:cNvSpPr/>
              <p:nvPr/>
            </p:nvSpPr>
            <p:spPr>
              <a:xfrm>
                <a:off x="5167950" y="2419800"/>
                <a:ext cx="1136100" cy="986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4"/>
              <p:cNvSpPr txBox="1"/>
              <p:nvPr/>
            </p:nvSpPr>
            <p:spPr>
              <a:xfrm>
                <a:off x="5455200" y="2419800"/>
                <a:ext cx="56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≠牡</a:t>
                </a:r>
                <a:endParaRPr/>
              </a:p>
            </p:txBody>
          </p:sp>
          <p:sp>
            <p:nvSpPr>
              <p:cNvPr id="768" name="Google Shape;768;p34"/>
              <p:cNvSpPr txBox="1"/>
              <p:nvPr/>
            </p:nvSpPr>
            <p:spPr>
              <a:xfrm>
                <a:off x="5167950" y="27438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入賞</a:t>
                </a:r>
                <a:endParaRPr sz="800"/>
              </a:p>
            </p:txBody>
          </p:sp>
          <p:sp>
            <p:nvSpPr>
              <p:cNvPr id="769" name="Google Shape;769;p34"/>
              <p:cNvSpPr txBox="1"/>
              <p:nvPr/>
            </p:nvSpPr>
            <p:spPr>
              <a:xfrm>
                <a:off x="5729550" y="27438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着外</a:t>
                </a:r>
                <a:endParaRPr sz="800"/>
              </a:p>
            </p:txBody>
          </p:sp>
          <p:sp>
            <p:nvSpPr>
              <p:cNvPr id="770" name="Google Shape;770;p34"/>
              <p:cNvSpPr txBox="1"/>
              <p:nvPr/>
            </p:nvSpPr>
            <p:spPr>
              <a:xfrm>
                <a:off x="5167950" y="30486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0</a:t>
                </a: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71" name="Google Shape;771;p34"/>
              <p:cNvSpPr txBox="1"/>
              <p:nvPr/>
            </p:nvSpPr>
            <p:spPr>
              <a:xfrm>
                <a:off x="5729550" y="3048600"/>
                <a:ext cx="561600" cy="30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pic>
        <p:nvPicPr>
          <p:cNvPr id="772" name="Google Shape;7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75" y="3491215"/>
            <a:ext cx="1543874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690" y="3542750"/>
            <a:ext cx="1038322" cy="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650" y="3609713"/>
            <a:ext cx="825725" cy="5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6292" y="3626538"/>
            <a:ext cx="999500" cy="5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4"/>
          <p:cNvSpPr/>
          <p:nvPr/>
        </p:nvSpPr>
        <p:spPr>
          <a:xfrm>
            <a:off x="6883000" y="97675"/>
            <a:ext cx="1886700" cy="673800"/>
          </a:xfrm>
          <a:prstGeom prst="wedgeRoundRectCallout">
            <a:avLst>
              <a:gd fmla="val -29365" name="adj1"/>
              <a:gd fmla="val 8111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間違ったデータの重みの合計</a:t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アダブーストの仕組み⑤</a:t>
            </a:r>
            <a:endParaRPr/>
          </a:p>
        </p:txBody>
      </p:sp>
      <p:sp>
        <p:nvSpPr>
          <p:cNvPr id="782" name="Google Shape;7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新しい重みを計算する</a:t>
            </a:r>
            <a:endParaRPr/>
          </a:p>
        </p:txBody>
      </p:sp>
      <p:grpSp>
        <p:nvGrpSpPr>
          <p:cNvPr id="783" name="Google Shape;783;p35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784" name="Google Shape;784;p35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785" name="Google Shape;785;p35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786" name="Google Shape;786;p35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787" name="Google Shape;787;p35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788" name="Google Shape;788;p35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789" name="Google Shape;789;p35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790" name="Google Shape;790;p35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91" name="Google Shape;791;p35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792" name="Google Shape;792;p35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793" name="Google Shape;793;p35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794" name="Google Shape;794;p35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795" name="Google Shape;795;p35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796" name="Google Shape;796;p35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797" name="Google Shape;797;p35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98" name="Google Shape;798;p35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799" name="Google Shape;799;p35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800" name="Google Shape;800;p35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01" name="Google Shape;801;p35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02" name="Google Shape;802;p35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803" name="Google Shape;803;p35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804" name="Google Shape;804;p35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805" name="Google Shape;805;p35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806" name="Google Shape;806;p35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807" name="Google Shape;807;p35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08" name="Google Shape;808;p35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809" name="Google Shape;809;p35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810" name="Google Shape;810;p35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11" name="Google Shape;811;p35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12" name="Google Shape;812;p35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813" name="Google Shape;813;p35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814" name="Google Shape;814;p35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815" name="Google Shape;815;p35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816" name="Google Shape;816;p35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17" name="Google Shape;817;p35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818" name="Google Shape;818;p35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819" name="Google Shape;819;p35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20" name="Google Shape;820;p35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21" name="Google Shape;821;p35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822" name="Google Shape;822;p35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pic>
        <p:nvPicPr>
          <p:cNvPr id="823" name="Google Shape;8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75" y="1086524"/>
            <a:ext cx="3837876" cy="59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35"/>
          <p:cNvGrpSpPr/>
          <p:nvPr/>
        </p:nvGrpSpPr>
        <p:grpSpPr>
          <a:xfrm>
            <a:off x="4004963" y="2167675"/>
            <a:ext cx="599100" cy="2401200"/>
            <a:chOff x="3417824" y="2167675"/>
            <a:chExt cx="599100" cy="2401200"/>
          </a:xfrm>
        </p:grpSpPr>
        <p:sp>
          <p:nvSpPr>
            <p:cNvPr id="825" name="Google Shape;825;p35"/>
            <p:cNvSpPr txBox="1"/>
            <p:nvPr/>
          </p:nvSpPr>
          <p:spPr>
            <a:xfrm>
              <a:off x="3417824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 txBox="1"/>
            <p:nvPr/>
          </p:nvSpPr>
          <p:spPr>
            <a:xfrm>
              <a:off x="3417824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0.4</a:t>
              </a:r>
              <a:endParaRPr/>
            </a:p>
          </p:txBody>
        </p:sp>
        <p:sp>
          <p:nvSpPr>
            <p:cNvPr id="827" name="Google Shape;827;p35"/>
            <p:cNvSpPr txBox="1"/>
            <p:nvPr/>
          </p:nvSpPr>
          <p:spPr>
            <a:xfrm>
              <a:off x="3417824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3417824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 txBox="1"/>
            <p:nvPr/>
          </p:nvSpPr>
          <p:spPr>
            <a:xfrm>
              <a:off x="3417824" y="2167675"/>
              <a:ext cx="599100" cy="4002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重み(仮)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30" name="Google Shape;830;p35"/>
            <p:cNvSpPr txBox="1"/>
            <p:nvPr/>
          </p:nvSpPr>
          <p:spPr>
            <a:xfrm>
              <a:off x="3417824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1" name="Google Shape;8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3" y="2840502"/>
            <a:ext cx="1178972" cy="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567" y="2840500"/>
            <a:ext cx="1462725" cy="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725" y="3025450"/>
            <a:ext cx="754600" cy="4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アダブーストの仕組み⑤</a:t>
            </a:r>
            <a:endParaRPr/>
          </a:p>
        </p:txBody>
      </p:sp>
      <p:sp>
        <p:nvSpPr>
          <p:cNvPr id="839" name="Google Shape;8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新しい重みを計算する</a:t>
            </a:r>
            <a:endParaRPr/>
          </a:p>
        </p:txBody>
      </p:sp>
      <p:grpSp>
        <p:nvGrpSpPr>
          <p:cNvPr id="840" name="Google Shape;840;p36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841" name="Google Shape;841;p36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842" name="Google Shape;842;p36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43" name="Google Shape;843;p36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44" name="Google Shape;844;p36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45" name="Google Shape;845;p36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46" name="Google Shape;846;p36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47" name="Google Shape;847;p36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48" name="Google Shape;848;p36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849" name="Google Shape;849;p36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850" name="Google Shape;850;p36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851" name="Google Shape;851;p36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852" name="Google Shape;852;p36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853" name="Google Shape;853;p36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854" name="Google Shape;854;p36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55" name="Google Shape;855;p36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56" name="Google Shape;856;p36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857" name="Google Shape;857;p36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58" name="Google Shape;858;p36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859" name="Google Shape;859;p36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860" name="Google Shape;860;p36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861" name="Google Shape;861;p36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862" name="Google Shape;862;p36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863" name="Google Shape;863;p36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864" name="Google Shape;864;p36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65" name="Google Shape;865;p36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866" name="Google Shape;866;p36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867" name="Google Shape;867;p36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68" name="Google Shape;868;p36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869" name="Google Shape;869;p36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870" name="Google Shape;870;p36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871" name="Google Shape;871;p36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872" name="Google Shape;872;p36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873" name="Google Shape;873;p36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74" name="Google Shape;874;p36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875" name="Google Shape;875;p36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876" name="Google Shape;876;p36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77" name="Google Shape;877;p36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878" name="Google Shape;878;p36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879" name="Google Shape;879;p36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grpSp>
        <p:nvGrpSpPr>
          <p:cNvPr id="880" name="Google Shape;880;p36"/>
          <p:cNvGrpSpPr/>
          <p:nvPr/>
        </p:nvGrpSpPr>
        <p:grpSpPr>
          <a:xfrm>
            <a:off x="4004963" y="2167675"/>
            <a:ext cx="599100" cy="2401200"/>
            <a:chOff x="3417824" y="2167675"/>
            <a:chExt cx="599100" cy="2401200"/>
          </a:xfrm>
        </p:grpSpPr>
        <p:sp>
          <p:nvSpPr>
            <p:cNvPr id="881" name="Google Shape;881;p36"/>
            <p:cNvSpPr txBox="1"/>
            <p:nvPr/>
          </p:nvSpPr>
          <p:spPr>
            <a:xfrm>
              <a:off x="3417824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882" name="Google Shape;882;p36"/>
            <p:cNvSpPr txBox="1"/>
            <p:nvPr/>
          </p:nvSpPr>
          <p:spPr>
            <a:xfrm>
              <a:off x="3417824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0.4</a:t>
              </a:r>
              <a:endParaRPr/>
            </a:p>
          </p:txBody>
        </p:sp>
        <p:sp>
          <p:nvSpPr>
            <p:cNvPr id="883" name="Google Shape;883;p36"/>
            <p:cNvSpPr txBox="1"/>
            <p:nvPr/>
          </p:nvSpPr>
          <p:spPr>
            <a:xfrm>
              <a:off x="3417824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884" name="Google Shape;884;p36"/>
            <p:cNvSpPr txBox="1"/>
            <p:nvPr/>
          </p:nvSpPr>
          <p:spPr>
            <a:xfrm>
              <a:off x="3417824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885" name="Google Shape;885;p36"/>
            <p:cNvSpPr txBox="1"/>
            <p:nvPr/>
          </p:nvSpPr>
          <p:spPr>
            <a:xfrm>
              <a:off x="3417824" y="2167675"/>
              <a:ext cx="599100" cy="4002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重み(仮)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86" name="Google Shape;886;p36"/>
            <p:cNvSpPr txBox="1"/>
            <p:nvPr/>
          </p:nvSpPr>
          <p:spPr>
            <a:xfrm>
              <a:off x="3417824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</p:grpSp>
      <p:pic>
        <p:nvPicPr>
          <p:cNvPr id="887" name="Google Shape;8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38" y="1086535"/>
            <a:ext cx="3980701" cy="6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998" y="2872275"/>
            <a:ext cx="1285452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500" y="2849037"/>
            <a:ext cx="1285450" cy="7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950" y="3019625"/>
            <a:ext cx="824850" cy="5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アダブーストの仕組み⑥</a:t>
            </a:r>
            <a:endParaRPr/>
          </a:p>
        </p:txBody>
      </p:sp>
      <p:grpSp>
        <p:nvGrpSpPr>
          <p:cNvPr id="896" name="Google Shape;896;p37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897" name="Google Shape;897;p37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898" name="Google Shape;898;p37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899" name="Google Shape;899;p37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900" name="Google Shape;900;p37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901" name="Google Shape;901;p37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902" name="Google Shape;902;p37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0.2</a:t>
                </a:r>
                <a:endParaRPr/>
              </a:p>
            </p:txBody>
          </p:sp>
          <p:sp>
            <p:nvSpPr>
              <p:cNvPr id="903" name="Google Shape;903;p37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904" name="Google Shape;904;p37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905" name="Google Shape;905;p37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906" name="Google Shape;906;p37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907" name="Google Shape;907;p37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908" name="Google Shape;908;p37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909" name="Google Shape;909;p37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910" name="Google Shape;910;p37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11" name="Google Shape;911;p37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12" name="Google Shape;912;p37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913" name="Google Shape;913;p37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14" name="Google Shape;914;p37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15" name="Google Shape;915;p37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916" name="Google Shape;916;p37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917" name="Google Shape;917;p37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918" name="Google Shape;918;p37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919" name="Google Shape;919;p37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920" name="Google Shape;920;p37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21" name="Google Shape;921;p37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922" name="Google Shape;922;p37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923" name="Google Shape;923;p37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24" name="Google Shape;924;p37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25" name="Google Shape;925;p37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926" name="Google Shape;926;p37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927" name="Google Shape;927;p37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928" name="Google Shape;928;p37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929" name="Google Shape;929;p37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930" name="Google Shape;930;p37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931" name="Google Shape;931;p37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932" name="Google Shape;932;p37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933" name="Google Shape;933;p37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934" name="Google Shape;934;p37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935" name="Google Shape;935;p37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grpSp>
        <p:nvGrpSpPr>
          <p:cNvPr id="936" name="Google Shape;936;p37"/>
          <p:cNvGrpSpPr/>
          <p:nvPr/>
        </p:nvGrpSpPr>
        <p:grpSpPr>
          <a:xfrm>
            <a:off x="4004963" y="2167675"/>
            <a:ext cx="599100" cy="2401200"/>
            <a:chOff x="3417824" y="2167675"/>
            <a:chExt cx="599100" cy="2401200"/>
          </a:xfrm>
        </p:grpSpPr>
        <p:sp>
          <p:nvSpPr>
            <p:cNvPr id="937" name="Google Shape;937;p37"/>
            <p:cNvSpPr txBox="1"/>
            <p:nvPr/>
          </p:nvSpPr>
          <p:spPr>
            <a:xfrm>
              <a:off x="3417824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938" name="Google Shape;938;p37"/>
            <p:cNvSpPr txBox="1"/>
            <p:nvPr/>
          </p:nvSpPr>
          <p:spPr>
            <a:xfrm>
              <a:off x="3417824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0.4</a:t>
              </a:r>
              <a:endParaRPr/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3417824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940" name="Google Shape;940;p37"/>
            <p:cNvSpPr txBox="1"/>
            <p:nvPr/>
          </p:nvSpPr>
          <p:spPr>
            <a:xfrm>
              <a:off x="3417824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  <p:sp>
          <p:nvSpPr>
            <p:cNvPr id="941" name="Google Shape;941;p37"/>
            <p:cNvSpPr txBox="1"/>
            <p:nvPr/>
          </p:nvSpPr>
          <p:spPr>
            <a:xfrm>
              <a:off x="3417824" y="2167675"/>
              <a:ext cx="599100" cy="4002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</a:rPr>
                <a:t>重み(仮)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7"/>
            <p:cNvSpPr txBox="1"/>
            <p:nvPr/>
          </p:nvSpPr>
          <p:spPr>
            <a:xfrm>
              <a:off x="3417824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0.1</a:t>
              </a:r>
              <a:endParaRPr/>
            </a:p>
          </p:txBody>
        </p:sp>
      </p:grpSp>
      <p:sp>
        <p:nvSpPr>
          <p:cNvPr id="943" name="Google Shape;943;p37"/>
          <p:cNvSpPr txBox="1"/>
          <p:nvPr/>
        </p:nvSpPr>
        <p:spPr>
          <a:xfrm>
            <a:off x="4004963" y="4568875"/>
            <a:ext cx="5991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3402838" y="4568875"/>
            <a:ext cx="5991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計</a:t>
            </a: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>
            <a:off x="6685288" y="2167675"/>
            <a:ext cx="599100" cy="2401200"/>
            <a:chOff x="3417824" y="2167675"/>
            <a:chExt cx="599100" cy="2401200"/>
          </a:xfrm>
        </p:grpSpPr>
        <p:sp>
          <p:nvSpPr>
            <p:cNvPr id="946" name="Google Shape;946;p37"/>
            <p:cNvSpPr txBox="1"/>
            <p:nvPr/>
          </p:nvSpPr>
          <p:spPr>
            <a:xfrm>
              <a:off x="3417824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0.125</a:t>
              </a:r>
              <a:endParaRPr/>
            </a:p>
          </p:txBody>
        </p:sp>
        <p:sp>
          <p:nvSpPr>
            <p:cNvPr id="947" name="Google Shape;947;p37"/>
            <p:cNvSpPr txBox="1"/>
            <p:nvPr/>
          </p:nvSpPr>
          <p:spPr>
            <a:xfrm>
              <a:off x="3417824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0.5</a:t>
              </a:r>
              <a:endParaRPr sz="1300"/>
            </a:p>
          </p:txBody>
        </p:sp>
        <p:sp>
          <p:nvSpPr>
            <p:cNvPr id="948" name="Google Shape;948;p37"/>
            <p:cNvSpPr txBox="1"/>
            <p:nvPr/>
          </p:nvSpPr>
          <p:spPr>
            <a:xfrm>
              <a:off x="3417824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0.125</a:t>
              </a:r>
              <a:endParaRPr/>
            </a:p>
          </p:txBody>
        </p:sp>
        <p:sp>
          <p:nvSpPr>
            <p:cNvPr id="949" name="Google Shape;949;p37"/>
            <p:cNvSpPr txBox="1"/>
            <p:nvPr/>
          </p:nvSpPr>
          <p:spPr>
            <a:xfrm>
              <a:off x="3417824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0.125</a:t>
              </a:r>
              <a:endParaRPr sz="1300"/>
            </a:p>
          </p:txBody>
        </p:sp>
        <p:sp>
          <p:nvSpPr>
            <p:cNvPr id="950" name="Google Shape;950;p37"/>
            <p:cNvSpPr txBox="1"/>
            <p:nvPr/>
          </p:nvSpPr>
          <p:spPr>
            <a:xfrm>
              <a:off x="3417824" y="2167675"/>
              <a:ext cx="599100" cy="4002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</a:rPr>
                <a:t>NEW</a:t>
              </a:r>
              <a:r>
                <a:rPr lang="en" sz="700">
                  <a:solidFill>
                    <a:schemeClr val="lt1"/>
                  </a:solidFill>
                </a:rPr>
                <a:t>重み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3417824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0.125</a:t>
              </a:r>
              <a:endParaRPr/>
            </a:p>
          </p:txBody>
        </p:sp>
      </p:grpSp>
      <p:sp>
        <p:nvSpPr>
          <p:cNvPr id="952" name="Google Shape;952;p37"/>
          <p:cNvSpPr txBox="1"/>
          <p:nvPr/>
        </p:nvSpPr>
        <p:spPr>
          <a:xfrm>
            <a:off x="6685288" y="4568875"/>
            <a:ext cx="5991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4978800" y="3638625"/>
            <a:ext cx="1347600" cy="14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4" name="Google Shape;9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550" y="3019138"/>
            <a:ext cx="11454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新しい重みを</a:t>
            </a:r>
            <a:r>
              <a:rPr lang="en"/>
              <a:t>正規化する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使用したデータからサンプルする</a:t>
            </a:r>
            <a:endParaRPr/>
          </a:p>
        </p:txBody>
      </p:sp>
      <p:sp>
        <p:nvSpPr>
          <p:cNvPr id="961" name="Google Shape;9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アダブーストの仕組み⑦</a:t>
            </a:r>
            <a:endParaRPr/>
          </a:p>
        </p:txBody>
      </p:sp>
      <p:grpSp>
        <p:nvGrpSpPr>
          <p:cNvPr id="962" name="Google Shape;962;p38"/>
          <p:cNvGrpSpPr/>
          <p:nvPr/>
        </p:nvGrpSpPr>
        <p:grpSpPr>
          <a:xfrm>
            <a:off x="410525" y="1667750"/>
            <a:ext cx="3591425" cy="2901125"/>
            <a:chOff x="410525" y="1667750"/>
            <a:chExt cx="3591425" cy="2901125"/>
          </a:xfrm>
        </p:grpSpPr>
        <p:grpSp>
          <p:nvGrpSpPr>
            <p:cNvPr id="963" name="Google Shape;963;p38"/>
            <p:cNvGrpSpPr/>
            <p:nvPr/>
          </p:nvGrpSpPr>
          <p:grpSpPr>
            <a:xfrm>
              <a:off x="410525" y="2167675"/>
              <a:ext cx="3591425" cy="2401200"/>
              <a:chOff x="410525" y="2167675"/>
              <a:chExt cx="3591425" cy="2401200"/>
            </a:xfrm>
          </p:grpSpPr>
          <p:sp>
            <p:nvSpPr>
              <p:cNvPr id="964" name="Google Shape;964;p38"/>
              <p:cNvSpPr txBox="1"/>
              <p:nvPr/>
            </p:nvSpPr>
            <p:spPr>
              <a:xfrm>
                <a:off x="34028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0.125</a:t>
                </a:r>
                <a:endParaRPr sz="1300"/>
              </a:p>
            </p:txBody>
          </p:sp>
          <p:sp>
            <p:nvSpPr>
              <p:cNvPr id="965" name="Google Shape;965;p38"/>
              <p:cNvSpPr txBox="1"/>
              <p:nvPr/>
            </p:nvSpPr>
            <p:spPr>
              <a:xfrm>
                <a:off x="34028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0.5</a:t>
                </a:r>
                <a:endParaRPr sz="1300"/>
              </a:p>
            </p:txBody>
          </p:sp>
          <p:sp>
            <p:nvSpPr>
              <p:cNvPr id="966" name="Google Shape;966;p38"/>
              <p:cNvSpPr txBox="1"/>
              <p:nvPr/>
            </p:nvSpPr>
            <p:spPr>
              <a:xfrm>
                <a:off x="34028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chemeClr val="dk1"/>
                    </a:solidFill>
                  </a:rPr>
                  <a:t>0.125</a:t>
                </a:r>
                <a:endParaRPr/>
              </a:p>
            </p:txBody>
          </p:sp>
          <p:sp>
            <p:nvSpPr>
              <p:cNvPr id="967" name="Google Shape;967;p38"/>
              <p:cNvSpPr txBox="1"/>
              <p:nvPr/>
            </p:nvSpPr>
            <p:spPr>
              <a:xfrm>
                <a:off x="34028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chemeClr val="dk1"/>
                    </a:solidFill>
                  </a:rPr>
                  <a:t>0.125</a:t>
                </a:r>
                <a:endParaRPr/>
              </a:p>
            </p:txBody>
          </p:sp>
          <p:sp>
            <p:nvSpPr>
              <p:cNvPr id="968" name="Google Shape;968;p38"/>
              <p:cNvSpPr txBox="1"/>
              <p:nvPr/>
            </p:nvSpPr>
            <p:spPr>
              <a:xfrm>
                <a:off x="34028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chemeClr val="dk1"/>
                    </a:solidFill>
                  </a:rPr>
                  <a:t>0.125</a:t>
                </a:r>
                <a:endParaRPr/>
              </a:p>
            </p:txBody>
          </p:sp>
          <p:sp>
            <p:nvSpPr>
              <p:cNvPr id="969" name="Google Shape;969;p38"/>
              <p:cNvSpPr txBox="1"/>
              <p:nvPr/>
            </p:nvSpPr>
            <p:spPr>
              <a:xfrm>
                <a:off x="3402850" y="2167675"/>
                <a:ext cx="599100" cy="400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重み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970" name="Google Shape;970;p38"/>
              <p:cNvGrpSpPr/>
              <p:nvPr/>
            </p:nvGrpSpPr>
            <p:grpSpPr>
              <a:xfrm>
                <a:off x="410525" y="2167675"/>
                <a:ext cx="2995500" cy="2401200"/>
                <a:chOff x="1016950" y="2167675"/>
                <a:chExt cx="2995500" cy="2401200"/>
              </a:xfrm>
            </p:grpSpPr>
            <p:sp>
              <p:nvSpPr>
                <p:cNvPr id="971" name="Google Shape;971;p38"/>
                <p:cNvSpPr txBox="1"/>
                <p:nvPr/>
              </p:nvSpPr>
              <p:spPr>
                <a:xfrm>
                  <a:off x="10169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ディープ</a:t>
                  </a:r>
                  <a:endParaRPr sz="800"/>
                </a:p>
              </p:txBody>
            </p:sp>
            <p:sp>
              <p:nvSpPr>
                <p:cNvPr id="972" name="Google Shape;972;p38"/>
                <p:cNvSpPr txBox="1"/>
                <p:nvPr/>
              </p:nvSpPr>
              <p:spPr>
                <a:xfrm>
                  <a:off x="10169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オグリ</a:t>
                  </a:r>
                  <a:endParaRPr sz="800"/>
                </a:p>
              </p:txBody>
            </p:sp>
            <p:sp>
              <p:nvSpPr>
                <p:cNvPr id="973" name="Google Shape;973;p38"/>
                <p:cNvSpPr txBox="1"/>
                <p:nvPr/>
              </p:nvSpPr>
              <p:spPr>
                <a:xfrm>
                  <a:off x="10169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ウォッカ</a:t>
                  </a:r>
                  <a:endParaRPr sz="800"/>
                </a:p>
              </p:txBody>
            </p:sp>
            <p:sp>
              <p:nvSpPr>
                <p:cNvPr id="974" name="Google Shape;974;p38"/>
                <p:cNvSpPr txBox="1"/>
                <p:nvPr/>
              </p:nvSpPr>
              <p:spPr>
                <a:xfrm>
                  <a:off x="10169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オルフェ</a:t>
                  </a:r>
                  <a:endParaRPr sz="800"/>
                </a:p>
              </p:txBody>
            </p:sp>
            <p:sp>
              <p:nvSpPr>
                <p:cNvPr id="975" name="Google Shape;975;p38"/>
                <p:cNvSpPr txBox="1"/>
                <p:nvPr/>
              </p:nvSpPr>
              <p:spPr>
                <a:xfrm>
                  <a:off x="10169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/>
                    <a:t>ナリタ</a:t>
                  </a:r>
                  <a:endParaRPr sz="800"/>
                </a:p>
              </p:txBody>
            </p:sp>
            <p:sp>
              <p:nvSpPr>
                <p:cNvPr id="976" name="Google Shape;976;p38"/>
                <p:cNvSpPr txBox="1"/>
                <p:nvPr/>
              </p:nvSpPr>
              <p:spPr>
                <a:xfrm>
                  <a:off x="16160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77" name="Google Shape;977;p38"/>
                <p:cNvSpPr txBox="1"/>
                <p:nvPr/>
              </p:nvSpPr>
              <p:spPr>
                <a:xfrm>
                  <a:off x="16160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78" name="Google Shape;978;p38"/>
                <p:cNvSpPr txBox="1"/>
                <p:nvPr/>
              </p:nvSpPr>
              <p:spPr>
                <a:xfrm>
                  <a:off x="16160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牝</a:t>
                  </a:r>
                  <a:endParaRPr/>
                </a:p>
              </p:txBody>
            </p:sp>
            <p:sp>
              <p:nvSpPr>
                <p:cNvPr id="979" name="Google Shape;979;p38"/>
                <p:cNvSpPr txBox="1"/>
                <p:nvPr/>
              </p:nvSpPr>
              <p:spPr>
                <a:xfrm>
                  <a:off x="16160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80" name="Google Shape;980;p38"/>
                <p:cNvSpPr txBox="1"/>
                <p:nvPr/>
              </p:nvSpPr>
              <p:spPr>
                <a:xfrm>
                  <a:off x="16160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牡</a:t>
                  </a:r>
                  <a:endParaRPr/>
                </a:p>
              </p:txBody>
            </p:sp>
            <p:sp>
              <p:nvSpPr>
                <p:cNvPr id="981" name="Google Shape;981;p38"/>
                <p:cNvSpPr txBox="1"/>
                <p:nvPr/>
              </p:nvSpPr>
              <p:spPr>
                <a:xfrm>
                  <a:off x="22151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endParaRPr/>
                </a:p>
              </p:txBody>
            </p:sp>
            <p:sp>
              <p:nvSpPr>
                <p:cNvPr id="982" name="Google Shape;982;p38"/>
                <p:cNvSpPr txBox="1"/>
                <p:nvPr/>
              </p:nvSpPr>
              <p:spPr>
                <a:xfrm>
                  <a:off x="22151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983" name="Google Shape;983;p38"/>
                <p:cNvSpPr txBox="1"/>
                <p:nvPr/>
              </p:nvSpPr>
              <p:spPr>
                <a:xfrm>
                  <a:off x="22151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984" name="Google Shape;984;p38"/>
                <p:cNvSpPr txBox="1"/>
                <p:nvPr/>
              </p:nvSpPr>
              <p:spPr>
                <a:xfrm>
                  <a:off x="22151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</a:t>
                  </a:r>
                  <a:endParaRPr/>
                </a:p>
              </p:txBody>
            </p:sp>
            <p:sp>
              <p:nvSpPr>
                <p:cNvPr id="985" name="Google Shape;985;p38"/>
                <p:cNvSpPr txBox="1"/>
                <p:nvPr/>
              </p:nvSpPr>
              <p:spPr>
                <a:xfrm>
                  <a:off x="22151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6</a:t>
                  </a:r>
                  <a:endParaRPr/>
                </a:p>
              </p:txBody>
            </p:sp>
            <p:sp>
              <p:nvSpPr>
                <p:cNvPr id="986" name="Google Shape;986;p38"/>
                <p:cNvSpPr txBox="1"/>
                <p:nvPr/>
              </p:nvSpPr>
              <p:spPr>
                <a:xfrm>
                  <a:off x="28142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87" name="Google Shape;987;p38"/>
                <p:cNvSpPr txBox="1"/>
                <p:nvPr/>
              </p:nvSpPr>
              <p:spPr>
                <a:xfrm>
                  <a:off x="28142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56</a:t>
                  </a:r>
                  <a:endParaRPr/>
                </a:p>
              </p:txBody>
            </p:sp>
            <p:sp>
              <p:nvSpPr>
                <p:cNvPr id="988" name="Google Shape;988;p38"/>
                <p:cNvSpPr txBox="1"/>
                <p:nvPr/>
              </p:nvSpPr>
              <p:spPr>
                <a:xfrm>
                  <a:off x="28142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55</a:t>
                  </a:r>
                  <a:endParaRPr/>
                </a:p>
              </p:txBody>
            </p:sp>
            <p:sp>
              <p:nvSpPr>
                <p:cNvPr id="989" name="Google Shape;989;p38"/>
                <p:cNvSpPr txBox="1"/>
                <p:nvPr/>
              </p:nvSpPr>
              <p:spPr>
                <a:xfrm>
                  <a:off x="28142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90" name="Google Shape;990;p38"/>
                <p:cNvSpPr txBox="1"/>
                <p:nvPr/>
              </p:nvSpPr>
              <p:spPr>
                <a:xfrm>
                  <a:off x="28142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57</a:t>
                  </a:r>
                  <a:endParaRPr/>
                </a:p>
              </p:txBody>
            </p:sp>
            <p:sp>
              <p:nvSpPr>
                <p:cNvPr id="991" name="Google Shape;991;p38"/>
                <p:cNvSpPr txBox="1"/>
                <p:nvPr/>
              </p:nvSpPr>
              <p:spPr>
                <a:xfrm>
                  <a:off x="1016950" y="2167675"/>
                  <a:ext cx="599100" cy="4002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名前</a:t>
                  </a:r>
                  <a:endParaRPr/>
                </a:p>
              </p:txBody>
            </p:sp>
            <p:sp>
              <p:nvSpPr>
                <p:cNvPr id="992" name="Google Shape;992;p38"/>
                <p:cNvSpPr txBox="1"/>
                <p:nvPr/>
              </p:nvSpPr>
              <p:spPr>
                <a:xfrm>
                  <a:off x="16160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性別</a:t>
                  </a:r>
                  <a:endParaRPr/>
                </a:p>
              </p:txBody>
            </p:sp>
            <p:sp>
              <p:nvSpPr>
                <p:cNvPr id="993" name="Google Shape;993;p38"/>
                <p:cNvSpPr txBox="1"/>
                <p:nvPr/>
              </p:nvSpPr>
              <p:spPr>
                <a:xfrm>
                  <a:off x="22151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年齢</a:t>
                  </a:r>
                  <a:endParaRPr/>
                </a:p>
              </p:txBody>
            </p:sp>
            <p:sp>
              <p:nvSpPr>
                <p:cNvPr id="994" name="Google Shape;994;p38"/>
                <p:cNvSpPr txBox="1"/>
                <p:nvPr/>
              </p:nvSpPr>
              <p:spPr>
                <a:xfrm>
                  <a:off x="2814250" y="2167675"/>
                  <a:ext cx="599100" cy="4002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斤量</a:t>
                  </a:r>
                  <a:endParaRPr/>
                </a:p>
              </p:txBody>
            </p:sp>
            <p:sp>
              <p:nvSpPr>
                <p:cNvPr id="995" name="Google Shape;995;p38"/>
                <p:cNvSpPr txBox="1"/>
                <p:nvPr/>
              </p:nvSpPr>
              <p:spPr>
                <a:xfrm>
                  <a:off x="3413350" y="25678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996" name="Google Shape;996;p38"/>
                <p:cNvSpPr txBox="1"/>
                <p:nvPr/>
              </p:nvSpPr>
              <p:spPr>
                <a:xfrm>
                  <a:off x="3413350" y="29680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997" name="Google Shape;997;p38"/>
                <p:cNvSpPr txBox="1"/>
                <p:nvPr/>
              </p:nvSpPr>
              <p:spPr>
                <a:xfrm>
                  <a:off x="3413350" y="33682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998" name="Google Shape;998;p38"/>
                <p:cNvSpPr txBox="1"/>
                <p:nvPr/>
              </p:nvSpPr>
              <p:spPr>
                <a:xfrm>
                  <a:off x="3413350" y="3768475"/>
                  <a:ext cx="599100" cy="4002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999" name="Google Shape;999;p38"/>
                <p:cNvSpPr txBox="1"/>
                <p:nvPr/>
              </p:nvSpPr>
              <p:spPr>
                <a:xfrm>
                  <a:off x="3413350" y="4168675"/>
                  <a:ext cx="599100" cy="400200"/>
                </a:xfrm>
                <a:prstGeom prst="rect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1000" name="Google Shape;1000;p38"/>
                <p:cNvSpPr txBox="1"/>
                <p:nvPr/>
              </p:nvSpPr>
              <p:spPr>
                <a:xfrm>
                  <a:off x="3413350" y="2167675"/>
                  <a:ext cx="599100" cy="400200"/>
                </a:xfrm>
                <a:prstGeom prst="rect">
                  <a:avLst/>
                </a:prstGeom>
                <a:solidFill>
                  <a:srgbClr val="D9D2E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入賞</a:t>
                  </a:r>
                  <a:endParaRPr/>
                </a:p>
              </p:txBody>
            </p:sp>
          </p:grpSp>
        </p:grpSp>
        <p:sp>
          <p:nvSpPr>
            <p:cNvPr id="1001" name="Google Shape;1001;p38"/>
            <p:cNvSpPr txBox="1"/>
            <p:nvPr/>
          </p:nvSpPr>
          <p:spPr>
            <a:xfrm>
              <a:off x="1609988" y="1667750"/>
              <a:ext cx="11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元データ</a:t>
              </a:r>
              <a:endParaRPr/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5462125" y="1667750"/>
            <a:ext cx="2995528" cy="2901125"/>
            <a:chOff x="410525" y="1667750"/>
            <a:chExt cx="2995528" cy="2901125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410525" y="2167675"/>
              <a:ext cx="2995500" cy="2401200"/>
              <a:chOff x="1016950" y="2167675"/>
              <a:chExt cx="2995500" cy="2401200"/>
            </a:xfrm>
          </p:grpSpPr>
          <p:sp>
            <p:nvSpPr>
              <p:cNvPr id="1004" name="Google Shape;1004;p38"/>
              <p:cNvSpPr txBox="1"/>
              <p:nvPr/>
            </p:nvSpPr>
            <p:spPr>
              <a:xfrm>
                <a:off x="10169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オルフェ</a:t>
                </a:r>
                <a:endParaRPr sz="800"/>
              </a:p>
            </p:txBody>
          </p:sp>
          <p:sp>
            <p:nvSpPr>
              <p:cNvPr id="1005" name="Google Shape;1005;p38"/>
              <p:cNvSpPr txBox="1"/>
              <p:nvPr/>
            </p:nvSpPr>
            <p:spPr>
              <a:xfrm>
                <a:off x="10169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006" name="Google Shape;1006;p38"/>
              <p:cNvSpPr txBox="1"/>
              <p:nvPr/>
            </p:nvSpPr>
            <p:spPr>
              <a:xfrm>
                <a:off x="10169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1007" name="Google Shape;1007;p38"/>
              <p:cNvSpPr txBox="1"/>
              <p:nvPr/>
            </p:nvSpPr>
            <p:spPr>
              <a:xfrm>
                <a:off x="10169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オグリ</a:t>
                </a:r>
                <a:endParaRPr sz="800"/>
              </a:p>
            </p:txBody>
          </p:sp>
          <p:sp>
            <p:nvSpPr>
              <p:cNvPr id="1008" name="Google Shape;1008;p38"/>
              <p:cNvSpPr txBox="1"/>
              <p:nvPr/>
            </p:nvSpPr>
            <p:spPr>
              <a:xfrm>
                <a:off x="10169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オグリ</a:t>
                </a:r>
                <a:endParaRPr sz="800"/>
              </a:p>
            </p:txBody>
          </p:sp>
          <p:sp>
            <p:nvSpPr>
              <p:cNvPr id="1009" name="Google Shape;1009;p38"/>
              <p:cNvSpPr txBox="1"/>
              <p:nvPr/>
            </p:nvSpPr>
            <p:spPr>
              <a:xfrm>
                <a:off x="16160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10" name="Google Shape;1010;p38"/>
              <p:cNvSpPr txBox="1"/>
              <p:nvPr/>
            </p:nvSpPr>
            <p:spPr>
              <a:xfrm>
                <a:off x="16160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11" name="Google Shape;1011;p38"/>
              <p:cNvSpPr txBox="1"/>
              <p:nvPr/>
            </p:nvSpPr>
            <p:spPr>
              <a:xfrm>
                <a:off x="16160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012" name="Google Shape;1012;p38"/>
              <p:cNvSpPr txBox="1"/>
              <p:nvPr/>
            </p:nvSpPr>
            <p:spPr>
              <a:xfrm>
                <a:off x="16160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13" name="Google Shape;1013;p38"/>
              <p:cNvSpPr txBox="1"/>
              <p:nvPr/>
            </p:nvSpPr>
            <p:spPr>
              <a:xfrm>
                <a:off x="16160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14" name="Google Shape;1014;p38"/>
              <p:cNvSpPr txBox="1"/>
              <p:nvPr/>
            </p:nvSpPr>
            <p:spPr>
              <a:xfrm>
                <a:off x="22151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</a:t>
                </a:r>
                <a:endParaRPr/>
              </a:p>
            </p:txBody>
          </p:sp>
          <p:sp>
            <p:nvSpPr>
              <p:cNvPr id="1015" name="Google Shape;1015;p38"/>
              <p:cNvSpPr txBox="1"/>
              <p:nvPr/>
            </p:nvSpPr>
            <p:spPr>
              <a:xfrm>
                <a:off x="22151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016" name="Google Shape;1016;p38"/>
              <p:cNvSpPr txBox="1"/>
              <p:nvPr/>
            </p:nvSpPr>
            <p:spPr>
              <a:xfrm>
                <a:off x="22151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017" name="Google Shape;1017;p38"/>
              <p:cNvSpPr txBox="1"/>
              <p:nvPr/>
            </p:nvSpPr>
            <p:spPr>
              <a:xfrm>
                <a:off x="22151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6</a:t>
                </a:r>
                <a:endParaRPr/>
              </a:p>
            </p:txBody>
          </p:sp>
          <p:sp>
            <p:nvSpPr>
              <p:cNvPr id="1018" name="Google Shape;1018;p38"/>
              <p:cNvSpPr txBox="1"/>
              <p:nvPr/>
            </p:nvSpPr>
            <p:spPr>
              <a:xfrm>
                <a:off x="22151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019" name="Google Shape;1019;p38"/>
              <p:cNvSpPr txBox="1"/>
              <p:nvPr/>
            </p:nvSpPr>
            <p:spPr>
              <a:xfrm>
                <a:off x="28142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1020" name="Google Shape;1020;p38"/>
              <p:cNvSpPr txBox="1"/>
              <p:nvPr/>
            </p:nvSpPr>
            <p:spPr>
              <a:xfrm>
                <a:off x="28142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021" name="Google Shape;1021;p38"/>
              <p:cNvSpPr txBox="1"/>
              <p:nvPr/>
            </p:nvSpPr>
            <p:spPr>
              <a:xfrm>
                <a:off x="28142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022" name="Google Shape;1022;p38"/>
              <p:cNvSpPr txBox="1"/>
              <p:nvPr/>
            </p:nvSpPr>
            <p:spPr>
              <a:xfrm>
                <a:off x="28142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56</a:t>
                </a:r>
                <a:endParaRPr/>
              </a:p>
            </p:txBody>
          </p:sp>
          <p:sp>
            <p:nvSpPr>
              <p:cNvPr id="1023" name="Google Shape;1023;p38"/>
              <p:cNvSpPr txBox="1"/>
              <p:nvPr/>
            </p:nvSpPr>
            <p:spPr>
              <a:xfrm>
                <a:off x="28142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56</a:t>
                </a:r>
                <a:endParaRPr/>
              </a:p>
            </p:txBody>
          </p:sp>
          <p:sp>
            <p:nvSpPr>
              <p:cNvPr id="1024" name="Google Shape;1024;p38"/>
              <p:cNvSpPr txBox="1"/>
              <p:nvPr/>
            </p:nvSpPr>
            <p:spPr>
              <a:xfrm>
                <a:off x="1016950" y="2167675"/>
                <a:ext cx="599100" cy="400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名前</a:t>
                </a:r>
                <a:endParaRPr/>
              </a:p>
            </p:txBody>
          </p:sp>
          <p:sp>
            <p:nvSpPr>
              <p:cNvPr id="1025" name="Google Shape;1025;p38"/>
              <p:cNvSpPr txBox="1"/>
              <p:nvPr/>
            </p:nvSpPr>
            <p:spPr>
              <a:xfrm>
                <a:off x="16160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</a:t>
                </a:r>
                <a:endParaRPr/>
              </a:p>
            </p:txBody>
          </p:sp>
          <p:sp>
            <p:nvSpPr>
              <p:cNvPr id="1026" name="Google Shape;1026;p38"/>
              <p:cNvSpPr txBox="1"/>
              <p:nvPr/>
            </p:nvSpPr>
            <p:spPr>
              <a:xfrm>
                <a:off x="22151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年齢</a:t>
                </a:r>
                <a:endParaRPr/>
              </a:p>
            </p:txBody>
          </p:sp>
          <p:sp>
            <p:nvSpPr>
              <p:cNvPr id="1027" name="Google Shape;1027;p38"/>
              <p:cNvSpPr txBox="1"/>
              <p:nvPr/>
            </p:nvSpPr>
            <p:spPr>
              <a:xfrm>
                <a:off x="28142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斤量</a:t>
                </a:r>
                <a:endParaRPr/>
              </a:p>
            </p:txBody>
          </p:sp>
          <p:sp>
            <p:nvSpPr>
              <p:cNvPr id="1028" name="Google Shape;1028;p38"/>
              <p:cNvSpPr txBox="1"/>
              <p:nvPr/>
            </p:nvSpPr>
            <p:spPr>
              <a:xfrm>
                <a:off x="34133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29" name="Google Shape;1029;p38"/>
              <p:cNvSpPr txBox="1"/>
              <p:nvPr/>
            </p:nvSpPr>
            <p:spPr>
              <a:xfrm>
                <a:off x="34133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30" name="Google Shape;1030;p38"/>
              <p:cNvSpPr txBox="1"/>
              <p:nvPr/>
            </p:nvSpPr>
            <p:spPr>
              <a:xfrm>
                <a:off x="34133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31" name="Google Shape;1031;p38"/>
              <p:cNvSpPr txBox="1"/>
              <p:nvPr/>
            </p:nvSpPr>
            <p:spPr>
              <a:xfrm>
                <a:off x="34133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0</a:t>
                </a:r>
                <a:endParaRPr/>
              </a:p>
            </p:txBody>
          </p:sp>
          <p:sp>
            <p:nvSpPr>
              <p:cNvPr id="1032" name="Google Shape;1032;p38"/>
              <p:cNvSpPr txBox="1"/>
              <p:nvPr/>
            </p:nvSpPr>
            <p:spPr>
              <a:xfrm>
                <a:off x="34133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0</a:t>
                </a:r>
                <a:endParaRPr/>
              </a:p>
            </p:txBody>
          </p:sp>
          <p:sp>
            <p:nvSpPr>
              <p:cNvPr id="1033" name="Google Shape;1033;p38"/>
              <p:cNvSpPr txBox="1"/>
              <p:nvPr/>
            </p:nvSpPr>
            <p:spPr>
              <a:xfrm>
                <a:off x="3413350" y="2167675"/>
                <a:ext cx="599100" cy="4002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入賞</a:t>
                </a:r>
                <a:endParaRPr/>
              </a:p>
            </p:txBody>
          </p:sp>
        </p:grpSp>
        <p:sp>
          <p:nvSpPr>
            <p:cNvPr id="1034" name="Google Shape;1034;p38"/>
            <p:cNvSpPr txBox="1"/>
            <p:nvPr/>
          </p:nvSpPr>
          <p:spPr>
            <a:xfrm>
              <a:off x="410553" y="1667750"/>
              <a:ext cx="299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ブートストラップ</a:t>
              </a:r>
              <a:endParaRPr/>
            </a:p>
          </p:txBody>
        </p:sp>
      </p:grpSp>
      <p:sp>
        <p:nvSpPr>
          <p:cNvPr id="1035" name="Google Shape;1035;p38"/>
          <p:cNvSpPr/>
          <p:nvPr/>
        </p:nvSpPr>
        <p:spPr>
          <a:xfrm>
            <a:off x="4134250" y="1452875"/>
            <a:ext cx="1550400" cy="482700"/>
          </a:xfrm>
          <a:prstGeom prst="wedgeRoundRectCallout">
            <a:avLst>
              <a:gd fmla="val -52226" name="adj1"/>
              <a:gd fmla="val 9848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重い方が予測が難しい</a:t>
            </a:r>
            <a:endParaRPr sz="1000"/>
          </a:p>
        </p:txBody>
      </p:sp>
      <p:cxnSp>
        <p:nvCxnSpPr>
          <p:cNvPr id="1036" name="Google Shape;1036;p38"/>
          <p:cNvCxnSpPr>
            <a:stCxn id="965" idx="3"/>
            <a:endCxn id="1005" idx="1"/>
          </p:cNvCxnSpPr>
          <p:nvPr/>
        </p:nvCxnSpPr>
        <p:spPr>
          <a:xfrm>
            <a:off x="4001950" y="3168175"/>
            <a:ext cx="14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38"/>
          <p:cNvCxnSpPr>
            <a:stCxn id="965" idx="3"/>
            <a:endCxn id="1007" idx="1"/>
          </p:cNvCxnSpPr>
          <p:nvPr/>
        </p:nvCxnSpPr>
        <p:spPr>
          <a:xfrm>
            <a:off x="4001950" y="3168175"/>
            <a:ext cx="146010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38"/>
          <p:cNvCxnSpPr>
            <a:stCxn id="965" idx="3"/>
            <a:endCxn id="1008" idx="1"/>
          </p:cNvCxnSpPr>
          <p:nvPr/>
        </p:nvCxnSpPr>
        <p:spPr>
          <a:xfrm>
            <a:off x="4001950" y="3168175"/>
            <a:ext cx="14601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重みを更新し、エントロピーを計算</a:t>
            </a:r>
            <a:r>
              <a:rPr lang="en"/>
              <a:t>する</a:t>
            </a:r>
            <a:endParaRPr/>
          </a:p>
        </p:txBody>
      </p:sp>
      <p:sp>
        <p:nvSpPr>
          <p:cNvPr id="1044" name="Google Shape;10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アダブーストの仕組み⑧～</a:t>
            </a:r>
            <a:endParaRPr/>
          </a:p>
        </p:txBody>
      </p:sp>
      <p:grpSp>
        <p:nvGrpSpPr>
          <p:cNvPr id="1045" name="Google Shape;1045;p39"/>
          <p:cNvGrpSpPr/>
          <p:nvPr/>
        </p:nvGrpSpPr>
        <p:grpSpPr>
          <a:xfrm>
            <a:off x="432925" y="1667750"/>
            <a:ext cx="3594624" cy="2901125"/>
            <a:chOff x="410525" y="1667750"/>
            <a:chExt cx="3594624" cy="2901125"/>
          </a:xfrm>
        </p:grpSpPr>
        <p:grpSp>
          <p:nvGrpSpPr>
            <p:cNvPr id="1046" name="Google Shape;1046;p39"/>
            <p:cNvGrpSpPr/>
            <p:nvPr/>
          </p:nvGrpSpPr>
          <p:grpSpPr>
            <a:xfrm>
              <a:off x="410525" y="2167675"/>
              <a:ext cx="2995500" cy="2401200"/>
              <a:chOff x="1016950" y="2167675"/>
              <a:chExt cx="2995500" cy="2401200"/>
            </a:xfrm>
          </p:grpSpPr>
          <p:sp>
            <p:nvSpPr>
              <p:cNvPr id="1047" name="Google Shape;1047;p39"/>
              <p:cNvSpPr txBox="1"/>
              <p:nvPr/>
            </p:nvSpPr>
            <p:spPr>
              <a:xfrm>
                <a:off x="10169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オルフェ</a:t>
                </a:r>
                <a:endParaRPr sz="800"/>
              </a:p>
            </p:txBody>
          </p:sp>
          <p:sp>
            <p:nvSpPr>
              <p:cNvPr id="1048" name="Google Shape;1048;p39"/>
              <p:cNvSpPr txBox="1"/>
              <p:nvPr/>
            </p:nvSpPr>
            <p:spPr>
              <a:xfrm>
                <a:off x="10169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オグリ</a:t>
                </a:r>
                <a:endParaRPr sz="800"/>
              </a:p>
            </p:txBody>
          </p:sp>
          <p:sp>
            <p:nvSpPr>
              <p:cNvPr id="1049" name="Google Shape;1049;p39"/>
              <p:cNvSpPr txBox="1"/>
              <p:nvPr/>
            </p:nvSpPr>
            <p:spPr>
              <a:xfrm>
                <a:off x="10169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ウォッカ</a:t>
                </a:r>
                <a:endParaRPr sz="800"/>
              </a:p>
            </p:txBody>
          </p:sp>
          <p:sp>
            <p:nvSpPr>
              <p:cNvPr id="1050" name="Google Shape;1050;p39"/>
              <p:cNvSpPr txBox="1"/>
              <p:nvPr/>
            </p:nvSpPr>
            <p:spPr>
              <a:xfrm>
                <a:off x="10169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オグリ</a:t>
                </a:r>
                <a:endParaRPr sz="800"/>
              </a:p>
            </p:txBody>
          </p:sp>
          <p:sp>
            <p:nvSpPr>
              <p:cNvPr id="1051" name="Google Shape;1051;p39"/>
              <p:cNvSpPr txBox="1"/>
              <p:nvPr/>
            </p:nvSpPr>
            <p:spPr>
              <a:xfrm>
                <a:off x="10169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オグリ</a:t>
                </a:r>
                <a:endParaRPr sz="800"/>
              </a:p>
            </p:txBody>
          </p:sp>
          <p:sp>
            <p:nvSpPr>
              <p:cNvPr id="1052" name="Google Shape;1052;p39"/>
              <p:cNvSpPr txBox="1"/>
              <p:nvPr/>
            </p:nvSpPr>
            <p:spPr>
              <a:xfrm>
                <a:off x="16160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53" name="Google Shape;1053;p39"/>
              <p:cNvSpPr txBox="1"/>
              <p:nvPr/>
            </p:nvSpPr>
            <p:spPr>
              <a:xfrm>
                <a:off x="16160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54" name="Google Shape;1054;p39"/>
              <p:cNvSpPr txBox="1"/>
              <p:nvPr/>
            </p:nvSpPr>
            <p:spPr>
              <a:xfrm>
                <a:off x="16160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牝</a:t>
                </a:r>
                <a:endParaRPr/>
              </a:p>
            </p:txBody>
          </p:sp>
          <p:sp>
            <p:nvSpPr>
              <p:cNvPr id="1055" name="Google Shape;1055;p39"/>
              <p:cNvSpPr txBox="1"/>
              <p:nvPr/>
            </p:nvSpPr>
            <p:spPr>
              <a:xfrm>
                <a:off x="16160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56" name="Google Shape;1056;p39"/>
              <p:cNvSpPr txBox="1"/>
              <p:nvPr/>
            </p:nvSpPr>
            <p:spPr>
              <a:xfrm>
                <a:off x="16160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牡</a:t>
                </a:r>
                <a:endParaRPr/>
              </a:p>
            </p:txBody>
          </p:sp>
          <p:sp>
            <p:nvSpPr>
              <p:cNvPr id="1057" name="Google Shape;1057;p39"/>
              <p:cNvSpPr txBox="1"/>
              <p:nvPr/>
            </p:nvSpPr>
            <p:spPr>
              <a:xfrm>
                <a:off x="22151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</a:t>
                </a:r>
                <a:endParaRPr/>
              </a:p>
            </p:txBody>
          </p:sp>
          <p:sp>
            <p:nvSpPr>
              <p:cNvPr id="1058" name="Google Shape;1058;p39"/>
              <p:cNvSpPr txBox="1"/>
              <p:nvPr/>
            </p:nvSpPr>
            <p:spPr>
              <a:xfrm>
                <a:off x="22151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059" name="Google Shape;1059;p39"/>
              <p:cNvSpPr txBox="1"/>
              <p:nvPr/>
            </p:nvSpPr>
            <p:spPr>
              <a:xfrm>
                <a:off x="22151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060" name="Google Shape;1060;p39"/>
              <p:cNvSpPr txBox="1"/>
              <p:nvPr/>
            </p:nvSpPr>
            <p:spPr>
              <a:xfrm>
                <a:off x="22151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6</a:t>
                </a:r>
                <a:endParaRPr/>
              </a:p>
            </p:txBody>
          </p:sp>
          <p:sp>
            <p:nvSpPr>
              <p:cNvPr id="1061" name="Google Shape;1061;p39"/>
              <p:cNvSpPr txBox="1"/>
              <p:nvPr/>
            </p:nvSpPr>
            <p:spPr>
              <a:xfrm>
                <a:off x="22151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062" name="Google Shape;1062;p39"/>
              <p:cNvSpPr txBox="1"/>
              <p:nvPr/>
            </p:nvSpPr>
            <p:spPr>
              <a:xfrm>
                <a:off x="28142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57</a:t>
                </a:r>
                <a:endParaRPr/>
              </a:p>
            </p:txBody>
          </p:sp>
          <p:sp>
            <p:nvSpPr>
              <p:cNvPr id="1063" name="Google Shape;1063;p39"/>
              <p:cNvSpPr txBox="1"/>
              <p:nvPr/>
            </p:nvSpPr>
            <p:spPr>
              <a:xfrm>
                <a:off x="28142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56</a:t>
                </a:r>
                <a:endParaRPr/>
              </a:p>
            </p:txBody>
          </p:sp>
          <p:sp>
            <p:nvSpPr>
              <p:cNvPr id="1064" name="Google Shape;1064;p39"/>
              <p:cNvSpPr txBox="1"/>
              <p:nvPr/>
            </p:nvSpPr>
            <p:spPr>
              <a:xfrm>
                <a:off x="28142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55</a:t>
                </a:r>
                <a:endParaRPr/>
              </a:p>
            </p:txBody>
          </p:sp>
          <p:sp>
            <p:nvSpPr>
              <p:cNvPr id="1065" name="Google Shape;1065;p39"/>
              <p:cNvSpPr txBox="1"/>
              <p:nvPr/>
            </p:nvSpPr>
            <p:spPr>
              <a:xfrm>
                <a:off x="28142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56</a:t>
                </a:r>
                <a:endParaRPr/>
              </a:p>
            </p:txBody>
          </p:sp>
          <p:sp>
            <p:nvSpPr>
              <p:cNvPr id="1066" name="Google Shape;1066;p39"/>
              <p:cNvSpPr txBox="1"/>
              <p:nvPr/>
            </p:nvSpPr>
            <p:spPr>
              <a:xfrm>
                <a:off x="28142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56</a:t>
                </a:r>
                <a:endParaRPr/>
              </a:p>
            </p:txBody>
          </p:sp>
          <p:sp>
            <p:nvSpPr>
              <p:cNvPr id="1067" name="Google Shape;1067;p39"/>
              <p:cNvSpPr txBox="1"/>
              <p:nvPr/>
            </p:nvSpPr>
            <p:spPr>
              <a:xfrm>
                <a:off x="1016950" y="2167675"/>
                <a:ext cx="599100" cy="400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名前</a:t>
                </a:r>
                <a:endParaRPr/>
              </a:p>
            </p:txBody>
          </p:sp>
          <p:sp>
            <p:nvSpPr>
              <p:cNvPr id="1068" name="Google Shape;1068;p39"/>
              <p:cNvSpPr txBox="1"/>
              <p:nvPr/>
            </p:nvSpPr>
            <p:spPr>
              <a:xfrm>
                <a:off x="16160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性別</a:t>
                </a:r>
                <a:endParaRPr/>
              </a:p>
            </p:txBody>
          </p:sp>
          <p:sp>
            <p:nvSpPr>
              <p:cNvPr id="1069" name="Google Shape;1069;p39"/>
              <p:cNvSpPr txBox="1"/>
              <p:nvPr/>
            </p:nvSpPr>
            <p:spPr>
              <a:xfrm>
                <a:off x="22151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年齢</a:t>
                </a:r>
                <a:endParaRPr/>
              </a:p>
            </p:txBody>
          </p:sp>
          <p:sp>
            <p:nvSpPr>
              <p:cNvPr id="1070" name="Google Shape;1070;p39"/>
              <p:cNvSpPr txBox="1"/>
              <p:nvPr/>
            </p:nvSpPr>
            <p:spPr>
              <a:xfrm>
                <a:off x="2814250" y="2167675"/>
                <a:ext cx="599100" cy="400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斤量</a:t>
                </a:r>
                <a:endParaRPr/>
              </a:p>
            </p:txBody>
          </p:sp>
          <p:sp>
            <p:nvSpPr>
              <p:cNvPr id="1071" name="Google Shape;1071;p39"/>
              <p:cNvSpPr txBox="1"/>
              <p:nvPr/>
            </p:nvSpPr>
            <p:spPr>
              <a:xfrm>
                <a:off x="3413350" y="25678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72" name="Google Shape;1072;p39"/>
              <p:cNvSpPr txBox="1"/>
              <p:nvPr/>
            </p:nvSpPr>
            <p:spPr>
              <a:xfrm>
                <a:off x="3413350" y="29680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73" name="Google Shape;1073;p39"/>
              <p:cNvSpPr txBox="1"/>
              <p:nvPr/>
            </p:nvSpPr>
            <p:spPr>
              <a:xfrm>
                <a:off x="3413350" y="33682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74" name="Google Shape;1074;p39"/>
              <p:cNvSpPr txBox="1"/>
              <p:nvPr/>
            </p:nvSpPr>
            <p:spPr>
              <a:xfrm>
                <a:off x="3413350" y="3768475"/>
                <a:ext cx="599100" cy="400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0</a:t>
                </a:r>
                <a:endParaRPr/>
              </a:p>
            </p:txBody>
          </p:sp>
          <p:sp>
            <p:nvSpPr>
              <p:cNvPr id="1075" name="Google Shape;1075;p39"/>
              <p:cNvSpPr txBox="1"/>
              <p:nvPr/>
            </p:nvSpPr>
            <p:spPr>
              <a:xfrm>
                <a:off x="3413350" y="4168675"/>
                <a:ext cx="599100" cy="400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0</a:t>
                </a:r>
                <a:endParaRPr/>
              </a:p>
            </p:txBody>
          </p:sp>
          <p:sp>
            <p:nvSpPr>
              <p:cNvPr id="1076" name="Google Shape;1076;p39"/>
              <p:cNvSpPr txBox="1"/>
              <p:nvPr/>
            </p:nvSpPr>
            <p:spPr>
              <a:xfrm>
                <a:off x="3413350" y="2167675"/>
                <a:ext cx="599100" cy="4002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入賞</a:t>
                </a:r>
                <a:endParaRPr/>
              </a:p>
            </p:txBody>
          </p:sp>
        </p:grpSp>
        <p:sp>
          <p:nvSpPr>
            <p:cNvPr id="1077" name="Google Shape;1077;p39"/>
            <p:cNvSpPr txBox="1"/>
            <p:nvPr/>
          </p:nvSpPr>
          <p:spPr>
            <a:xfrm>
              <a:off x="410549" y="1667750"/>
              <a:ext cx="35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ブートストラップ</a:t>
              </a:r>
              <a:endParaRPr/>
            </a:p>
          </p:txBody>
        </p:sp>
      </p:grpSp>
      <p:grpSp>
        <p:nvGrpSpPr>
          <p:cNvPr id="1078" name="Google Shape;1078;p39"/>
          <p:cNvGrpSpPr/>
          <p:nvPr/>
        </p:nvGrpSpPr>
        <p:grpSpPr>
          <a:xfrm>
            <a:off x="3428450" y="2167675"/>
            <a:ext cx="599100" cy="2401200"/>
            <a:chOff x="3402850" y="2167675"/>
            <a:chExt cx="599100" cy="2401200"/>
          </a:xfrm>
        </p:grpSpPr>
        <p:sp>
          <p:nvSpPr>
            <p:cNvPr id="1079" name="Google Shape;1079;p39"/>
            <p:cNvSpPr txBox="1"/>
            <p:nvPr/>
          </p:nvSpPr>
          <p:spPr>
            <a:xfrm>
              <a:off x="3402850" y="25678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1/5</a:t>
              </a:r>
              <a:endParaRPr sz="1300"/>
            </a:p>
          </p:txBody>
        </p:sp>
        <p:sp>
          <p:nvSpPr>
            <p:cNvPr id="1080" name="Google Shape;1080;p39"/>
            <p:cNvSpPr txBox="1"/>
            <p:nvPr/>
          </p:nvSpPr>
          <p:spPr>
            <a:xfrm>
              <a:off x="3402850" y="29680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1/5</a:t>
              </a:r>
              <a:endParaRPr sz="1300"/>
            </a:p>
          </p:txBody>
        </p:sp>
        <p:sp>
          <p:nvSpPr>
            <p:cNvPr id="1081" name="Google Shape;1081;p39"/>
            <p:cNvSpPr txBox="1"/>
            <p:nvPr/>
          </p:nvSpPr>
          <p:spPr>
            <a:xfrm>
              <a:off x="3402850" y="33682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1/5</a:t>
              </a:r>
              <a:endParaRPr/>
            </a:p>
          </p:txBody>
        </p:sp>
        <p:sp>
          <p:nvSpPr>
            <p:cNvPr id="1082" name="Google Shape;1082;p39"/>
            <p:cNvSpPr txBox="1"/>
            <p:nvPr/>
          </p:nvSpPr>
          <p:spPr>
            <a:xfrm>
              <a:off x="3402850" y="3768475"/>
              <a:ext cx="599100" cy="400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1/5</a:t>
              </a:r>
              <a:endParaRPr/>
            </a:p>
          </p:txBody>
        </p:sp>
        <p:sp>
          <p:nvSpPr>
            <p:cNvPr id="1083" name="Google Shape;1083;p39"/>
            <p:cNvSpPr txBox="1"/>
            <p:nvPr/>
          </p:nvSpPr>
          <p:spPr>
            <a:xfrm>
              <a:off x="3402850" y="4168675"/>
              <a:ext cx="599100" cy="400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1/5</a:t>
              </a:r>
              <a:endParaRPr/>
            </a:p>
          </p:txBody>
        </p:sp>
        <p:sp>
          <p:nvSpPr>
            <p:cNvPr id="1084" name="Google Shape;1084;p39"/>
            <p:cNvSpPr txBox="1"/>
            <p:nvPr/>
          </p:nvSpPr>
          <p:spPr>
            <a:xfrm>
              <a:off x="3402850" y="2167675"/>
              <a:ext cx="599100" cy="4002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重み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085" name="Google Shape;1085;p39"/>
          <p:cNvSpPr/>
          <p:nvPr/>
        </p:nvSpPr>
        <p:spPr>
          <a:xfrm>
            <a:off x="4447875" y="185702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 txBox="1"/>
          <p:nvPr/>
        </p:nvSpPr>
        <p:spPr>
          <a:xfrm>
            <a:off x="5084025" y="20094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=牡</a:t>
            </a:r>
            <a:endParaRPr/>
          </a:p>
        </p:txBody>
      </p:sp>
      <p:sp>
        <p:nvSpPr>
          <p:cNvPr id="1087" name="Google Shape;1087;p39"/>
          <p:cNvSpPr txBox="1"/>
          <p:nvPr/>
        </p:nvSpPr>
        <p:spPr>
          <a:xfrm>
            <a:off x="5084025" y="23334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</a:t>
            </a:r>
            <a:endParaRPr/>
          </a:p>
        </p:txBody>
      </p:sp>
      <p:sp>
        <p:nvSpPr>
          <p:cNvPr id="1088" name="Google Shape;1088;p39"/>
          <p:cNvSpPr txBox="1"/>
          <p:nvPr/>
        </p:nvSpPr>
        <p:spPr>
          <a:xfrm>
            <a:off x="5645625" y="23334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1/5</a:t>
            </a:r>
            <a:endParaRPr/>
          </a:p>
        </p:txBody>
      </p:sp>
      <p:sp>
        <p:nvSpPr>
          <p:cNvPr id="1089" name="Google Shape;1089;p39"/>
          <p:cNvSpPr txBox="1"/>
          <p:nvPr/>
        </p:nvSpPr>
        <p:spPr>
          <a:xfrm>
            <a:off x="5645625" y="200941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≠牡</a:t>
            </a:r>
            <a:endParaRPr/>
          </a:p>
        </p:txBody>
      </p:sp>
      <p:sp>
        <p:nvSpPr>
          <p:cNvPr id="1090" name="Google Shape;1090;p39"/>
          <p:cNvSpPr txBox="1"/>
          <p:nvPr/>
        </p:nvSpPr>
        <p:spPr>
          <a:xfrm>
            <a:off x="4474425" y="233341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1091" name="Google Shape;1091;p39"/>
          <p:cNvSpPr/>
          <p:nvPr/>
        </p:nvSpPr>
        <p:spPr>
          <a:xfrm>
            <a:off x="4995663" y="169013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性別</a:t>
            </a:r>
            <a:endParaRPr/>
          </a:p>
        </p:txBody>
      </p:sp>
      <p:sp>
        <p:nvSpPr>
          <p:cNvPr id="1092" name="Google Shape;1092;p39"/>
          <p:cNvSpPr/>
          <p:nvPr/>
        </p:nvSpPr>
        <p:spPr>
          <a:xfrm>
            <a:off x="6721975" y="1857038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9"/>
          <p:cNvSpPr txBox="1"/>
          <p:nvPr/>
        </p:nvSpPr>
        <p:spPr>
          <a:xfrm>
            <a:off x="7358125" y="20094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≦5</a:t>
            </a:r>
            <a:endParaRPr/>
          </a:p>
        </p:txBody>
      </p:sp>
      <p:sp>
        <p:nvSpPr>
          <p:cNvPr id="1094" name="Google Shape;1094;p39"/>
          <p:cNvSpPr txBox="1"/>
          <p:nvPr/>
        </p:nvSpPr>
        <p:spPr>
          <a:xfrm>
            <a:off x="7358125" y="2333425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/5</a:t>
            </a:r>
            <a:endParaRPr/>
          </a:p>
        </p:txBody>
      </p:sp>
      <p:sp>
        <p:nvSpPr>
          <p:cNvPr id="1095" name="Google Shape;1095;p39"/>
          <p:cNvSpPr txBox="1"/>
          <p:nvPr/>
        </p:nvSpPr>
        <p:spPr>
          <a:xfrm>
            <a:off x="7919725" y="2333425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/5</a:t>
            </a:r>
            <a:endParaRPr/>
          </a:p>
        </p:txBody>
      </p:sp>
      <p:sp>
        <p:nvSpPr>
          <p:cNvPr id="1096" name="Google Shape;1096;p39"/>
          <p:cNvSpPr txBox="1"/>
          <p:nvPr/>
        </p:nvSpPr>
        <p:spPr>
          <a:xfrm>
            <a:off x="7919725" y="20094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&lt;</a:t>
            </a:r>
            <a:endParaRPr/>
          </a:p>
        </p:txBody>
      </p:sp>
      <p:sp>
        <p:nvSpPr>
          <p:cNvPr id="1097" name="Google Shape;1097;p39"/>
          <p:cNvSpPr txBox="1"/>
          <p:nvPr/>
        </p:nvSpPr>
        <p:spPr>
          <a:xfrm>
            <a:off x="6748525" y="2333425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1098" name="Google Shape;1098;p39"/>
          <p:cNvSpPr/>
          <p:nvPr/>
        </p:nvSpPr>
        <p:spPr>
          <a:xfrm>
            <a:off x="7269763" y="1690150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年齢</a:t>
            </a:r>
            <a:endParaRPr/>
          </a:p>
        </p:txBody>
      </p:sp>
      <p:sp>
        <p:nvSpPr>
          <p:cNvPr id="1099" name="Google Shape;1099;p39"/>
          <p:cNvSpPr/>
          <p:nvPr/>
        </p:nvSpPr>
        <p:spPr>
          <a:xfrm>
            <a:off x="4447875" y="358217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9"/>
          <p:cNvSpPr txBox="1"/>
          <p:nvPr/>
        </p:nvSpPr>
        <p:spPr>
          <a:xfrm>
            <a:off x="5084025" y="373456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≦55</a:t>
            </a:r>
            <a:endParaRPr/>
          </a:p>
        </p:txBody>
      </p:sp>
      <p:sp>
        <p:nvSpPr>
          <p:cNvPr id="1101" name="Google Shape;1101;p39"/>
          <p:cNvSpPr txBox="1"/>
          <p:nvPr/>
        </p:nvSpPr>
        <p:spPr>
          <a:xfrm>
            <a:off x="50840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1/5</a:t>
            </a:r>
            <a:endParaRPr/>
          </a:p>
        </p:txBody>
      </p:sp>
      <p:sp>
        <p:nvSpPr>
          <p:cNvPr id="1102" name="Google Shape;1102;p39"/>
          <p:cNvSpPr txBox="1"/>
          <p:nvPr/>
        </p:nvSpPr>
        <p:spPr>
          <a:xfrm>
            <a:off x="56456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</a:t>
            </a:r>
            <a:endParaRPr/>
          </a:p>
        </p:txBody>
      </p:sp>
      <p:sp>
        <p:nvSpPr>
          <p:cNvPr id="1103" name="Google Shape;1103;p39"/>
          <p:cNvSpPr txBox="1"/>
          <p:nvPr/>
        </p:nvSpPr>
        <p:spPr>
          <a:xfrm>
            <a:off x="5645625" y="373456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55&lt;</a:t>
            </a:r>
            <a:endParaRPr/>
          </a:p>
        </p:txBody>
      </p:sp>
      <p:sp>
        <p:nvSpPr>
          <p:cNvPr id="1104" name="Google Shape;1104;p39"/>
          <p:cNvSpPr txBox="1"/>
          <p:nvPr/>
        </p:nvSpPr>
        <p:spPr>
          <a:xfrm>
            <a:off x="44744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1105" name="Google Shape;1105;p39"/>
          <p:cNvSpPr/>
          <p:nvPr/>
        </p:nvSpPr>
        <p:spPr>
          <a:xfrm>
            <a:off x="4995663" y="341528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斤量</a:t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6733875" y="3582175"/>
            <a:ext cx="2013900" cy="9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 txBox="1"/>
          <p:nvPr/>
        </p:nvSpPr>
        <p:spPr>
          <a:xfrm>
            <a:off x="7370025" y="373456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≦56</a:t>
            </a:r>
            <a:endParaRPr/>
          </a:p>
        </p:txBody>
      </p:sp>
      <p:sp>
        <p:nvSpPr>
          <p:cNvPr id="1108" name="Google Shape;1108;p39"/>
          <p:cNvSpPr txBox="1"/>
          <p:nvPr/>
        </p:nvSpPr>
        <p:spPr>
          <a:xfrm>
            <a:off x="73700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/5</a:t>
            </a:r>
            <a:endParaRPr/>
          </a:p>
        </p:txBody>
      </p:sp>
      <p:sp>
        <p:nvSpPr>
          <p:cNvPr id="1109" name="Google Shape;1109;p39"/>
          <p:cNvSpPr txBox="1"/>
          <p:nvPr/>
        </p:nvSpPr>
        <p:spPr>
          <a:xfrm>
            <a:off x="79316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/5</a:t>
            </a:r>
            <a:endParaRPr/>
          </a:p>
        </p:txBody>
      </p:sp>
      <p:sp>
        <p:nvSpPr>
          <p:cNvPr id="1110" name="Google Shape;1110;p39"/>
          <p:cNvSpPr txBox="1"/>
          <p:nvPr/>
        </p:nvSpPr>
        <p:spPr>
          <a:xfrm>
            <a:off x="7931625" y="3734563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56&lt;</a:t>
            </a:r>
            <a:endParaRPr/>
          </a:p>
        </p:txBody>
      </p:sp>
      <p:sp>
        <p:nvSpPr>
          <p:cNvPr id="1111" name="Google Shape;1111;p39"/>
          <p:cNvSpPr txBox="1"/>
          <p:nvPr/>
        </p:nvSpPr>
        <p:spPr>
          <a:xfrm>
            <a:off x="6760425" y="4058563"/>
            <a:ext cx="561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確率</a:t>
            </a:r>
            <a:endParaRPr sz="800"/>
          </a:p>
        </p:txBody>
      </p:sp>
      <p:sp>
        <p:nvSpPr>
          <p:cNvPr id="1112" name="Google Shape;1112;p39"/>
          <p:cNvSpPr/>
          <p:nvPr/>
        </p:nvSpPr>
        <p:spPr>
          <a:xfrm>
            <a:off x="7281663" y="3415288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斤量</a:t>
            </a:r>
            <a:endParaRPr/>
          </a:p>
        </p:txBody>
      </p:sp>
      <p:pic>
        <p:nvPicPr>
          <p:cNvPr id="1113" name="Google Shape;11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725" y="4654873"/>
            <a:ext cx="624200" cy="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825" y="4654873"/>
            <a:ext cx="624200" cy="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725" y="2916048"/>
            <a:ext cx="624200" cy="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8987" y="2898641"/>
            <a:ext cx="643675" cy="34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Alphaの合計を計算する</a:t>
            </a:r>
            <a:endParaRPr/>
          </a:p>
        </p:txBody>
      </p:sp>
      <p:sp>
        <p:nvSpPr>
          <p:cNvPr id="1122" name="Google Shape;1122;p40"/>
          <p:cNvSpPr/>
          <p:nvPr/>
        </p:nvSpPr>
        <p:spPr>
          <a:xfrm>
            <a:off x="4718800" y="1993625"/>
            <a:ext cx="4080600" cy="2184600"/>
          </a:xfrm>
          <a:prstGeom prst="roundRect">
            <a:avLst>
              <a:gd fmla="val 16667" name="adj"/>
            </a:avLst>
          </a:prstGeom>
          <a:solidFill>
            <a:srgbClr val="D9EAD3">
              <a:alpha val="190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0"/>
          <p:cNvSpPr/>
          <p:nvPr/>
        </p:nvSpPr>
        <p:spPr>
          <a:xfrm>
            <a:off x="1330975" y="1993575"/>
            <a:ext cx="2852100" cy="2184600"/>
          </a:xfrm>
          <a:prstGeom prst="roundRect">
            <a:avLst>
              <a:gd fmla="val 16667" name="adj"/>
            </a:avLst>
          </a:prstGeom>
          <a:solidFill>
            <a:srgbClr val="D9EAD3">
              <a:alpha val="190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アダブーストの仕組み（</a:t>
            </a:r>
            <a:r>
              <a:rPr lang="en"/>
              <a:t>最後</a:t>
            </a:r>
            <a:r>
              <a:rPr lang="en"/>
              <a:t>）</a:t>
            </a: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4942450" y="2268275"/>
            <a:ext cx="1085700" cy="1083000"/>
            <a:chOff x="660500" y="2208900"/>
            <a:chExt cx="1085700" cy="1083000"/>
          </a:xfrm>
        </p:grpSpPr>
        <p:sp>
          <p:nvSpPr>
            <p:cNvPr id="1126" name="Google Shape;1126;p40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分類器②</a:t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Alpha=0.89</a:t>
              </a:r>
              <a:endParaRPr/>
            </a:p>
          </p:txBody>
        </p:sp>
        <p:cxnSp>
          <p:nvCxnSpPr>
            <p:cNvPr id="1128" name="Google Shape;1128;p40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29" name="Google Shape;1129;p40"/>
          <p:cNvSpPr/>
          <p:nvPr/>
        </p:nvSpPr>
        <p:spPr>
          <a:xfrm>
            <a:off x="3651850" y="1202500"/>
            <a:ext cx="14034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テストデータ</a:t>
            </a:r>
            <a:endParaRPr/>
          </a:p>
        </p:txBody>
      </p:sp>
      <p:sp>
        <p:nvSpPr>
          <p:cNvPr id="1130" name="Google Shape;1130;p40"/>
          <p:cNvSpPr/>
          <p:nvPr/>
        </p:nvSpPr>
        <p:spPr>
          <a:xfrm>
            <a:off x="3651850" y="4341800"/>
            <a:ext cx="14034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（着外）</a:t>
            </a:r>
            <a:endParaRPr/>
          </a:p>
        </p:txBody>
      </p:sp>
      <p:grpSp>
        <p:nvGrpSpPr>
          <p:cNvPr id="1131" name="Google Shape;1131;p40"/>
          <p:cNvGrpSpPr/>
          <p:nvPr/>
        </p:nvGrpSpPr>
        <p:grpSpPr>
          <a:xfrm>
            <a:off x="2842800" y="2268275"/>
            <a:ext cx="1085700" cy="1083000"/>
            <a:chOff x="660500" y="2208900"/>
            <a:chExt cx="1085700" cy="1083000"/>
          </a:xfrm>
        </p:grpSpPr>
        <p:sp>
          <p:nvSpPr>
            <p:cNvPr id="1132" name="Google Shape;1132;p40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分類器③</a:t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Alpha=0.42</a:t>
              </a:r>
              <a:endParaRPr/>
            </a:p>
          </p:txBody>
        </p:sp>
        <p:cxnSp>
          <p:nvCxnSpPr>
            <p:cNvPr id="1134" name="Google Shape;1134;p40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5" name="Google Shape;1135;p40"/>
          <p:cNvGrpSpPr/>
          <p:nvPr/>
        </p:nvGrpSpPr>
        <p:grpSpPr>
          <a:xfrm>
            <a:off x="6237850" y="2268275"/>
            <a:ext cx="1085700" cy="1083000"/>
            <a:chOff x="660500" y="2208900"/>
            <a:chExt cx="1085700" cy="1083000"/>
          </a:xfrm>
        </p:grpSpPr>
        <p:sp>
          <p:nvSpPr>
            <p:cNvPr id="1136" name="Google Shape;1136;p40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分類器④</a:t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Alpha=0.63</a:t>
              </a:r>
              <a:endParaRPr/>
            </a:p>
          </p:txBody>
        </p:sp>
        <p:cxnSp>
          <p:nvCxnSpPr>
            <p:cNvPr id="1138" name="Google Shape;1138;p40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9" name="Google Shape;1139;p40"/>
          <p:cNvGrpSpPr/>
          <p:nvPr/>
        </p:nvGrpSpPr>
        <p:grpSpPr>
          <a:xfrm>
            <a:off x="1547400" y="2268275"/>
            <a:ext cx="1085700" cy="1083000"/>
            <a:chOff x="660500" y="2208900"/>
            <a:chExt cx="1085700" cy="1083000"/>
          </a:xfrm>
        </p:grpSpPr>
        <p:sp>
          <p:nvSpPr>
            <p:cNvPr id="1140" name="Google Shape;1140;p40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分類器①</a:t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Alpha=0.69</a:t>
              </a:r>
              <a:endParaRPr sz="1000"/>
            </a:p>
          </p:txBody>
        </p:sp>
        <p:cxnSp>
          <p:nvCxnSpPr>
            <p:cNvPr id="1142" name="Google Shape;1142;p40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3" name="Google Shape;1143;p40"/>
          <p:cNvGrpSpPr/>
          <p:nvPr/>
        </p:nvGrpSpPr>
        <p:grpSpPr>
          <a:xfrm>
            <a:off x="7533250" y="2268275"/>
            <a:ext cx="1085700" cy="1083000"/>
            <a:chOff x="660500" y="2208900"/>
            <a:chExt cx="1085700" cy="1083000"/>
          </a:xfrm>
        </p:grpSpPr>
        <p:sp>
          <p:nvSpPr>
            <p:cNvPr id="1144" name="Google Shape;1144;p40"/>
            <p:cNvSpPr/>
            <p:nvPr/>
          </p:nvSpPr>
          <p:spPr>
            <a:xfrm>
              <a:off x="660500" y="2208900"/>
              <a:ext cx="1085700" cy="57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分類器⑤</a:t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29636" y="2988000"/>
              <a:ext cx="918300" cy="3039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Alpha=0.33</a:t>
              </a:r>
              <a:endParaRPr/>
            </a:p>
          </p:txBody>
        </p:sp>
        <p:cxnSp>
          <p:nvCxnSpPr>
            <p:cNvPr id="1146" name="Google Shape;1146;p40"/>
            <p:cNvCxnSpPr/>
            <p:nvPr/>
          </p:nvCxnSpPr>
          <p:spPr>
            <a:xfrm>
              <a:off x="1188475" y="2781600"/>
              <a:ext cx="60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47" name="Google Shape;1147;p40"/>
          <p:cNvCxnSpPr>
            <a:stCxn id="1129" idx="2"/>
            <a:endCxn id="1126" idx="0"/>
          </p:cNvCxnSpPr>
          <p:nvPr/>
        </p:nvCxnSpPr>
        <p:spPr>
          <a:xfrm>
            <a:off x="4353550" y="1775200"/>
            <a:ext cx="11319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40"/>
          <p:cNvCxnSpPr>
            <a:stCxn id="1129" idx="2"/>
            <a:endCxn id="1132" idx="0"/>
          </p:cNvCxnSpPr>
          <p:nvPr/>
        </p:nvCxnSpPr>
        <p:spPr>
          <a:xfrm flipH="1">
            <a:off x="3385750" y="1775200"/>
            <a:ext cx="9678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40"/>
          <p:cNvCxnSpPr>
            <a:stCxn id="1129" idx="2"/>
            <a:endCxn id="1140" idx="0"/>
          </p:cNvCxnSpPr>
          <p:nvPr/>
        </p:nvCxnSpPr>
        <p:spPr>
          <a:xfrm flipH="1">
            <a:off x="2090350" y="1775200"/>
            <a:ext cx="22632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40"/>
          <p:cNvCxnSpPr>
            <a:stCxn id="1129" idx="2"/>
            <a:endCxn id="1144" idx="0"/>
          </p:cNvCxnSpPr>
          <p:nvPr/>
        </p:nvCxnSpPr>
        <p:spPr>
          <a:xfrm>
            <a:off x="4353550" y="1775200"/>
            <a:ext cx="37227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40"/>
          <p:cNvCxnSpPr>
            <a:stCxn id="1129" idx="2"/>
            <a:endCxn id="1136" idx="0"/>
          </p:cNvCxnSpPr>
          <p:nvPr/>
        </p:nvCxnSpPr>
        <p:spPr>
          <a:xfrm>
            <a:off x="4353550" y="1775200"/>
            <a:ext cx="24273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40"/>
          <p:cNvSpPr/>
          <p:nvPr/>
        </p:nvSpPr>
        <p:spPr>
          <a:xfrm>
            <a:off x="2295486" y="3589800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合計</a:t>
            </a:r>
            <a:r>
              <a:rPr lang="en" sz="1000">
                <a:solidFill>
                  <a:schemeClr val="dk1"/>
                </a:solidFill>
              </a:rPr>
              <a:t>=1.11</a:t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6314336" y="3589800"/>
            <a:ext cx="918300" cy="30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合計=1.85</a:t>
            </a:r>
            <a:endParaRPr/>
          </a:p>
        </p:txBody>
      </p:sp>
      <p:cxnSp>
        <p:nvCxnSpPr>
          <p:cNvPr id="1154" name="Google Shape;1154;p40"/>
          <p:cNvCxnSpPr>
            <a:stCxn id="1141" idx="2"/>
            <a:endCxn id="1152" idx="0"/>
          </p:cNvCxnSpPr>
          <p:nvPr/>
        </p:nvCxnSpPr>
        <p:spPr>
          <a:xfrm>
            <a:off x="2075686" y="3351275"/>
            <a:ext cx="6789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40"/>
          <p:cNvCxnSpPr>
            <a:stCxn id="1133" idx="2"/>
            <a:endCxn id="1152" idx="0"/>
          </p:cNvCxnSpPr>
          <p:nvPr/>
        </p:nvCxnSpPr>
        <p:spPr>
          <a:xfrm flipH="1">
            <a:off x="2754586" y="3351275"/>
            <a:ext cx="6165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40"/>
          <p:cNvCxnSpPr>
            <a:stCxn id="1152" idx="2"/>
            <a:endCxn id="1130" idx="0"/>
          </p:cNvCxnSpPr>
          <p:nvPr/>
        </p:nvCxnSpPr>
        <p:spPr>
          <a:xfrm>
            <a:off x="2754636" y="3893700"/>
            <a:ext cx="15990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40"/>
          <p:cNvCxnSpPr>
            <a:stCxn id="1127" idx="2"/>
            <a:endCxn id="1153" idx="0"/>
          </p:cNvCxnSpPr>
          <p:nvPr/>
        </p:nvCxnSpPr>
        <p:spPr>
          <a:xfrm>
            <a:off x="5470736" y="3351275"/>
            <a:ext cx="13029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40"/>
          <p:cNvCxnSpPr>
            <a:stCxn id="1137" idx="2"/>
            <a:endCxn id="1153" idx="0"/>
          </p:cNvCxnSpPr>
          <p:nvPr/>
        </p:nvCxnSpPr>
        <p:spPr>
          <a:xfrm>
            <a:off x="6766136" y="3351275"/>
            <a:ext cx="75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40"/>
          <p:cNvCxnSpPr>
            <a:stCxn id="1145" idx="2"/>
            <a:endCxn id="1153" idx="0"/>
          </p:cNvCxnSpPr>
          <p:nvPr/>
        </p:nvCxnSpPr>
        <p:spPr>
          <a:xfrm flipH="1">
            <a:off x="6773636" y="3351275"/>
            <a:ext cx="12879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40"/>
          <p:cNvCxnSpPr>
            <a:stCxn id="1153" idx="2"/>
            <a:endCxn id="1130" idx="0"/>
          </p:cNvCxnSpPr>
          <p:nvPr/>
        </p:nvCxnSpPr>
        <p:spPr>
          <a:xfrm flipH="1">
            <a:off x="4353686" y="3893700"/>
            <a:ext cx="24198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40"/>
          <p:cNvSpPr/>
          <p:nvPr/>
        </p:nvSpPr>
        <p:spPr>
          <a:xfrm>
            <a:off x="2295475" y="1867800"/>
            <a:ext cx="918300" cy="23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入賞と予想 </a:t>
            </a:r>
            <a:endParaRPr sz="1000"/>
          </a:p>
        </p:txBody>
      </p:sp>
      <p:sp>
        <p:nvSpPr>
          <p:cNvPr id="1162" name="Google Shape;1162;p40"/>
          <p:cNvSpPr/>
          <p:nvPr/>
        </p:nvSpPr>
        <p:spPr>
          <a:xfrm>
            <a:off x="6299950" y="1867800"/>
            <a:ext cx="918300" cy="23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着外</a:t>
            </a:r>
            <a:r>
              <a:rPr lang="en" sz="1000"/>
              <a:t>と予想 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アダブースト</a:t>
            </a:r>
            <a:endParaRPr/>
          </a:p>
        </p:txBody>
      </p:sp>
      <p:sp>
        <p:nvSpPr>
          <p:cNvPr id="1168" name="Google Shape;1168;p41"/>
          <p:cNvSpPr txBox="1"/>
          <p:nvPr>
            <p:ph idx="1" type="body"/>
          </p:nvPr>
        </p:nvSpPr>
        <p:spPr>
          <a:xfrm>
            <a:off x="311700" y="1152475"/>
            <a:ext cx="85206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特徴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複数の弱学習器</a:t>
            </a:r>
            <a:r>
              <a:rPr lang="en" sz="1500"/>
              <a:t>を組み合わせて強い予測モデルを構築する手法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毎回のイテレーションで前回の予測とは異なる標本を重視することで、改善を図る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適切な</a:t>
            </a:r>
            <a:r>
              <a:rPr b="1" lang="en" sz="1500"/>
              <a:t>ハイパーパラメータチューニング</a:t>
            </a:r>
            <a:r>
              <a:rPr lang="en" sz="1500"/>
              <a:t>などによって結果をさらに改善できる可能性あり</a:t>
            </a:r>
            <a:endParaRPr sz="2200"/>
          </a:p>
        </p:txBody>
      </p:sp>
      <p:sp>
        <p:nvSpPr>
          <p:cNvPr id="1169" name="Google Shape;1169;p41"/>
          <p:cNvSpPr txBox="1"/>
          <p:nvPr>
            <p:ph idx="1" type="body"/>
          </p:nvPr>
        </p:nvSpPr>
        <p:spPr>
          <a:xfrm>
            <a:off x="419175" y="2780325"/>
            <a:ext cx="42750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メリット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弱い分類器を組み合わせることによる、</a:t>
            </a:r>
            <a:br>
              <a:rPr lang="en" sz="1400"/>
            </a:br>
            <a:r>
              <a:rPr lang="en" sz="1400"/>
              <a:t>高い予測性能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分類の難しいサンプルをより学習するため、</a:t>
            </a:r>
            <a:br>
              <a:rPr lang="en" sz="1400"/>
            </a:br>
            <a:r>
              <a:rPr lang="en" sz="1400"/>
              <a:t>不均衡なデータセットに強い</a:t>
            </a:r>
            <a:endParaRPr sz="1400"/>
          </a:p>
        </p:txBody>
      </p:sp>
      <p:sp>
        <p:nvSpPr>
          <p:cNvPr id="1170" name="Google Shape;1170;p41"/>
          <p:cNvSpPr txBox="1"/>
          <p:nvPr>
            <p:ph idx="1" type="body"/>
          </p:nvPr>
        </p:nvSpPr>
        <p:spPr>
          <a:xfrm>
            <a:off x="4991175" y="2780325"/>
            <a:ext cx="42750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デメリット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計算量が多いので、時間がかかる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弱い分類器を繰り返し適用するため、</a:t>
            </a:r>
            <a:br>
              <a:rPr lang="en" sz="1400"/>
            </a:br>
            <a:r>
              <a:rPr lang="en" sz="1400"/>
              <a:t>過学習しやすい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自己紹介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川本将人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26才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大阪府四条畷市出身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音楽が好き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借金50万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ブースティング</a:t>
            </a:r>
            <a:endParaRPr/>
          </a:p>
        </p:txBody>
      </p:sp>
      <p:sp>
        <p:nvSpPr>
          <p:cNvPr id="1176" name="Google Shape;11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実装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jupiterへ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レース</a:t>
            </a:r>
            <a:endParaRPr/>
          </a:p>
        </p:txBody>
      </p:sp>
      <p:sp>
        <p:nvSpPr>
          <p:cNvPr id="1182" name="Google Shape;118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500" u="sng">
                <a:solidFill>
                  <a:srgbClr val="1A0DAB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Netkeiba.com</a:t>
            </a:r>
            <a:r>
              <a:rPr lang="en"/>
              <a:t>を使用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3位以内を1に、4位以下を0に変換しこれを予測する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問題数点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まとめ</a:t>
            </a:r>
            <a:endParaRPr/>
          </a:p>
        </p:txBody>
      </p:sp>
      <p:sp>
        <p:nvSpPr>
          <p:cNvPr id="1188" name="Google Shape;11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改善点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データ数？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特徴量？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次元削減？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モデル？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➡</a:t>
            </a:r>
            <a:r>
              <a:rPr lang="en"/>
              <a:t>続報に期待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参考</a:t>
            </a:r>
            <a:endParaRPr/>
          </a:p>
        </p:txBody>
      </p:sp>
      <p:sp>
        <p:nvSpPr>
          <p:cNvPr id="1194" name="Google Shape;1194;p45"/>
          <p:cNvSpPr txBox="1"/>
          <p:nvPr>
            <p:ph idx="1" type="body"/>
          </p:nvPr>
        </p:nvSpPr>
        <p:spPr>
          <a:xfrm>
            <a:off x="311700" y="13976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ADABOOST: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https://www.youtube.com/watch?v=NLRO1-jp5F8&amp;ab_channel=KrishNaik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SCRAPING: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https://github.com/unonao/race-predict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DECISION</a:t>
            </a:r>
            <a:r>
              <a:rPr lang="en" sz="1400"/>
              <a:t> TREE: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https://www.youtube.com/watch?v=qQa9Emh0pZE&amp;ab_channel=K_DM%E3%80%90%E6%A9%9F%E6%A2%B0%E5%AD%A6%E7%BF%92xPython%E3%80%91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KEIBA: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https://race.netkeiba.com/race/shutuba.html?race_id=202305010811&amp;rf=race_list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2023年2月19日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15:40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13" y="1017725"/>
            <a:ext cx="6339575" cy="3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したいこと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アンサンブル学習を使って、勝つ馬を調べる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81" y="1944500"/>
            <a:ext cx="3650525" cy="2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したいこと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有識者に聞いてみた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9633"/>
            <a:ext cx="3251174" cy="22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738" y="2094738"/>
            <a:ext cx="1571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本題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バギングとは？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バギング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バギングとは？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699738"/>
            <a:ext cx="69532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