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9" r:id="rId24"/>
    <p:sldId id="278"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FCB77-BED1-43CA-9D1A-6F85500EB134}">
          <p14:sldIdLst>
            <p14:sldId id="256"/>
            <p14:sldId id="257"/>
            <p14:sldId id="258"/>
            <p14:sldId id="259"/>
            <p14:sldId id="260"/>
            <p14:sldId id="262"/>
            <p14:sldId id="261"/>
            <p14:sldId id="263"/>
            <p14:sldId id="264"/>
            <p14:sldId id="265"/>
            <p14:sldId id="266"/>
            <p14:sldId id="267"/>
            <p14:sldId id="268"/>
            <p14:sldId id="269"/>
            <p14:sldId id="270"/>
            <p14:sldId id="271"/>
            <p14:sldId id="272"/>
            <p14:sldId id="273"/>
            <p14:sldId id="274"/>
            <p14:sldId id="276"/>
            <p14:sldId id="275"/>
            <p14:sldId id="277"/>
            <p14:sldId id="279"/>
            <p14:sldId id="278"/>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浪 康士朗" initials="川浪" lastIdx="1" clrIdx="0">
    <p:extLst>
      <p:ext uri="{19B8F6BF-5375-455C-9EA6-DF929625EA0E}">
        <p15:presenceInfo xmlns:p15="http://schemas.microsoft.com/office/powerpoint/2012/main" userId="ac08058604fb7f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3T09:47:34.624" idx="1">
    <p:pos x="7301" y="106"/>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2642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06754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815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0956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5003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47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909E4-55EF-4C03-B3F2-C5767FAA5706}"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97841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909E4-55EF-4C03-B3F2-C5767FAA5706}"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56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09E4-55EF-4C03-B3F2-C5767FAA5706}"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4142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5973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09E4-55EF-4C03-B3F2-C5767FAA5706}" type="datetimeFigureOut">
              <a:rPr lang="en-US" smtClean="0"/>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E972A-595B-4D85-9E74-D48069CAAF47}" type="slidenum">
              <a:rPr lang="en-US" smtClean="0"/>
              <a:t>‹#›</a:t>
            </a:fld>
            <a:endParaRPr lang="en-US"/>
          </a:p>
        </p:txBody>
      </p:sp>
    </p:spTree>
    <p:extLst>
      <p:ext uri="{BB962C8B-B14F-4D97-AF65-F5344CB8AC3E}">
        <p14:creationId xmlns:p14="http://schemas.microsoft.com/office/powerpoint/2010/main" val="13898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7.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jpeg"/><Relationship Id="rId5" Type="http://schemas.openxmlformats.org/officeDocument/2006/relationships/image" Target="../media/image22.jpeg"/><Relationship Id="rId10" Type="http://schemas.openxmlformats.org/officeDocument/2006/relationships/image" Target="../media/image66.png"/><Relationship Id="rId4" Type="http://schemas.openxmlformats.org/officeDocument/2006/relationships/image" Target="../media/image13.png"/><Relationship Id="rId9" Type="http://schemas.openxmlformats.org/officeDocument/2006/relationships/image" Target="../media/image65.jpe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3.png"/><Relationship Id="rId7" Type="http://schemas.openxmlformats.org/officeDocument/2006/relationships/image" Target="../media/image71.pn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70.gif"/><Relationship Id="rId4" Type="http://schemas.openxmlformats.org/officeDocument/2006/relationships/image" Target="../media/image69.png"/><Relationship Id="rId9" Type="http://schemas.openxmlformats.org/officeDocument/2006/relationships/image" Target="../media/image73.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81.png"/><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jpe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3B5467D-9816-4FBB-B1D4-066B282A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794"/>
            <a:ext cx="12192000" cy="7715794"/>
          </a:xfrm>
          <a:prstGeom prst="rect">
            <a:avLst/>
          </a:prstGeom>
        </p:spPr>
      </p:pic>
      <p:sp>
        <p:nvSpPr>
          <p:cNvPr id="6" name="TextBox 6">
            <a:extLst>
              <a:ext uri="{FF2B5EF4-FFF2-40B4-BE49-F238E27FC236}">
                <a16:creationId xmlns:a16="http://schemas.microsoft.com/office/drawing/2014/main" id="{6DFFE040-43B3-443B-BD13-8A966C46778D}"/>
              </a:ext>
            </a:extLst>
          </p:cNvPr>
          <p:cNvSpPr txBox="1"/>
          <p:nvPr/>
        </p:nvSpPr>
        <p:spPr>
          <a:xfrm>
            <a:off x="4728755" y="3000103"/>
            <a:ext cx="3692434" cy="3416320"/>
          </a:xfrm>
          <a:prstGeom prst="rect">
            <a:avLst/>
          </a:prstGeom>
          <a:noFill/>
        </p:spPr>
        <p:txBody>
          <a:bodyPr wrap="square" rtlCol="0">
            <a:spAutoFit/>
          </a:bodyPr>
          <a:lstStyle/>
          <a:p>
            <a:r>
              <a:rPr lang="en-US" altLang="ja-JP" sz="2000" b="1" dirty="0">
                <a:solidFill>
                  <a:schemeClr val="bg1"/>
                </a:solidFill>
              </a:rPr>
              <a:t>ASO</a:t>
            </a:r>
            <a:r>
              <a:rPr lang="ja-JP" altLang="en-US" sz="2000" b="1" dirty="0">
                <a:solidFill>
                  <a:schemeClr val="bg1"/>
                </a:solidFill>
              </a:rPr>
              <a:t>ポップカルチャー専門学校</a:t>
            </a:r>
            <a:endParaRPr lang="en-US" altLang="ja-JP" sz="2000" b="1" dirty="0">
              <a:solidFill>
                <a:schemeClr val="bg1"/>
              </a:solidFill>
            </a:endParaRPr>
          </a:p>
          <a:p>
            <a:pPr algn="ctr"/>
            <a:r>
              <a:rPr lang="ja-JP" altLang="en-US" sz="2000" b="1" dirty="0">
                <a:solidFill>
                  <a:schemeClr val="bg1"/>
                </a:solidFill>
              </a:rPr>
              <a:t>ゲーム・</a:t>
            </a:r>
            <a:r>
              <a:rPr lang="en-US" altLang="ja-JP" sz="2000" b="1" dirty="0">
                <a:solidFill>
                  <a:schemeClr val="bg1"/>
                </a:solidFill>
              </a:rPr>
              <a:t>CG</a:t>
            </a:r>
            <a:r>
              <a:rPr lang="ja-JP" altLang="en-US" sz="2000" b="1" dirty="0">
                <a:solidFill>
                  <a:schemeClr val="bg1"/>
                </a:solidFill>
              </a:rPr>
              <a:t>・アニメ専攻</a:t>
            </a:r>
            <a:endParaRPr lang="en-US" altLang="ja-JP" sz="2000" b="1" dirty="0">
              <a:solidFill>
                <a:schemeClr val="bg1"/>
              </a:solidFill>
            </a:endParaRPr>
          </a:p>
          <a:p>
            <a:pPr algn="ctr"/>
            <a:r>
              <a:rPr lang="en-US" altLang="ja-JP" sz="2000" b="1" dirty="0">
                <a:solidFill>
                  <a:schemeClr val="bg1"/>
                </a:solidFill>
              </a:rPr>
              <a:t>2</a:t>
            </a:r>
            <a:r>
              <a:rPr lang="ja-JP" altLang="en-US" sz="2000" b="1" dirty="0">
                <a:solidFill>
                  <a:schemeClr val="bg1"/>
                </a:solidFill>
              </a:rPr>
              <a:t>年生</a:t>
            </a:r>
            <a:endParaRPr lang="en-US" altLang="ja-JP" sz="2000" b="1" dirty="0">
              <a:solidFill>
                <a:schemeClr val="bg1"/>
              </a:solidFill>
            </a:endParaRPr>
          </a:p>
          <a:p>
            <a:pPr algn="ctr"/>
            <a:endParaRPr lang="en-US" altLang="ja-JP" sz="2000" b="1" dirty="0">
              <a:solidFill>
                <a:schemeClr val="bg1"/>
              </a:solidFill>
            </a:endParaRPr>
          </a:p>
          <a:p>
            <a:pPr algn="ctr"/>
            <a:r>
              <a:rPr lang="ja-JP" altLang="en-US" sz="2000" b="1" dirty="0">
                <a:solidFill>
                  <a:schemeClr val="bg1"/>
                </a:solidFill>
              </a:rPr>
              <a:t>チーム名</a:t>
            </a:r>
            <a:endParaRPr lang="en-US" altLang="ja-JP" sz="2000" b="1" dirty="0">
              <a:solidFill>
                <a:schemeClr val="bg1"/>
              </a:solidFill>
            </a:endParaRPr>
          </a:p>
          <a:p>
            <a:pPr algn="ctr"/>
            <a:r>
              <a:rPr lang="ja-JP" altLang="en-US" sz="2000" b="1" dirty="0">
                <a:solidFill>
                  <a:schemeClr val="bg1"/>
                </a:solidFill>
              </a:rPr>
              <a:t>すみません</a:t>
            </a:r>
            <a:r>
              <a:rPr lang="en-US" altLang="ja-JP" sz="2000" b="1" dirty="0">
                <a:solidFill>
                  <a:schemeClr val="bg1"/>
                </a:solidFill>
              </a:rPr>
              <a:t>ASO</a:t>
            </a:r>
            <a:r>
              <a:rPr lang="ja-JP" altLang="en-US" sz="2000" b="1" dirty="0">
                <a:solidFill>
                  <a:schemeClr val="bg1"/>
                </a:solidFill>
              </a:rPr>
              <a:t>ゲームショウまでに完成しませんでした</a:t>
            </a:r>
            <a:endParaRPr lang="en-US" altLang="ja-JP" sz="2000" b="1" dirty="0">
              <a:solidFill>
                <a:schemeClr val="bg1"/>
              </a:solidFill>
            </a:endParaRPr>
          </a:p>
          <a:p>
            <a:pPr algn="ctr"/>
            <a:endParaRPr lang="en-US" sz="2000" b="1" dirty="0">
              <a:solidFill>
                <a:schemeClr val="bg1"/>
              </a:solidFill>
            </a:endParaRPr>
          </a:p>
          <a:p>
            <a:pPr algn="ctr"/>
            <a:r>
              <a:rPr lang="en-US" sz="2800" b="1" dirty="0">
                <a:solidFill>
                  <a:schemeClr val="bg1"/>
                </a:solidFill>
              </a:rPr>
              <a:t>TRINH LE HAI NAM</a:t>
            </a:r>
          </a:p>
          <a:p>
            <a:pPr algn="ctr"/>
            <a:r>
              <a:rPr lang="ja-JP" altLang="en-US" sz="2800" b="1" dirty="0">
                <a:solidFill>
                  <a:schemeClr val="bg1"/>
                </a:solidFill>
              </a:rPr>
              <a:t>川浪 康士朗</a:t>
            </a:r>
            <a:endParaRPr lang="en-US" sz="2800" b="1" dirty="0">
              <a:solidFill>
                <a:schemeClr val="bg1"/>
              </a:solidFill>
            </a:endParaRPr>
          </a:p>
        </p:txBody>
      </p:sp>
    </p:spTree>
    <p:extLst>
      <p:ext uri="{BB962C8B-B14F-4D97-AF65-F5344CB8AC3E}">
        <p14:creationId xmlns:p14="http://schemas.microsoft.com/office/powerpoint/2010/main" val="38089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pic>
        <p:nvPicPr>
          <p:cNvPr id="8"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6" y="5519795"/>
            <a:ext cx="1853444" cy="1161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259" y="3508346"/>
            <a:ext cx="1795709" cy="1315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95" y="3508346"/>
            <a:ext cx="1750890" cy="125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13" y="1837497"/>
            <a:ext cx="1912813" cy="1254805"/>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p:cNvSpPr/>
          <p:nvPr/>
        </p:nvSpPr>
        <p:spPr>
          <a:xfrm flipV="1">
            <a:off x="3099928" y="3240989"/>
            <a:ext cx="297322" cy="2082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47119" y="5120640"/>
            <a:ext cx="1955542"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347458" y="5120640"/>
            <a:ext cx="1899661"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5065" y="6000206"/>
            <a:ext cx="1139083" cy="369332"/>
          </a:xfrm>
          <a:prstGeom prst="rect">
            <a:avLst/>
          </a:prstGeom>
          <a:solidFill>
            <a:srgbClr val="FFFF00"/>
          </a:solidFill>
        </p:spPr>
        <p:txBody>
          <a:bodyPr wrap="square" rtlCol="0">
            <a:spAutoFit/>
          </a:bodyPr>
          <a:lstStyle/>
          <a:p>
            <a:r>
              <a:rPr lang="ja-JP" altLang="en-US" b="1" dirty="0">
                <a:solidFill>
                  <a:srgbClr val="C00000"/>
                </a:solidFill>
              </a:rPr>
              <a:t>スタート</a:t>
            </a:r>
            <a:endParaRPr lang="en-US" b="1" dirty="0">
              <a:solidFill>
                <a:srgbClr val="C00000"/>
              </a:solidFill>
            </a:endParaRPr>
          </a:p>
        </p:txBody>
      </p:sp>
      <p:sp>
        <p:nvSpPr>
          <p:cNvPr id="17" name="Rectangle 16"/>
          <p:cNvSpPr/>
          <p:nvPr/>
        </p:nvSpPr>
        <p:spPr>
          <a:xfrm>
            <a:off x="635798" y="3449791"/>
            <a:ext cx="1907284" cy="369332"/>
          </a:xfrm>
          <a:prstGeom prst="rect">
            <a:avLst/>
          </a:prstGeom>
          <a:solidFill>
            <a:schemeClr val="tx1">
              <a:lumMod val="65000"/>
              <a:lumOff val="35000"/>
            </a:schemeClr>
          </a:solidFill>
        </p:spPr>
        <p:txBody>
          <a:bodyPr wrap="square">
            <a:spAutoFit/>
          </a:bodyPr>
          <a:lstStyle/>
          <a:p>
            <a:pPr algn="ctr"/>
            <a:r>
              <a:rPr kumimoji="1" lang="ja-JP" altLang="en-US" dirty="0">
                <a:solidFill>
                  <a:schemeClr val="bg1">
                    <a:lumMod val="95000"/>
                  </a:schemeClr>
                </a:solidFill>
              </a:rPr>
              <a:t>凶悪犯罪者独房</a:t>
            </a:r>
          </a:p>
        </p:txBody>
      </p:sp>
      <p:sp>
        <p:nvSpPr>
          <p:cNvPr id="18" name="テキスト ボックス 6">
            <a:extLst>
              <a:ext uri="{FF2B5EF4-FFF2-40B4-BE49-F238E27FC236}">
                <a16:creationId xmlns:a16="http://schemas.microsoft.com/office/drawing/2014/main" id="{2E70E666-F3E4-4466-AFC0-2320851D759D}"/>
              </a:ext>
            </a:extLst>
          </p:cNvPr>
          <p:cNvSpPr txBox="1"/>
          <p:nvPr/>
        </p:nvSpPr>
        <p:spPr>
          <a:xfrm>
            <a:off x="4618947" y="3323680"/>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食堂</a:t>
            </a:r>
          </a:p>
        </p:txBody>
      </p:sp>
      <p:sp>
        <p:nvSpPr>
          <p:cNvPr id="19" name="テキスト ボックス 3">
            <a:extLst>
              <a:ext uri="{FF2B5EF4-FFF2-40B4-BE49-F238E27FC236}">
                <a16:creationId xmlns:a16="http://schemas.microsoft.com/office/drawing/2014/main" id="{885C4D34-386C-4BCE-840C-390562B034DF}"/>
              </a:ext>
            </a:extLst>
          </p:cNvPr>
          <p:cNvSpPr txBox="1"/>
          <p:nvPr/>
        </p:nvSpPr>
        <p:spPr>
          <a:xfrm>
            <a:off x="2923953" y="5321061"/>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独房</a:t>
            </a:r>
          </a:p>
        </p:txBody>
      </p:sp>
      <p:sp>
        <p:nvSpPr>
          <p:cNvPr id="20" name="テキスト ボックス 14">
            <a:extLst>
              <a:ext uri="{FF2B5EF4-FFF2-40B4-BE49-F238E27FC236}">
                <a16:creationId xmlns:a16="http://schemas.microsoft.com/office/drawing/2014/main" id="{E19CCB58-2471-42FF-90A7-4018A42C83D5}"/>
              </a:ext>
            </a:extLst>
          </p:cNvPr>
          <p:cNvSpPr txBox="1"/>
          <p:nvPr/>
        </p:nvSpPr>
        <p:spPr>
          <a:xfrm>
            <a:off x="2808536" y="1680877"/>
            <a:ext cx="877163"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処刑所</a:t>
            </a:r>
          </a:p>
        </p:txBody>
      </p:sp>
      <p:sp>
        <p:nvSpPr>
          <p:cNvPr id="21" name="TextBox 20"/>
          <p:cNvSpPr txBox="1"/>
          <p:nvPr/>
        </p:nvSpPr>
        <p:spPr>
          <a:xfrm>
            <a:off x="6834322" y="3812582"/>
            <a:ext cx="161925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世界観</a:t>
            </a:r>
            <a:endParaRPr lang="en-US" sz="3600" b="1" dirty="0">
              <a:solidFill>
                <a:schemeClr val="accent5">
                  <a:lumMod val="75000"/>
                </a:schemeClr>
              </a:solidFill>
            </a:endParaRPr>
          </a:p>
        </p:txBody>
      </p:sp>
      <p:sp>
        <p:nvSpPr>
          <p:cNvPr id="22" name="Rectangle 21"/>
          <p:cNvSpPr/>
          <p:nvPr/>
        </p:nvSpPr>
        <p:spPr>
          <a:xfrm>
            <a:off x="5957207" y="4779588"/>
            <a:ext cx="4632416" cy="830997"/>
          </a:xfrm>
          <a:prstGeom prst="rect">
            <a:avLst/>
          </a:prstGeom>
        </p:spPr>
        <p:txBody>
          <a:bodyPr wrap="square">
            <a:spAutoFit/>
          </a:bodyPr>
          <a:lstStyle/>
          <a:p>
            <a:r>
              <a:rPr lang="en-US" sz="2400" dirty="0"/>
              <a:t>プレイヤーは</a:t>
            </a:r>
            <a:r>
              <a:rPr lang="en-US" sz="2400" b="1" dirty="0">
                <a:solidFill>
                  <a:srgbClr val="C00000"/>
                </a:solidFill>
              </a:rPr>
              <a:t>自由</a:t>
            </a:r>
            <a:r>
              <a:rPr lang="en-US" sz="2400" dirty="0"/>
              <a:t>にステージ間を</a:t>
            </a:r>
            <a:r>
              <a:rPr lang="en-US" sz="2400" dirty="0">
                <a:solidFill>
                  <a:srgbClr val="C00000"/>
                </a:solidFill>
              </a:rPr>
              <a:t>移動</a:t>
            </a:r>
            <a:r>
              <a:rPr lang="en-US" sz="2400" dirty="0"/>
              <a:t>することができます。</a:t>
            </a:r>
          </a:p>
        </p:txBody>
      </p:sp>
    </p:spTree>
    <p:extLst>
      <p:ext uri="{BB962C8B-B14F-4D97-AF65-F5344CB8AC3E}">
        <p14:creationId xmlns:p14="http://schemas.microsoft.com/office/powerpoint/2010/main" val="255139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8" name="TextBox 7"/>
          <p:cNvSpPr txBox="1"/>
          <p:nvPr/>
        </p:nvSpPr>
        <p:spPr>
          <a:xfrm>
            <a:off x="6628445" y="3856456"/>
            <a:ext cx="2031004"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アイテム</a:t>
            </a:r>
            <a:endParaRPr lang="en-US" sz="3600" b="1" dirty="0">
              <a:solidFill>
                <a:schemeClr val="accent5">
                  <a:lumMod val="75000"/>
                </a:schemeClr>
              </a:solidFill>
            </a:endParaRPr>
          </a:p>
        </p:txBody>
      </p:sp>
      <p:sp>
        <p:nvSpPr>
          <p:cNvPr id="9" name="TextBox 8"/>
          <p:cNvSpPr txBox="1"/>
          <p:nvPr/>
        </p:nvSpPr>
        <p:spPr>
          <a:xfrm>
            <a:off x="731521" y="2660910"/>
            <a:ext cx="1907536" cy="369332"/>
          </a:xfrm>
          <a:prstGeom prst="rect">
            <a:avLst/>
          </a:prstGeom>
          <a:solidFill>
            <a:schemeClr val="bg2">
              <a:lumMod val="75000"/>
            </a:schemeClr>
          </a:solidFill>
        </p:spPr>
        <p:txBody>
          <a:bodyPr wrap="square" rtlCol="0">
            <a:spAutoFit/>
          </a:bodyPr>
          <a:lstStyle/>
          <a:p>
            <a:r>
              <a:rPr lang="ja-JP" altLang="en-US" b="1" dirty="0">
                <a:solidFill>
                  <a:schemeClr val="bg1"/>
                </a:solidFill>
              </a:rPr>
              <a:t>メレーウェポン</a:t>
            </a:r>
            <a:endParaRPr lang="en-US" b="1" dirty="0">
              <a:solidFill>
                <a:schemeClr val="bg1"/>
              </a:solidFill>
            </a:endParaRPr>
          </a:p>
        </p:txBody>
      </p:sp>
      <p:sp>
        <p:nvSpPr>
          <p:cNvPr id="10" name="Rectangle 9"/>
          <p:cNvSpPr/>
          <p:nvPr/>
        </p:nvSpPr>
        <p:spPr>
          <a:xfrm>
            <a:off x="808126" y="3448977"/>
            <a:ext cx="877163" cy="369332"/>
          </a:xfrm>
          <a:prstGeom prst="rect">
            <a:avLst/>
          </a:prstGeom>
        </p:spPr>
        <p:txBody>
          <a:bodyPr wrap="none">
            <a:spAutoFit/>
          </a:bodyPr>
          <a:lstStyle/>
          <a:p>
            <a:r>
              <a:rPr lang="en-US" dirty="0"/>
              <a:t>ナイフ</a:t>
            </a:r>
          </a:p>
        </p:txBody>
      </p:sp>
      <p:sp>
        <p:nvSpPr>
          <p:cNvPr id="11" name="Rectangle 10"/>
          <p:cNvSpPr/>
          <p:nvPr/>
        </p:nvSpPr>
        <p:spPr>
          <a:xfrm>
            <a:off x="808250" y="4520625"/>
            <a:ext cx="877163" cy="369332"/>
          </a:xfrm>
          <a:prstGeom prst="rect">
            <a:avLst/>
          </a:prstGeom>
        </p:spPr>
        <p:txBody>
          <a:bodyPr wrap="none">
            <a:spAutoFit/>
          </a:bodyPr>
          <a:lstStyle/>
          <a:p>
            <a:r>
              <a:rPr lang="en-US" dirty="0"/>
              <a:t>警察棒</a:t>
            </a:r>
          </a:p>
        </p:txBody>
      </p:sp>
      <p:sp>
        <p:nvSpPr>
          <p:cNvPr id="12" name="Rectangle 11"/>
          <p:cNvSpPr/>
          <p:nvPr/>
        </p:nvSpPr>
        <p:spPr>
          <a:xfrm>
            <a:off x="1038958" y="5395054"/>
            <a:ext cx="415498" cy="369332"/>
          </a:xfrm>
          <a:prstGeom prst="rect">
            <a:avLst/>
          </a:prstGeom>
        </p:spPr>
        <p:txBody>
          <a:bodyPr wrap="none">
            <a:spAutoFit/>
          </a:bodyPr>
          <a:lstStyle/>
          <a:p>
            <a:r>
              <a:rPr lang="en-US" dirty="0"/>
              <a:t>刀</a:t>
            </a:r>
          </a:p>
        </p:txBody>
      </p:sp>
      <p:pic>
        <p:nvPicPr>
          <p:cNvPr id="10242" name="Picture 2" descr="Horror knife Icon | Halloween Iconset | Icons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335" y="3269397"/>
            <a:ext cx="556989" cy="556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335" y="4179622"/>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ade, japanese, katana, ninja, samurai, sword,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335" y="5244574"/>
            <a:ext cx="670292" cy="67029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58770" y="2660910"/>
            <a:ext cx="1107996" cy="369332"/>
          </a:xfrm>
          <a:prstGeom prst="rect">
            <a:avLst/>
          </a:prstGeom>
          <a:solidFill>
            <a:schemeClr val="bg2">
              <a:lumMod val="75000"/>
            </a:schemeClr>
          </a:solidFill>
        </p:spPr>
        <p:txBody>
          <a:bodyPr wrap="none">
            <a:spAutoFit/>
          </a:bodyPr>
          <a:lstStyle/>
          <a:p>
            <a:r>
              <a:rPr lang="en-US">
                <a:solidFill>
                  <a:schemeClr val="bg1"/>
                </a:solidFill>
              </a:rPr>
              <a:t>射程兵器</a:t>
            </a:r>
            <a:endParaRPr lang="en-US" dirty="0">
              <a:solidFill>
                <a:schemeClr val="bg1"/>
              </a:solidFill>
            </a:endParaRPr>
          </a:p>
        </p:txBody>
      </p:sp>
      <p:sp>
        <p:nvSpPr>
          <p:cNvPr id="14" name="Rectangle 13"/>
          <p:cNvSpPr/>
          <p:nvPr/>
        </p:nvSpPr>
        <p:spPr>
          <a:xfrm>
            <a:off x="3227938" y="3363225"/>
            <a:ext cx="1338828" cy="369332"/>
          </a:xfrm>
          <a:prstGeom prst="rect">
            <a:avLst/>
          </a:prstGeom>
        </p:spPr>
        <p:txBody>
          <a:bodyPr wrap="none">
            <a:spAutoFit/>
          </a:bodyPr>
          <a:lstStyle/>
          <a:p>
            <a:r>
              <a:rPr lang="en-US" dirty="0"/>
              <a:t>ハンドガン</a:t>
            </a:r>
          </a:p>
        </p:txBody>
      </p:sp>
      <p:pic>
        <p:nvPicPr>
          <p:cNvPr id="19" name="Picture 4" descr="Gun, Pistol, Weapon Icon - Download Fre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686" y="3131014"/>
            <a:ext cx="635925" cy="635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27938" y="4122474"/>
            <a:ext cx="1338828" cy="369332"/>
          </a:xfrm>
          <a:prstGeom prst="rect">
            <a:avLst/>
          </a:prstGeom>
        </p:spPr>
        <p:txBody>
          <a:bodyPr wrap="none">
            <a:spAutoFit/>
          </a:bodyPr>
          <a:lstStyle/>
          <a:p>
            <a:r>
              <a:rPr lang="en-US" dirty="0"/>
              <a:t>マシンガン</a:t>
            </a:r>
          </a:p>
        </p:txBody>
      </p:sp>
      <p:pic>
        <p:nvPicPr>
          <p:cNvPr id="21" name="Picture 2" descr="Gun, modern, shooter, submachine gun, weap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8686" y="3835633"/>
            <a:ext cx="727815" cy="727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227938" y="4947274"/>
            <a:ext cx="1569660" cy="369332"/>
          </a:xfrm>
          <a:prstGeom prst="rect">
            <a:avLst/>
          </a:prstGeom>
        </p:spPr>
        <p:txBody>
          <a:bodyPr wrap="none">
            <a:spAutoFit/>
          </a:bodyPr>
          <a:lstStyle/>
          <a:p>
            <a:r>
              <a:rPr lang="en-US" dirty="0"/>
              <a:t>ショットガン</a:t>
            </a:r>
          </a:p>
        </p:txBody>
      </p:sp>
      <p:pic>
        <p:nvPicPr>
          <p:cNvPr id="23" name="Picture 14" descr="https://external-content.duckduckgo.com/iu/?u=https%3A%2F%2Ftse1.mm.bing.net%2Fth%3Fid%3DOIP.B2Z0wWQbbYZtK5lvw2ejMAHaIs%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898" y="4758864"/>
            <a:ext cx="636108" cy="7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6" name="TextBox 5"/>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楕円 18">
            <a:extLst>
              <a:ext uri="{FF2B5EF4-FFF2-40B4-BE49-F238E27FC236}">
                <a16:creationId xmlns:a16="http://schemas.microsoft.com/office/drawing/2014/main" id="{14D89E71-7B25-40EB-B4F0-379F54EEC9A1}"/>
              </a:ext>
            </a:extLst>
          </p:cNvPr>
          <p:cNvSpPr/>
          <p:nvPr/>
        </p:nvSpPr>
        <p:spPr>
          <a:xfrm>
            <a:off x="2563723" y="4618860"/>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殺人イラスト に対する画像結果">
            <a:extLst>
              <a:ext uri="{FF2B5EF4-FFF2-40B4-BE49-F238E27FC236}">
                <a16:creationId xmlns:a16="http://schemas.microsoft.com/office/drawing/2014/main" id="{A6B37270-F547-434A-93F1-FD646711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8" y="2972295"/>
            <a:ext cx="1552869" cy="113458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11">
            <a:extLst>
              <a:ext uri="{FF2B5EF4-FFF2-40B4-BE49-F238E27FC236}">
                <a16:creationId xmlns:a16="http://schemas.microsoft.com/office/drawing/2014/main" id="{39286245-B575-407E-939D-8E16D70194FB}"/>
              </a:ext>
            </a:extLst>
          </p:cNvPr>
          <p:cNvSpPr txBox="1"/>
          <p:nvPr/>
        </p:nvSpPr>
        <p:spPr>
          <a:xfrm>
            <a:off x="1189036" y="4153049"/>
            <a:ext cx="646331" cy="369332"/>
          </a:xfrm>
          <a:prstGeom prst="rect">
            <a:avLst/>
          </a:prstGeom>
          <a:noFill/>
        </p:spPr>
        <p:txBody>
          <a:bodyPr wrap="none" rtlCol="0">
            <a:spAutoFit/>
          </a:bodyPr>
          <a:lstStyle/>
          <a:p>
            <a:r>
              <a:rPr kumimoji="1" lang="ja-JP" altLang="en-US" dirty="0">
                <a:solidFill>
                  <a:schemeClr val="bg1">
                    <a:lumMod val="50000"/>
                  </a:schemeClr>
                </a:solidFill>
              </a:rPr>
              <a:t>殺人</a:t>
            </a:r>
          </a:p>
        </p:txBody>
      </p:sp>
      <p:sp>
        <p:nvSpPr>
          <p:cNvPr id="11" name="テキスト ボックス 12">
            <a:extLst>
              <a:ext uri="{FF2B5EF4-FFF2-40B4-BE49-F238E27FC236}">
                <a16:creationId xmlns:a16="http://schemas.microsoft.com/office/drawing/2014/main" id="{7759D084-59C1-43CB-82DC-2EA814709540}"/>
              </a:ext>
            </a:extLst>
          </p:cNvPr>
          <p:cNvSpPr txBox="1"/>
          <p:nvPr/>
        </p:nvSpPr>
        <p:spPr>
          <a:xfrm>
            <a:off x="10651237" y="4394101"/>
            <a:ext cx="877163" cy="369332"/>
          </a:xfrm>
          <a:prstGeom prst="rect">
            <a:avLst/>
          </a:prstGeom>
          <a:noFill/>
        </p:spPr>
        <p:txBody>
          <a:bodyPr wrap="none" rtlCol="0">
            <a:spAutoFit/>
          </a:bodyPr>
          <a:lstStyle/>
          <a:p>
            <a:r>
              <a:rPr kumimoji="1" lang="ja-JP" altLang="en-US" dirty="0">
                <a:solidFill>
                  <a:schemeClr val="bg1">
                    <a:lumMod val="50000"/>
                  </a:schemeClr>
                </a:solidFill>
              </a:rPr>
              <a:t>万引き</a:t>
            </a:r>
            <a:endParaRPr kumimoji="1" lang="en-US" altLang="ja-JP" dirty="0">
              <a:solidFill>
                <a:schemeClr val="bg1">
                  <a:lumMod val="50000"/>
                </a:schemeClr>
              </a:solidFill>
            </a:endParaRPr>
          </a:p>
        </p:txBody>
      </p:sp>
      <p:pic>
        <p:nvPicPr>
          <p:cNvPr id="12" name="Picture 8" descr="暴行 イラスト に対する画像結果">
            <a:extLst>
              <a:ext uri="{FF2B5EF4-FFF2-40B4-BE49-F238E27FC236}">
                <a16:creationId xmlns:a16="http://schemas.microsoft.com/office/drawing/2014/main" id="{E297020F-426D-4BD5-8F64-0D836CF6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608" y="2944019"/>
            <a:ext cx="1244403" cy="119114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3">
            <a:extLst>
              <a:ext uri="{FF2B5EF4-FFF2-40B4-BE49-F238E27FC236}">
                <a16:creationId xmlns:a16="http://schemas.microsoft.com/office/drawing/2014/main" id="{E1D47829-B187-4585-BE2A-CBCED7E14060}"/>
              </a:ext>
            </a:extLst>
          </p:cNvPr>
          <p:cNvSpPr txBox="1"/>
          <p:nvPr/>
        </p:nvSpPr>
        <p:spPr>
          <a:xfrm>
            <a:off x="5826457" y="4173452"/>
            <a:ext cx="1256896" cy="369332"/>
          </a:xfrm>
          <a:prstGeom prst="rect">
            <a:avLst/>
          </a:prstGeom>
          <a:noFill/>
        </p:spPr>
        <p:txBody>
          <a:bodyPr wrap="square" rtlCol="0">
            <a:spAutoFit/>
          </a:bodyPr>
          <a:lstStyle/>
          <a:p>
            <a:r>
              <a:rPr kumimoji="1" lang="ja-JP" altLang="en-US" dirty="0">
                <a:solidFill>
                  <a:schemeClr val="bg1">
                    <a:lumMod val="50000"/>
                  </a:schemeClr>
                </a:solidFill>
              </a:rPr>
              <a:t>暴行</a:t>
            </a:r>
            <a:endParaRPr kumimoji="1" lang="en-US" altLang="ja-JP" dirty="0">
              <a:solidFill>
                <a:schemeClr val="bg1">
                  <a:lumMod val="50000"/>
                </a:schemeClr>
              </a:solidFill>
            </a:endParaRPr>
          </a:p>
        </p:txBody>
      </p:sp>
      <p:sp>
        <p:nvSpPr>
          <p:cNvPr id="14" name="矢印: 右 14">
            <a:extLst>
              <a:ext uri="{FF2B5EF4-FFF2-40B4-BE49-F238E27FC236}">
                <a16:creationId xmlns:a16="http://schemas.microsoft.com/office/drawing/2014/main" id="{C5BC1BF5-43B8-4581-A698-575D0A88DDF8}"/>
              </a:ext>
            </a:extLst>
          </p:cNvPr>
          <p:cNvSpPr/>
          <p:nvPr/>
        </p:nvSpPr>
        <p:spPr>
          <a:xfrm flipH="1">
            <a:off x="4445247" y="4656465"/>
            <a:ext cx="506392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5">
            <a:extLst>
              <a:ext uri="{FF2B5EF4-FFF2-40B4-BE49-F238E27FC236}">
                <a16:creationId xmlns:a16="http://schemas.microsoft.com/office/drawing/2014/main" id="{CFA0A257-E0E8-48B3-B2F6-30D83799AD75}"/>
              </a:ext>
            </a:extLst>
          </p:cNvPr>
          <p:cNvSpPr txBox="1"/>
          <p:nvPr/>
        </p:nvSpPr>
        <p:spPr>
          <a:xfrm>
            <a:off x="8082732" y="4245382"/>
            <a:ext cx="1107996" cy="369332"/>
          </a:xfrm>
          <a:prstGeom prst="rect">
            <a:avLst/>
          </a:prstGeom>
          <a:noFill/>
        </p:spPr>
        <p:txBody>
          <a:bodyPr wrap="none" rtlCol="0">
            <a:spAutoFit/>
          </a:bodyPr>
          <a:lstStyle/>
          <a:p>
            <a:r>
              <a:rPr kumimoji="1" lang="ja-JP" altLang="en-US" dirty="0"/>
              <a:t>器物損壊</a:t>
            </a:r>
          </a:p>
        </p:txBody>
      </p:sp>
      <p:sp>
        <p:nvSpPr>
          <p:cNvPr id="16" name="テキスト ボックス 16">
            <a:extLst>
              <a:ext uri="{FF2B5EF4-FFF2-40B4-BE49-F238E27FC236}">
                <a16:creationId xmlns:a16="http://schemas.microsoft.com/office/drawing/2014/main" id="{B18D9314-C1A2-43AE-956E-ABCA6CAC81C1}"/>
              </a:ext>
            </a:extLst>
          </p:cNvPr>
          <p:cNvSpPr txBox="1"/>
          <p:nvPr/>
        </p:nvSpPr>
        <p:spPr>
          <a:xfrm>
            <a:off x="2802949" y="4618860"/>
            <a:ext cx="1720546" cy="830997"/>
          </a:xfrm>
          <a:prstGeom prst="rect">
            <a:avLst/>
          </a:prstGeom>
          <a:noFill/>
        </p:spPr>
        <p:txBody>
          <a:bodyPr wrap="square" rtlCol="0">
            <a:spAutoFit/>
          </a:bodyPr>
          <a:lstStyle/>
          <a:p>
            <a:r>
              <a:rPr kumimoji="1" lang="ja-JP" altLang="en-US" sz="4800" dirty="0">
                <a:solidFill>
                  <a:schemeClr val="bg1"/>
                </a:solidFill>
              </a:rPr>
              <a:t>高い</a:t>
            </a:r>
          </a:p>
        </p:txBody>
      </p:sp>
      <p:sp>
        <p:nvSpPr>
          <p:cNvPr id="17" name="楕円 20">
            <a:extLst>
              <a:ext uri="{FF2B5EF4-FFF2-40B4-BE49-F238E27FC236}">
                <a16:creationId xmlns:a16="http://schemas.microsoft.com/office/drawing/2014/main" id="{A88B343C-F20B-435E-9B04-5D2F4A10E454}"/>
              </a:ext>
            </a:extLst>
          </p:cNvPr>
          <p:cNvSpPr/>
          <p:nvPr/>
        </p:nvSpPr>
        <p:spPr>
          <a:xfrm>
            <a:off x="9666215" y="4732541"/>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21">
            <a:extLst>
              <a:ext uri="{FF2B5EF4-FFF2-40B4-BE49-F238E27FC236}">
                <a16:creationId xmlns:a16="http://schemas.microsoft.com/office/drawing/2014/main" id="{B06A5553-377A-49CF-89EA-1299AA755840}"/>
              </a:ext>
            </a:extLst>
          </p:cNvPr>
          <p:cNvSpPr txBox="1"/>
          <p:nvPr/>
        </p:nvSpPr>
        <p:spPr>
          <a:xfrm>
            <a:off x="9907144" y="4698283"/>
            <a:ext cx="1791178" cy="769441"/>
          </a:xfrm>
          <a:prstGeom prst="rect">
            <a:avLst/>
          </a:prstGeom>
          <a:noFill/>
        </p:spPr>
        <p:txBody>
          <a:bodyPr wrap="square" rtlCol="0">
            <a:spAutoFit/>
          </a:bodyPr>
          <a:lstStyle/>
          <a:p>
            <a:r>
              <a:rPr kumimoji="1" lang="ja-JP" altLang="en-US" sz="4400" dirty="0">
                <a:solidFill>
                  <a:schemeClr val="bg1"/>
                </a:solidFill>
              </a:rPr>
              <a:t>低い</a:t>
            </a:r>
          </a:p>
        </p:txBody>
      </p:sp>
      <p:pic>
        <p:nvPicPr>
          <p:cNvPr id="19" name="Picture 12" descr="強盗 イラスト に対する画像結果">
            <a:extLst>
              <a:ext uri="{FF2B5EF4-FFF2-40B4-BE49-F238E27FC236}">
                <a16:creationId xmlns:a16="http://schemas.microsoft.com/office/drawing/2014/main" id="{D72545E3-C77A-4B98-B650-CD226A4DC4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564" y="3094827"/>
            <a:ext cx="1167036" cy="8502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22">
            <a:extLst>
              <a:ext uri="{FF2B5EF4-FFF2-40B4-BE49-F238E27FC236}">
                <a16:creationId xmlns:a16="http://schemas.microsoft.com/office/drawing/2014/main" id="{DDD9B367-F72C-428E-8CCE-AF0383D39109}"/>
              </a:ext>
            </a:extLst>
          </p:cNvPr>
          <p:cNvSpPr txBox="1"/>
          <p:nvPr/>
        </p:nvSpPr>
        <p:spPr>
          <a:xfrm>
            <a:off x="3798917" y="4090108"/>
            <a:ext cx="646331" cy="369332"/>
          </a:xfrm>
          <a:prstGeom prst="rect">
            <a:avLst/>
          </a:prstGeom>
          <a:noFill/>
        </p:spPr>
        <p:txBody>
          <a:bodyPr wrap="none" rtlCol="0">
            <a:spAutoFit/>
          </a:bodyPr>
          <a:lstStyle/>
          <a:p>
            <a:r>
              <a:rPr kumimoji="1" lang="ja-JP" altLang="en-US" dirty="0"/>
              <a:t>強盗</a:t>
            </a:r>
          </a:p>
        </p:txBody>
      </p:sp>
      <p:sp>
        <p:nvSpPr>
          <p:cNvPr id="21" name="テキスト ボックス 1">
            <a:extLst>
              <a:ext uri="{FF2B5EF4-FFF2-40B4-BE49-F238E27FC236}">
                <a16:creationId xmlns:a16="http://schemas.microsoft.com/office/drawing/2014/main" id="{5E3936A0-64A9-4DD5-9C46-EFBED1EE6121}"/>
              </a:ext>
            </a:extLst>
          </p:cNvPr>
          <p:cNvSpPr txBox="1"/>
          <p:nvPr/>
        </p:nvSpPr>
        <p:spPr>
          <a:xfrm>
            <a:off x="250317" y="4614714"/>
            <a:ext cx="1877437" cy="769441"/>
          </a:xfrm>
          <a:prstGeom prst="rect">
            <a:avLst/>
          </a:prstGeom>
          <a:solidFill>
            <a:schemeClr val="accent2"/>
          </a:solidFill>
        </p:spPr>
        <p:txBody>
          <a:bodyPr wrap="none" rtlCol="0">
            <a:spAutoFit/>
          </a:bodyPr>
          <a:lstStyle/>
          <a:p>
            <a:r>
              <a:rPr kumimoji="1" lang="ja-JP" altLang="en-US" sz="4400" dirty="0">
                <a:solidFill>
                  <a:schemeClr val="bg1">
                    <a:lumMod val="95000"/>
                  </a:schemeClr>
                </a:solidFill>
              </a:rPr>
              <a:t>攻撃力</a:t>
            </a:r>
            <a:endParaRPr kumimoji="1" lang="en-US" altLang="ja-JP" sz="4400" dirty="0">
              <a:solidFill>
                <a:schemeClr val="bg1">
                  <a:lumMod val="95000"/>
                </a:schemeClr>
              </a:solidFill>
            </a:endParaRPr>
          </a:p>
        </p:txBody>
      </p:sp>
      <p:sp>
        <p:nvSpPr>
          <p:cNvPr id="22" name="テキスト ボックス 2">
            <a:extLst>
              <a:ext uri="{FF2B5EF4-FFF2-40B4-BE49-F238E27FC236}">
                <a16:creationId xmlns:a16="http://schemas.microsoft.com/office/drawing/2014/main" id="{8C9B7183-E27F-455D-A423-A280443EAA39}"/>
              </a:ext>
            </a:extLst>
          </p:cNvPr>
          <p:cNvSpPr txBox="1"/>
          <p:nvPr/>
        </p:nvSpPr>
        <p:spPr>
          <a:xfrm>
            <a:off x="115243" y="5799355"/>
            <a:ext cx="2147583" cy="646331"/>
          </a:xfrm>
          <a:prstGeom prst="rect">
            <a:avLst/>
          </a:prstGeom>
          <a:solidFill>
            <a:schemeClr val="accent2"/>
          </a:solidFill>
        </p:spPr>
        <p:txBody>
          <a:bodyPr wrap="square" rtlCol="0">
            <a:spAutoFit/>
          </a:bodyPr>
          <a:lstStyle/>
          <a:p>
            <a:r>
              <a:rPr kumimoji="1" lang="ja-JP" altLang="en-US" sz="3600" dirty="0">
                <a:solidFill>
                  <a:schemeClr val="bg1">
                    <a:lumMod val="95000"/>
                  </a:schemeClr>
                </a:solidFill>
              </a:rPr>
              <a:t>移動速度</a:t>
            </a:r>
          </a:p>
        </p:txBody>
      </p:sp>
      <p:sp>
        <p:nvSpPr>
          <p:cNvPr id="23" name="楕円 23">
            <a:extLst>
              <a:ext uri="{FF2B5EF4-FFF2-40B4-BE49-F238E27FC236}">
                <a16:creationId xmlns:a16="http://schemas.microsoft.com/office/drawing/2014/main" id="{06E6971A-82DF-47C1-B41C-49BF674C4713}"/>
              </a:ext>
            </a:extLst>
          </p:cNvPr>
          <p:cNvSpPr/>
          <p:nvPr/>
        </p:nvSpPr>
        <p:spPr>
          <a:xfrm>
            <a:off x="9689948" y="5722892"/>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4">
            <a:extLst>
              <a:ext uri="{FF2B5EF4-FFF2-40B4-BE49-F238E27FC236}">
                <a16:creationId xmlns:a16="http://schemas.microsoft.com/office/drawing/2014/main" id="{7E7D1935-9423-4E39-AE6D-5DE1ABB2281A}"/>
              </a:ext>
            </a:extLst>
          </p:cNvPr>
          <p:cNvSpPr/>
          <p:nvPr/>
        </p:nvSpPr>
        <p:spPr>
          <a:xfrm>
            <a:off x="4445248" y="5677884"/>
            <a:ext cx="515175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5">
            <a:extLst>
              <a:ext uri="{FF2B5EF4-FFF2-40B4-BE49-F238E27FC236}">
                <a16:creationId xmlns:a16="http://schemas.microsoft.com/office/drawing/2014/main" id="{F2A7CA9B-E2DF-4F2D-A45A-1DC889015E4A}"/>
              </a:ext>
            </a:extLst>
          </p:cNvPr>
          <p:cNvSpPr txBox="1"/>
          <p:nvPr/>
        </p:nvSpPr>
        <p:spPr>
          <a:xfrm>
            <a:off x="9929174" y="5722892"/>
            <a:ext cx="1720546" cy="830997"/>
          </a:xfrm>
          <a:prstGeom prst="rect">
            <a:avLst/>
          </a:prstGeom>
          <a:noFill/>
        </p:spPr>
        <p:txBody>
          <a:bodyPr wrap="square" rtlCol="0">
            <a:spAutoFit/>
          </a:bodyPr>
          <a:lstStyle/>
          <a:p>
            <a:r>
              <a:rPr kumimoji="1" lang="ja-JP" altLang="en-US" sz="4800" dirty="0">
                <a:solidFill>
                  <a:schemeClr val="bg1"/>
                </a:solidFill>
              </a:rPr>
              <a:t>遅い</a:t>
            </a:r>
          </a:p>
        </p:txBody>
      </p:sp>
      <p:sp>
        <p:nvSpPr>
          <p:cNvPr id="26" name="楕円 26">
            <a:extLst>
              <a:ext uri="{FF2B5EF4-FFF2-40B4-BE49-F238E27FC236}">
                <a16:creationId xmlns:a16="http://schemas.microsoft.com/office/drawing/2014/main" id="{255DEAC7-ECC2-4B29-ADE3-C4AB39A17AE7}"/>
              </a:ext>
            </a:extLst>
          </p:cNvPr>
          <p:cNvSpPr/>
          <p:nvPr/>
        </p:nvSpPr>
        <p:spPr>
          <a:xfrm>
            <a:off x="2502052" y="5694603"/>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7">
            <a:extLst>
              <a:ext uri="{FF2B5EF4-FFF2-40B4-BE49-F238E27FC236}">
                <a16:creationId xmlns:a16="http://schemas.microsoft.com/office/drawing/2014/main" id="{AC66B347-B382-44A5-B5F9-1A406F1F8542}"/>
              </a:ext>
            </a:extLst>
          </p:cNvPr>
          <p:cNvSpPr txBox="1"/>
          <p:nvPr/>
        </p:nvSpPr>
        <p:spPr>
          <a:xfrm>
            <a:off x="2742981" y="5660345"/>
            <a:ext cx="1791178" cy="769441"/>
          </a:xfrm>
          <a:prstGeom prst="rect">
            <a:avLst/>
          </a:prstGeom>
          <a:noFill/>
        </p:spPr>
        <p:txBody>
          <a:bodyPr wrap="square" rtlCol="0">
            <a:spAutoFit/>
          </a:bodyPr>
          <a:lstStyle/>
          <a:p>
            <a:r>
              <a:rPr kumimoji="1" lang="ja-JP" altLang="en-US" sz="4400" dirty="0">
                <a:solidFill>
                  <a:schemeClr val="bg1"/>
                </a:solidFill>
              </a:rPr>
              <a:t>速い</a:t>
            </a:r>
          </a:p>
        </p:txBody>
      </p:sp>
      <p:pic>
        <p:nvPicPr>
          <p:cNvPr id="28" name="Picture 6" descr="ソース画像を表示">
            <a:extLst>
              <a:ext uri="{FF2B5EF4-FFF2-40B4-BE49-F238E27FC236}">
                <a16:creationId xmlns:a16="http://schemas.microsoft.com/office/drawing/2014/main" id="{814B71C5-A41D-40EC-88E7-D5C2B109E3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7098" y="2845576"/>
            <a:ext cx="1427554" cy="1427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器物損壊 イラスト に対する画像結果">
            <a:extLst>
              <a:ext uri="{FF2B5EF4-FFF2-40B4-BE49-F238E27FC236}">
                <a16:creationId xmlns:a16="http://schemas.microsoft.com/office/drawing/2014/main" id="{5FED7FE4-E90A-40DE-88E9-413E371F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740" y="2936529"/>
            <a:ext cx="1281979" cy="12819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40413" y="1939016"/>
            <a:ext cx="2993746"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キャラクター</a:t>
            </a:r>
            <a:endParaRPr lang="en-US" sz="3600" b="1" dirty="0">
              <a:solidFill>
                <a:schemeClr val="accent5">
                  <a:lumMod val="75000"/>
                </a:schemeClr>
              </a:solidFill>
            </a:endParaRPr>
          </a:p>
        </p:txBody>
      </p:sp>
    </p:spTree>
    <p:extLst>
      <p:ext uri="{BB962C8B-B14F-4D97-AF65-F5344CB8AC3E}">
        <p14:creationId xmlns:p14="http://schemas.microsoft.com/office/powerpoint/2010/main" val="367156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467497" cy="1480008"/>
            <a:chOff x="0" y="0"/>
            <a:chExt cx="4467497" cy="1480008"/>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8" name="楕円 4">
            <a:extLst>
              <a:ext uri="{FF2B5EF4-FFF2-40B4-BE49-F238E27FC236}">
                <a16:creationId xmlns:a16="http://schemas.microsoft.com/office/drawing/2014/main" id="{0FA028AF-1D55-44B6-BC71-6E30263D37C0}"/>
              </a:ext>
            </a:extLst>
          </p:cNvPr>
          <p:cNvSpPr/>
          <p:nvPr/>
        </p:nvSpPr>
        <p:spPr>
          <a:xfrm>
            <a:off x="5011301" y="1815567"/>
            <a:ext cx="1837189" cy="5033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起動</a:t>
            </a:r>
          </a:p>
        </p:txBody>
      </p:sp>
      <p:sp>
        <p:nvSpPr>
          <p:cNvPr id="9" name="正方形/長方形 6">
            <a:extLst>
              <a:ext uri="{FF2B5EF4-FFF2-40B4-BE49-F238E27FC236}">
                <a16:creationId xmlns:a16="http://schemas.microsoft.com/office/drawing/2014/main" id="{C29545D2-C978-4B3D-A47E-1A4F386B55D6}"/>
              </a:ext>
            </a:extLst>
          </p:cNvPr>
          <p:cNvSpPr/>
          <p:nvPr/>
        </p:nvSpPr>
        <p:spPr>
          <a:xfrm>
            <a:off x="4928811" y="2981257"/>
            <a:ext cx="2002172"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メニュー画面</a:t>
            </a:r>
          </a:p>
        </p:txBody>
      </p:sp>
      <p:sp>
        <p:nvSpPr>
          <p:cNvPr id="10" name="二等辺三角形 8">
            <a:extLst>
              <a:ext uri="{FF2B5EF4-FFF2-40B4-BE49-F238E27FC236}">
                <a16:creationId xmlns:a16="http://schemas.microsoft.com/office/drawing/2014/main" id="{22A013EF-9B15-4F41-8D9B-68ED158F2BF9}"/>
              </a:ext>
            </a:extLst>
          </p:cNvPr>
          <p:cNvSpPr/>
          <p:nvPr/>
        </p:nvSpPr>
        <p:spPr>
          <a:xfrm flipV="1">
            <a:off x="5678227" y="2419541"/>
            <a:ext cx="503339" cy="44461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5DFBCDE-1BA0-4337-8637-4954D046659D}"/>
              </a:ext>
            </a:extLst>
          </p:cNvPr>
          <p:cNvSpPr/>
          <p:nvPr/>
        </p:nvSpPr>
        <p:spPr>
          <a:xfrm>
            <a:off x="4848649" y="3854990"/>
            <a:ext cx="2084666" cy="88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選択画面</a:t>
            </a:r>
          </a:p>
        </p:txBody>
      </p:sp>
      <p:sp>
        <p:nvSpPr>
          <p:cNvPr id="12" name="正方形/長方形 11">
            <a:extLst>
              <a:ext uri="{FF2B5EF4-FFF2-40B4-BE49-F238E27FC236}">
                <a16:creationId xmlns:a16="http://schemas.microsoft.com/office/drawing/2014/main" id="{5494BF4F-0BFE-494A-9F3A-92470A634A3C}"/>
              </a:ext>
            </a:extLst>
          </p:cNvPr>
          <p:cNvSpPr/>
          <p:nvPr/>
        </p:nvSpPr>
        <p:spPr>
          <a:xfrm>
            <a:off x="1987043" y="5392859"/>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新規ゲーム</a:t>
            </a:r>
          </a:p>
        </p:txBody>
      </p:sp>
      <p:sp>
        <p:nvSpPr>
          <p:cNvPr id="13" name="正方形/長方形 12">
            <a:extLst>
              <a:ext uri="{FF2B5EF4-FFF2-40B4-BE49-F238E27FC236}">
                <a16:creationId xmlns:a16="http://schemas.microsoft.com/office/drawing/2014/main" id="{14F3E13E-7C09-4706-BDA2-79A9237F9932}"/>
              </a:ext>
            </a:extLst>
          </p:cNvPr>
          <p:cNvSpPr/>
          <p:nvPr/>
        </p:nvSpPr>
        <p:spPr>
          <a:xfrm>
            <a:off x="4630973" y="5361750"/>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セーブデータ</a:t>
            </a:r>
          </a:p>
        </p:txBody>
      </p:sp>
      <p:sp>
        <p:nvSpPr>
          <p:cNvPr id="14" name="正方形/長方形 13">
            <a:extLst>
              <a:ext uri="{FF2B5EF4-FFF2-40B4-BE49-F238E27FC236}">
                <a16:creationId xmlns:a16="http://schemas.microsoft.com/office/drawing/2014/main" id="{C2FD5A09-F53E-426D-BE77-8DFA1E04FA6F}"/>
              </a:ext>
            </a:extLst>
          </p:cNvPr>
          <p:cNvSpPr/>
          <p:nvPr/>
        </p:nvSpPr>
        <p:spPr>
          <a:xfrm>
            <a:off x="7375570" y="5348817"/>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a:t>
            </a:r>
          </a:p>
        </p:txBody>
      </p:sp>
      <p:sp>
        <p:nvSpPr>
          <p:cNvPr id="15" name="二等辺三角形 15">
            <a:extLst>
              <a:ext uri="{FF2B5EF4-FFF2-40B4-BE49-F238E27FC236}">
                <a16:creationId xmlns:a16="http://schemas.microsoft.com/office/drawing/2014/main" id="{8750865E-6E6A-458D-AB1E-76316D74089C}"/>
              </a:ext>
            </a:extLst>
          </p:cNvPr>
          <p:cNvSpPr/>
          <p:nvPr/>
        </p:nvSpPr>
        <p:spPr>
          <a:xfrm flipV="1">
            <a:off x="5715493" y="3423607"/>
            <a:ext cx="348144" cy="25142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6">
            <a:extLst>
              <a:ext uri="{FF2B5EF4-FFF2-40B4-BE49-F238E27FC236}">
                <a16:creationId xmlns:a16="http://schemas.microsoft.com/office/drawing/2014/main" id="{BE2D2518-4787-4902-BD8E-5146CD799F48}"/>
              </a:ext>
            </a:extLst>
          </p:cNvPr>
          <p:cNvSpPr/>
          <p:nvPr/>
        </p:nvSpPr>
        <p:spPr>
          <a:xfrm>
            <a:off x="2823421" y="6443877"/>
            <a:ext cx="2780675" cy="3331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ゲーム画面</a:t>
            </a:r>
          </a:p>
        </p:txBody>
      </p:sp>
      <p:sp>
        <p:nvSpPr>
          <p:cNvPr id="17" name="矢印: 二方向 101">
            <a:extLst>
              <a:ext uri="{FF2B5EF4-FFF2-40B4-BE49-F238E27FC236}">
                <a16:creationId xmlns:a16="http://schemas.microsoft.com/office/drawing/2014/main" id="{A2498D86-A38C-42D3-9AA0-7A54F199F890}"/>
              </a:ext>
            </a:extLst>
          </p:cNvPr>
          <p:cNvSpPr/>
          <p:nvPr/>
        </p:nvSpPr>
        <p:spPr>
          <a:xfrm rot="10800000">
            <a:off x="3616684" y="4396742"/>
            <a:ext cx="1187796" cy="952073"/>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二方向 104">
            <a:extLst>
              <a:ext uri="{FF2B5EF4-FFF2-40B4-BE49-F238E27FC236}">
                <a16:creationId xmlns:a16="http://schemas.microsoft.com/office/drawing/2014/main" id="{EE517630-27D3-4A56-93CE-BF4A36628D6D}"/>
              </a:ext>
            </a:extLst>
          </p:cNvPr>
          <p:cNvSpPr/>
          <p:nvPr/>
        </p:nvSpPr>
        <p:spPr>
          <a:xfrm rot="16200000">
            <a:off x="7263882" y="4116640"/>
            <a:ext cx="952073" cy="1424196"/>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二方向 105">
            <a:extLst>
              <a:ext uri="{FF2B5EF4-FFF2-40B4-BE49-F238E27FC236}">
                <a16:creationId xmlns:a16="http://schemas.microsoft.com/office/drawing/2014/main" id="{9C7BA93D-4CD3-43A5-945E-2CC712916A4E}"/>
              </a:ext>
            </a:extLst>
          </p:cNvPr>
          <p:cNvSpPr/>
          <p:nvPr/>
        </p:nvSpPr>
        <p:spPr>
          <a:xfrm rot="16200000">
            <a:off x="7722274" y="3332980"/>
            <a:ext cx="2053927" cy="3385029"/>
          </a:xfrm>
          <a:prstGeom prst="leftUpArrow">
            <a:avLst>
              <a:gd name="adj1" fmla="val 6540"/>
              <a:gd name="adj2" fmla="val 6250"/>
              <a:gd name="adj3" fmla="val 166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二方向 106">
            <a:extLst>
              <a:ext uri="{FF2B5EF4-FFF2-40B4-BE49-F238E27FC236}">
                <a16:creationId xmlns:a16="http://schemas.microsoft.com/office/drawing/2014/main" id="{6E6FDC01-B7FC-4278-A9EC-9A589A5AE97E}"/>
              </a:ext>
            </a:extLst>
          </p:cNvPr>
          <p:cNvSpPr/>
          <p:nvPr/>
        </p:nvSpPr>
        <p:spPr>
          <a:xfrm>
            <a:off x="5715493" y="5759877"/>
            <a:ext cx="2736050" cy="1004342"/>
          </a:xfrm>
          <a:prstGeom prst="leftUpArrow">
            <a:avLst>
              <a:gd name="adj1" fmla="val 10613"/>
              <a:gd name="adj2" fmla="val 15037"/>
              <a:gd name="adj3" fmla="val 280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108">
            <a:extLst>
              <a:ext uri="{FF2B5EF4-FFF2-40B4-BE49-F238E27FC236}">
                <a16:creationId xmlns:a16="http://schemas.microsoft.com/office/drawing/2014/main" id="{AD76AE46-6259-48B6-B3E3-D65513CF22AE}"/>
              </a:ext>
            </a:extLst>
          </p:cNvPr>
          <p:cNvSpPr/>
          <p:nvPr/>
        </p:nvSpPr>
        <p:spPr>
          <a:xfrm>
            <a:off x="3616683" y="580771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109">
            <a:extLst>
              <a:ext uri="{FF2B5EF4-FFF2-40B4-BE49-F238E27FC236}">
                <a16:creationId xmlns:a16="http://schemas.microsoft.com/office/drawing/2014/main" id="{FBBEF2CD-8F46-4123-BD9F-005304DE867A}"/>
              </a:ext>
            </a:extLst>
          </p:cNvPr>
          <p:cNvSpPr/>
          <p:nvPr/>
        </p:nvSpPr>
        <p:spPr>
          <a:xfrm>
            <a:off x="5148922" y="579785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向き折線 110">
            <a:extLst>
              <a:ext uri="{FF2B5EF4-FFF2-40B4-BE49-F238E27FC236}">
                <a16:creationId xmlns:a16="http://schemas.microsoft.com/office/drawing/2014/main" id="{D4EBD2AD-6B9E-480F-A5B0-17D1B753273C}"/>
              </a:ext>
            </a:extLst>
          </p:cNvPr>
          <p:cNvSpPr/>
          <p:nvPr/>
        </p:nvSpPr>
        <p:spPr>
          <a:xfrm rot="16200000" flipH="1" flipV="1">
            <a:off x="956011" y="4979962"/>
            <a:ext cx="2576170" cy="1018052"/>
          </a:xfrm>
          <a:prstGeom prst="bentUpArrow">
            <a:avLst>
              <a:gd name="adj1" fmla="val 12704"/>
              <a:gd name="adj2" fmla="val 18878"/>
              <a:gd name="adj3" fmla="val 343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111">
            <a:extLst>
              <a:ext uri="{FF2B5EF4-FFF2-40B4-BE49-F238E27FC236}">
                <a16:creationId xmlns:a16="http://schemas.microsoft.com/office/drawing/2014/main" id="{B249DC21-4611-421F-9E99-6C236F7923A3}"/>
              </a:ext>
            </a:extLst>
          </p:cNvPr>
          <p:cNvSpPr/>
          <p:nvPr/>
        </p:nvSpPr>
        <p:spPr>
          <a:xfrm rot="16200000">
            <a:off x="3127368" y="2606232"/>
            <a:ext cx="284817" cy="306940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下 112">
            <a:extLst>
              <a:ext uri="{FF2B5EF4-FFF2-40B4-BE49-F238E27FC236}">
                <a16:creationId xmlns:a16="http://schemas.microsoft.com/office/drawing/2014/main" id="{B28E2C8A-468E-4356-BEB3-65FF18B56DBE}"/>
              </a:ext>
            </a:extLst>
          </p:cNvPr>
          <p:cNvSpPr/>
          <p:nvPr/>
        </p:nvSpPr>
        <p:spPr>
          <a:xfrm>
            <a:off x="5692568" y="4759284"/>
            <a:ext cx="183987" cy="545491"/>
          </a:xfrm>
          <a:prstGeom prst="upDownArrow">
            <a:avLst>
              <a:gd name="adj1" fmla="val 36279"/>
              <a:gd name="adj2" fmla="val 788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p:cNvSpPr txBox="1"/>
          <p:nvPr/>
        </p:nvSpPr>
        <p:spPr>
          <a:xfrm>
            <a:off x="5038083" y="365571"/>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シーン遷移</a:t>
            </a:r>
          </a:p>
        </p:txBody>
      </p:sp>
      <p:sp>
        <p:nvSpPr>
          <p:cNvPr id="27" name="楕円 84">
            <a:extLst>
              <a:ext uri="{FF2B5EF4-FFF2-40B4-BE49-F238E27FC236}">
                <a16:creationId xmlns:a16="http://schemas.microsoft.com/office/drawing/2014/main" id="{90DD2FB1-B8A1-4E9A-8B5B-348AC5C172B5}"/>
              </a:ext>
            </a:extLst>
          </p:cNvPr>
          <p:cNvSpPr/>
          <p:nvPr/>
        </p:nvSpPr>
        <p:spPr>
          <a:xfrm>
            <a:off x="9227828" y="6129535"/>
            <a:ext cx="2011837" cy="483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ゲーム終了</a:t>
            </a:r>
          </a:p>
        </p:txBody>
      </p:sp>
    </p:spTree>
    <p:extLst>
      <p:ext uri="{BB962C8B-B14F-4D97-AF65-F5344CB8AC3E}">
        <p14:creationId xmlns:p14="http://schemas.microsoft.com/office/powerpoint/2010/main" val="113342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5038083" y="365571"/>
            <a:ext cx="6117597"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コントローラー</a:t>
            </a:r>
          </a:p>
        </p:txBody>
      </p:sp>
      <p:pic>
        <p:nvPicPr>
          <p:cNvPr id="8" name="図 9">
            <a:extLst>
              <a:ext uri="{FF2B5EF4-FFF2-40B4-BE49-F238E27FC236}">
                <a16:creationId xmlns:a16="http://schemas.microsoft.com/office/drawing/2014/main" id="{DD0B1AA7-6298-43D3-A4B5-8CB9B6E1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400" y="3751898"/>
            <a:ext cx="3400425" cy="2190750"/>
          </a:xfrm>
          <a:prstGeom prst="rect">
            <a:avLst/>
          </a:prstGeom>
        </p:spPr>
      </p:pic>
      <p:cxnSp>
        <p:nvCxnSpPr>
          <p:cNvPr id="9" name="直線矢印コネクタ 22">
            <a:extLst>
              <a:ext uri="{FF2B5EF4-FFF2-40B4-BE49-F238E27FC236}">
                <a16:creationId xmlns:a16="http://schemas.microsoft.com/office/drawing/2014/main" id="{CB338E5D-766F-48DD-8EE8-0DAD9A7587BD}"/>
              </a:ext>
            </a:extLst>
          </p:cNvPr>
          <p:cNvCxnSpPr/>
          <p:nvPr/>
        </p:nvCxnSpPr>
        <p:spPr>
          <a:xfrm>
            <a:off x="3461928" y="2911844"/>
            <a:ext cx="1338943" cy="1034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22">
            <a:extLst>
              <a:ext uri="{FF2B5EF4-FFF2-40B4-BE49-F238E27FC236}">
                <a16:creationId xmlns:a16="http://schemas.microsoft.com/office/drawing/2014/main" id="{CB338E5D-766F-48DD-8EE8-0DAD9A7587BD}"/>
              </a:ext>
            </a:extLst>
          </p:cNvPr>
          <p:cNvCxnSpPr/>
          <p:nvPr/>
        </p:nvCxnSpPr>
        <p:spPr>
          <a:xfrm>
            <a:off x="4800871" y="2296372"/>
            <a:ext cx="310650" cy="1455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22">
            <a:extLst>
              <a:ext uri="{FF2B5EF4-FFF2-40B4-BE49-F238E27FC236}">
                <a16:creationId xmlns:a16="http://schemas.microsoft.com/office/drawing/2014/main" id="{CB338E5D-766F-48DD-8EE8-0DAD9A7587BD}"/>
              </a:ext>
            </a:extLst>
          </p:cNvPr>
          <p:cNvCxnSpPr/>
          <p:nvPr/>
        </p:nvCxnSpPr>
        <p:spPr>
          <a:xfrm flipH="1">
            <a:off x="6621639" y="2506672"/>
            <a:ext cx="1094152" cy="1245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2">
            <a:extLst>
              <a:ext uri="{FF2B5EF4-FFF2-40B4-BE49-F238E27FC236}">
                <a16:creationId xmlns:a16="http://schemas.microsoft.com/office/drawing/2014/main" id="{CB338E5D-766F-48DD-8EE8-0DAD9A7587BD}"/>
              </a:ext>
            </a:extLst>
          </p:cNvPr>
          <p:cNvCxnSpPr/>
          <p:nvPr/>
        </p:nvCxnSpPr>
        <p:spPr>
          <a:xfrm flipH="1">
            <a:off x="6957667" y="3235388"/>
            <a:ext cx="1568024" cy="734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CB338E5D-766F-48DD-8EE8-0DAD9A7587BD}"/>
              </a:ext>
            </a:extLst>
          </p:cNvPr>
          <p:cNvCxnSpPr/>
          <p:nvPr/>
        </p:nvCxnSpPr>
        <p:spPr>
          <a:xfrm flipV="1">
            <a:off x="3446618" y="4414861"/>
            <a:ext cx="1509578" cy="582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9988" y="4812458"/>
            <a:ext cx="720005" cy="369332"/>
          </a:xfrm>
          <a:prstGeom prst="rect">
            <a:avLst/>
          </a:prstGeom>
          <a:noFill/>
        </p:spPr>
        <p:txBody>
          <a:bodyPr wrap="none" rtlCol="0">
            <a:spAutoFit/>
          </a:bodyPr>
          <a:lstStyle/>
          <a:p>
            <a:r>
              <a:rPr lang="en-US" dirty="0"/>
              <a:t>Move</a:t>
            </a:r>
          </a:p>
        </p:txBody>
      </p:sp>
      <p:cxnSp>
        <p:nvCxnSpPr>
          <p:cNvPr id="19" name="直線矢印コネクタ 22">
            <a:extLst>
              <a:ext uri="{FF2B5EF4-FFF2-40B4-BE49-F238E27FC236}">
                <a16:creationId xmlns:a16="http://schemas.microsoft.com/office/drawing/2014/main" id="{CB338E5D-766F-48DD-8EE8-0DAD9A7587BD}"/>
              </a:ext>
            </a:extLst>
          </p:cNvPr>
          <p:cNvCxnSpPr/>
          <p:nvPr/>
        </p:nvCxnSpPr>
        <p:spPr>
          <a:xfrm flipH="1" flipV="1">
            <a:off x="6896977" y="4458901"/>
            <a:ext cx="2116394" cy="204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22">
            <a:extLst>
              <a:ext uri="{FF2B5EF4-FFF2-40B4-BE49-F238E27FC236}">
                <a16:creationId xmlns:a16="http://schemas.microsoft.com/office/drawing/2014/main" id="{CB338E5D-766F-48DD-8EE8-0DAD9A7587BD}"/>
              </a:ext>
            </a:extLst>
          </p:cNvPr>
          <p:cNvCxnSpPr/>
          <p:nvPr/>
        </p:nvCxnSpPr>
        <p:spPr>
          <a:xfrm flipH="1">
            <a:off x="6687500" y="4086212"/>
            <a:ext cx="2056582" cy="60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2">
            <a:extLst>
              <a:ext uri="{FF2B5EF4-FFF2-40B4-BE49-F238E27FC236}">
                <a16:creationId xmlns:a16="http://schemas.microsoft.com/office/drawing/2014/main" id="{CB338E5D-766F-48DD-8EE8-0DAD9A7587BD}"/>
              </a:ext>
            </a:extLst>
          </p:cNvPr>
          <p:cNvCxnSpPr/>
          <p:nvPr/>
        </p:nvCxnSpPr>
        <p:spPr>
          <a:xfrm flipH="1" flipV="1">
            <a:off x="6627688" y="4663509"/>
            <a:ext cx="2054757" cy="612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44081" y="3946770"/>
            <a:ext cx="1846147" cy="369332"/>
          </a:xfrm>
          <a:prstGeom prst="rect">
            <a:avLst/>
          </a:prstGeom>
          <a:noFill/>
        </p:spPr>
        <p:txBody>
          <a:bodyPr wrap="square" rtlCol="0">
            <a:spAutoFit/>
          </a:bodyPr>
          <a:lstStyle/>
          <a:p>
            <a:r>
              <a:rPr lang="en-US" dirty="0"/>
              <a:t>Y: </a:t>
            </a:r>
            <a:r>
              <a:rPr lang="en-US" altLang="ja-JP" dirty="0"/>
              <a:t>Throw Items</a:t>
            </a:r>
          </a:p>
        </p:txBody>
      </p:sp>
      <p:sp>
        <p:nvSpPr>
          <p:cNvPr id="24" name="TextBox 23"/>
          <p:cNvSpPr txBox="1"/>
          <p:nvPr/>
        </p:nvSpPr>
        <p:spPr>
          <a:xfrm>
            <a:off x="9126581" y="4458901"/>
            <a:ext cx="1611087" cy="369332"/>
          </a:xfrm>
          <a:prstGeom prst="rect">
            <a:avLst/>
          </a:prstGeom>
          <a:noFill/>
        </p:spPr>
        <p:txBody>
          <a:bodyPr wrap="square" rtlCol="0">
            <a:spAutoFit/>
          </a:bodyPr>
          <a:lstStyle/>
          <a:p>
            <a:r>
              <a:rPr lang="en-US" dirty="0"/>
              <a:t>B: Catch Items</a:t>
            </a:r>
          </a:p>
        </p:txBody>
      </p:sp>
      <p:cxnSp>
        <p:nvCxnSpPr>
          <p:cNvPr id="25" name="直線矢印コネクタ 22">
            <a:extLst>
              <a:ext uri="{FF2B5EF4-FFF2-40B4-BE49-F238E27FC236}">
                <a16:creationId xmlns:a16="http://schemas.microsoft.com/office/drawing/2014/main" id="{CB338E5D-766F-48DD-8EE8-0DAD9A7587BD}"/>
              </a:ext>
            </a:extLst>
          </p:cNvPr>
          <p:cNvCxnSpPr/>
          <p:nvPr/>
        </p:nvCxnSpPr>
        <p:spPr>
          <a:xfrm flipH="1" flipV="1">
            <a:off x="6470469" y="4480011"/>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1266" y="6459158"/>
            <a:ext cx="1051218" cy="369332"/>
          </a:xfrm>
          <a:prstGeom prst="rect">
            <a:avLst/>
          </a:prstGeom>
          <a:noFill/>
        </p:spPr>
        <p:txBody>
          <a:bodyPr wrap="square" rtlCol="0">
            <a:spAutoFit/>
          </a:bodyPr>
          <a:lstStyle/>
          <a:p>
            <a:r>
              <a:rPr lang="en-US" dirty="0"/>
              <a:t>X: Roll</a:t>
            </a:r>
          </a:p>
        </p:txBody>
      </p:sp>
      <p:sp>
        <p:nvSpPr>
          <p:cNvPr id="27" name="TextBox 26"/>
          <p:cNvSpPr txBox="1"/>
          <p:nvPr/>
        </p:nvSpPr>
        <p:spPr>
          <a:xfrm>
            <a:off x="4590388" y="6459158"/>
            <a:ext cx="1678032" cy="369332"/>
          </a:xfrm>
          <a:prstGeom prst="rect">
            <a:avLst/>
          </a:prstGeom>
          <a:noFill/>
        </p:spPr>
        <p:txBody>
          <a:bodyPr wrap="square" rtlCol="0">
            <a:spAutoFit/>
          </a:bodyPr>
          <a:lstStyle/>
          <a:p>
            <a:r>
              <a:rPr lang="en-US" dirty="0"/>
              <a:t>Switch Items</a:t>
            </a:r>
          </a:p>
        </p:txBody>
      </p:sp>
      <p:cxnSp>
        <p:nvCxnSpPr>
          <p:cNvPr id="28" name="直線矢印コネクタ 22">
            <a:extLst>
              <a:ext uri="{FF2B5EF4-FFF2-40B4-BE49-F238E27FC236}">
                <a16:creationId xmlns:a16="http://schemas.microsoft.com/office/drawing/2014/main" id="{CB338E5D-766F-48DD-8EE8-0DAD9A7587BD}"/>
              </a:ext>
            </a:extLst>
          </p:cNvPr>
          <p:cNvCxnSpPr/>
          <p:nvPr/>
        </p:nvCxnSpPr>
        <p:spPr>
          <a:xfrm flipH="1" flipV="1">
            <a:off x="5407400" y="4828233"/>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44080" y="2830286"/>
            <a:ext cx="1993588" cy="369332"/>
          </a:xfrm>
          <a:prstGeom prst="rect">
            <a:avLst/>
          </a:prstGeom>
          <a:noFill/>
        </p:spPr>
        <p:txBody>
          <a:bodyPr wrap="square" rtlCol="0">
            <a:spAutoFit/>
          </a:bodyPr>
          <a:lstStyle/>
          <a:p>
            <a:r>
              <a:rPr lang="en-US" dirty="0"/>
              <a:t>R1: Run</a:t>
            </a:r>
          </a:p>
        </p:txBody>
      </p:sp>
      <p:sp>
        <p:nvSpPr>
          <p:cNvPr id="31" name="TextBox 30"/>
          <p:cNvSpPr txBox="1"/>
          <p:nvPr/>
        </p:nvSpPr>
        <p:spPr>
          <a:xfrm>
            <a:off x="8865326" y="5085806"/>
            <a:ext cx="1506583" cy="369332"/>
          </a:xfrm>
          <a:prstGeom prst="rect">
            <a:avLst/>
          </a:prstGeom>
          <a:noFill/>
        </p:spPr>
        <p:txBody>
          <a:bodyPr wrap="square" rtlCol="0">
            <a:spAutoFit/>
          </a:bodyPr>
          <a:lstStyle/>
          <a:p>
            <a:r>
              <a:rPr lang="en-US" dirty="0"/>
              <a:t>A: Attack</a:t>
            </a:r>
          </a:p>
        </p:txBody>
      </p:sp>
    </p:spTree>
    <p:extLst>
      <p:ext uri="{BB962C8B-B14F-4D97-AF65-F5344CB8AC3E}">
        <p14:creationId xmlns:p14="http://schemas.microsoft.com/office/powerpoint/2010/main" val="26145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6696892" y="3439886"/>
            <a:ext cx="3704182" cy="32262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3134" y="3815414"/>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9051249" y="3811137"/>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7040884" y="5689559"/>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051249" y="380002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3134" y="4367086"/>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9051245" y="4479399"/>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51246" y="4468287"/>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7058301" y="5089373"/>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67008" y="5089373"/>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9051246" y="5048845"/>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9051249" y="508326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 y="3194797"/>
            <a:ext cx="4787539" cy="3590654"/>
          </a:xfrm>
          <a:prstGeom prst="rect">
            <a:avLst/>
          </a:prstGeom>
        </p:spPr>
      </p:pic>
      <p:cxnSp>
        <p:nvCxnSpPr>
          <p:cNvPr id="21" name="Straight Arrow Connector 20"/>
          <p:cNvCxnSpPr/>
          <p:nvPr/>
        </p:nvCxnSpPr>
        <p:spPr>
          <a:xfrm flipH="1" flipV="1">
            <a:off x="4794073" y="5174791"/>
            <a:ext cx="217716" cy="150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8301" y="5689559"/>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3" name="Rectangle 22"/>
          <p:cNvSpPr/>
          <p:nvPr/>
        </p:nvSpPr>
        <p:spPr>
          <a:xfrm>
            <a:off x="7123615" y="3800025"/>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051245" y="5679203"/>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441371" y="4848731"/>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150,150</a:t>
            </a:r>
          </a:p>
        </p:txBody>
      </p:sp>
      <p:sp>
        <p:nvSpPr>
          <p:cNvPr id="26" name="TextBox 25"/>
          <p:cNvSpPr txBox="1"/>
          <p:nvPr/>
        </p:nvSpPr>
        <p:spPr>
          <a:xfrm>
            <a:off x="9091756" y="5689559"/>
            <a:ext cx="1114690" cy="369332"/>
          </a:xfrm>
          <a:prstGeom prst="rect">
            <a:avLst/>
          </a:prstGeom>
          <a:noFill/>
        </p:spPr>
        <p:txBody>
          <a:bodyPr wrap="square" rtlCol="0">
            <a:spAutoFit/>
          </a:bodyPr>
          <a:lstStyle/>
          <a:p>
            <a:r>
              <a:rPr lang="en-US" dirty="0"/>
              <a:t>150,150</a:t>
            </a:r>
          </a:p>
        </p:txBody>
      </p:sp>
      <p:sp>
        <p:nvSpPr>
          <p:cNvPr id="27" name="Rectangle 26"/>
          <p:cNvSpPr/>
          <p:nvPr/>
        </p:nvSpPr>
        <p:spPr>
          <a:xfrm>
            <a:off x="3474717" y="5369407"/>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a:t>
            </a:r>
          </a:p>
        </p:txBody>
      </p:sp>
      <p:sp>
        <p:nvSpPr>
          <p:cNvPr id="28" name="Rectangle 27"/>
          <p:cNvSpPr/>
          <p:nvPr/>
        </p:nvSpPr>
        <p:spPr>
          <a:xfrm>
            <a:off x="3605346" y="6058891"/>
            <a:ext cx="679269" cy="285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Object1</a:t>
            </a:r>
          </a:p>
        </p:txBody>
      </p:sp>
      <p:cxnSp>
        <p:nvCxnSpPr>
          <p:cNvPr id="29" name="Straight Arrow Connector 28"/>
          <p:cNvCxnSpPr/>
          <p:nvPr/>
        </p:nvCxnSpPr>
        <p:spPr>
          <a:xfrm flipH="1" flipV="1">
            <a:off x="5297532" y="5389466"/>
            <a:ext cx="1650596" cy="484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605346" y="5679203"/>
            <a:ext cx="565512"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235644" y="5317499"/>
            <a:ext cx="2712484" cy="54637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584" y="1880340"/>
            <a:ext cx="4559490" cy="1323439"/>
          </a:xfrm>
          <a:prstGeom prst="rect">
            <a:avLst/>
          </a:prstGeom>
          <a:noFill/>
        </p:spPr>
        <p:txBody>
          <a:bodyPr wrap="square" rtlCol="0">
            <a:spAutoFit/>
          </a:bodyPr>
          <a:lstStyle/>
          <a:p>
            <a:r>
              <a:rPr lang="ja-JP" altLang="en-US" sz="2000" b="1" dirty="0"/>
              <a:t>デバッグシステムのように、ゲーム内の情報を表示し、そこから自分たちのニーズに合った情報を確認したり、変更したりすることができます。</a:t>
            </a:r>
            <a:endParaRPr lang="en-US" sz="2000" b="1" dirty="0"/>
          </a:p>
        </p:txBody>
      </p:sp>
    </p:spTree>
    <p:extLst>
      <p:ext uri="{BB962C8B-B14F-4D97-AF65-F5344CB8AC3E}">
        <p14:creationId xmlns:p14="http://schemas.microsoft.com/office/powerpoint/2010/main" val="264356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827315" y="3744686"/>
            <a:ext cx="3866605" cy="2952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3557" y="4127425"/>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3181672" y="4123148"/>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1171307" y="6001570"/>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81672" y="411203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23557" y="4679097"/>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3181668" y="4791410"/>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81669" y="4780298"/>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1188724" y="5401384"/>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7431" y="5401384"/>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3181669" y="5360856"/>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3181672" y="539527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88724" y="6001570"/>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1" name="Rectangle 20"/>
          <p:cNvSpPr/>
          <p:nvPr/>
        </p:nvSpPr>
        <p:spPr>
          <a:xfrm>
            <a:off x="1254038" y="4112036"/>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181668" y="5991214"/>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222179" y="6001570"/>
            <a:ext cx="1114690" cy="369332"/>
          </a:xfrm>
          <a:prstGeom prst="rect">
            <a:avLst/>
          </a:prstGeom>
          <a:noFill/>
        </p:spPr>
        <p:txBody>
          <a:bodyPr wrap="square" rtlCol="0">
            <a:spAutoFit/>
          </a:bodyPr>
          <a:lstStyle/>
          <a:p>
            <a:r>
              <a:rPr lang="en-US" dirty="0"/>
              <a:t>150,150</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27" y="3679302"/>
            <a:ext cx="5226833" cy="6858070"/>
          </a:xfrm>
          <a:prstGeom prst="rect">
            <a:avLst/>
          </a:prstGeom>
        </p:spPr>
      </p:pic>
      <p:cxnSp>
        <p:nvCxnSpPr>
          <p:cNvPr id="25" name="Straight Arrow Connector 24"/>
          <p:cNvCxnSpPr/>
          <p:nvPr/>
        </p:nvCxnSpPr>
        <p:spPr>
          <a:xfrm flipH="1" flipV="1">
            <a:off x="4415246" y="4208256"/>
            <a:ext cx="1384663" cy="5100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345574" y="4964964"/>
            <a:ext cx="1432566" cy="703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15246" y="5349744"/>
            <a:ext cx="1456516" cy="2301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3"/>
          </p:cNvCxnSpPr>
          <p:nvPr/>
        </p:nvCxnSpPr>
        <p:spPr>
          <a:xfrm flipH="1">
            <a:off x="4336869" y="5700104"/>
            <a:ext cx="1521824" cy="4861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03343" y="1868833"/>
            <a:ext cx="6096000" cy="1200329"/>
          </a:xfrm>
          <a:prstGeom prst="rect">
            <a:avLst/>
          </a:prstGeom>
        </p:spPr>
        <p:txBody>
          <a:bodyPr>
            <a:spAutoFit/>
          </a:bodyPr>
          <a:lstStyle/>
          <a:p>
            <a:r>
              <a:rPr lang="en-US" dirty="0">
                <a:solidFill>
                  <a:srgbClr val="C00000"/>
                </a:solidFill>
              </a:rPr>
              <a:t>また、ゲーム内の情報をどのように管理しているのでしょうか？それは簡単で、テキストファイルを作成して数字を埋めていくだけで、デバッグツールと全く同じルートを辿ることができます。</a:t>
            </a:r>
          </a:p>
        </p:txBody>
      </p:sp>
    </p:spTree>
    <p:extLst>
      <p:ext uri="{BB962C8B-B14F-4D97-AF65-F5344CB8AC3E}">
        <p14:creationId xmlns:p14="http://schemas.microsoft.com/office/powerpoint/2010/main" val="352293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pic>
        <p:nvPicPr>
          <p:cNvPr id="11268"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404" y="1541695"/>
            <a:ext cx="1186765" cy="118676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ike, stroll, walk, walking, watchk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025" y="2832962"/>
            <a:ext cx="1202779" cy="12027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sh, dashing, fast, run, runner, running, speed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1838" y="3043149"/>
            <a:ext cx="1016730" cy="78240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Silhouette Of Gymnastic Girl. Art Gymnastics Stock Vecto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5404" y="4235843"/>
            <a:ext cx="892533" cy="126301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8540276">
            <a:off x="6573295" y="243115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614664">
            <a:off x="8262535" y="2410289"/>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614664">
            <a:off x="6520563" y="4510943"/>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8540276">
            <a:off x="8235039" y="4488698"/>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アイドル</a:t>
            </a:r>
            <a:endParaRPr lang="en-US"/>
          </a:p>
        </p:txBody>
      </p:sp>
      <p:sp>
        <p:nvSpPr>
          <p:cNvPr id="18" name="Right Arrow 17"/>
          <p:cNvSpPr/>
          <p:nvPr/>
        </p:nvSpPr>
        <p:spPr>
          <a:xfrm rot="1861306">
            <a:off x="8248827" y="5694000"/>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540276">
            <a:off x="6512854" y="5694000"/>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932693" y="6254262"/>
            <a:ext cx="686798" cy="87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888123" y="6297789"/>
            <a:ext cx="264054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50695" y="6468996"/>
            <a:ext cx="877163" cy="369332"/>
          </a:xfrm>
          <a:prstGeom prst="rect">
            <a:avLst/>
          </a:prstGeom>
          <a:solidFill>
            <a:schemeClr val="bg2">
              <a:lumMod val="75000"/>
            </a:schemeClr>
          </a:solidFill>
        </p:spPr>
        <p:txBody>
          <a:bodyPr wrap="none">
            <a:spAutoFit/>
          </a:bodyPr>
          <a:lstStyle/>
          <a:p>
            <a:r>
              <a:rPr lang="en-US" dirty="0"/>
              <a:t>短距離</a:t>
            </a:r>
          </a:p>
        </p:txBody>
      </p:sp>
      <p:sp>
        <p:nvSpPr>
          <p:cNvPr id="26" name="Rectangle 25"/>
          <p:cNvSpPr/>
          <p:nvPr/>
        </p:nvSpPr>
        <p:spPr>
          <a:xfrm>
            <a:off x="8579866" y="6497376"/>
            <a:ext cx="877163" cy="369332"/>
          </a:xfrm>
          <a:prstGeom prst="rect">
            <a:avLst/>
          </a:prstGeom>
          <a:solidFill>
            <a:schemeClr val="bg2">
              <a:lumMod val="75000"/>
            </a:schemeClr>
          </a:solidFill>
        </p:spPr>
        <p:txBody>
          <a:bodyPr wrap="none">
            <a:spAutoFit/>
          </a:bodyPr>
          <a:lstStyle/>
          <a:p>
            <a:r>
              <a:rPr lang="en-US" dirty="0"/>
              <a:t>長距離</a:t>
            </a:r>
          </a:p>
        </p:txBody>
      </p:sp>
      <p:cxnSp>
        <p:nvCxnSpPr>
          <p:cNvPr id="33" name="Straight Arrow Connector 32"/>
          <p:cNvCxnSpPr/>
          <p:nvPr/>
        </p:nvCxnSpPr>
        <p:spPr>
          <a:xfrm>
            <a:off x="6918122" y="3545438"/>
            <a:ext cx="1532940" cy="503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119881" y="1926262"/>
            <a:ext cx="34313" cy="4204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719091" y="1926262"/>
            <a:ext cx="1392082" cy="8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533035" y="1953664"/>
            <a:ext cx="62443" cy="44210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4327" y="1962374"/>
            <a:ext cx="15035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2"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129" y="4761809"/>
            <a:ext cx="1186765" cy="1186765"/>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rot="8540276">
            <a:off x="1145701" y="597003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14664">
            <a:off x="2733340" y="594419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1961706" y="6314864"/>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3697622">
            <a:off x="1082812" y="453621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73579">
            <a:off x="2820768" y="450467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6081218">
            <a:off x="1943324" y="414440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86526" y="2737522"/>
            <a:ext cx="1107996" cy="369332"/>
          </a:xfrm>
          <a:prstGeom prst="rect">
            <a:avLst/>
          </a:prstGeom>
          <a:solidFill>
            <a:schemeClr val="bg2">
              <a:lumMod val="75000"/>
            </a:schemeClr>
          </a:solidFill>
        </p:spPr>
        <p:txBody>
          <a:bodyPr wrap="none">
            <a:spAutoFit/>
          </a:bodyPr>
          <a:lstStyle/>
          <a:p>
            <a:r>
              <a:rPr lang="en-US" dirty="0"/>
              <a:t>アイドル</a:t>
            </a:r>
          </a:p>
        </p:txBody>
      </p:sp>
      <p:sp>
        <p:nvSpPr>
          <p:cNvPr id="48" name="Rectangle 47"/>
          <p:cNvSpPr/>
          <p:nvPr/>
        </p:nvSpPr>
        <p:spPr>
          <a:xfrm>
            <a:off x="6052268" y="3965860"/>
            <a:ext cx="646331" cy="369332"/>
          </a:xfrm>
          <a:prstGeom prst="rect">
            <a:avLst/>
          </a:prstGeom>
          <a:solidFill>
            <a:schemeClr val="bg2">
              <a:lumMod val="75000"/>
            </a:schemeClr>
          </a:solidFill>
        </p:spPr>
        <p:txBody>
          <a:bodyPr wrap="none">
            <a:spAutoFit/>
          </a:bodyPr>
          <a:lstStyle/>
          <a:p>
            <a:r>
              <a:rPr lang="en-US" dirty="0"/>
              <a:t>歩く</a:t>
            </a:r>
          </a:p>
        </p:txBody>
      </p:sp>
      <p:sp>
        <p:nvSpPr>
          <p:cNvPr id="49" name="Rectangle 48"/>
          <p:cNvSpPr/>
          <p:nvPr/>
        </p:nvSpPr>
        <p:spPr>
          <a:xfrm>
            <a:off x="8366205" y="3870309"/>
            <a:ext cx="1107996" cy="369332"/>
          </a:xfrm>
          <a:prstGeom prst="rect">
            <a:avLst/>
          </a:prstGeom>
          <a:solidFill>
            <a:schemeClr val="bg2">
              <a:lumMod val="75000"/>
            </a:schemeClr>
          </a:solidFill>
        </p:spPr>
        <p:txBody>
          <a:bodyPr wrap="none">
            <a:spAutoFit/>
          </a:bodyPr>
          <a:lstStyle/>
          <a:p>
            <a:r>
              <a:rPr lang="en-US" dirty="0"/>
              <a:t>走らせる</a:t>
            </a:r>
          </a:p>
        </p:txBody>
      </p:sp>
      <p:sp>
        <p:nvSpPr>
          <p:cNvPr id="62" name="Rectangle 61"/>
          <p:cNvSpPr/>
          <p:nvPr/>
        </p:nvSpPr>
        <p:spPr>
          <a:xfrm>
            <a:off x="7310204" y="5610518"/>
            <a:ext cx="877163" cy="369332"/>
          </a:xfrm>
          <a:prstGeom prst="rect">
            <a:avLst/>
          </a:prstGeom>
          <a:solidFill>
            <a:schemeClr val="bg2">
              <a:lumMod val="75000"/>
            </a:schemeClr>
          </a:solidFill>
        </p:spPr>
        <p:txBody>
          <a:bodyPr wrap="none">
            <a:spAutoFit/>
          </a:bodyPr>
          <a:lstStyle/>
          <a:p>
            <a:r>
              <a:rPr lang="ja-JP" altLang="en-US" b="1" dirty="0"/>
              <a:t>ロール</a:t>
            </a:r>
            <a:endParaRPr lang="en-US" b="1" dirty="0"/>
          </a:p>
        </p:txBody>
      </p:sp>
      <p:sp>
        <p:nvSpPr>
          <p:cNvPr id="63" name="Right Arrow 62"/>
          <p:cNvSpPr/>
          <p:nvPr/>
        </p:nvSpPr>
        <p:spPr>
          <a:xfrm>
            <a:off x="3114695" y="5226587"/>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992660" y="527072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7272965" y="3636290"/>
            <a:ext cx="896639" cy="160817"/>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68" name="TextBox 67"/>
          <p:cNvSpPr txBox="1"/>
          <p:nvPr/>
        </p:nvSpPr>
        <p:spPr>
          <a:xfrm>
            <a:off x="1725324" y="2741779"/>
            <a:ext cx="117291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移動</a:t>
            </a:r>
            <a:endParaRPr lang="en-US" sz="3600" b="1" dirty="0">
              <a:solidFill>
                <a:schemeClr val="accent5">
                  <a:lumMod val="75000"/>
                </a:schemeClr>
              </a:solidFill>
            </a:endParaRPr>
          </a:p>
        </p:txBody>
      </p:sp>
    </p:spTree>
    <p:extLst>
      <p:ext uri="{BB962C8B-B14F-4D97-AF65-F5344CB8AC3E}">
        <p14:creationId xmlns:p14="http://schemas.microsoft.com/office/powerpoint/2010/main" val="233507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9" name="TextBox 8"/>
          <p:cNvSpPr txBox="1"/>
          <p:nvPr/>
        </p:nvSpPr>
        <p:spPr>
          <a:xfrm>
            <a:off x="379909" y="2764586"/>
            <a:ext cx="40604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キャッチアイテム</a:t>
            </a:r>
            <a:endParaRPr lang="en-US" sz="3600" b="1" dirty="0">
              <a:solidFill>
                <a:schemeClr val="accent5">
                  <a:lumMod val="75000"/>
                </a:schemeClr>
              </a:solidFill>
            </a:endParaRPr>
          </a:p>
        </p:txBody>
      </p:sp>
      <p:pic>
        <p:nvPicPr>
          <p:cNvPr id="17414" name="Picture 6" descr="Lawyer Clipart at GetDrawings.com | Free for personal u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004" y="1733838"/>
            <a:ext cx="935561" cy="93556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447298" y="3256080"/>
            <a:ext cx="1454532" cy="816831"/>
            <a:chOff x="3827757" y="3742241"/>
            <a:chExt cx="1454532" cy="816831"/>
          </a:xfrm>
        </p:grpSpPr>
        <p:pic>
          <p:nvPicPr>
            <p:cNvPr id="1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6059" y="1891035"/>
            <a:ext cx="521133" cy="52113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595542" y="3278811"/>
            <a:ext cx="1190922" cy="602239"/>
            <a:chOff x="6327668" y="2345811"/>
            <a:chExt cx="1190922" cy="602239"/>
          </a:xfrm>
        </p:grpSpPr>
        <p:pic>
          <p:nvPicPr>
            <p:cNvPr id="17418" name="Picture 10" descr="Win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7668" y="2345811"/>
              <a:ext cx="602239" cy="602239"/>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Pause Vectors, Photos and PSD files | Free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9632" y="2377334"/>
              <a:ext cx="558958" cy="558958"/>
            </a:xfrm>
            <a:prstGeom prst="rect">
              <a:avLst/>
            </a:prstGeom>
            <a:noFill/>
            <a:extLst>
              <a:ext uri="{909E8E84-426E-40DD-AFC4-6F175D3DCCD1}">
                <a14:hiddenFill xmlns:a14="http://schemas.microsoft.com/office/drawing/2010/main">
                  <a:solidFill>
                    <a:srgbClr val="FFFFFF"/>
                  </a:solidFill>
                </a14:hiddenFill>
              </a:ext>
            </a:extLst>
          </p:spPr>
        </p:pic>
      </p:grpSp>
      <p:pic>
        <p:nvPicPr>
          <p:cNvPr id="17422"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3063" y="4462994"/>
            <a:ext cx="705394" cy="7053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827804" y="5523640"/>
            <a:ext cx="736313" cy="1206644"/>
            <a:chOff x="9095007" y="5018498"/>
            <a:chExt cx="918670" cy="1388618"/>
          </a:xfrm>
        </p:grpSpPr>
        <p:pic>
          <p:nvPicPr>
            <p:cNvPr id="17430" name="Picture 22" descr="Tutorial Membuat Drop Icon | Adobe Illustrator Bahasa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95007" y="5018498"/>
              <a:ext cx="918670" cy="516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5007" y="5493895"/>
              <a:ext cx="913221" cy="9132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462480" y="4359081"/>
            <a:ext cx="1626385" cy="913221"/>
            <a:chOff x="9859857" y="4164782"/>
            <a:chExt cx="1626385" cy="913221"/>
          </a:xfrm>
        </p:grpSpPr>
        <p:pic>
          <p:nvPicPr>
            <p:cNvPr id="47"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8419389" y="3323245"/>
            <a:ext cx="1454532" cy="816831"/>
            <a:chOff x="3827757" y="3742241"/>
            <a:chExt cx="1454532" cy="816831"/>
          </a:xfrm>
        </p:grpSpPr>
        <p:pic>
          <p:nvPicPr>
            <p:cNvPr id="5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5025" y="5980814"/>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16121" y="2532453"/>
            <a:ext cx="1620957" cy="338554"/>
          </a:xfrm>
          <a:prstGeom prst="rect">
            <a:avLst/>
          </a:prstGeom>
          <a:solidFill>
            <a:srgbClr val="00B050"/>
          </a:solidFill>
        </p:spPr>
        <p:txBody>
          <a:bodyPr wrap="none">
            <a:spAutoFit/>
          </a:bodyPr>
          <a:lstStyle/>
          <a:p>
            <a:r>
              <a:rPr lang="en-US" sz="1600" dirty="0"/>
              <a:t>キャッチ</a:t>
            </a:r>
            <a:r>
              <a:rPr lang="ja-JP" altLang="en-US" sz="1600" b="1" dirty="0"/>
              <a:t>ボタン</a:t>
            </a:r>
            <a:endParaRPr lang="en-US" sz="1600" b="1" dirty="0"/>
          </a:p>
        </p:txBody>
      </p:sp>
      <p:sp>
        <p:nvSpPr>
          <p:cNvPr id="20" name="Right Arrow 19"/>
          <p:cNvSpPr/>
          <p:nvPr/>
        </p:nvSpPr>
        <p:spPr>
          <a:xfrm rot="10800000">
            <a:off x="5957841" y="3543099"/>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5400000">
            <a:off x="7028872" y="2871871"/>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78937" y="2122232"/>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7891618" y="3512654"/>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6457" y="4541133"/>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a:xfrm rot="7827828">
            <a:off x="4038155" y="4030575"/>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827828">
            <a:off x="7949891" y="4056928"/>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2230333">
            <a:off x="9913168" y="397865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7827828">
            <a:off x="9247656" y="5431396"/>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2230333">
            <a:off x="10825834" y="5407952"/>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07008" y="4107743"/>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7008" y="6185286"/>
            <a:ext cx="2731739" cy="646331"/>
          </a:xfrm>
          <a:prstGeom prst="rect">
            <a:avLst/>
          </a:prstGeom>
          <a:solidFill>
            <a:srgbClr val="00B050"/>
          </a:solidFill>
        </p:spPr>
        <p:txBody>
          <a:bodyPr wrap="square" rtlCol="0">
            <a:spAutoFit/>
          </a:bodyPr>
          <a:lstStyle/>
          <a:p>
            <a:pPr algn="ctr"/>
            <a:r>
              <a:rPr lang="ja-JP" altLang="en-US" b="1" dirty="0"/>
              <a:t>バッグが</a:t>
            </a:r>
            <a:endParaRPr lang="en-US" altLang="ja-JP" b="1" dirty="0"/>
          </a:p>
          <a:p>
            <a:r>
              <a:rPr lang="ja-JP" altLang="en-US" b="1" dirty="0"/>
              <a:t>空いてるか空いてないか</a:t>
            </a:r>
            <a:endParaRPr lang="en-US" b="1" dirty="0"/>
          </a:p>
        </p:txBody>
      </p:sp>
      <p:sp>
        <p:nvSpPr>
          <p:cNvPr id="24" name="Rectangle 23"/>
          <p:cNvSpPr/>
          <p:nvPr/>
        </p:nvSpPr>
        <p:spPr>
          <a:xfrm>
            <a:off x="1392141" y="4032244"/>
            <a:ext cx="415498" cy="369332"/>
          </a:xfrm>
          <a:prstGeom prst="rect">
            <a:avLst/>
          </a:prstGeom>
          <a:solidFill>
            <a:srgbClr val="00B050"/>
          </a:solidFill>
        </p:spPr>
        <p:txBody>
          <a:bodyPr wrap="none">
            <a:spAutoFit/>
          </a:bodyPr>
          <a:lstStyle/>
          <a:p>
            <a:r>
              <a:rPr lang="en-US" dirty="0"/>
              <a:t>真</a:t>
            </a:r>
          </a:p>
        </p:txBody>
      </p:sp>
      <p:sp>
        <p:nvSpPr>
          <p:cNvPr id="75" name="Right Arrow 74"/>
          <p:cNvSpPr/>
          <p:nvPr/>
        </p:nvSpPr>
        <p:spPr>
          <a:xfrm>
            <a:off x="407008" y="4609786"/>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82495" y="4554587"/>
            <a:ext cx="415498" cy="369332"/>
          </a:xfrm>
          <a:prstGeom prst="rect">
            <a:avLst/>
          </a:prstGeom>
          <a:solidFill>
            <a:srgbClr val="00B050"/>
          </a:solidFill>
        </p:spPr>
        <p:txBody>
          <a:bodyPr wrap="none">
            <a:spAutoFit/>
          </a:bodyPr>
          <a:lstStyle/>
          <a:p>
            <a:r>
              <a:rPr lang="en-US" dirty="0"/>
              <a:t>誤</a:t>
            </a:r>
          </a:p>
        </p:txBody>
      </p:sp>
      <p:sp>
        <p:nvSpPr>
          <p:cNvPr id="29" name="TextBox 28"/>
          <p:cNvSpPr txBox="1"/>
          <p:nvPr/>
        </p:nvSpPr>
        <p:spPr>
          <a:xfrm>
            <a:off x="7672251" y="1971903"/>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grpSp>
        <p:nvGrpSpPr>
          <p:cNvPr id="78" name="Group 77"/>
          <p:cNvGrpSpPr/>
          <p:nvPr/>
        </p:nvGrpSpPr>
        <p:grpSpPr>
          <a:xfrm>
            <a:off x="942790" y="5212010"/>
            <a:ext cx="1626385" cy="913221"/>
            <a:chOff x="9859857" y="4164782"/>
            <a:chExt cx="1626385" cy="913221"/>
          </a:xfrm>
        </p:grpSpPr>
        <p:pic>
          <p:nvPicPr>
            <p:cNvPr id="79"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3399982" y="5211375"/>
            <a:ext cx="1107996" cy="369332"/>
          </a:xfrm>
          <a:prstGeom prst="rect">
            <a:avLst/>
          </a:prstGeom>
          <a:solidFill>
            <a:srgbClr val="00B050"/>
          </a:solidFill>
        </p:spPr>
        <p:txBody>
          <a:bodyPr wrap="none">
            <a:spAutoFit/>
          </a:bodyPr>
          <a:lstStyle/>
          <a:p>
            <a:r>
              <a:rPr lang="en-US" dirty="0"/>
              <a:t>スワップ</a:t>
            </a:r>
          </a:p>
        </p:txBody>
      </p:sp>
      <p:sp>
        <p:nvSpPr>
          <p:cNvPr id="32" name="Rectangle 31"/>
          <p:cNvSpPr/>
          <p:nvPr/>
        </p:nvSpPr>
        <p:spPr>
          <a:xfrm>
            <a:off x="4854621" y="4174415"/>
            <a:ext cx="877163" cy="369332"/>
          </a:xfrm>
          <a:prstGeom prst="rect">
            <a:avLst/>
          </a:prstGeom>
          <a:solidFill>
            <a:srgbClr val="00B050"/>
          </a:solidFill>
        </p:spPr>
        <p:txBody>
          <a:bodyPr wrap="none">
            <a:spAutoFit/>
          </a:bodyPr>
          <a:lstStyle/>
          <a:p>
            <a:r>
              <a:rPr lang="en-US" dirty="0"/>
              <a:t>空手</a:t>
            </a:r>
            <a:r>
              <a:rPr lang="ja-JP" altLang="en-US" b="1" dirty="0"/>
              <a:t>か</a:t>
            </a:r>
            <a:endParaRPr lang="en-US" b="1" dirty="0"/>
          </a:p>
        </p:txBody>
      </p:sp>
      <p:sp>
        <p:nvSpPr>
          <p:cNvPr id="43" name="Rectangle 42"/>
          <p:cNvSpPr/>
          <p:nvPr/>
        </p:nvSpPr>
        <p:spPr>
          <a:xfrm>
            <a:off x="8014288" y="6132195"/>
            <a:ext cx="877163" cy="369332"/>
          </a:xfrm>
          <a:prstGeom prst="rect">
            <a:avLst/>
          </a:prstGeom>
          <a:solidFill>
            <a:srgbClr val="00B050"/>
          </a:solidFill>
        </p:spPr>
        <p:txBody>
          <a:bodyPr wrap="none">
            <a:spAutoFit/>
          </a:bodyPr>
          <a:lstStyle/>
          <a:p>
            <a:r>
              <a:rPr lang="en-US" dirty="0"/>
              <a:t>入れる</a:t>
            </a:r>
          </a:p>
        </p:txBody>
      </p:sp>
      <p:sp>
        <p:nvSpPr>
          <p:cNvPr id="2" name="Rectangle 1"/>
          <p:cNvSpPr/>
          <p:nvPr/>
        </p:nvSpPr>
        <p:spPr>
          <a:xfrm>
            <a:off x="6327259" y="3855906"/>
            <a:ext cx="1800493" cy="369332"/>
          </a:xfrm>
          <a:prstGeom prst="rect">
            <a:avLst/>
          </a:prstGeom>
          <a:solidFill>
            <a:srgbClr val="00B050"/>
          </a:solidFill>
        </p:spPr>
        <p:txBody>
          <a:bodyPr wrap="none">
            <a:spAutoFit/>
          </a:bodyPr>
          <a:lstStyle/>
          <a:p>
            <a:r>
              <a:rPr lang="en-US" dirty="0"/>
              <a:t>活発か不活発か</a:t>
            </a:r>
          </a:p>
        </p:txBody>
      </p:sp>
    </p:spTree>
    <p:extLst>
      <p:ext uri="{BB962C8B-B14F-4D97-AF65-F5344CB8AC3E}">
        <p14:creationId xmlns:p14="http://schemas.microsoft.com/office/powerpoint/2010/main" val="91353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9" name="Group 8"/>
          <p:cNvGrpSpPr/>
          <p:nvPr/>
        </p:nvGrpSpPr>
        <p:grpSpPr>
          <a:xfrm>
            <a:off x="5980007" y="2930528"/>
            <a:ext cx="1161439" cy="652237"/>
            <a:chOff x="3827757" y="3742241"/>
            <a:chExt cx="1454532" cy="816831"/>
          </a:xfrm>
        </p:grpSpPr>
        <p:pic>
          <p:nvPicPr>
            <p:cNvPr id="10" name="Picture 6" descr="https://external-content.duckduckgo.com/iu/?u=https%3A%2F%2Ftse2.mm.bing.net%2Fth%3Fid%3DOIP.B3uPHSXUmGXgMXK9lf1MNwHaHa%26pid%3DApi&amp;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ghter, gladiator, medieval, morning star, soldi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1204502" y="2782003"/>
            <a:ext cx="2058491"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アタック</a:t>
            </a:r>
            <a:endParaRPr lang="en-US" sz="3600" b="1" dirty="0">
              <a:solidFill>
                <a:schemeClr val="accent5">
                  <a:lumMod val="75000"/>
                </a:schemeClr>
              </a:solidFill>
            </a:endParaRPr>
          </a:p>
        </p:txBody>
      </p:sp>
      <p:pic>
        <p:nvPicPr>
          <p:cNvPr id="18434" name="Picture 2" descr="Action, ball, baseball, player, throw, throw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8015" y="2019502"/>
            <a:ext cx="782486" cy="61590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Features - Xe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568" y="5377126"/>
            <a:ext cx="770433" cy="77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808" y="4206470"/>
            <a:ext cx="521133" cy="5211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0" y="3532797"/>
            <a:ext cx="521133" cy="521133"/>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5400000">
            <a:off x="6226621" y="3802442"/>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254033" y="4955627"/>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33257" y="4295279"/>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sp>
        <p:nvSpPr>
          <p:cNvPr id="20" name="TextBox 19"/>
          <p:cNvSpPr txBox="1"/>
          <p:nvPr/>
        </p:nvSpPr>
        <p:spPr>
          <a:xfrm>
            <a:off x="9863954" y="3647575"/>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pic>
        <p:nvPicPr>
          <p:cNvPr id="18438" name="Picture 6" descr="Attack, challenge, game, match, swords, weap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2256" y="1800101"/>
            <a:ext cx="696461" cy="696461"/>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6182735" y="2506953"/>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12664" y="6284685"/>
            <a:ext cx="1800493" cy="369332"/>
          </a:xfrm>
          <a:prstGeom prst="rect">
            <a:avLst/>
          </a:prstGeom>
          <a:solidFill>
            <a:srgbClr val="00B050"/>
          </a:solidFill>
        </p:spPr>
        <p:txBody>
          <a:bodyPr wrap="none">
            <a:spAutoFit/>
          </a:bodyPr>
          <a:lstStyle/>
          <a:p>
            <a:r>
              <a:rPr lang="en-US" dirty="0"/>
              <a:t>アイテムの特徴</a:t>
            </a:r>
          </a:p>
        </p:txBody>
      </p:sp>
      <p:sp>
        <p:nvSpPr>
          <p:cNvPr id="24" name="Right Arrow 23"/>
          <p:cNvSpPr/>
          <p:nvPr/>
        </p:nvSpPr>
        <p:spPr>
          <a:xfrm rot="5400000">
            <a:off x="8995766" y="4617240"/>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8" descr="Attack, game, skill, stab, sword, ui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5245" y="5532676"/>
            <a:ext cx="596402" cy="596402"/>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0800000">
            <a:off x="5312229" y="5668429"/>
            <a:ext cx="667778" cy="187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2" name="Picture 10" descr="Flying shuriken icon, SVG and PNG | Game-icons.n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33737" y="5169353"/>
            <a:ext cx="617130" cy="6171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9787110" y="5333838"/>
            <a:ext cx="1800493" cy="369332"/>
          </a:xfrm>
          <a:prstGeom prst="rect">
            <a:avLst/>
          </a:prstGeom>
          <a:solidFill>
            <a:srgbClr val="00B050"/>
          </a:solidFill>
        </p:spPr>
        <p:txBody>
          <a:bodyPr wrap="none">
            <a:spAutoFit/>
          </a:bodyPr>
          <a:lstStyle/>
          <a:p>
            <a:r>
              <a:rPr lang="en-US" dirty="0"/>
              <a:t>投げられた武器</a:t>
            </a:r>
          </a:p>
        </p:txBody>
      </p:sp>
      <p:sp>
        <p:nvSpPr>
          <p:cNvPr id="29" name="Right Arrow 28"/>
          <p:cNvSpPr/>
          <p:nvPr/>
        </p:nvSpPr>
        <p:spPr>
          <a:xfrm rot="5400000">
            <a:off x="8971047" y="3022459"/>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74960" y="6239685"/>
            <a:ext cx="646331" cy="369332"/>
          </a:xfrm>
          <a:prstGeom prst="rect">
            <a:avLst/>
          </a:prstGeom>
          <a:solidFill>
            <a:srgbClr val="00B050"/>
          </a:solidFill>
        </p:spPr>
        <p:txBody>
          <a:bodyPr wrap="none">
            <a:spAutoFit/>
          </a:bodyPr>
          <a:lstStyle/>
          <a:p>
            <a:r>
              <a:rPr lang="en-US" dirty="0"/>
              <a:t>実攻</a:t>
            </a:r>
          </a:p>
        </p:txBody>
      </p:sp>
      <p:sp>
        <p:nvSpPr>
          <p:cNvPr id="25" name="Rectangle 24"/>
          <p:cNvSpPr/>
          <p:nvPr/>
        </p:nvSpPr>
        <p:spPr>
          <a:xfrm>
            <a:off x="5842370" y="1471362"/>
            <a:ext cx="1338828" cy="369332"/>
          </a:xfrm>
          <a:prstGeom prst="rect">
            <a:avLst/>
          </a:prstGeom>
          <a:solidFill>
            <a:srgbClr val="00B050"/>
          </a:solidFill>
        </p:spPr>
        <p:txBody>
          <a:bodyPr wrap="none">
            <a:spAutoFit/>
          </a:bodyPr>
          <a:lstStyle/>
          <a:p>
            <a:r>
              <a:rPr lang="en-US" dirty="0"/>
              <a:t>攻撃ボタン</a:t>
            </a:r>
          </a:p>
        </p:txBody>
      </p:sp>
      <p:sp>
        <p:nvSpPr>
          <p:cNvPr id="26" name="Rectangle 25"/>
          <p:cNvSpPr/>
          <p:nvPr/>
        </p:nvSpPr>
        <p:spPr>
          <a:xfrm>
            <a:off x="8468688" y="1590312"/>
            <a:ext cx="1569660" cy="369332"/>
          </a:xfrm>
          <a:prstGeom prst="rect">
            <a:avLst/>
          </a:prstGeom>
          <a:solidFill>
            <a:srgbClr val="00B050"/>
          </a:solidFill>
        </p:spPr>
        <p:txBody>
          <a:bodyPr wrap="none">
            <a:spAutoFit/>
          </a:bodyPr>
          <a:lstStyle/>
          <a:p>
            <a:r>
              <a:rPr lang="en-US" dirty="0"/>
              <a:t>スローボタン</a:t>
            </a:r>
          </a:p>
        </p:txBody>
      </p:sp>
      <p:sp>
        <p:nvSpPr>
          <p:cNvPr id="33" name="Right Arrow 32"/>
          <p:cNvSpPr/>
          <p:nvPr/>
        </p:nvSpPr>
        <p:spPr>
          <a:xfrm>
            <a:off x="668265" y="4053930"/>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53398" y="3978431"/>
            <a:ext cx="415498" cy="369332"/>
          </a:xfrm>
          <a:prstGeom prst="rect">
            <a:avLst/>
          </a:prstGeom>
          <a:solidFill>
            <a:srgbClr val="00B050"/>
          </a:solidFill>
        </p:spPr>
        <p:txBody>
          <a:bodyPr wrap="none">
            <a:spAutoFit/>
          </a:bodyPr>
          <a:lstStyle/>
          <a:p>
            <a:r>
              <a:rPr lang="en-US" dirty="0"/>
              <a:t>真</a:t>
            </a:r>
          </a:p>
        </p:txBody>
      </p:sp>
      <p:sp>
        <p:nvSpPr>
          <p:cNvPr id="35" name="Right Arrow 34"/>
          <p:cNvSpPr/>
          <p:nvPr/>
        </p:nvSpPr>
        <p:spPr>
          <a:xfrm>
            <a:off x="668265" y="455597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43752" y="4500774"/>
            <a:ext cx="415498" cy="369332"/>
          </a:xfrm>
          <a:prstGeom prst="rect">
            <a:avLst/>
          </a:prstGeom>
          <a:solidFill>
            <a:srgbClr val="00B050"/>
          </a:solidFill>
        </p:spPr>
        <p:txBody>
          <a:bodyPr wrap="none">
            <a:spAutoFit/>
          </a:bodyPr>
          <a:lstStyle/>
          <a:p>
            <a:r>
              <a:rPr lang="en-US" dirty="0"/>
              <a:t>誤</a:t>
            </a:r>
          </a:p>
        </p:txBody>
      </p:sp>
      <p:sp>
        <p:nvSpPr>
          <p:cNvPr id="37" name="Right Arrow 36"/>
          <p:cNvSpPr/>
          <p:nvPr/>
        </p:nvSpPr>
        <p:spPr>
          <a:xfrm>
            <a:off x="668265" y="5126065"/>
            <a:ext cx="611718" cy="2077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83323" y="5076031"/>
            <a:ext cx="646331" cy="369332"/>
          </a:xfrm>
          <a:prstGeom prst="rect">
            <a:avLst/>
          </a:prstGeom>
          <a:solidFill>
            <a:srgbClr val="00B050"/>
          </a:solidFill>
        </p:spPr>
        <p:txBody>
          <a:bodyPr wrap="none">
            <a:spAutoFit/>
          </a:bodyPr>
          <a:lstStyle/>
          <a:p>
            <a:r>
              <a:rPr lang="en-US" dirty="0"/>
              <a:t>出力</a:t>
            </a:r>
          </a:p>
        </p:txBody>
      </p:sp>
    </p:spTree>
    <p:extLst>
      <p:ext uri="{BB962C8B-B14F-4D97-AF65-F5344CB8AC3E}">
        <p14:creationId xmlns:p14="http://schemas.microsoft.com/office/powerpoint/2010/main" val="289024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概要</a:t>
            </a:r>
          </a:p>
        </p:txBody>
      </p:sp>
      <p:sp>
        <p:nvSpPr>
          <p:cNvPr id="8" name="TextBox 7"/>
          <p:cNvSpPr txBox="1"/>
          <p:nvPr/>
        </p:nvSpPr>
        <p:spPr>
          <a:xfrm>
            <a:off x="2886892" y="1693824"/>
            <a:ext cx="757646" cy="369332"/>
          </a:xfrm>
          <a:prstGeom prst="rect">
            <a:avLst/>
          </a:prstGeom>
          <a:solidFill>
            <a:schemeClr val="accent2"/>
          </a:solidFill>
        </p:spPr>
        <p:txBody>
          <a:bodyPr wrap="square" rtlCol="0">
            <a:spAutoFit/>
          </a:bodyPr>
          <a:lstStyle/>
          <a:p>
            <a:r>
              <a:rPr lang="en-US" dirty="0">
                <a:solidFill>
                  <a:schemeClr val="bg1"/>
                </a:solidFill>
              </a:rPr>
              <a:t>Genre</a:t>
            </a:r>
          </a:p>
        </p:txBody>
      </p:sp>
      <p:sp>
        <p:nvSpPr>
          <p:cNvPr id="9" name="TextBox 8"/>
          <p:cNvSpPr txBox="1"/>
          <p:nvPr/>
        </p:nvSpPr>
        <p:spPr>
          <a:xfrm>
            <a:off x="4362995" y="1698172"/>
            <a:ext cx="2838994" cy="369332"/>
          </a:xfrm>
          <a:prstGeom prst="rect">
            <a:avLst/>
          </a:prstGeom>
          <a:noFill/>
        </p:spPr>
        <p:txBody>
          <a:bodyPr wrap="square" rtlCol="0">
            <a:spAutoFit/>
          </a:bodyPr>
          <a:lstStyle/>
          <a:p>
            <a:r>
              <a:rPr kumimoji="1" lang="en-US" altLang="ja-JP" b="1" dirty="0"/>
              <a:t>Top-down</a:t>
            </a:r>
            <a:r>
              <a:rPr kumimoji="1" lang="ja-JP" altLang="en-US" b="1" dirty="0"/>
              <a:t>  アクション</a:t>
            </a:r>
            <a:r>
              <a:rPr kumimoji="1" lang="en-US" altLang="ja-JP" b="1" dirty="0"/>
              <a:t>RPG</a:t>
            </a:r>
            <a:r>
              <a:rPr kumimoji="1" lang="ja-JP" altLang="en-US" b="1" dirty="0"/>
              <a:t>　</a:t>
            </a:r>
          </a:p>
        </p:txBody>
      </p:sp>
      <p:sp>
        <p:nvSpPr>
          <p:cNvPr id="10" name="TextBox 9"/>
          <p:cNvSpPr txBox="1"/>
          <p:nvPr/>
        </p:nvSpPr>
        <p:spPr>
          <a:xfrm>
            <a:off x="2893577" y="2926081"/>
            <a:ext cx="1010194" cy="369332"/>
          </a:xfrm>
          <a:prstGeom prst="rect">
            <a:avLst/>
          </a:prstGeom>
          <a:solidFill>
            <a:schemeClr val="accent2"/>
          </a:solidFill>
        </p:spPr>
        <p:txBody>
          <a:bodyPr wrap="square" rtlCol="0">
            <a:spAutoFit/>
          </a:bodyPr>
          <a:lstStyle/>
          <a:p>
            <a:r>
              <a:rPr lang="en-US" dirty="0">
                <a:solidFill>
                  <a:schemeClr val="bg1"/>
                </a:solidFill>
              </a:rPr>
              <a:t>Platform</a:t>
            </a:r>
          </a:p>
        </p:txBody>
      </p:sp>
      <p:sp>
        <p:nvSpPr>
          <p:cNvPr id="11" name="TextBox 10"/>
          <p:cNvSpPr txBox="1"/>
          <p:nvPr/>
        </p:nvSpPr>
        <p:spPr>
          <a:xfrm>
            <a:off x="4362995" y="2926081"/>
            <a:ext cx="554395" cy="369332"/>
          </a:xfrm>
          <a:prstGeom prst="rect">
            <a:avLst/>
          </a:prstGeom>
          <a:noFill/>
        </p:spPr>
        <p:txBody>
          <a:bodyPr wrap="square" rtlCol="0">
            <a:spAutoFit/>
          </a:bodyPr>
          <a:lstStyle/>
          <a:p>
            <a:r>
              <a:rPr kumimoji="1" lang="en-US" altLang="ja-JP" b="1" dirty="0"/>
              <a:t>PC</a:t>
            </a:r>
            <a:r>
              <a:rPr kumimoji="1" lang="ja-JP" altLang="en-US" b="1" dirty="0"/>
              <a:t>　</a:t>
            </a:r>
          </a:p>
        </p:txBody>
      </p:sp>
      <p:sp>
        <p:nvSpPr>
          <p:cNvPr id="14" name="TextBox 13"/>
          <p:cNvSpPr txBox="1"/>
          <p:nvPr/>
        </p:nvSpPr>
        <p:spPr>
          <a:xfrm>
            <a:off x="2886892" y="3973672"/>
            <a:ext cx="757646" cy="369332"/>
          </a:xfrm>
          <a:prstGeom prst="rect">
            <a:avLst/>
          </a:prstGeom>
          <a:solidFill>
            <a:schemeClr val="accent2"/>
          </a:solidFill>
        </p:spPr>
        <p:txBody>
          <a:bodyPr wrap="square" rtlCol="0">
            <a:spAutoFit/>
          </a:bodyPr>
          <a:lstStyle/>
          <a:p>
            <a:r>
              <a:rPr lang="en-US" dirty="0">
                <a:solidFill>
                  <a:schemeClr val="bg1"/>
                </a:solidFill>
              </a:rPr>
              <a:t>Mode</a:t>
            </a:r>
          </a:p>
        </p:txBody>
      </p:sp>
      <p:sp>
        <p:nvSpPr>
          <p:cNvPr id="15" name="TextBox 14"/>
          <p:cNvSpPr txBox="1"/>
          <p:nvPr/>
        </p:nvSpPr>
        <p:spPr>
          <a:xfrm>
            <a:off x="4471852" y="3969324"/>
            <a:ext cx="3156857" cy="369332"/>
          </a:xfrm>
          <a:prstGeom prst="rect">
            <a:avLst/>
          </a:prstGeom>
          <a:noFill/>
        </p:spPr>
        <p:txBody>
          <a:bodyPr wrap="square" rtlCol="0">
            <a:spAutoFit/>
          </a:bodyPr>
          <a:lstStyle/>
          <a:p>
            <a:r>
              <a:rPr kumimoji="1" lang="en-US" altLang="ja-JP" b="1" dirty="0"/>
              <a:t>Multiplayer( 2 ~ 4 Players)</a:t>
            </a:r>
          </a:p>
        </p:txBody>
      </p:sp>
      <p:pic>
        <p:nvPicPr>
          <p:cNvPr id="103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92841">
            <a:off x="7301742" y="3982480"/>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869" y="4067394"/>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156" y="4067393"/>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335038">
            <a:off x="8888666" y="4016707"/>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mputer Icon | Circle Addon 2 Iconset | Martz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780" y="3208817"/>
            <a:ext cx="822530" cy="82253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82538" y="4882762"/>
            <a:ext cx="853442" cy="646331"/>
          </a:xfrm>
          <a:prstGeom prst="rect">
            <a:avLst/>
          </a:prstGeom>
          <a:solidFill>
            <a:schemeClr val="accent2"/>
          </a:solidFill>
        </p:spPr>
        <p:txBody>
          <a:bodyPr wrap="square" rtlCol="0">
            <a:spAutoFit/>
          </a:bodyPr>
          <a:lstStyle/>
          <a:p>
            <a:r>
              <a:rPr lang="en-US" dirty="0">
                <a:solidFill>
                  <a:schemeClr val="bg1"/>
                </a:solidFill>
              </a:rPr>
              <a:t>Game</a:t>
            </a:r>
          </a:p>
          <a:p>
            <a:r>
              <a:rPr lang="en-US" dirty="0">
                <a:solidFill>
                  <a:schemeClr val="bg1"/>
                </a:solidFill>
              </a:rPr>
              <a:t>Engine</a:t>
            </a:r>
          </a:p>
        </p:txBody>
      </p:sp>
      <p:sp>
        <p:nvSpPr>
          <p:cNvPr id="23" name="TextBox 22"/>
          <p:cNvSpPr txBox="1"/>
          <p:nvPr/>
        </p:nvSpPr>
        <p:spPr>
          <a:xfrm>
            <a:off x="4362996" y="5021263"/>
            <a:ext cx="1837508" cy="369332"/>
          </a:xfrm>
          <a:prstGeom prst="rect">
            <a:avLst/>
          </a:prstGeom>
          <a:noFill/>
        </p:spPr>
        <p:txBody>
          <a:bodyPr wrap="square" rtlCol="0">
            <a:spAutoFit/>
          </a:bodyPr>
          <a:lstStyle/>
          <a:p>
            <a:r>
              <a:rPr lang="en-US" b="1" dirty="0"/>
              <a:t>ＤＸ</a:t>
            </a:r>
            <a:r>
              <a:rPr lang="ja-JP" altLang="en-US" b="1" dirty="0"/>
              <a:t>ライブラリ</a:t>
            </a:r>
            <a:endParaRPr kumimoji="1" lang="en-US" altLang="ja-JP" b="1" dirty="0"/>
          </a:p>
        </p:txBody>
      </p:sp>
      <p:pic>
        <p:nvPicPr>
          <p:cNvPr id="1032" name="Picture 8" descr="DXライブラリ置き場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4" y="4689970"/>
            <a:ext cx="1031916" cy="103191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882538" y="5899807"/>
            <a:ext cx="1021233" cy="369332"/>
          </a:xfrm>
          <a:prstGeom prst="rect">
            <a:avLst/>
          </a:prstGeom>
          <a:solidFill>
            <a:schemeClr val="accent2"/>
          </a:solidFill>
        </p:spPr>
        <p:txBody>
          <a:bodyPr wrap="square" rtlCol="0">
            <a:spAutoFit/>
          </a:bodyPr>
          <a:lstStyle/>
          <a:p>
            <a:r>
              <a:rPr lang="en-US" dirty="0">
                <a:solidFill>
                  <a:schemeClr val="bg1"/>
                </a:solidFill>
              </a:rPr>
              <a:t>Art Tools</a:t>
            </a:r>
          </a:p>
        </p:txBody>
      </p:sp>
      <p:sp>
        <p:nvSpPr>
          <p:cNvPr id="12" name="TextBox 11"/>
          <p:cNvSpPr txBox="1"/>
          <p:nvPr/>
        </p:nvSpPr>
        <p:spPr>
          <a:xfrm>
            <a:off x="4362995" y="5899807"/>
            <a:ext cx="3448594" cy="369332"/>
          </a:xfrm>
          <a:prstGeom prst="rect">
            <a:avLst/>
          </a:prstGeom>
          <a:noFill/>
        </p:spPr>
        <p:txBody>
          <a:bodyPr wrap="square" rtlCol="0">
            <a:spAutoFit/>
          </a:bodyPr>
          <a:lstStyle/>
          <a:p>
            <a:r>
              <a:rPr lang="en-US" b="1" dirty="0"/>
              <a:t>Photochop CC, Aseprite, Pyxel Edit</a:t>
            </a:r>
          </a:p>
        </p:txBody>
      </p:sp>
      <p:pic>
        <p:nvPicPr>
          <p:cNvPr id="1034" name="Picture 10" descr="File:Adobe Photoshop CC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9635" y="5529093"/>
            <a:ext cx="1047812" cy="102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xternal-content.duckduckgo.com/iu/?u=https%3A%2F%2Ftse1.mm.bing.net%2Fth%3Fid%3DOIP.h0sjympSwa3aWeoB9mXslAAAA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406" y="5509201"/>
            <a:ext cx="1041783" cy="10417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xel Edit pixel art graphics editor on Beha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148" y="5721887"/>
            <a:ext cx="1060722" cy="8296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Tech Pictograms – Desktop + Laptop Computer | Digital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17390" y="2719946"/>
            <a:ext cx="1390378" cy="8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5" y="2736976"/>
            <a:ext cx="1224743" cy="16219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917" y="2150608"/>
            <a:ext cx="322625" cy="322625"/>
          </a:xfrm>
          <a:prstGeom prst="rect">
            <a:avLst/>
          </a:prstGeom>
        </p:spPr>
      </p:pic>
      <p:sp>
        <p:nvSpPr>
          <p:cNvPr id="12" name="Rectangle 11"/>
          <p:cNvSpPr/>
          <p:nvPr/>
        </p:nvSpPr>
        <p:spPr>
          <a:xfrm>
            <a:off x="5157430" y="3026859"/>
            <a:ext cx="6096000" cy="646331"/>
          </a:xfrm>
          <a:prstGeom prst="rect">
            <a:avLst/>
          </a:prstGeom>
        </p:spPr>
        <p:txBody>
          <a:bodyPr>
            <a:spAutoFit/>
          </a:bodyPr>
          <a:lstStyle/>
          <a:p>
            <a:r>
              <a:rPr lang="en-US" b="1" dirty="0" err="1">
                <a:solidFill>
                  <a:schemeClr val="accent2">
                    <a:lumMod val="75000"/>
                  </a:schemeClr>
                </a:solidFill>
              </a:rPr>
              <a:t>プレイヤー</a:t>
            </a:r>
            <a:r>
              <a:rPr lang="en-US" dirty="0" err="1"/>
              <a:t>は少量の</a:t>
            </a:r>
            <a:r>
              <a:rPr lang="en-US" b="1" dirty="0" err="1">
                <a:solidFill>
                  <a:schemeClr val="accent2">
                    <a:lumMod val="75000"/>
                  </a:schemeClr>
                </a:solidFill>
              </a:rPr>
              <a:t>アイテムを持ち歩く</a:t>
            </a:r>
            <a:r>
              <a:rPr lang="en-US" dirty="0" err="1"/>
              <a:t>ことができます。キャラクターの種類によって異なります</a:t>
            </a:r>
            <a:r>
              <a:rPr lang="en-US" dirty="0"/>
              <a:t>。</a:t>
            </a:r>
          </a:p>
        </p:txBody>
      </p:sp>
      <p:pic>
        <p:nvPicPr>
          <p:cNvPr id="13" name="図 9">
            <a:extLst>
              <a:ext uri="{FF2B5EF4-FFF2-40B4-BE49-F238E27FC236}">
                <a16:creationId xmlns:a16="http://schemas.microsoft.com/office/drawing/2014/main" id="{DD0B1AA7-6298-43D3-A4B5-8CB9B6E13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20" y="4667250"/>
            <a:ext cx="3400425" cy="2190750"/>
          </a:xfrm>
          <a:prstGeom prst="rect">
            <a:avLst/>
          </a:prstGeom>
        </p:spPr>
      </p:pic>
      <p:sp>
        <p:nvSpPr>
          <p:cNvPr id="14" name="Right Arrow 13"/>
          <p:cNvSpPr/>
          <p:nvPr/>
        </p:nvSpPr>
        <p:spPr>
          <a:xfrm>
            <a:off x="2269806" y="5665219"/>
            <a:ext cx="330926"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829231" y="5665219"/>
            <a:ext cx="323440"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990951" y="3026859"/>
            <a:ext cx="492792"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20087" y="3026859"/>
            <a:ext cx="598688"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処理 1">
            <a:extLst>
              <a:ext uri="{FF2B5EF4-FFF2-40B4-BE49-F238E27FC236}">
                <a16:creationId xmlns:a16="http://schemas.microsoft.com/office/drawing/2014/main" id="{E458C06D-9C44-43D5-BE94-676505F0FF9A}"/>
              </a:ext>
            </a:extLst>
          </p:cNvPr>
          <p:cNvSpPr/>
          <p:nvPr/>
        </p:nvSpPr>
        <p:spPr>
          <a:xfrm>
            <a:off x="5114997" y="5132377"/>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2">
            <a:extLst>
              <a:ext uri="{FF2B5EF4-FFF2-40B4-BE49-F238E27FC236}">
                <a16:creationId xmlns:a16="http://schemas.microsoft.com/office/drawing/2014/main" id="{6CE9C7CB-BA3F-4FCA-A609-507772241EE5}"/>
              </a:ext>
            </a:extLst>
          </p:cNvPr>
          <p:cNvSpPr/>
          <p:nvPr/>
        </p:nvSpPr>
        <p:spPr>
          <a:xfrm>
            <a:off x="7428284"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4">
            <a:extLst>
              <a:ext uri="{FF2B5EF4-FFF2-40B4-BE49-F238E27FC236}">
                <a16:creationId xmlns:a16="http://schemas.microsoft.com/office/drawing/2014/main" id="{B0416DA7-AB5D-4A61-82DC-4CC1D8C8BE86}"/>
              </a:ext>
            </a:extLst>
          </p:cNvPr>
          <p:cNvSpPr/>
          <p:nvPr/>
        </p:nvSpPr>
        <p:spPr>
          <a:xfrm>
            <a:off x="9633995"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
            <a:extLst>
              <a:ext uri="{FF2B5EF4-FFF2-40B4-BE49-F238E27FC236}">
                <a16:creationId xmlns:a16="http://schemas.microsoft.com/office/drawing/2014/main" id="{1D7C70B4-A73E-423C-997D-3CCEFBAF888F}"/>
              </a:ext>
            </a:extLst>
          </p:cNvPr>
          <p:cNvSpPr txBox="1"/>
          <p:nvPr/>
        </p:nvSpPr>
        <p:spPr>
          <a:xfrm>
            <a:off x="5189220" y="3835714"/>
            <a:ext cx="4982454" cy="523220"/>
          </a:xfrm>
          <a:prstGeom prst="rect">
            <a:avLst/>
          </a:prstGeom>
          <a:noFill/>
        </p:spPr>
        <p:txBody>
          <a:bodyPr wrap="none" rtlCol="0">
            <a:spAutoFit/>
          </a:bodyPr>
          <a:lstStyle/>
          <a:p>
            <a:r>
              <a:rPr kumimoji="1" lang="ja-JP" altLang="en-US" sz="2800" dirty="0">
                <a:solidFill>
                  <a:srgbClr val="7030A0"/>
                </a:solidFill>
              </a:rPr>
              <a:t>デフォルト</a:t>
            </a:r>
            <a:r>
              <a:rPr kumimoji="1" lang="ja-JP" altLang="en-US" dirty="0"/>
              <a:t>だと</a:t>
            </a:r>
            <a:r>
              <a:rPr kumimoji="1" lang="en-US" altLang="ja-JP" sz="2400" dirty="0">
                <a:solidFill>
                  <a:schemeClr val="accent2">
                    <a:lumMod val="60000"/>
                    <a:lumOff val="40000"/>
                  </a:schemeClr>
                </a:solidFill>
              </a:rPr>
              <a:t>3</a:t>
            </a:r>
            <a:r>
              <a:rPr kumimoji="1" lang="ja-JP" altLang="en-US" sz="2400" dirty="0">
                <a:solidFill>
                  <a:schemeClr val="accent2">
                    <a:lumMod val="60000"/>
                    <a:lumOff val="40000"/>
                  </a:schemeClr>
                </a:solidFill>
              </a:rPr>
              <a:t>つ</a:t>
            </a:r>
            <a:r>
              <a:rPr kumimoji="1" lang="ja-JP" altLang="en-US" dirty="0"/>
              <a:t>の武器を持ち歩ける</a:t>
            </a:r>
          </a:p>
        </p:txBody>
      </p:sp>
      <p:sp>
        <p:nvSpPr>
          <p:cNvPr id="22" name="テキスト ボックス 10">
            <a:extLst>
              <a:ext uri="{FF2B5EF4-FFF2-40B4-BE49-F238E27FC236}">
                <a16:creationId xmlns:a16="http://schemas.microsoft.com/office/drawing/2014/main" id="{9A4B8D53-37D2-4E31-A82F-8F803784D9F3}"/>
              </a:ext>
            </a:extLst>
          </p:cNvPr>
          <p:cNvSpPr txBox="1"/>
          <p:nvPr/>
        </p:nvSpPr>
        <p:spPr>
          <a:xfrm>
            <a:off x="5189220" y="4358934"/>
            <a:ext cx="6032421" cy="523220"/>
          </a:xfrm>
          <a:prstGeom prst="rect">
            <a:avLst/>
          </a:prstGeom>
          <a:noFill/>
        </p:spPr>
        <p:txBody>
          <a:bodyPr wrap="none" rtlCol="0">
            <a:spAutoFit/>
          </a:bodyPr>
          <a:lstStyle/>
          <a:p>
            <a:r>
              <a:rPr kumimoji="1" lang="ja-JP" altLang="en-US" sz="2800" b="1" dirty="0">
                <a:solidFill>
                  <a:schemeClr val="accent2"/>
                </a:solidFill>
              </a:rPr>
              <a:t>強化アイテム</a:t>
            </a:r>
            <a:r>
              <a:rPr kumimoji="1" lang="ja-JP" altLang="en-US" dirty="0"/>
              <a:t>によってインベントリが増えていく</a:t>
            </a:r>
          </a:p>
        </p:txBody>
      </p:sp>
      <p:sp>
        <p:nvSpPr>
          <p:cNvPr id="25" name="TextBox 24"/>
          <p:cNvSpPr txBox="1"/>
          <p:nvPr/>
        </p:nvSpPr>
        <p:spPr>
          <a:xfrm>
            <a:off x="6096431" y="1857308"/>
            <a:ext cx="30410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インベントリ</a:t>
            </a:r>
            <a:endParaRPr lang="en-US" sz="3600" b="1" dirty="0">
              <a:solidFill>
                <a:schemeClr val="accent5">
                  <a:lumMod val="75000"/>
                </a:schemeClr>
              </a:solidFill>
            </a:endParaRPr>
          </a:p>
        </p:txBody>
      </p:sp>
    </p:spTree>
    <p:extLst>
      <p:ext uri="{BB962C8B-B14F-4D97-AF65-F5344CB8AC3E}">
        <p14:creationId xmlns:p14="http://schemas.microsoft.com/office/powerpoint/2010/main" val="24932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41" name="正方形/長方形 5">
            <a:extLst>
              <a:ext uri="{FF2B5EF4-FFF2-40B4-BE49-F238E27FC236}">
                <a16:creationId xmlns:a16="http://schemas.microsoft.com/office/drawing/2014/main" id="{63E7FBD6-D4EE-4F50-B4F1-C7A9AC656CF9}"/>
              </a:ext>
            </a:extLst>
          </p:cNvPr>
          <p:cNvSpPr/>
          <p:nvPr/>
        </p:nvSpPr>
        <p:spPr>
          <a:xfrm>
            <a:off x="1430644" y="2625870"/>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A</a:t>
            </a:r>
            <a:endParaRPr kumimoji="1" lang="ja-JP" altLang="en-US" dirty="0"/>
          </a:p>
        </p:txBody>
      </p:sp>
      <p:sp>
        <p:nvSpPr>
          <p:cNvPr id="42" name="正方形/長方形 7">
            <a:extLst>
              <a:ext uri="{FF2B5EF4-FFF2-40B4-BE49-F238E27FC236}">
                <a16:creationId xmlns:a16="http://schemas.microsoft.com/office/drawing/2014/main" id="{8AC1CC0C-5C9E-4D7F-8D86-0F71923C0BE3}"/>
              </a:ext>
            </a:extLst>
          </p:cNvPr>
          <p:cNvSpPr/>
          <p:nvPr/>
        </p:nvSpPr>
        <p:spPr>
          <a:xfrm>
            <a:off x="7032679" y="1671412"/>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B</a:t>
            </a:r>
            <a:endParaRPr kumimoji="1" lang="ja-JP" altLang="en-US" dirty="0"/>
          </a:p>
        </p:txBody>
      </p:sp>
      <p:sp>
        <p:nvSpPr>
          <p:cNvPr id="43" name="テキスト ボックス 1">
            <a:extLst>
              <a:ext uri="{FF2B5EF4-FFF2-40B4-BE49-F238E27FC236}">
                <a16:creationId xmlns:a16="http://schemas.microsoft.com/office/drawing/2014/main" id="{D7D8BA66-5C0D-4DF9-A37F-7609B60062C1}"/>
              </a:ext>
            </a:extLst>
          </p:cNvPr>
          <p:cNvSpPr txBox="1"/>
          <p:nvPr/>
        </p:nvSpPr>
        <p:spPr>
          <a:xfrm>
            <a:off x="3006041" y="3007160"/>
            <a:ext cx="1800493" cy="369332"/>
          </a:xfrm>
          <a:prstGeom prst="rect">
            <a:avLst/>
          </a:prstGeom>
          <a:noFill/>
        </p:spPr>
        <p:txBody>
          <a:bodyPr wrap="none" rtlCol="0">
            <a:spAutoFit/>
          </a:bodyPr>
          <a:lstStyle/>
          <a:p>
            <a:r>
              <a:rPr kumimoji="1" lang="ja-JP" altLang="en-US" dirty="0"/>
              <a:t>素手、ナイフ等</a:t>
            </a:r>
          </a:p>
        </p:txBody>
      </p:sp>
      <p:sp>
        <p:nvSpPr>
          <p:cNvPr id="44" name="テキスト ボックス 2">
            <a:extLst>
              <a:ext uri="{FF2B5EF4-FFF2-40B4-BE49-F238E27FC236}">
                <a16:creationId xmlns:a16="http://schemas.microsoft.com/office/drawing/2014/main" id="{88286993-D4CA-4C7E-B7FB-249FBD188890}"/>
              </a:ext>
            </a:extLst>
          </p:cNvPr>
          <p:cNvSpPr txBox="1"/>
          <p:nvPr/>
        </p:nvSpPr>
        <p:spPr>
          <a:xfrm>
            <a:off x="2620642" y="3497167"/>
            <a:ext cx="2492990" cy="646331"/>
          </a:xfrm>
          <a:prstGeom prst="rect">
            <a:avLst/>
          </a:prstGeom>
          <a:noFill/>
        </p:spPr>
        <p:txBody>
          <a:bodyPr wrap="none" rtlCol="0">
            <a:spAutoFit/>
          </a:bodyPr>
          <a:lstStyle/>
          <a:p>
            <a:r>
              <a:rPr kumimoji="1" lang="ja-JP" altLang="en-US" dirty="0"/>
              <a:t>ステージに入った</a:t>
            </a:r>
            <a:endParaRPr kumimoji="1" lang="en-US" altLang="ja-JP" dirty="0"/>
          </a:p>
          <a:p>
            <a:r>
              <a:rPr kumimoji="1" lang="ja-JP" altLang="en-US" dirty="0"/>
              <a:t>瞬間襲い掛かってくる</a:t>
            </a:r>
          </a:p>
        </p:txBody>
      </p:sp>
      <p:sp>
        <p:nvSpPr>
          <p:cNvPr id="45" name="テキスト ボックス 8">
            <a:extLst>
              <a:ext uri="{FF2B5EF4-FFF2-40B4-BE49-F238E27FC236}">
                <a16:creationId xmlns:a16="http://schemas.microsoft.com/office/drawing/2014/main" id="{6A188C33-5E3A-4BDE-869F-06632170FF1E}"/>
              </a:ext>
            </a:extLst>
          </p:cNvPr>
          <p:cNvSpPr txBox="1"/>
          <p:nvPr/>
        </p:nvSpPr>
        <p:spPr>
          <a:xfrm>
            <a:off x="2177851" y="4964657"/>
            <a:ext cx="2784737" cy="369332"/>
          </a:xfrm>
          <a:prstGeom prst="rect">
            <a:avLst/>
          </a:prstGeom>
          <a:noFill/>
        </p:spPr>
        <p:txBody>
          <a:bodyPr wrap="none" rtlCol="0">
            <a:spAutoFit/>
          </a:bodyPr>
          <a:lstStyle/>
          <a:p>
            <a:r>
              <a:rPr kumimoji="1" lang="en-US" altLang="ja-JP" dirty="0"/>
              <a:t>2,3</a:t>
            </a:r>
            <a:r>
              <a:rPr kumimoji="1" lang="ja-JP" altLang="en-US" dirty="0"/>
              <a:t>回攻撃を当てると後退</a:t>
            </a:r>
          </a:p>
        </p:txBody>
      </p:sp>
      <p:pic>
        <p:nvPicPr>
          <p:cNvPr id="46" name="図 9">
            <a:extLst>
              <a:ext uri="{FF2B5EF4-FFF2-40B4-BE49-F238E27FC236}">
                <a16:creationId xmlns:a16="http://schemas.microsoft.com/office/drawing/2014/main" id="{31683B45-7FC8-438F-90FC-46FB0A4D1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0" y="3066709"/>
            <a:ext cx="933975" cy="1867950"/>
          </a:xfrm>
          <a:prstGeom prst="rect">
            <a:avLst/>
          </a:prstGeom>
        </p:spPr>
      </p:pic>
      <p:sp>
        <p:nvSpPr>
          <p:cNvPr id="47" name="テキスト ボックス 10">
            <a:extLst>
              <a:ext uri="{FF2B5EF4-FFF2-40B4-BE49-F238E27FC236}">
                <a16:creationId xmlns:a16="http://schemas.microsoft.com/office/drawing/2014/main" id="{368ACDFD-A659-45AC-A6A8-A4A9A54F8A7B}"/>
              </a:ext>
            </a:extLst>
          </p:cNvPr>
          <p:cNvSpPr txBox="1"/>
          <p:nvPr/>
        </p:nvSpPr>
        <p:spPr>
          <a:xfrm>
            <a:off x="2990647" y="2641590"/>
            <a:ext cx="1107996" cy="369332"/>
          </a:xfrm>
          <a:prstGeom prst="rect">
            <a:avLst/>
          </a:prstGeom>
          <a:noFill/>
        </p:spPr>
        <p:txBody>
          <a:bodyPr wrap="none" rtlCol="0">
            <a:spAutoFit/>
          </a:bodyPr>
          <a:lstStyle/>
          <a:p>
            <a:r>
              <a:rPr kumimoji="1" lang="ja-JP" altLang="en-US" dirty="0"/>
              <a:t>近接攻撃</a:t>
            </a:r>
          </a:p>
        </p:txBody>
      </p:sp>
      <p:pic>
        <p:nvPicPr>
          <p:cNvPr id="48" name="図 11">
            <a:extLst>
              <a:ext uri="{FF2B5EF4-FFF2-40B4-BE49-F238E27FC236}">
                <a16:creationId xmlns:a16="http://schemas.microsoft.com/office/drawing/2014/main" id="{30AF5F89-116B-4F8E-8075-0A5697E5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420" y="2230799"/>
            <a:ext cx="933974" cy="1867948"/>
          </a:xfrm>
          <a:prstGeom prst="rect">
            <a:avLst/>
          </a:prstGeom>
        </p:spPr>
      </p:pic>
      <p:sp>
        <p:nvSpPr>
          <p:cNvPr id="49" name="テキスト ボックス 12">
            <a:extLst>
              <a:ext uri="{FF2B5EF4-FFF2-40B4-BE49-F238E27FC236}">
                <a16:creationId xmlns:a16="http://schemas.microsoft.com/office/drawing/2014/main" id="{E8AA9ACD-736A-475D-8111-69D0F4FF93C5}"/>
              </a:ext>
            </a:extLst>
          </p:cNvPr>
          <p:cNvSpPr txBox="1"/>
          <p:nvPr/>
        </p:nvSpPr>
        <p:spPr>
          <a:xfrm>
            <a:off x="8520940" y="2244261"/>
            <a:ext cx="1338828" cy="369332"/>
          </a:xfrm>
          <a:prstGeom prst="rect">
            <a:avLst/>
          </a:prstGeom>
          <a:noFill/>
        </p:spPr>
        <p:txBody>
          <a:bodyPr wrap="none" rtlCol="0">
            <a:spAutoFit/>
          </a:bodyPr>
          <a:lstStyle/>
          <a:p>
            <a:r>
              <a:rPr kumimoji="1" lang="ja-JP" altLang="en-US" dirty="0"/>
              <a:t>遠距離攻撃</a:t>
            </a:r>
          </a:p>
        </p:txBody>
      </p:sp>
      <p:sp>
        <p:nvSpPr>
          <p:cNvPr id="50" name="テキスト ボックス 13">
            <a:extLst>
              <a:ext uri="{FF2B5EF4-FFF2-40B4-BE49-F238E27FC236}">
                <a16:creationId xmlns:a16="http://schemas.microsoft.com/office/drawing/2014/main" id="{DEE92CFE-30B8-40EB-BD7C-50093BD5BC3A}"/>
              </a:ext>
            </a:extLst>
          </p:cNvPr>
          <p:cNvSpPr txBox="1"/>
          <p:nvPr/>
        </p:nvSpPr>
        <p:spPr>
          <a:xfrm>
            <a:off x="8508356" y="2613593"/>
            <a:ext cx="1820412" cy="369332"/>
          </a:xfrm>
          <a:prstGeom prst="rect">
            <a:avLst/>
          </a:prstGeom>
          <a:noFill/>
        </p:spPr>
        <p:txBody>
          <a:bodyPr wrap="square" rtlCol="0">
            <a:spAutoFit/>
          </a:bodyPr>
          <a:lstStyle/>
          <a:p>
            <a:r>
              <a:rPr kumimoji="1" lang="ja-JP" altLang="en-US" dirty="0"/>
              <a:t>ハンドガン、</a:t>
            </a:r>
          </a:p>
        </p:txBody>
      </p:sp>
      <p:sp>
        <p:nvSpPr>
          <p:cNvPr id="51" name="テキスト ボックス 15">
            <a:extLst>
              <a:ext uri="{FF2B5EF4-FFF2-40B4-BE49-F238E27FC236}">
                <a16:creationId xmlns:a16="http://schemas.microsoft.com/office/drawing/2014/main" id="{08951BEA-B38E-4A38-89EA-212F0E4D34A5}"/>
              </a:ext>
            </a:extLst>
          </p:cNvPr>
          <p:cNvSpPr txBox="1"/>
          <p:nvPr/>
        </p:nvSpPr>
        <p:spPr>
          <a:xfrm>
            <a:off x="7035441" y="5760628"/>
            <a:ext cx="2031325" cy="646331"/>
          </a:xfrm>
          <a:prstGeom prst="rect">
            <a:avLst/>
          </a:prstGeom>
          <a:noFill/>
        </p:spPr>
        <p:txBody>
          <a:bodyPr wrap="none" rtlCol="0">
            <a:spAutoFit/>
          </a:bodyPr>
          <a:lstStyle/>
          <a:p>
            <a:r>
              <a:rPr kumimoji="1" lang="ja-JP" altLang="en-US" dirty="0"/>
              <a:t>一定数弾を出すと</a:t>
            </a:r>
            <a:endParaRPr kumimoji="1" lang="en-US" altLang="ja-JP" dirty="0"/>
          </a:p>
          <a:p>
            <a:r>
              <a:rPr kumimoji="1" lang="ja-JP" altLang="en-US" dirty="0"/>
              <a:t>リロードする</a:t>
            </a:r>
          </a:p>
        </p:txBody>
      </p:sp>
      <p:pic>
        <p:nvPicPr>
          <p:cNvPr id="52" name="図 17">
            <a:extLst>
              <a:ext uri="{FF2B5EF4-FFF2-40B4-BE49-F238E27FC236}">
                <a16:creationId xmlns:a16="http://schemas.microsoft.com/office/drawing/2014/main" id="{3CFADF49-CF91-41C4-9A4B-D03673D85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216" y="5358389"/>
            <a:ext cx="1499611" cy="1499611"/>
          </a:xfrm>
          <a:prstGeom prst="rect">
            <a:avLst/>
          </a:prstGeom>
        </p:spPr>
      </p:pic>
      <p:sp>
        <p:nvSpPr>
          <p:cNvPr id="53" name="楕円 18">
            <a:extLst>
              <a:ext uri="{FF2B5EF4-FFF2-40B4-BE49-F238E27FC236}">
                <a16:creationId xmlns:a16="http://schemas.microsoft.com/office/drawing/2014/main" id="{D3A14D22-65D1-4A89-9A70-FC193323AA4B}"/>
              </a:ext>
            </a:extLst>
          </p:cNvPr>
          <p:cNvSpPr/>
          <p:nvPr/>
        </p:nvSpPr>
        <p:spPr>
          <a:xfrm>
            <a:off x="10085763" y="3828915"/>
            <a:ext cx="545285" cy="52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ｐ</a:t>
            </a:r>
          </a:p>
        </p:txBody>
      </p:sp>
      <p:sp>
        <p:nvSpPr>
          <p:cNvPr id="54" name="楕円 19">
            <a:extLst>
              <a:ext uri="{FF2B5EF4-FFF2-40B4-BE49-F238E27FC236}">
                <a16:creationId xmlns:a16="http://schemas.microsoft.com/office/drawing/2014/main" id="{1BA1D42D-348F-4A85-A33A-940C34E06E79}"/>
              </a:ext>
            </a:extLst>
          </p:cNvPr>
          <p:cNvSpPr/>
          <p:nvPr/>
        </p:nvSpPr>
        <p:spPr>
          <a:xfrm>
            <a:off x="8051103" y="4604038"/>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55" name="直線矢印コネクタ 21">
            <a:extLst>
              <a:ext uri="{FF2B5EF4-FFF2-40B4-BE49-F238E27FC236}">
                <a16:creationId xmlns:a16="http://schemas.microsoft.com/office/drawing/2014/main" id="{3EDB05F2-25EB-47F4-9A15-628AE6BA14A6}"/>
              </a:ext>
            </a:extLst>
          </p:cNvPr>
          <p:cNvCxnSpPr/>
          <p:nvPr/>
        </p:nvCxnSpPr>
        <p:spPr>
          <a:xfrm flipV="1">
            <a:off x="8603818" y="4259387"/>
            <a:ext cx="1376983" cy="428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22">
            <a:extLst>
              <a:ext uri="{FF2B5EF4-FFF2-40B4-BE49-F238E27FC236}">
                <a16:creationId xmlns:a16="http://schemas.microsoft.com/office/drawing/2014/main" id="{C92CDBC9-C244-48AD-B0D4-965865F6E9AE}"/>
              </a:ext>
            </a:extLst>
          </p:cNvPr>
          <p:cNvSpPr/>
          <p:nvPr/>
        </p:nvSpPr>
        <p:spPr>
          <a:xfrm>
            <a:off x="5835705" y="3682588"/>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57" name="楕円 24">
            <a:extLst>
              <a:ext uri="{FF2B5EF4-FFF2-40B4-BE49-F238E27FC236}">
                <a16:creationId xmlns:a16="http://schemas.microsoft.com/office/drawing/2014/main" id="{4E6ABC0C-CABF-4C51-858D-58BBCE692100}"/>
              </a:ext>
            </a:extLst>
          </p:cNvPr>
          <p:cNvSpPr/>
          <p:nvPr/>
        </p:nvSpPr>
        <p:spPr>
          <a:xfrm>
            <a:off x="4764236" y="4299766"/>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8" name="楕円 25">
            <a:extLst>
              <a:ext uri="{FF2B5EF4-FFF2-40B4-BE49-F238E27FC236}">
                <a16:creationId xmlns:a16="http://schemas.microsoft.com/office/drawing/2014/main" id="{9F4A4D81-0893-4340-B00F-81F3BE132270}"/>
              </a:ext>
            </a:extLst>
          </p:cNvPr>
          <p:cNvSpPr/>
          <p:nvPr/>
        </p:nvSpPr>
        <p:spPr>
          <a:xfrm>
            <a:off x="5736072" y="48824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9" name="楕円 26">
            <a:extLst>
              <a:ext uri="{FF2B5EF4-FFF2-40B4-BE49-F238E27FC236}">
                <a16:creationId xmlns:a16="http://schemas.microsoft.com/office/drawing/2014/main" id="{9E5DC89A-B3D1-42FC-B06A-6244EDE918B0}"/>
              </a:ext>
            </a:extLst>
          </p:cNvPr>
          <p:cNvSpPr/>
          <p:nvPr/>
        </p:nvSpPr>
        <p:spPr>
          <a:xfrm>
            <a:off x="6838251" y="4453857"/>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60" name="楕円 27">
            <a:extLst>
              <a:ext uri="{FF2B5EF4-FFF2-40B4-BE49-F238E27FC236}">
                <a16:creationId xmlns:a16="http://schemas.microsoft.com/office/drawing/2014/main" id="{AA49DC31-8171-4264-B8E9-CC32490175EF}"/>
              </a:ext>
            </a:extLst>
          </p:cNvPr>
          <p:cNvSpPr/>
          <p:nvPr/>
        </p:nvSpPr>
        <p:spPr>
          <a:xfrm>
            <a:off x="6432162" y="4857725"/>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1" name="直線矢印コネクタ 34">
            <a:extLst>
              <a:ext uri="{FF2B5EF4-FFF2-40B4-BE49-F238E27FC236}">
                <a16:creationId xmlns:a16="http://schemas.microsoft.com/office/drawing/2014/main" id="{85ADA0E8-CDF6-45E6-A1E3-0DCB59E70BF5}"/>
              </a:ext>
            </a:extLst>
          </p:cNvPr>
          <p:cNvCxnSpPr>
            <a:cxnSpLocks/>
          </p:cNvCxnSpPr>
          <p:nvPr/>
        </p:nvCxnSpPr>
        <p:spPr>
          <a:xfrm flipV="1">
            <a:off x="5312791" y="4000684"/>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37">
            <a:extLst>
              <a:ext uri="{FF2B5EF4-FFF2-40B4-BE49-F238E27FC236}">
                <a16:creationId xmlns:a16="http://schemas.microsoft.com/office/drawing/2014/main" id="{A73C341D-DFBE-43A2-A352-C584C120B8AB}"/>
              </a:ext>
            </a:extLst>
          </p:cNvPr>
          <p:cNvCxnSpPr>
            <a:cxnSpLocks/>
          </p:cNvCxnSpPr>
          <p:nvPr/>
        </p:nvCxnSpPr>
        <p:spPr>
          <a:xfrm flipH="1" flipV="1">
            <a:off x="6224913" y="4195485"/>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38">
            <a:extLst>
              <a:ext uri="{FF2B5EF4-FFF2-40B4-BE49-F238E27FC236}">
                <a16:creationId xmlns:a16="http://schemas.microsoft.com/office/drawing/2014/main" id="{E6805A1F-9D6B-4D9F-9340-04C217AE0065}"/>
              </a:ext>
            </a:extLst>
          </p:cNvPr>
          <p:cNvCxnSpPr>
            <a:cxnSpLocks/>
          </p:cNvCxnSpPr>
          <p:nvPr/>
        </p:nvCxnSpPr>
        <p:spPr>
          <a:xfrm flipH="1" flipV="1">
            <a:off x="5990720" y="4151819"/>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15583DB1-387F-437A-B241-FF781C37305F}"/>
              </a:ext>
            </a:extLst>
          </p:cNvPr>
          <p:cNvCxnSpPr>
            <a:cxnSpLocks/>
          </p:cNvCxnSpPr>
          <p:nvPr/>
        </p:nvCxnSpPr>
        <p:spPr>
          <a:xfrm flipH="1" flipV="1">
            <a:off x="6255798" y="3950563"/>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46">
            <a:extLst>
              <a:ext uri="{FF2B5EF4-FFF2-40B4-BE49-F238E27FC236}">
                <a16:creationId xmlns:a16="http://schemas.microsoft.com/office/drawing/2014/main" id="{35A584F5-B95E-48A8-8A83-F995389B788B}"/>
              </a:ext>
            </a:extLst>
          </p:cNvPr>
          <p:cNvSpPr/>
          <p:nvPr/>
        </p:nvSpPr>
        <p:spPr>
          <a:xfrm>
            <a:off x="5760935" y="2675800"/>
            <a:ext cx="523936" cy="9321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entrance</a:t>
            </a:r>
            <a:endParaRPr kumimoji="1" lang="ja-JP" altLang="en-US" dirty="0"/>
          </a:p>
        </p:txBody>
      </p:sp>
      <p:sp>
        <p:nvSpPr>
          <p:cNvPr id="66" name="楕円 47">
            <a:extLst>
              <a:ext uri="{FF2B5EF4-FFF2-40B4-BE49-F238E27FC236}">
                <a16:creationId xmlns:a16="http://schemas.microsoft.com/office/drawing/2014/main" id="{0CC14E78-AE70-489C-AE9F-89C3E406B039}"/>
              </a:ext>
            </a:extLst>
          </p:cNvPr>
          <p:cNvSpPr/>
          <p:nvPr/>
        </p:nvSpPr>
        <p:spPr>
          <a:xfrm>
            <a:off x="2536840" y="5760628"/>
            <a:ext cx="507534" cy="582286"/>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7" name="直線矢印コネクタ 48">
            <a:extLst>
              <a:ext uri="{FF2B5EF4-FFF2-40B4-BE49-F238E27FC236}">
                <a16:creationId xmlns:a16="http://schemas.microsoft.com/office/drawing/2014/main" id="{041A306A-EC53-4B63-929A-83C280C27AB2}"/>
              </a:ext>
            </a:extLst>
          </p:cNvPr>
          <p:cNvCxnSpPr>
            <a:cxnSpLocks/>
          </p:cNvCxnSpPr>
          <p:nvPr/>
        </p:nvCxnSpPr>
        <p:spPr>
          <a:xfrm flipH="1">
            <a:off x="1947153" y="6316103"/>
            <a:ext cx="461395" cy="3687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53">
            <a:extLst>
              <a:ext uri="{FF2B5EF4-FFF2-40B4-BE49-F238E27FC236}">
                <a16:creationId xmlns:a16="http://schemas.microsoft.com/office/drawing/2014/main" id="{F57D1DC6-547F-4D40-B559-418D9D8E1AB6}"/>
              </a:ext>
            </a:extLst>
          </p:cNvPr>
          <p:cNvSpPr/>
          <p:nvPr/>
        </p:nvSpPr>
        <p:spPr>
          <a:xfrm>
            <a:off x="3651640" y="5613965"/>
            <a:ext cx="422064"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69" name="爆発: 8 pt 54">
            <a:extLst>
              <a:ext uri="{FF2B5EF4-FFF2-40B4-BE49-F238E27FC236}">
                <a16:creationId xmlns:a16="http://schemas.microsoft.com/office/drawing/2014/main" id="{522F6DF0-A1D3-4E89-AB24-BBFDBC8B35B6}"/>
              </a:ext>
            </a:extLst>
          </p:cNvPr>
          <p:cNvSpPr/>
          <p:nvPr/>
        </p:nvSpPr>
        <p:spPr>
          <a:xfrm>
            <a:off x="3183959" y="5689190"/>
            <a:ext cx="819475" cy="492100"/>
          </a:xfrm>
          <a:prstGeom prst="irregularSeal1">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Hit</a:t>
            </a:r>
          </a:p>
        </p:txBody>
      </p:sp>
      <p:sp>
        <p:nvSpPr>
          <p:cNvPr id="70" name="正方形/長方形 55">
            <a:extLst>
              <a:ext uri="{FF2B5EF4-FFF2-40B4-BE49-F238E27FC236}">
                <a16:creationId xmlns:a16="http://schemas.microsoft.com/office/drawing/2014/main" id="{9FD882CB-D477-4D6F-AC28-075BA6954E3B}"/>
              </a:ext>
            </a:extLst>
          </p:cNvPr>
          <p:cNvSpPr/>
          <p:nvPr/>
        </p:nvSpPr>
        <p:spPr>
          <a:xfrm>
            <a:off x="2843158" y="220747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0000~0500</a:t>
            </a:r>
            <a:endParaRPr kumimoji="1" lang="ja-JP" altLang="en-US" dirty="0"/>
          </a:p>
        </p:txBody>
      </p:sp>
      <p:sp>
        <p:nvSpPr>
          <p:cNvPr id="71" name="正方形/長方形 56">
            <a:extLst>
              <a:ext uri="{FF2B5EF4-FFF2-40B4-BE49-F238E27FC236}">
                <a16:creationId xmlns:a16="http://schemas.microsoft.com/office/drawing/2014/main" id="{0E3A4035-773C-44FA-A52C-AB518899DC05}"/>
              </a:ext>
            </a:extLst>
          </p:cNvPr>
          <p:cNvSpPr/>
          <p:nvPr/>
        </p:nvSpPr>
        <p:spPr>
          <a:xfrm>
            <a:off x="8407690" y="169715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0501~1000</a:t>
            </a:r>
            <a:endParaRPr kumimoji="1" lang="ja-JP" altLang="en-US" dirty="0"/>
          </a:p>
        </p:txBody>
      </p:sp>
      <p:sp>
        <p:nvSpPr>
          <p:cNvPr id="72" name="TextBox 71"/>
          <p:cNvSpPr txBox="1"/>
          <p:nvPr/>
        </p:nvSpPr>
        <p:spPr>
          <a:xfrm>
            <a:off x="398932" y="1633019"/>
            <a:ext cx="1548221" cy="923330"/>
          </a:xfrm>
          <a:prstGeom prst="rect">
            <a:avLst/>
          </a:prstGeom>
          <a:solidFill>
            <a:srgbClr val="FFC000"/>
          </a:solidFill>
        </p:spPr>
        <p:txBody>
          <a:bodyPr wrap="square" rtlCol="0">
            <a:spAutoFit/>
          </a:bodyPr>
          <a:lstStyle/>
          <a:p>
            <a:r>
              <a:rPr lang="ja-JP" altLang="en-US" sz="5400" b="1" dirty="0"/>
              <a:t>敵</a:t>
            </a:r>
            <a:r>
              <a:rPr lang="en-US" altLang="ja-JP" sz="5400" b="1" dirty="0"/>
              <a:t>AI</a:t>
            </a:r>
            <a:endParaRPr lang="en-US" sz="5400" b="1" dirty="0"/>
          </a:p>
        </p:txBody>
      </p:sp>
    </p:spTree>
    <p:extLst>
      <p:ext uri="{BB962C8B-B14F-4D97-AF65-F5344CB8AC3E}">
        <p14:creationId xmlns:p14="http://schemas.microsoft.com/office/powerpoint/2010/main" val="98170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47001" y="3347014"/>
            <a:ext cx="1412506" cy="25375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63687" y="63811"/>
            <a:ext cx="6520070" cy="1844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101010" y="220243"/>
            <a:ext cx="824947" cy="369332"/>
          </a:xfrm>
          <a:prstGeom prst="rect">
            <a:avLst/>
          </a:prstGeom>
          <a:solidFill>
            <a:srgbClr val="FF0000"/>
          </a:solidFill>
        </p:spPr>
        <p:txBody>
          <a:bodyPr wrap="square" rtlCol="0">
            <a:spAutoFit/>
          </a:bodyPr>
          <a:lstStyle/>
          <a:p>
            <a:r>
              <a:rPr lang="en-US" dirty="0"/>
              <a:t>Object</a:t>
            </a:r>
          </a:p>
        </p:txBody>
      </p:sp>
      <p:sp>
        <p:nvSpPr>
          <p:cNvPr id="5" name="TextBox 4"/>
          <p:cNvSpPr txBox="1"/>
          <p:nvPr/>
        </p:nvSpPr>
        <p:spPr>
          <a:xfrm>
            <a:off x="812678" y="2217170"/>
            <a:ext cx="914400" cy="369332"/>
          </a:xfrm>
          <a:prstGeom prst="rect">
            <a:avLst/>
          </a:prstGeom>
          <a:solidFill>
            <a:srgbClr val="FFC000"/>
          </a:solidFill>
        </p:spPr>
        <p:txBody>
          <a:bodyPr wrap="square" rtlCol="0">
            <a:spAutoFit/>
          </a:bodyPr>
          <a:lstStyle/>
          <a:p>
            <a:r>
              <a:rPr lang="en-US" dirty="0"/>
              <a:t>Player</a:t>
            </a:r>
          </a:p>
        </p:txBody>
      </p:sp>
      <p:sp>
        <p:nvSpPr>
          <p:cNvPr id="6" name="TextBox 5"/>
          <p:cNvSpPr txBox="1"/>
          <p:nvPr/>
        </p:nvSpPr>
        <p:spPr>
          <a:xfrm>
            <a:off x="4495336" y="2092979"/>
            <a:ext cx="318051" cy="369332"/>
          </a:xfrm>
          <a:prstGeom prst="rect">
            <a:avLst/>
          </a:prstGeom>
          <a:solidFill>
            <a:srgbClr val="FFC000"/>
          </a:solidFill>
        </p:spPr>
        <p:txBody>
          <a:bodyPr wrap="square" rtlCol="0">
            <a:spAutoFit/>
          </a:bodyPr>
          <a:lstStyle/>
          <a:p>
            <a:r>
              <a:rPr lang="ja-JP" altLang="en-US" dirty="0"/>
              <a:t>敵</a:t>
            </a:r>
            <a:endParaRPr lang="en-US" dirty="0"/>
          </a:p>
        </p:txBody>
      </p:sp>
      <p:sp>
        <p:nvSpPr>
          <p:cNvPr id="7" name="TextBox 6"/>
          <p:cNvSpPr txBox="1"/>
          <p:nvPr/>
        </p:nvSpPr>
        <p:spPr>
          <a:xfrm>
            <a:off x="7315199" y="2261943"/>
            <a:ext cx="1182756" cy="369332"/>
          </a:xfrm>
          <a:prstGeom prst="rect">
            <a:avLst/>
          </a:prstGeom>
          <a:solidFill>
            <a:srgbClr val="FFC000"/>
          </a:solidFill>
        </p:spPr>
        <p:txBody>
          <a:bodyPr wrap="square" rtlCol="0">
            <a:spAutoFit/>
          </a:bodyPr>
          <a:lstStyle/>
          <a:p>
            <a:r>
              <a:rPr lang="ja-JP" altLang="en-US" dirty="0"/>
              <a:t>アイテム</a:t>
            </a:r>
            <a:endParaRPr lang="en-US" dirty="0"/>
          </a:p>
        </p:txBody>
      </p:sp>
      <p:sp>
        <p:nvSpPr>
          <p:cNvPr id="8" name="TextBox 7"/>
          <p:cNvSpPr txBox="1"/>
          <p:nvPr/>
        </p:nvSpPr>
        <p:spPr>
          <a:xfrm>
            <a:off x="6906490" y="3775344"/>
            <a:ext cx="904461" cy="366165"/>
          </a:xfrm>
          <a:prstGeom prst="rect">
            <a:avLst/>
          </a:prstGeom>
          <a:noFill/>
        </p:spPr>
        <p:txBody>
          <a:bodyPr wrap="square" rtlCol="0">
            <a:spAutoFit/>
          </a:bodyPr>
          <a:lstStyle/>
          <a:p>
            <a:r>
              <a:rPr lang="en-US" dirty="0"/>
              <a:t>Bullet</a:t>
            </a:r>
          </a:p>
        </p:txBody>
      </p:sp>
      <p:sp>
        <p:nvSpPr>
          <p:cNvPr id="10" name="TextBox 9"/>
          <p:cNvSpPr txBox="1"/>
          <p:nvPr/>
        </p:nvSpPr>
        <p:spPr>
          <a:xfrm>
            <a:off x="4363280" y="63811"/>
            <a:ext cx="1510746" cy="369332"/>
          </a:xfrm>
          <a:prstGeom prst="rect">
            <a:avLst/>
          </a:prstGeom>
          <a:noFill/>
        </p:spPr>
        <p:txBody>
          <a:bodyPr wrap="square" rtlCol="0">
            <a:spAutoFit/>
          </a:bodyPr>
          <a:lstStyle/>
          <a:p>
            <a:r>
              <a:rPr lang="en-US" b="1" dirty="0">
                <a:solidFill>
                  <a:schemeClr val="bg1"/>
                </a:solidFill>
              </a:rPr>
              <a:t>HP</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3" name="TextBox 12"/>
          <p:cNvSpPr txBox="1"/>
          <p:nvPr/>
        </p:nvSpPr>
        <p:spPr>
          <a:xfrm>
            <a:off x="4363280" y="433143"/>
            <a:ext cx="1669772" cy="369332"/>
          </a:xfrm>
          <a:prstGeom prst="rect">
            <a:avLst/>
          </a:prstGeom>
          <a:noFill/>
        </p:spPr>
        <p:txBody>
          <a:bodyPr wrap="square" rtlCol="0">
            <a:spAutoFit/>
          </a:bodyPr>
          <a:lstStyle/>
          <a:p>
            <a:r>
              <a:rPr lang="en-US" b="1" dirty="0">
                <a:solidFill>
                  <a:schemeClr val="bg1"/>
                </a:solidFill>
              </a:rPr>
              <a:t>Size</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4" name="TextBox 13"/>
          <p:cNvSpPr txBox="1"/>
          <p:nvPr/>
        </p:nvSpPr>
        <p:spPr>
          <a:xfrm>
            <a:off x="4363280" y="793545"/>
            <a:ext cx="1053547" cy="369332"/>
          </a:xfrm>
          <a:prstGeom prst="rect">
            <a:avLst/>
          </a:prstGeom>
          <a:noFill/>
        </p:spPr>
        <p:txBody>
          <a:bodyPr wrap="square" rtlCol="0">
            <a:spAutoFit/>
          </a:bodyPr>
          <a:lstStyle/>
          <a:p>
            <a:r>
              <a:rPr lang="ja-JP" altLang="en-US" b="1" dirty="0">
                <a:solidFill>
                  <a:schemeClr val="bg1"/>
                </a:solidFill>
              </a:rPr>
              <a:t>座標</a:t>
            </a:r>
            <a:endParaRPr lang="en-US" b="1" dirty="0">
              <a:solidFill>
                <a:schemeClr val="bg1"/>
              </a:solidFill>
            </a:endParaRPr>
          </a:p>
        </p:txBody>
      </p:sp>
      <p:sp>
        <p:nvSpPr>
          <p:cNvPr id="15" name="TextBox 14"/>
          <p:cNvSpPr txBox="1"/>
          <p:nvPr/>
        </p:nvSpPr>
        <p:spPr>
          <a:xfrm>
            <a:off x="4363280" y="1153947"/>
            <a:ext cx="1341782" cy="369332"/>
          </a:xfrm>
          <a:prstGeom prst="rect">
            <a:avLst/>
          </a:prstGeom>
          <a:noFill/>
        </p:spPr>
        <p:txBody>
          <a:bodyPr wrap="square" rtlCol="0">
            <a:spAutoFit/>
          </a:bodyPr>
          <a:lstStyle/>
          <a:p>
            <a:r>
              <a:rPr lang="en-US" b="1" dirty="0">
                <a:solidFill>
                  <a:schemeClr val="bg1"/>
                </a:solidFill>
              </a:rPr>
              <a:t>Animation</a:t>
            </a:r>
          </a:p>
        </p:txBody>
      </p:sp>
      <p:sp>
        <p:nvSpPr>
          <p:cNvPr id="17" name="TextBox 16"/>
          <p:cNvSpPr txBox="1"/>
          <p:nvPr/>
        </p:nvSpPr>
        <p:spPr>
          <a:xfrm>
            <a:off x="4389780" y="2592135"/>
            <a:ext cx="707570" cy="369332"/>
          </a:xfrm>
          <a:prstGeom prst="rect">
            <a:avLst/>
          </a:prstGeom>
          <a:noFill/>
        </p:spPr>
        <p:txBody>
          <a:bodyPr wrap="square" rtlCol="0">
            <a:spAutoFit/>
          </a:bodyPr>
          <a:lstStyle/>
          <a:p>
            <a:r>
              <a:rPr lang="en-US" dirty="0"/>
              <a:t>HP</a:t>
            </a:r>
          </a:p>
        </p:txBody>
      </p:sp>
      <p:sp>
        <p:nvSpPr>
          <p:cNvPr id="18" name="TextBox 17"/>
          <p:cNvSpPr txBox="1"/>
          <p:nvPr/>
        </p:nvSpPr>
        <p:spPr>
          <a:xfrm>
            <a:off x="4171399" y="3497029"/>
            <a:ext cx="1660984" cy="400110"/>
          </a:xfrm>
          <a:prstGeom prst="rect">
            <a:avLst/>
          </a:prstGeom>
          <a:noFill/>
        </p:spPr>
        <p:txBody>
          <a:bodyPr wrap="square" rtlCol="0">
            <a:spAutoFit/>
          </a:bodyPr>
          <a:lstStyle/>
          <a:p>
            <a:r>
              <a:rPr lang="en-US" sz="2000" b="1" dirty="0"/>
              <a:t>Move state</a:t>
            </a:r>
          </a:p>
        </p:txBody>
      </p:sp>
      <p:grpSp>
        <p:nvGrpSpPr>
          <p:cNvPr id="35" name="Group 34"/>
          <p:cNvGrpSpPr/>
          <p:nvPr/>
        </p:nvGrpSpPr>
        <p:grpSpPr>
          <a:xfrm>
            <a:off x="2299407" y="3347014"/>
            <a:ext cx="1674675" cy="2554356"/>
            <a:chOff x="1680106" y="3717451"/>
            <a:chExt cx="1674675" cy="2554356"/>
          </a:xfrm>
        </p:grpSpPr>
        <p:sp>
          <p:nvSpPr>
            <p:cNvPr id="27" name="Rectangle 26"/>
            <p:cNvSpPr/>
            <p:nvPr/>
          </p:nvSpPr>
          <p:spPr>
            <a:xfrm>
              <a:off x="1680106" y="3717451"/>
              <a:ext cx="1530625" cy="25543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680106" y="3717452"/>
              <a:ext cx="1311964" cy="400110"/>
            </a:xfrm>
            <a:prstGeom prst="rect">
              <a:avLst/>
            </a:prstGeom>
            <a:noFill/>
          </p:spPr>
          <p:txBody>
            <a:bodyPr wrap="square" rtlCol="0">
              <a:spAutoFit/>
            </a:bodyPr>
            <a:lstStyle/>
            <a:p>
              <a:r>
                <a:rPr lang="en-US" sz="2000" b="1" dirty="0"/>
                <a:t>Body state</a:t>
              </a:r>
            </a:p>
          </p:txBody>
        </p:sp>
        <p:sp>
          <p:nvSpPr>
            <p:cNvPr id="29" name="TextBox 28"/>
            <p:cNvSpPr txBox="1"/>
            <p:nvPr/>
          </p:nvSpPr>
          <p:spPr>
            <a:xfrm>
              <a:off x="1943213" y="4543192"/>
              <a:ext cx="964096" cy="367748"/>
            </a:xfrm>
            <a:prstGeom prst="rect">
              <a:avLst/>
            </a:prstGeom>
            <a:noFill/>
          </p:spPr>
          <p:txBody>
            <a:bodyPr wrap="square" rtlCol="0">
              <a:spAutoFit/>
            </a:bodyPr>
            <a:lstStyle/>
            <a:p>
              <a:r>
                <a:rPr lang="en-US" dirty="0"/>
                <a:t>Stun</a:t>
              </a:r>
            </a:p>
          </p:txBody>
        </p:sp>
        <p:sp>
          <p:nvSpPr>
            <p:cNvPr id="30" name="TextBox 29"/>
            <p:cNvSpPr txBox="1"/>
            <p:nvPr/>
          </p:nvSpPr>
          <p:spPr>
            <a:xfrm>
              <a:off x="1908705" y="4896030"/>
              <a:ext cx="1083365" cy="369332"/>
            </a:xfrm>
            <a:prstGeom prst="rect">
              <a:avLst/>
            </a:prstGeom>
            <a:noFill/>
          </p:spPr>
          <p:txBody>
            <a:bodyPr wrap="square" rtlCol="0">
              <a:spAutoFit/>
            </a:bodyPr>
            <a:lstStyle/>
            <a:p>
              <a:r>
                <a:rPr lang="en-US" dirty="0"/>
                <a:t>Bleeding</a:t>
              </a:r>
            </a:p>
          </p:txBody>
        </p:sp>
        <p:sp>
          <p:nvSpPr>
            <p:cNvPr id="31" name="TextBox 30"/>
            <p:cNvSpPr txBox="1"/>
            <p:nvPr/>
          </p:nvSpPr>
          <p:spPr>
            <a:xfrm>
              <a:off x="1856713" y="5197697"/>
              <a:ext cx="1075294" cy="369332"/>
            </a:xfrm>
            <a:prstGeom prst="rect">
              <a:avLst/>
            </a:prstGeom>
            <a:noFill/>
          </p:spPr>
          <p:txBody>
            <a:bodyPr wrap="none" rtlCol="0">
              <a:spAutoFit/>
            </a:bodyPr>
            <a:lstStyle/>
            <a:p>
              <a:r>
                <a:rPr lang="en-US" dirty="0"/>
                <a:t>invincible</a:t>
              </a:r>
            </a:p>
          </p:txBody>
        </p:sp>
        <p:sp>
          <p:nvSpPr>
            <p:cNvPr id="32" name="TextBox 31"/>
            <p:cNvSpPr txBox="1"/>
            <p:nvPr/>
          </p:nvSpPr>
          <p:spPr>
            <a:xfrm>
              <a:off x="1888760" y="5552119"/>
              <a:ext cx="814647" cy="369332"/>
            </a:xfrm>
            <a:prstGeom prst="rect">
              <a:avLst/>
            </a:prstGeom>
            <a:noFill/>
          </p:spPr>
          <p:txBody>
            <a:bodyPr wrap="none" rtlCol="0">
              <a:spAutoFit/>
            </a:bodyPr>
            <a:lstStyle/>
            <a:p>
              <a:r>
                <a:rPr lang="en-US" dirty="0"/>
                <a:t>poison</a:t>
              </a:r>
            </a:p>
          </p:txBody>
        </p:sp>
        <p:sp>
          <p:nvSpPr>
            <p:cNvPr id="33" name="TextBox 32"/>
            <p:cNvSpPr txBox="1"/>
            <p:nvPr/>
          </p:nvSpPr>
          <p:spPr>
            <a:xfrm>
              <a:off x="1992909" y="5892752"/>
              <a:ext cx="938820" cy="369332"/>
            </a:xfrm>
            <a:prstGeom prst="rect">
              <a:avLst/>
            </a:prstGeom>
            <a:noFill/>
          </p:spPr>
          <p:txBody>
            <a:bodyPr wrap="square" rtlCol="0">
              <a:spAutoFit/>
            </a:bodyPr>
            <a:lstStyle/>
            <a:p>
              <a:r>
                <a:rPr lang="en-US" dirty="0"/>
                <a:t>dead</a:t>
              </a:r>
            </a:p>
          </p:txBody>
        </p:sp>
        <p:sp>
          <p:nvSpPr>
            <p:cNvPr id="34" name="TextBox 33"/>
            <p:cNvSpPr txBox="1"/>
            <p:nvPr/>
          </p:nvSpPr>
          <p:spPr>
            <a:xfrm>
              <a:off x="1888760" y="4110107"/>
              <a:ext cx="1466021" cy="369332"/>
            </a:xfrm>
            <a:prstGeom prst="rect">
              <a:avLst/>
            </a:prstGeom>
            <a:noFill/>
          </p:spPr>
          <p:txBody>
            <a:bodyPr wrap="square" rtlCol="0">
              <a:spAutoFit/>
            </a:bodyPr>
            <a:lstStyle/>
            <a:p>
              <a:r>
                <a:rPr lang="en-US" dirty="0"/>
                <a:t>normal</a:t>
              </a:r>
            </a:p>
          </p:txBody>
        </p:sp>
      </p:grpSp>
      <p:sp>
        <p:nvSpPr>
          <p:cNvPr id="37" name="TextBox 36"/>
          <p:cNvSpPr txBox="1"/>
          <p:nvPr/>
        </p:nvSpPr>
        <p:spPr>
          <a:xfrm>
            <a:off x="4476484" y="3748158"/>
            <a:ext cx="753540" cy="369332"/>
          </a:xfrm>
          <a:prstGeom prst="rect">
            <a:avLst/>
          </a:prstGeom>
          <a:noFill/>
        </p:spPr>
        <p:txBody>
          <a:bodyPr wrap="none" rtlCol="0">
            <a:spAutoFit/>
          </a:bodyPr>
          <a:lstStyle/>
          <a:p>
            <a:r>
              <a:rPr lang="en-US" dirty="0"/>
              <a:t>attack</a:t>
            </a:r>
          </a:p>
        </p:txBody>
      </p:sp>
      <p:sp>
        <p:nvSpPr>
          <p:cNvPr id="38" name="TextBox 37"/>
          <p:cNvSpPr txBox="1"/>
          <p:nvPr/>
        </p:nvSpPr>
        <p:spPr>
          <a:xfrm>
            <a:off x="4492839" y="4010762"/>
            <a:ext cx="527709" cy="369332"/>
          </a:xfrm>
          <a:prstGeom prst="rect">
            <a:avLst/>
          </a:prstGeom>
          <a:noFill/>
        </p:spPr>
        <p:txBody>
          <a:bodyPr wrap="none" rtlCol="0">
            <a:spAutoFit/>
          </a:bodyPr>
          <a:lstStyle/>
          <a:p>
            <a:r>
              <a:rPr lang="en-US" dirty="0"/>
              <a:t>idle</a:t>
            </a:r>
          </a:p>
        </p:txBody>
      </p:sp>
      <p:sp>
        <p:nvSpPr>
          <p:cNvPr id="39" name="TextBox 38"/>
          <p:cNvSpPr txBox="1"/>
          <p:nvPr/>
        </p:nvSpPr>
        <p:spPr>
          <a:xfrm>
            <a:off x="4485475" y="4286073"/>
            <a:ext cx="614912" cy="369332"/>
          </a:xfrm>
          <a:prstGeom prst="rect">
            <a:avLst/>
          </a:prstGeom>
          <a:noFill/>
        </p:spPr>
        <p:txBody>
          <a:bodyPr wrap="none" rtlCol="0">
            <a:spAutoFit/>
          </a:bodyPr>
          <a:lstStyle/>
          <a:p>
            <a:r>
              <a:rPr lang="en-US" dirty="0"/>
              <a:t>walk</a:t>
            </a:r>
          </a:p>
        </p:txBody>
      </p:sp>
      <p:sp>
        <p:nvSpPr>
          <p:cNvPr id="40" name="TextBox 39"/>
          <p:cNvSpPr txBox="1"/>
          <p:nvPr/>
        </p:nvSpPr>
        <p:spPr>
          <a:xfrm>
            <a:off x="4488649" y="4615776"/>
            <a:ext cx="617306" cy="369332"/>
          </a:xfrm>
          <a:prstGeom prst="rect">
            <a:avLst/>
          </a:prstGeom>
          <a:noFill/>
        </p:spPr>
        <p:txBody>
          <a:bodyPr wrap="square" rtlCol="0">
            <a:spAutoFit/>
          </a:bodyPr>
          <a:lstStyle/>
          <a:p>
            <a:r>
              <a:rPr lang="en-US" dirty="0"/>
              <a:t>run</a:t>
            </a:r>
          </a:p>
        </p:txBody>
      </p:sp>
      <p:sp>
        <p:nvSpPr>
          <p:cNvPr id="41" name="TextBox 40"/>
          <p:cNvSpPr txBox="1"/>
          <p:nvPr/>
        </p:nvSpPr>
        <p:spPr>
          <a:xfrm>
            <a:off x="4483081" y="4985108"/>
            <a:ext cx="617306" cy="369332"/>
          </a:xfrm>
          <a:prstGeom prst="rect">
            <a:avLst/>
          </a:prstGeom>
          <a:noFill/>
        </p:spPr>
        <p:txBody>
          <a:bodyPr wrap="square" rtlCol="0">
            <a:spAutoFit/>
          </a:bodyPr>
          <a:lstStyle/>
          <a:p>
            <a:r>
              <a:rPr lang="en-US" dirty="0"/>
              <a:t>roll</a:t>
            </a:r>
          </a:p>
        </p:txBody>
      </p:sp>
      <p:sp>
        <p:nvSpPr>
          <p:cNvPr id="42" name="TextBox 41"/>
          <p:cNvSpPr txBox="1"/>
          <p:nvPr/>
        </p:nvSpPr>
        <p:spPr>
          <a:xfrm>
            <a:off x="4476484" y="5303288"/>
            <a:ext cx="835427" cy="369332"/>
          </a:xfrm>
          <a:prstGeom prst="rect">
            <a:avLst/>
          </a:prstGeom>
          <a:noFill/>
        </p:spPr>
        <p:txBody>
          <a:bodyPr wrap="square" rtlCol="0">
            <a:spAutoFit/>
          </a:bodyPr>
          <a:lstStyle/>
          <a:p>
            <a:r>
              <a:rPr lang="en-US" dirty="0"/>
              <a:t>hitted</a:t>
            </a:r>
          </a:p>
        </p:txBody>
      </p:sp>
      <p:sp>
        <p:nvSpPr>
          <p:cNvPr id="45" name="TextBox 44"/>
          <p:cNvSpPr txBox="1"/>
          <p:nvPr/>
        </p:nvSpPr>
        <p:spPr>
          <a:xfrm>
            <a:off x="505475" y="2785081"/>
            <a:ext cx="1339452" cy="369332"/>
          </a:xfrm>
          <a:prstGeom prst="rect">
            <a:avLst/>
          </a:prstGeom>
          <a:noFill/>
        </p:spPr>
        <p:txBody>
          <a:bodyPr wrap="square" rtlCol="0">
            <a:spAutoFit/>
          </a:bodyPr>
          <a:lstStyle/>
          <a:p>
            <a:r>
              <a:rPr lang="en-US" dirty="0"/>
              <a:t>Move Input</a:t>
            </a:r>
          </a:p>
        </p:txBody>
      </p:sp>
      <p:sp>
        <p:nvSpPr>
          <p:cNvPr id="46" name="TextBox 45"/>
          <p:cNvSpPr txBox="1"/>
          <p:nvPr/>
        </p:nvSpPr>
        <p:spPr>
          <a:xfrm>
            <a:off x="4363280" y="2954358"/>
            <a:ext cx="881887" cy="369332"/>
          </a:xfrm>
          <a:prstGeom prst="rect">
            <a:avLst/>
          </a:prstGeom>
          <a:noFill/>
        </p:spPr>
        <p:txBody>
          <a:bodyPr wrap="square" rtlCol="0">
            <a:spAutoFit/>
          </a:bodyPr>
          <a:lstStyle/>
          <a:p>
            <a:r>
              <a:rPr lang="en-US" dirty="0"/>
              <a:t>AI</a:t>
            </a:r>
          </a:p>
        </p:txBody>
      </p:sp>
      <p:sp>
        <p:nvSpPr>
          <p:cNvPr id="47" name="Rectangle 46"/>
          <p:cNvSpPr/>
          <p:nvPr/>
        </p:nvSpPr>
        <p:spPr>
          <a:xfrm>
            <a:off x="6628973" y="2769692"/>
            <a:ext cx="2262158" cy="369332"/>
          </a:xfrm>
          <a:prstGeom prst="rect">
            <a:avLst/>
          </a:prstGeom>
        </p:spPr>
        <p:txBody>
          <a:bodyPr wrap="none">
            <a:spAutoFit/>
          </a:bodyPr>
          <a:lstStyle/>
          <a:p>
            <a:r>
              <a:rPr lang="en-US" dirty="0"/>
              <a:t>ヒーリングアイテム</a:t>
            </a:r>
          </a:p>
        </p:txBody>
      </p:sp>
      <p:sp>
        <p:nvSpPr>
          <p:cNvPr id="48" name="TextBox 47"/>
          <p:cNvSpPr txBox="1"/>
          <p:nvPr/>
        </p:nvSpPr>
        <p:spPr>
          <a:xfrm>
            <a:off x="6957391" y="3323690"/>
            <a:ext cx="802661" cy="369332"/>
          </a:xfrm>
          <a:prstGeom prst="rect">
            <a:avLst/>
          </a:prstGeom>
          <a:noFill/>
        </p:spPr>
        <p:txBody>
          <a:bodyPr wrap="square" rtlCol="0">
            <a:spAutoFit/>
          </a:bodyPr>
          <a:lstStyle/>
          <a:p>
            <a:r>
              <a:rPr lang="ja-JP" altLang="en-US" dirty="0"/>
              <a:t>武器</a:t>
            </a:r>
            <a:endParaRPr lang="en-US" dirty="0"/>
          </a:p>
        </p:txBody>
      </p:sp>
    </p:spTree>
    <p:extLst>
      <p:ext uri="{BB962C8B-B14F-4D97-AF65-F5344CB8AC3E}">
        <p14:creationId xmlns:p14="http://schemas.microsoft.com/office/powerpoint/2010/main" val="345991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341783" y="2918982"/>
            <a:ext cx="7752521" cy="288547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62270" y="369332"/>
            <a:ext cx="7901608" cy="2549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83256" y="0"/>
            <a:ext cx="894521" cy="369332"/>
          </a:xfrm>
          <a:prstGeom prst="rect">
            <a:avLst/>
          </a:prstGeom>
          <a:noFill/>
        </p:spPr>
        <p:txBody>
          <a:bodyPr wrap="square" rtlCol="0">
            <a:spAutoFit/>
          </a:bodyPr>
          <a:lstStyle/>
          <a:p>
            <a:r>
              <a:rPr lang="en-US" dirty="0"/>
              <a:t>Work</a:t>
            </a:r>
          </a:p>
        </p:txBody>
      </p:sp>
      <p:sp>
        <p:nvSpPr>
          <p:cNvPr id="5" name="TextBox 4"/>
          <p:cNvSpPr txBox="1"/>
          <p:nvPr/>
        </p:nvSpPr>
        <p:spPr>
          <a:xfrm>
            <a:off x="7181020" y="1370232"/>
            <a:ext cx="1302026" cy="369332"/>
          </a:xfrm>
          <a:prstGeom prst="rect">
            <a:avLst/>
          </a:prstGeom>
          <a:noFill/>
        </p:spPr>
        <p:txBody>
          <a:bodyPr wrap="square" rtlCol="0">
            <a:spAutoFit/>
          </a:bodyPr>
          <a:lstStyle/>
          <a:p>
            <a:r>
              <a:rPr lang="en-US" b="1" dirty="0"/>
              <a:t>Program</a:t>
            </a:r>
          </a:p>
        </p:txBody>
      </p:sp>
      <p:sp>
        <p:nvSpPr>
          <p:cNvPr id="6" name="TextBox 5"/>
          <p:cNvSpPr txBox="1"/>
          <p:nvPr/>
        </p:nvSpPr>
        <p:spPr>
          <a:xfrm>
            <a:off x="7270472" y="3678679"/>
            <a:ext cx="1302026" cy="369332"/>
          </a:xfrm>
          <a:prstGeom prst="rect">
            <a:avLst/>
          </a:prstGeom>
          <a:noFill/>
        </p:spPr>
        <p:txBody>
          <a:bodyPr wrap="square" rtlCol="0">
            <a:spAutoFit/>
          </a:bodyPr>
          <a:lstStyle/>
          <a:p>
            <a:r>
              <a:rPr lang="en-US" b="1" dirty="0"/>
              <a:t>Graphic</a:t>
            </a:r>
          </a:p>
        </p:txBody>
      </p:sp>
      <p:sp>
        <p:nvSpPr>
          <p:cNvPr id="9" name="TextBox 8"/>
          <p:cNvSpPr txBox="1"/>
          <p:nvPr/>
        </p:nvSpPr>
        <p:spPr>
          <a:xfrm>
            <a:off x="1538078" y="497714"/>
            <a:ext cx="1803954" cy="369332"/>
          </a:xfrm>
          <a:prstGeom prst="rect">
            <a:avLst/>
          </a:prstGeom>
          <a:noFill/>
        </p:spPr>
        <p:txBody>
          <a:bodyPr wrap="square" rtlCol="0">
            <a:spAutoFit/>
          </a:bodyPr>
          <a:lstStyle/>
          <a:p>
            <a:r>
              <a:rPr lang="ja-JP" altLang="en-US" dirty="0"/>
              <a:t>プレイヤ関連</a:t>
            </a:r>
            <a:endParaRPr lang="en-US" dirty="0"/>
          </a:p>
        </p:txBody>
      </p:sp>
      <p:sp>
        <p:nvSpPr>
          <p:cNvPr id="10" name="TextBox 9"/>
          <p:cNvSpPr txBox="1"/>
          <p:nvPr/>
        </p:nvSpPr>
        <p:spPr>
          <a:xfrm>
            <a:off x="2082246" y="867046"/>
            <a:ext cx="2281032" cy="369332"/>
          </a:xfrm>
          <a:prstGeom prst="rect">
            <a:avLst/>
          </a:prstGeom>
          <a:noFill/>
        </p:spPr>
        <p:txBody>
          <a:bodyPr wrap="square" rtlCol="0">
            <a:spAutoFit/>
          </a:bodyPr>
          <a:lstStyle/>
          <a:p>
            <a:r>
              <a:rPr lang="ja-JP" altLang="en-US" dirty="0"/>
              <a:t>プレイヤアクシオン</a:t>
            </a:r>
            <a:endParaRPr lang="en-US" dirty="0"/>
          </a:p>
        </p:txBody>
      </p:sp>
      <p:sp>
        <p:nvSpPr>
          <p:cNvPr id="11" name="TextBox 10"/>
          <p:cNvSpPr txBox="1"/>
          <p:nvPr/>
        </p:nvSpPr>
        <p:spPr>
          <a:xfrm>
            <a:off x="2440055" y="1302657"/>
            <a:ext cx="2281032" cy="369332"/>
          </a:xfrm>
          <a:prstGeom prst="rect">
            <a:avLst/>
          </a:prstGeom>
          <a:noFill/>
        </p:spPr>
        <p:txBody>
          <a:bodyPr wrap="square" rtlCol="0">
            <a:spAutoFit/>
          </a:bodyPr>
          <a:lstStyle/>
          <a:p>
            <a:r>
              <a:rPr lang="ja-JP" altLang="en-US" dirty="0"/>
              <a:t>プレイヤ移動制御</a:t>
            </a:r>
            <a:endParaRPr lang="en-US" dirty="0"/>
          </a:p>
        </p:txBody>
      </p:sp>
      <p:sp>
        <p:nvSpPr>
          <p:cNvPr id="12" name="Right Arrow 11"/>
          <p:cNvSpPr/>
          <p:nvPr/>
        </p:nvSpPr>
        <p:spPr>
          <a:xfrm>
            <a:off x="1774133" y="989512"/>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136910" y="1409772"/>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2224" y="1738268"/>
            <a:ext cx="2281032" cy="369332"/>
          </a:xfrm>
          <a:prstGeom prst="rect">
            <a:avLst/>
          </a:prstGeom>
          <a:noFill/>
        </p:spPr>
        <p:txBody>
          <a:bodyPr wrap="square" rtlCol="0">
            <a:spAutoFit/>
          </a:bodyPr>
          <a:lstStyle/>
          <a:p>
            <a:r>
              <a:rPr lang="ja-JP" altLang="en-US" dirty="0"/>
              <a:t>プレイヤ</a:t>
            </a:r>
            <a:r>
              <a:rPr lang="en-US" altLang="ja-JP" b="1" dirty="0">
                <a:solidFill>
                  <a:srgbClr val="FF0000"/>
                </a:solidFill>
              </a:rPr>
              <a:t>8</a:t>
            </a:r>
            <a:r>
              <a:rPr lang="ja-JP" altLang="en-US" dirty="0"/>
              <a:t>方向移動</a:t>
            </a:r>
            <a:endParaRPr lang="en-US" dirty="0"/>
          </a:p>
        </p:txBody>
      </p:sp>
      <p:sp>
        <p:nvSpPr>
          <p:cNvPr id="15" name="Right Arrow 14"/>
          <p:cNvSpPr/>
          <p:nvPr/>
        </p:nvSpPr>
        <p:spPr>
          <a:xfrm>
            <a:off x="2539446" y="1845383"/>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82245" y="2918982"/>
            <a:ext cx="2638841" cy="369332"/>
          </a:xfrm>
          <a:prstGeom prst="rect">
            <a:avLst/>
          </a:prstGeom>
          <a:noFill/>
        </p:spPr>
        <p:txBody>
          <a:bodyPr wrap="square" rtlCol="0">
            <a:spAutoFit/>
          </a:bodyPr>
          <a:lstStyle/>
          <a:p>
            <a:r>
              <a:rPr lang="ja-JP" altLang="en-US" dirty="0"/>
              <a:t>プレイヤグラフィック</a:t>
            </a:r>
            <a:endParaRPr lang="en-US" dirty="0"/>
          </a:p>
        </p:txBody>
      </p:sp>
      <p:sp>
        <p:nvSpPr>
          <p:cNvPr id="18" name="Right Arrow 17"/>
          <p:cNvSpPr/>
          <p:nvPr/>
        </p:nvSpPr>
        <p:spPr>
          <a:xfrm>
            <a:off x="1774133" y="3037080"/>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40055" y="3384158"/>
            <a:ext cx="3513485" cy="369332"/>
          </a:xfrm>
          <a:prstGeom prst="rect">
            <a:avLst/>
          </a:prstGeom>
          <a:noFill/>
        </p:spPr>
        <p:txBody>
          <a:bodyPr wrap="square" rtlCol="0">
            <a:spAutoFit/>
          </a:bodyPr>
          <a:lstStyle/>
          <a:p>
            <a:r>
              <a:rPr lang="ja-JP" altLang="en-US" dirty="0"/>
              <a:t>プレイヤデザイン</a:t>
            </a:r>
            <a:endParaRPr lang="en-US" dirty="0"/>
          </a:p>
        </p:txBody>
      </p:sp>
      <p:sp>
        <p:nvSpPr>
          <p:cNvPr id="23" name="TextBox 22"/>
          <p:cNvSpPr txBox="1"/>
          <p:nvPr/>
        </p:nvSpPr>
        <p:spPr>
          <a:xfrm>
            <a:off x="2440055" y="3774251"/>
            <a:ext cx="3513485" cy="369332"/>
          </a:xfrm>
          <a:prstGeom prst="rect">
            <a:avLst/>
          </a:prstGeom>
          <a:noFill/>
        </p:spPr>
        <p:txBody>
          <a:bodyPr wrap="square" rtlCol="0">
            <a:spAutoFit/>
          </a:bodyPr>
          <a:lstStyle/>
          <a:p>
            <a:r>
              <a:rPr lang="ja-JP" altLang="en-US" dirty="0"/>
              <a:t>プレイヤアニメーション</a:t>
            </a:r>
            <a:endParaRPr lang="en-US" dirty="0"/>
          </a:p>
        </p:txBody>
      </p:sp>
      <p:sp>
        <p:nvSpPr>
          <p:cNvPr id="24" name="Right Arrow 23"/>
          <p:cNvSpPr/>
          <p:nvPr/>
        </p:nvSpPr>
        <p:spPr>
          <a:xfrm>
            <a:off x="2131940" y="346347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117030" y="386658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902224" y="4160832"/>
            <a:ext cx="3876263" cy="369332"/>
          </a:xfrm>
          <a:prstGeom prst="rect">
            <a:avLst/>
          </a:prstGeom>
          <a:noFill/>
        </p:spPr>
        <p:txBody>
          <a:bodyPr wrap="square" rtlCol="0">
            <a:spAutoFit/>
          </a:bodyPr>
          <a:lstStyle/>
          <a:p>
            <a:r>
              <a:rPr lang="ja-JP" altLang="en-US" dirty="0"/>
              <a:t>プレイヤ</a:t>
            </a:r>
            <a:r>
              <a:rPr lang="en-US" altLang="ja-JP" b="1" dirty="0">
                <a:solidFill>
                  <a:schemeClr val="bg1"/>
                </a:solidFill>
              </a:rPr>
              <a:t>4</a:t>
            </a:r>
            <a:r>
              <a:rPr lang="ja-JP" altLang="en-US" dirty="0"/>
              <a:t>方向移動アニメーション</a:t>
            </a:r>
            <a:endParaRPr lang="en-US" dirty="0"/>
          </a:p>
        </p:txBody>
      </p:sp>
      <p:sp>
        <p:nvSpPr>
          <p:cNvPr id="27" name="Right Arrow 26"/>
          <p:cNvSpPr/>
          <p:nvPr/>
        </p:nvSpPr>
        <p:spPr>
          <a:xfrm>
            <a:off x="2539446" y="4237807"/>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902224" y="4568174"/>
            <a:ext cx="3876263" cy="369332"/>
          </a:xfrm>
          <a:prstGeom prst="rect">
            <a:avLst/>
          </a:prstGeom>
          <a:noFill/>
        </p:spPr>
        <p:txBody>
          <a:bodyPr wrap="square" rtlCol="0">
            <a:spAutoFit/>
          </a:bodyPr>
          <a:lstStyle/>
          <a:p>
            <a:r>
              <a:rPr lang="ja-JP" altLang="en-US" dirty="0"/>
              <a:t>プレイヤアタックアニメーション</a:t>
            </a:r>
            <a:endParaRPr lang="en-US" dirty="0"/>
          </a:p>
        </p:txBody>
      </p:sp>
      <p:sp>
        <p:nvSpPr>
          <p:cNvPr id="29" name="TextBox 28"/>
          <p:cNvSpPr txBox="1"/>
          <p:nvPr/>
        </p:nvSpPr>
        <p:spPr>
          <a:xfrm>
            <a:off x="2902223" y="2210916"/>
            <a:ext cx="3876263" cy="369332"/>
          </a:xfrm>
          <a:prstGeom prst="rect">
            <a:avLst/>
          </a:prstGeom>
          <a:noFill/>
        </p:spPr>
        <p:txBody>
          <a:bodyPr wrap="square" rtlCol="0">
            <a:spAutoFit/>
          </a:bodyPr>
          <a:lstStyle/>
          <a:p>
            <a:r>
              <a:rPr lang="ja-JP" altLang="en-US" dirty="0"/>
              <a:t>プレイヤアタック制御</a:t>
            </a:r>
            <a:endParaRPr lang="en-US" dirty="0"/>
          </a:p>
        </p:txBody>
      </p:sp>
      <p:sp>
        <p:nvSpPr>
          <p:cNvPr id="30" name="Right Arrow 29"/>
          <p:cNvSpPr/>
          <p:nvPr/>
        </p:nvSpPr>
        <p:spPr>
          <a:xfrm>
            <a:off x="2539445" y="2291904"/>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400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3C3B408F-62D9-4F7F-8CDA-41D189E0A063}"/>
              </a:ext>
            </a:extLst>
          </p:cNvPr>
          <p:cNvSpPr/>
          <p:nvPr/>
        </p:nvSpPr>
        <p:spPr>
          <a:xfrm>
            <a:off x="8803562" y="1937847"/>
            <a:ext cx="2314313" cy="21988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Criminal with covered head - Free peopl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4057" y="2386571"/>
            <a:ext cx="957331" cy="957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ard, helmet, police, policeman, riot, security,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970" y="1992476"/>
            <a:ext cx="715479" cy="1205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external-content.duckduckgo.com/iu/?u=https%3A%2F%2Ftse1.mm.bing.net%2Fth%3Fid%3DOIP.Fzl7S98H5cbRWqFn--aw6g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3057" y="2324732"/>
            <a:ext cx="540505" cy="5405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7562" y="1366941"/>
            <a:ext cx="6096000" cy="923330"/>
          </a:xfrm>
          <a:prstGeom prst="rect">
            <a:avLst/>
          </a:prstGeom>
        </p:spPr>
        <p:txBody>
          <a:bodyPr>
            <a:spAutoFit/>
          </a:bodyPr>
          <a:lstStyle/>
          <a:p>
            <a:r>
              <a:rPr lang="en-US" dirty="0"/>
              <a:t>敵が武器を投げて、プレイヤーがキャッチシステムをアクティブにしないと、プレイヤーがやられてしまいます。</a:t>
            </a:r>
          </a:p>
        </p:txBody>
      </p:sp>
      <p:pic>
        <p:nvPicPr>
          <p:cNvPr id="1030" name="Picture 6" descr="Angry, annoyed, cringe, emoji, hurt, upse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72825" y="1950373"/>
            <a:ext cx="679796" cy="679796"/>
          </a:xfrm>
          <a:prstGeom prst="rect">
            <a:avLst/>
          </a:prstGeom>
          <a:noFill/>
          <a:extLst>
            <a:ext uri="{909E8E84-426E-40DD-AFC4-6F175D3DCCD1}">
              <a14:hiddenFill xmlns:a14="http://schemas.microsoft.com/office/drawing/2010/main">
                <a:solidFill>
                  <a:srgbClr val="FFFFFF"/>
                </a:solidFill>
              </a14:hiddenFill>
            </a:ext>
          </a:extLst>
        </p:spPr>
      </p:pic>
      <p:sp>
        <p:nvSpPr>
          <p:cNvPr id="2" name="楕円 1">
            <a:extLst>
              <a:ext uri="{FF2B5EF4-FFF2-40B4-BE49-F238E27FC236}">
                <a16:creationId xmlns:a16="http://schemas.microsoft.com/office/drawing/2014/main" id="{493F7F35-45DA-4100-85F7-448E9A86ED14}"/>
              </a:ext>
            </a:extLst>
          </p:cNvPr>
          <p:cNvSpPr/>
          <p:nvPr/>
        </p:nvSpPr>
        <p:spPr>
          <a:xfrm>
            <a:off x="9867549" y="2782521"/>
            <a:ext cx="346113" cy="3523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341A88E-112A-4B21-8A55-FAC0ECC9D277}"/>
              </a:ext>
            </a:extLst>
          </p:cNvPr>
          <p:cNvSpPr txBox="1"/>
          <p:nvPr/>
        </p:nvSpPr>
        <p:spPr>
          <a:xfrm>
            <a:off x="9845924" y="2725830"/>
            <a:ext cx="346112" cy="369332"/>
          </a:xfrm>
          <a:prstGeom prst="rect">
            <a:avLst/>
          </a:prstGeom>
          <a:noFill/>
        </p:spPr>
        <p:txBody>
          <a:bodyPr wrap="square" rtlCol="0">
            <a:spAutoFit/>
          </a:bodyPr>
          <a:lstStyle/>
          <a:p>
            <a:r>
              <a:rPr kumimoji="1" lang="en-US" altLang="ja-JP" dirty="0">
                <a:solidFill>
                  <a:srgbClr val="FF0000"/>
                </a:solidFill>
              </a:rPr>
              <a:t>A</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0690EFAE-5593-4900-90A1-F7046F75DD4C}"/>
              </a:ext>
            </a:extLst>
          </p:cNvPr>
          <p:cNvSpPr txBox="1"/>
          <p:nvPr/>
        </p:nvSpPr>
        <p:spPr>
          <a:xfrm>
            <a:off x="8265920" y="3503552"/>
            <a:ext cx="3549370" cy="369332"/>
          </a:xfrm>
          <a:prstGeom prst="rect">
            <a:avLst/>
          </a:prstGeom>
          <a:noFill/>
        </p:spPr>
        <p:txBody>
          <a:bodyPr wrap="none" rtlCol="0">
            <a:spAutoFit/>
          </a:bodyPr>
          <a:lstStyle/>
          <a:p>
            <a:r>
              <a:rPr kumimoji="1" lang="ja-JP" altLang="en-US" dirty="0"/>
              <a:t>有効範囲にいると</a:t>
            </a:r>
            <a:r>
              <a:rPr kumimoji="1" lang="en-US" altLang="ja-JP" dirty="0">
                <a:solidFill>
                  <a:srgbClr val="FF0000"/>
                </a:solidFill>
              </a:rPr>
              <a:t>A</a:t>
            </a:r>
            <a:r>
              <a:rPr kumimoji="1" lang="ja-JP" altLang="en-US" dirty="0"/>
              <a:t>ボタンを押す</a:t>
            </a:r>
          </a:p>
        </p:txBody>
      </p:sp>
      <p:sp>
        <p:nvSpPr>
          <p:cNvPr id="9" name="正方形/長方形 8">
            <a:extLst>
              <a:ext uri="{FF2B5EF4-FFF2-40B4-BE49-F238E27FC236}">
                <a16:creationId xmlns:a16="http://schemas.microsoft.com/office/drawing/2014/main" id="{C80BF579-6FDE-43C1-A6B7-90B4ED14414C}"/>
              </a:ext>
            </a:extLst>
          </p:cNvPr>
          <p:cNvSpPr/>
          <p:nvPr/>
        </p:nvSpPr>
        <p:spPr>
          <a:xfrm>
            <a:off x="0" y="0"/>
            <a:ext cx="4420998" cy="9647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プレーヤーアクション</a:t>
            </a:r>
          </a:p>
        </p:txBody>
      </p:sp>
      <p:sp>
        <p:nvSpPr>
          <p:cNvPr id="10" name="テキスト ボックス 9">
            <a:extLst>
              <a:ext uri="{FF2B5EF4-FFF2-40B4-BE49-F238E27FC236}">
                <a16:creationId xmlns:a16="http://schemas.microsoft.com/office/drawing/2014/main" id="{D2C22883-6360-4ECC-921E-55507AF0FAE5}"/>
              </a:ext>
            </a:extLst>
          </p:cNvPr>
          <p:cNvSpPr txBox="1"/>
          <p:nvPr/>
        </p:nvSpPr>
        <p:spPr>
          <a:xfrm>
            <a:off x="7640016" y="4067143"/>
            <a:ext cx="902811" cy="523220"/>
          </a:xfrm>
          <a:prstGeom prst="rect">
            <a:avLst/>
          </a:prstGeom>
          <a:noFill/>
        </p:spPr>
        <p:txBody>
          <a:bodyPr wrap="none" rtlCol="0">
            <a:spAutoFit/>
          </a:bodyPr>
          <a:lstStyle/>
          <a:p>
            <a:r>
              <a:rPr kumimoji="1" lang="ja-JP" altLang="en-US" sz="2800" dirty="0">
                <a:solidFill>
                  <a:srgbClr val="0070C0"/>
                </a:solidFill>
              </a:rPr>
              <a:t>成功</a:t>
            </a:r>
          </a:p>
        </p:txBody>
      </p:sp>
      <p:sp>
        <p:nvSpPr>
          <p:cNvPr id="11" name="テキスト ボックス 10">
            <a:extLst>
              <a:ext uri="{FF2B5EF4-FFF2-40B4-BE49-F238E27FC236}">
                <a16:creationId xmlns:a16="http://schemas.microsoft.com/office/drawing/2014/main" id="{5D079760-83C2-43A1-A384-83744227E816}"/>
              </a:ext>
            </a:extLst>
          </p:cNvPr>
          <p:cNvSpPr txBox="1"/>
          <p:nvPr/>
        </p:nvSpPr>
        <p:spPr>
          <a:xfrm>
            <a:off x="6619367" y="4621738"/>
            <a:ext cx="2723823" cy="369332"/>
          </a:xfrm>
          <a:prstGeom prst="rect">
            <a:avLst/>
          </a:prstGeom>
          <a:noFill/>
        </p:spPr>
        <p:txBody>
          <a:bodyPr wrap="none" rtlCol="0">
            <a:spAutoFit/>
          </a:bodyPr>
          <a:lstStyle/>
          <a:p>
            <a:r>
              <a:rPr kumimoji="1" lang="ja-JP" altLang="en-US" dirty="0"/>
              <a:t>ダメージを受けずに済む</a:t>
            </a:r>
          </a:p>
        </p:txBody>
      </p:sp>
      <p:sp>
        <p:nvSpPr>
          <p:cNvPr id="15" name="テキスト ボックス 14">
            <a:extLst>
              <a:ext uri="{FF2B5EF4-FFF2-40B4-BE49-F238E27FC236}">
                <a16:creationId xmlns:a16="http://schemas.microsoft.com/office/drawing/2014/main" id="{A1CE4279-5D8A-4077-9E3F-B322C6EA645E}"/>
              </a:ext>
            </a:extLst>
          </p:cNvPr>
          <p:cNvSpPr txBox="1"/>
          <p:nvPr/>
        </p:nvSpPr>
        <p:spPr>
          <a:xfrm>
            <a:off x="10040605" y="4149240"/>
            <a:ext cx="902811" cy="523220"/>
          </a:xfrm>
          <a:prstGeom prst="rect">
            <a:avLst/>
          </a:prstGeom>
          <a:noFill/>
        </p:spPr>
        <p:txBody>
          <a:bodyPr wrap="none" rtlCol="0">
            <a:spAutoFit/>
          </a:bodyPr>
          <a:lstStyle/>
          <a:p>
            <a:r>
              <a:rPr kumimoji="1" lang="ja-JP" altLang="en-US" sz="2800" dirty="0">
                <a:solidFill>
                  <a:schemeClr val="accent2"/>
                </a:solidFill>
              </a:rPr>
              <a:t>失敗</a:t>
            </a:r>
          </a:p>
        </p:txBody>
      </p:sp>
      <p:sp>
        <p:nvSpPr>
          <p:cNvPr id="12" name="テキスト ボックス 11">
            <a:extLst>
              <a:ext uri="{FF2B5EF4-FFF2-40B4-BE49-F238E27FC236}">
                <a16:creationId xmlns:a16="http://schemas.microsoft.com/office/drawing/2014/main" id="{9804555E-79FA-4B5A-A576-51A370C588A7}"/>
              </a:ext>
            </a:extLst>
          </p:cNvPr>
          <p:cNvSpPr txBox="1"/>
          <p:nvPr/>
        </p:nvSpPr>
        <p:spPr>
          <a:xfrm>
            <a:off x="9118832" y="4590363"/>
            <a:ext cx="2723823" cy="369332"/>
          </a:xfrm>
          <a:prstGeom prst="rect">
            <a:avLst/>
          </a:prstGeom>
          <a:noFill/>
        </p:spPr>
        <p:txBody>
          <a:bodyPr wrap="none" rtlCol="0">
            <a:spAutoFit/>
          </a:bodyPr>
          <a:lstStyle/>
          <a:p>
            <a:r>
              <a:rPr kumimoji="1" lang="ja-JP" altLang="en-US" dirty="0"/>
              <a:t>ダメージを受けてしまう</a:t>
            </a:r>
          </a:p>
        </p:txBody>
      </p:sp>
    </p:spTree>
    <p:extLst>
      <p:ext uri="{BB962C8B-B14F-4D97-AF65-F5344CB8AC3E}">
        <p14:creationId xmlns:p14="http://schemas.microsoft.com/office/powerpoint/2010/main" val="108615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7033" y="1728375"/>
            <a:ext cx="6096000" cy="3108543"/>
          </a:xfrm>
          <a:prstGeom prst="rect">
            <a:avLst/>
          </a:prstGeom>
        </p:spPr>
        <p:txBody>
          <a:bodyPr>
            <a:spAutoFit/>
          </a:bodyPr>
          <a:lstStyle/>
          <a:p>
            <a:r>
              <a:rPr lang="ja-JP" altLang="en-US" sz="2800" dirty="0">
                <a:latin typeface="Segoe UI" panose="020B0502040204020203" pitchFamily="34" charset="0"/>
              </a:rPr>
              <a:t>企画の仕事はチェックリストのようなものだと思うので、そこにすべての仕事を書かなければなりません。プログラムやグラフィックは実際の仕事で、各タスクの時間や最初に何をすべきかなど、実際の仕事を管理します。</a:t>
            </a:r>
            <a:endParaRPr lang="ja-JP" altLang="en-US" sz="2800" b="0" i="0" dirty="0">
              <a:effectLst/>
              <a:latin typeface="Segoe UI" panose="020B0502040204020203" pitchFamily="34" charset="0"/>
            </a:endParaRPr>
          </a:p>
        </p:txBody>
      </p:sp>
    </p:spTree>
    <p:extLst>
      <p:ext uri="{BB962C8B-B14F-4D97-AF65-F5344CB8AC3E}">
        <p14:creationId xmlns:p14="http://schemas.microsoft.com/office/powerpoint/2010/main" val="160807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6455506"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442375" y="232172"/>
            <a:ext cx="5570756" cy="1015663"/>
          </a:xfrm>
          <a:prstGeom prst="rect">
            <a:avLst/>
          </a:prstGeom>
          <a:noFill/>
        </p:spPr>
        <p:txBody>
          <a:bodyPr wrap="none" rtlCol="0">
            <a:spAutoFit/>
          </a:bodyPr>
          <a:lstStyle/>
          <a:p>
            <a:r>
              <a:rPr kumimoji="1" lang="ja-JP" altLang="en-US" sz="6000" dirty="0">
                <a:solidFill>
                  <a:schemeClr val="bg1"/>
                </a:solidFill>
              </a:rPr>
              <a:t>初期コンセプト</a:t>
            </a:r>
          </a:p>
        </p:txBody>
      </p:sp>
      <p:sp>
        <p:nvSpPr>
          <p:cNvPr id="10" name="TextBox 9"/>
          <p:cNvSpPr txBox="1"/>
          <p:nvPr/>
        </p:nvSpPr>
        <p:spPr>
          <a:xfrm>
            <a:off x="2468742" y="1863633"/>
            <a:ext cx="7088777" cy="923330"/>
          </a:xfrm>
          <a:prstGeom prst="rect">
            <a:avLst/>
          </a:prstGeom>
          <a:noFill/>
        </p:spPr>
        <p:txBody>
          <a:bodyPr wrap="square" rtlCol="0">
            <a:spAutoFit/>
          </a:bodyPr>
          <a:lstStyle/>
          <a:p>
            <a:r>
              <a:rPr lang="ja-JP" altLang="en-US" dirty="0"/>
              <a:t>それは、プレイヤーが敵を倒すために</a:t>
            </a:r>
            <a:r>
              <a:rPr lang="ja-JP" altLang="en-US" b="1" dirty="0">
                <a:solidFill>
                  <a:srgbClr val="FF0000"/>
                </a:solidFill>
              </a:rPr>
              <a:t>近接戦闘</a:t>
            </a:r>
            <a:r>
              <a:rPr lang="ja-JP" altLang="en-US" dirty="0"/>
              <a:t>であり、また、プレイヤーは敵を殺すために</a:t>
            </a:r>
            <a:r>
              <a:rPr lang="ja-JP" altLang="en-US" b="1" dirty="0">
                <a:solidFill>
                  <a:srgbClr val="FF0000"/>
                </a:solidFill>
              </a:rPr>
              <a:t>銃を使用</a:t>
            </a:r>
            <a:r>
              <a:rPr lang="ja-JP" altLang="en-US" dirty="0"/>
              <a:t>することができるを行うアクションゲームです。</a:t>
            </a:r>
            <a:endParaRPr lang="en-US" dirty="0"/>
          </a:p>
        </p:txBody>
      </p:sp>
      <p:pic>
        <p:nvPicPr>
          <p:cNvPr id="2054"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762" y="4833773"/>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914" y="4268336"/>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81" y="458064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14689" y="458064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0420" y="5007661"/>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250" y="475071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641584" y="475071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85146" y="5114688"/>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40890" y="5177731"/>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Shooting, sport shoo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47259" y="7118665"/>
            <a:ext cx="197198" cy="1757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ghter, gladiator, medieval, morning star, soldier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0075" y="3358160"/>
            <a:ext cx="799306" cy="7306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8431" y="4554690"/>
            <a:ext cx="10418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185253" y="3617039"/>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30969" y="3170588"/>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5775" y="3184558"/>
            <a:ext cx="841132" cy="8411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2047" y="4458171"/>
            <a:ext cx="841132" cy="8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5769428" y="249589"/>
            <a:ext cx="467214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ストーリー</a:t>
            </a:r>
            <a:endParaRPr lang="en-US" sz="6600" dirty="0">
              <a:solidFill>
                <a:schemeClr val="bg1"/>
              </a:solidFill>
            </a:endParaRPr>
          </a:p>
        </p:txBody>
      </p:sp>
      <p:sp>
        <p:nvSpPr>
          <p:cNvPr id="7" name="コンテンツ プレースホルダー 2">
            <a:extLst>
              <a:ext uri="{FF2B5EF4-FFF2-40B4-BE49-F238E27FC236}">
                <a16:creationId xmlns:a16="http://schemas.microsoft.com/office/drawing/2014/main" id="{7CA0DE63-B65E-49DA-AFCC-0CE594746D22}"/>
              </a:ext>
            </a:extLst>
          </p:cNvPr>
          <p:cNvSpPr>
            <a:spLocks noGrp="1"/>
          </p:cNvSpPr>
          <p:nvPr>
            <p:ph idx="1"/>
          </p:nvPr>
        </p:nvSpPr>
        <p:spPr>
          <a:xfrm>
            <a:off x="5019402" y="1730391"/>
            <a:ext cx="6172200" cy="3858768"/>
          </a:xfrm>
          <a:solidFill>
            <a:srgbClr val="FFC000"/>
          </a:solidFill>
        </p:spPr>
        <p:txBody>
          <a:bodyPr>
            <a:normAutofit/>
          </a:bodyPr>
          <a:lstStyle/>
          <a:p>
            <a:pPr marL="0" indent="0">
              <a:buNone/>
            </a:pPr>
            <a:r>
              <a:rPr kumimoji="1" lang="ja-JP" altLang="en-US" sz="2400" dirty="0"/>
              <a:t>君は、いま人生で最も最悪な場所で過ごしている。そこは刑務所だ。しかも君の時間は刑務所で止まった。つまり、解放される日が近づくと、刑務所に入ったに戻されてしまう。このループからぬけだすためには、凶悪な囚人と刑務官を倒してここから、脱獄するしかない・・・</a:t>
            </a:r>
          </a:p>
        </p:txBody>
      </p:sp>
      <p:pic>
        <p:nvPicPr>
          <p:cNvPr id="8" name="Picture 2" descr="ソース画像を表示">
            <a:extLst>
              <a:ext uri="{FF2B5EF4-FFF2-40B4-BE49-F238E27FC236}">
                <a16:creationId xmlns:a16="http://schemas.microsoft.com/office/drawing/2014/main" id="{52590340-4C10-4CDE-9AE0-0A1211C38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35"/>
          <a:stretch/>
        </p:blipFill>
        <p:spPr bwMode="auto">
          <a:xfrm>
            <a:off x="837349" y="1943239"/>
            <a:ext cx="2906727" cy="429645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3">
            <a:extLst>
              <a:ext uri="{FF2B5EF4-FFF2-40B4-BE49-F238E27FC236}">
                <a16:creationId xmlns:a16="http://schemas.microsoft.com/office/drawing/2014/main" id="{E8E52140-6394-431D-A246-3B27BC61BA2C}"/>
              </a:ext>
            </a:extLst>
          </p:cNvPr>
          <p:cNvSpPr/>
          <p:nvPr/>
        </p:nvSpPr>
        <p:spPr>
          <a:xfrm>
            <a:off x="1537204" y="2096152"/>
            <a:ext cx="1320674" cy="92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845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Jail Vectors, Photos and PSD files |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4" y="1384213"/>
            <a:ext cx="4245882" cy="424588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51021" y="2357674"/>
            <a:ext cx="2394857" cy="923330"/>
          </a:xfrm>
          <a:prstGeom prst="rect">
            <a:avLst/>
          </a:prstGeom>
          <a:solidFill>
            <a:srgbClr val="FFC000"/>
          </a:solidFill>
        </p:spPr>
        <p:txBody>
          <a:bodyPr wrap="square" rtlCol="0">
            <a:spAutoFit/>
          </a:bodyPr>
          <a:lstStyle/>
          <a:p>
            <a:r>
              <a:rPr lang="ja-JP" altLang="en-US" sz="5400" b="1" dirty="0"/>
              <a:t>ゴール</a:t>
            </a:r>
            <a:endParaRPr lang="en-US" sz="5400" b="1" dirty="0"/>
          </a:p>
        </p:txBody>
      </p:sp>
      <p:sp>
        <p:nvSpPr>
          <p:cNvPr id="8" name="Rectangle 7"/>
          <p:cNvSpPr/>
          <p:nvPr/>
        </p:nvSpPr>
        <p:spPr>
          <a:xfrm>
            <a:off x="5594221" y="4158671"/>
            <a:ext cx="5134739" cy="461665"/>
          </a:xfrm>
          <a:prstGeom prst="rect">
            <a:avLst/>
          </a:prstGeom>
        </p:spPr>
        <p:txBody>
          <a:bodyPr wrap="none">
            <a:spAutoFit/>
          </a:bodyPr>
          <a:lstStyle/>
          <a:p>
            <a:r>
              <a:rPr lang="en-US" sz="2400" b="1" dirty="0">
                <a:solidFill>
                  <a:srgbClr val="C00000"/>
                </a:solidFill>
              </a:rPr>
              <a:t>刑務所の出口を見つける</a:t>
            </a:r>
            <a:r>
              <a:rPr lang="en-US" sz="2400" dirty="0"/>
              <a:t>ことです</a:t>
            </a:r>
            <a:r>
              <a:rPr lang="en-US" sz="2400" b="1" dirty="0">
                <a:solidFill>
                  <a:srgbClr val="C00000"/>
                </a:solidFill>
              </a:rPr>
              <a:t>。</a:t>
            </a:r>
          </a:p>
        </p:txBody>
      </p:sp>
      <p:pic>
        <p:nvPicPr>
          <p:cNvPr id="3076" name="Picture 4" descr="Go Out Svg Png Icon Free Download (#170042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90713" y="5146006"/>
            <a:ext cx="2062064" cy="18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5" y="3291372"/>
            <a:ext cx="4584519" cy="2543570"/>
          </a:xfrm>
          <a:prstGeom prst="rect">
            <a:avLst/>
          </a:prstGeom>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ルール</a:t>
            </a:r>
            <a:endParaRPr lang="en-US" sz="5400" b="1" dirty="0"/>
          </a:p>
        </p:txBody>
      </p:sp>
      <p:pic>
        <p:nvPicPr>
          <p:cNvPr id="6146" name="Picture 2" descr="Gun, modern, shooter, submachine gun,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6" y="4633491"/>
            <a:ext cx="575415" cy="5754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n, Pistol, Weapon Icon - Download Fre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6738" y="5312627"/>
            <a:ext cx="291939" cy="2919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4947" y="4297819"/>
            <a:ext cx="522315" cy="522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73189" y="3392332"/>
            <a:ext cx="6096000" cy="2031325"/>
          </a:xfrm>
          <a:prstGeom prst="rect">
            <a:avLst/>
          </a:prstGeom>
        </p:spPr>
        <p:txBody>
          <a:bodyPr>
            <a:spAutoFit/>
          </a:bodyPr>
          <a:lstStyle/>
          <a:p>
            <a:r>
              <a:rPr lang="en-US" b="1" dirty="0"/>
              <a:t>プレイヤーはマップ内にランダムに</a:t>
            </a:r>
            <a:r>
              <a:rPr lang="en-US" b="1" dirty="0">
                <a:solidFill>
                  <a:srgbClr val="C00000"/>
                </a:solidFill>
              </a:rPr>
              <a:t>配置された武器</a:t>
            </a:r>
            <a:r>
              <a:rPr lang="en-US" b="1" dirty="0"/>
              <a:t>を取り、それを</a:t>
            </a:r>
            <a:r>
              <a:rPr lang="en-US" b="1" dirty="0">
                <a:solidFill>
                  <a:srgbClr val="C00000"/>
                </a:solidFill>
              </a:rPr>
              <a:t>使って</a:t>
            </a:r>
            <a:r>
              <a:rPr lang="en-US" b="1" dirty="0"/>
              <a:t>敵にダメージを与えることができます。また、プレイヤーは</a:t>
            </a:r>
            <a:r>
              <a:rPr lang="en-US" b="1" dirty="0">
                <a:solidFill>
                  <a:srgbClr val="C00000"/>
                </a:solidFill>
              </a:rPr>
              <a:t>敵を倒した後に敵の武器を掴む</a:t>
            </a:r>
            <a:r>
              <a:rPr lang="en-US" b="1" dirty="0"/>
              <a:t>こともできます。</a:t>
            </a:r>
          </a:p>
          <a:p>
            <a:endParaRPr lang="en-US" b="1" dirty="0"/>
          </a:p>
          <a:p>
            <a:r>
              <a:rPr lang="ja-JP" altLang="en-US" b="1" dirty="0"/>
              <a:t>プレイヤーは慎重にプレイすれば</a:t>
            </a:r>
            <a:r>
              <a:rPr lang="ja-JP" altLang="en-US" b="1" dirty="0">
                <a:solidFill>
                  <a:srgbClr val="C00000"/>
                </a:solidFill>
              </a:rPr>
              <a:t>敵を避ける</a:t>
            </a:r>
            <a:r>
              <a:rPr lang="ja-JP" altLang="en-US" b="1" dirty="0"/>
              <a:t>ことができます。</a:t>
            </a:r>
            <a:endParaRPr lang="en-US" b="1" dirty="0"/>
          </a:p>
        </p:txBody>
      </p:sp>
      <p:pic>
        <p:nvPicPr>
          <p:cNvPr id="15"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6566" y="5312627"/>
            <a:ext cx="522315" cy="5223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external-content.duckduckgo.com/iu/?u=https%3A%2F%2Ftse1.mm.bing.net%2Fth%3Fid%3DOIP.2hzS9Uoj0KWmvNZlZ775Gw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355" y="5173061"/>
            <a:ext cx="661881" cy="6618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lood, crime, kill, killing, manslaughter, murd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008" y="3730151"/>
            <a:ext cx="1058251" cy="82882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nger, gesture, grab, hand, tou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2404376" y="4551847"/>
            <a:ext cx="425771" cy="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選択肢</a:t>
            </a:r>
            <a:endParaRPr lang="en-US" sz="5400" b="1" dirty="0"/>
          </a:p>
        </p:txBody>
      </p:sp>
      <p:sp>
        <p:nvSpPr>
          <p:cNvPr id="8" name="TextBox 7"/>
          <p:cNvSpPr txBox="1"/>
          <p:nvPr/>
        </p:nvSpPr>
        <p:spPr>
          <a:xfrm>
            <a:off x="4942114" y="3495982"/>
            <a:ext cx="470263" cy="369332"/>
          </a:xfrm>
          <a:prstGeom prst="rect">
            <a:avLst/>
          </a:prstGeom>
          <a:noFill/>
        </p:spPr>
        <p:txBody>
          <a:bodyPr wrap="square" rtlCol="0">
            <a:spAutoFit/>
          </a:bodyPr>
          <a:lstStyle/>
          <a:p>
            <a:r>
              <a:rPr lang="ja-JP" altLang="en-US" b="1" dirty="0">
                <a:solidFill>
                  <a:srgbClr val="FF0000"/>
                </a:solidFill>
              </a:rPr>
              <a:t>１</a:t>
            </a:r>
            <a:endParaRPr lang="en-US" b="1" dirty="0">
              <a:solidFill>
                <a:srgbClr val="FF0000"/>
              </a:solidFill>
            </a:endParaRPr>
          </a:p>
        </p:txBody>
      </p:sp>
      <p:sp>
        <p:nvSpPr>
          <p:cNvPr id="9" name="Rectangle 8"/>
          <p:cNvSpPr/>
          <p:nvPr/>
        </p:nvSpPr>
        <p:spPr>
          <a:xfrm>
            <a:off x="5513177" y="3357482"/>
            <a:ext cx="6096000" cy="646331"/>
          </a:xfrm>
          <a:prstGeom prst="rect">
            <a:avLst/>
          </a:prstGeom>
        </p:spPr>
        <p:txBody>
          <a:bodyPr>
            <a:spAutoFit/>
          </a:bodyPr>
          <a:lstStyle/>
          <a:p>
            <a:r>
              <a:rPr lang="en-US" dirty="0"/>
              <a:t>私たちは</a:t>
            </a:r>
            <a:r>
              <a:rPr lang="en-US" b="1" dirty="0">
                <a:solidFill>
                  <a:srgbClr val="C00000"/>
                </a:solidFill>
              </a:rPr>
              <a:t>すべての敵を殺し</a:t>
            </a:r>
            <a:r>
              <a:rPr lang="en-US" dirty="0"/>
              <a:t>、誰も私たちを邪魔することはできません。</a:t>
            </a:r>
          </a:p>
        </p:txBody>
      </p:sp>
      <p:sp>
        <p:nvSpPr>
          <p:cNvPr id="10" name="TextBox 9"/>
          <p:cNvSpPr txBox="1"/>
          <p:nvPr/>
        </p:nvSpPr>
        <p:spPr>
          <a:xfrm>
            <a:off x="4996242" y="4896384"/>
            <a:ext cx="470263" cy="369332"/>
          </a:xfrm>
          <a:prstGeom prst="rect">
            <a:avLst/>
          </a:prstGeom>
          <a:noFill/>
        </p:spPr>
        <p:txBody>
          <a:bodyPr wrap="square" rtlCol="0">
            <a:spAutoFit/>
          </a:bodyPr>
          <a:lstStyle/>
          <a:p>
            <a:r>
              <a:rPr lang="ja-JP" altLang="en-US" b="1" dirty="0">
                <a:solidFill>
                  <a:srgbClr val="FF0000"/>
                </a:solidFill>
              </a:rPr>
              <a:t>２</a:t>
            </a:r>
            <a:endParaRPr lang="en-US" b="1" dirty="0">
              <a:solidFill>
                <a:srgbClr val="FF0000"/>
              </a:solidFill>
            </a:endParaRPr>
          </a:p>
        </p:txBody>
      </p:sp>
      <p:sp>
        <p:nvSpPr>
          <p:cNvPr id="11" name="Rectangle 10"/>
          <p:cNvSpPr/>
          <p:nvPr/>
        </p:nvSpPr>
        <p:spPr>
          <a:xfrm>
            <a:off x="5567305" y="4757884"/>
            <a:ext cx="6096000" cy="646331"/>
          </a:xfrm>
          <a:prstGeom prst="rect">
            <a:avLst/>
          </a:prstGeom>
        </p:spPr>
        <p:txBody>
          <a:bodyPr>
            <a:spAutoFit/>
          </a:bodyPr>
          <a:lstStyle/>
          <a:p>
            <a:r>
              <a:rPr lang="en-US" dirty="0"/>
              <a:t>または我々は、ドアの外を見つけるためにこっそりと敵に捕まらないようにしようとすることができます。</a:t>
            </a:r>
          </a:p>
        </p:txBody>
      </p:sp>
      <p:pic>
        <p:nvPicPr>
          <p:cNvPr id="5122" name="Picture 2" descr="Blood, crime, kill, killing, manslaughter, murde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235" y="3147405"/>
            <a:ext cx="1253626" cy="9818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12" y="222774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335748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282" y="2702669"/>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1" y="2138686"/>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898" y="322214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477" y="187008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external-content.duckduckgo.com/iu/?u=https%3A%2F%2Ftse2.mm.bing.net%2Fth%3Fid%3DOIP.B3uPHSXUmGXgMXK9lf1MNw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92" y="5738004"/>
            <a:ext cx="1119996" cy="11199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mera, crime, police, safety, secure, security, vide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78461">
            <a:off x="2648200" y="5189782"/>
            <a:ext cx="812231" cy="81223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V="1">
            <a:off x="661851" y="4896384"/>
            <a:ext cx="0" cy="1961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1851" y="4896384"/>
            <a:ext cx="3118197" cy="9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80048" y="4905420"/>
            <a:ext cx="0" cy="1129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80048" y="6035040"/>
            <a:ext cx="10053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669670" y="5877192"/>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6200000">
            <a:off x="498566" y="6532270"/>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descr="Go Out Svg Png Icon Free Download (#170042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12377" y="5641191"/>
            <a:ext cx="1141444" cy="10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5724796" y="1922246"/>
            <a:ext cx="3663044" cy="923330"/>
          </a:xfrm>
          <a:prstGeom prst="rect">
            <a:avLst/>
          </a:prstGeom>
          <a:solidFill>
            <a:srgbClr val="FFC000"/>
          </a:solidFill>
        </p:spPr>
        <p:txBody>
          <a:bodyPr wrap="square" rtlCol="0">
            <a:spAutoFit/>
          </a:bodyPr>
          <a:lstStyle/>
          <a:p>
            <a:r>
              <a:rPr lang="ja-JP" altLang="en-US" sz="5400" b="1" dirty="0"/>
              <a:t>ミッション</a:t>
            </a:r>
            <a:endParaRPr lang="en-US" sz="5400" b="1" dirty="0"/>
          </a:p>
        </p:txBody>
      </p:sp>
      <p:sp>
        <p:nvSpPr>
          <p:cNvPr id="22" name="テキスト ボックス 27">
            <a:extLst>
              <a:ext uri="{FF2B5EF4-FFF2-40B4-BE49-F238E27FC236}">
                <a16:creationId xmlns:a16="http://schemas.microsoft.com/office/drawing/2014/main" id="{2C7A6AD8-E1F7-4525-84FD-BC1C257AC843}"/>
              </a:ext>
            </a:extLst>
          </p:cNvPr>
          <p:cNvSpPr txBox="1"/>
          <p:nvPr/>
        </p:nvSpPr>
        <p:spPr>
          <a:xfrm>
            <a:off x="6428951" y="3458373"/>
            <a:ext cx="2954655" cy="369332"/>
          </a:xfrm>
          <a:prstGeom prst="rect">
            <a:avLst/>
          </a:prstGeom>
          <a:noFill/>
        </p:spPr>
        <p:txBody>
          <a:bodyPr wrap="none" rtlCol="0">
            <a:spAutoFit/>
          </a:bodyPr>
          <a:lstStyle/>
          <a:p>
            <a:r>
              <a:rPr kumimoji="1" lang="ja-JP" altLang="en-US" dirty="0"/>
              <a:t>ダンジョン形式になってる</a:t>
            </a:r>
          </a:p>
        </p:txBody>
      </p:sp>
      <p:sp>
        <p:nvSpPr>
          <p:cNvPr id="23" name="テキスト ボックス 28">
            <a:extLst>
              <a:ext uri="{FF2B5EF4-FFF2-40B4-BE49-F238E27FC236}">
                <a16:creationId xmlns:a16="http://schemas.microsoft.com/office/drawing/2014/main" id="{DD5613FA-6710-4DD4-8EF6-6CEC70CF0A89}"/>
              </a:ext>
            </a:extLst>
          </p:cNvPr>
          <p:cNvSpPr txBox="1"/>
          <p:nvPr/>
        </p:nvSpPr>
        <p:spPr>
          <a:xfrm>
            <a:off x="6485612" y="4088332"/>
            <a:ext cx="2723823" cy="646331"/>
          </a:xfrm>
          <a:prstGeom prst="rect">
            <a:avLst/>
          </a:prstGeom>
          <a:noFill/>
        </p:spPr>
        <p:txBody>
          <a:bodyPr wrap="none" rtlCol="0">
            <a:spAutoFit/>
          </a:bodyPr>
          <a:lstStyle/>
          <a:p>
            <a:r>
              <a:rPr kumimoji="1" lang="ja-JP" altLang="en-US" dirty="0"/>
              <a:t>処刑所に</a:t>
            </a:r>
            <a:r>
              <a:rPr kumimoji="1" lang="ja-JP" altLang="en-US" sz="3600" dirty="0">
                <a:solidFill>
                  <a:srgbClr val="7030A0"/>
                </a:solidFill>
              </a:rPr>
              <a:t>ボス</a:t>
            </a:r>
            <a:r>
              <a:rPr kumimoji="1" lang="ja-JP" altLang="en-US" dirty="0"/>
              <a:t>がいる</a:t>
            </a:r>
            <a:endParaRPr kumimoji="1" lang="en-US" altLang="ja-JP" dirty="0"/>
          </a:p>
        </p:txBody>
      </p:sp>
      <p:sp>
        <p:nvSpPr>
          <p:cNvPr id="24" name="テキスト ボックス 32">
            <a:extLst>
              <a:ext uri="{FF2B5EF4-FFF2-40B4-BE49-F238E27FC236}">
                <a16:creationId xmlns:a16="http://schemas.microsoft.com/office/drawing/2014/main" id="{D362627B-C9C1-4D5E-8E26-FCFBCCDE4292}"/>
              </a:ext>
            </a:extLst>
          </p:cNvPr>
          <p:cNvSpPr txBox="1"/>
          <p:nvPr/>
        </p:nvSpPr>
        <p:spPr>
          <a:xfrm>
            <a:off x="6484594" y="5008607"/>
            <a:ext cx="4006225" cy="584775"/>
          </a:xfrm>
          <a:prstGeom prst="rect">
            <a:avLst/>
          </a:prstGeom>
          <a:noFill/>
        </p:spPr>
        <p:txBody>
          <a:bodyPr wrap="none" rtlCol="0">
            <a:spAutoFit/>
          </a:bodyPr>
          <a:lstStyle/>
          <a:p>
            <a:r>
              <a:rPr kumimoji="1" lang="ja-JP" altLang="en-US" dirty="0"/>
              <a:t>ボスを倒すと</a:t>
            </a:r>
            <a:r>
              <a:rPr kumimoji="1" lang="ja-JP" altLang="en-US" sz="3200" dirty="0">
                <a:solidFill>
                  <a:srgbClr val="FF0000"/>
                </a:solidFill>
              </a:rPr>
              <a:t>出口</a:t>
            </a:r>
            <a:r>
              <a:rPr kumimoji="1" lang="ja-JP" altLang="en-US" dirty="0"/>
              <a:t>の鍵が手に入る</a:t>
            </a:r>
          </a:p>
        </p:txBody>
      </p:sp>
      <p:sp>
        <p:nvSpPr>
          <p:cNvPr id="30" name="四角形: 角を丸くする 26">
            <a:extLst>
              <a:ext uri="{FF2B5EF4-FFF2-40B4-BE49-F238E27FC236}">
                <a16:creationId xmlns:a16="http://schemas.microsoft.com/office/drawing/2014/main" id="{5342EAE3-88E5-49F1-93D0-7E95397BD529}"/>
              </a:ext>
            </a:extLst>
          </p:cNvPr>
          <p:cNvSpPr/>
          <p:nvPr/>
        </p:nvSpPr>
        <p:spPr>
          <a:xfrm>
            <a:off x="209174" y="5640877"/>
            <a:ext cx="4354734" cy="115770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け</a:t>
            </a:r>
          </a:p>
        </p:txBody>
      </p:sp>
      <p:sp>
        <p:nvSpPr>
          <p:cNvPr id="31" name="四角形: 角を丸くする 25">
            <a:extLst>
              <a:ext uri="{FF2B5EF4-FFF2-40B4-BE49-F238E27FC236}">
                <a16:creationId xmlns:a16="http://schemas.microsoft.com/office/drawing/2014/main" id="{705D2BE3-6E6F-4485-9445-75340751A6F0}"/>
              </a:ext>
            </a:extLst>
          </p:cNvPr>
          <p:cNvSpPr/>
          <p:nvPr/>
        </p:nvSpPr>
        <p:spPr>
          <a:xfrm>
            <a:off x="181566" y="4263061"/>
            <a:ext cx="4382341" cy="116504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24">
            <a:extLst>
              <a:ext uri="{FF2B5EF4-FFF2-40B4-BE49-F238E27FC236}">
                <a16:creationId xmlns:a16="http://schemas.microsoft.com/office/drawing/2014/main" id="{EC925E9F-DB4F-4566-9E29-3150965A3643}"/>
              </a:ext>
            </a:extLst>
          </p:cNvPr>
          <p:cNvSpPr/>
          <p:nvPr/>
        </p:nvSpPr>
        <p:spPr>
          <a:xfrm>
            <a:off x="209174" y="2892584"/>
            <a:ext cx="4354734" cy="115770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9">
            <a:extLst>
              <a:ext uri="{FF2B5EF4-FFF2-40B4-BE49-F238E27FC236}">
                <a16:creationId xmlns:a16="http://schemas.microsoft.com/office/drawing/2014/main" id="{2D2FF692-C4FC-4032-A3E0-7E5B899682A7}"/>
              </a:ext>
            </a:extLst>
          </p:cNvPr>
          <p:cNvSpPr/>
          <p:nvPr/>
        </p:nvSpPr>
        <p:spPr>
          <a:xfrm>
            <a:off x="209173" y="1601117"/>
            <a:ext cx="4327127" cy="11503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07" y="1700090"/>
            <a:ext cx="1620382" cy="10151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19" y="4286577"/>
            <a:ext cx="1550255" cy="11110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519" y="2905997"/>
            <a:ext cx="1579922" cy="1157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777" y="5639057"/>
            <a:ext cx="1682955" cy="1104018"/>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
            <a:extLst>
              <a:ext uri="{FF2B5EF4-FFF2-40B4-BE49-F238E27FC236}">
                <a16:creationId xmlns:a16="http://schemas.microsoft.com/office/drawing/2014/main" id="{885C4D34-386C-4BCE-840C-390562B034DF}"/>
              </a:ext>
            </a:extLst>
          </p:cNvPr>
          <p:cNvSpPr txBox="1"/>
          <p:nvPr/>
        </p:nvSpPr>
        <p:spPr>
          <a:xfrm>
            <a:off x="349509" y="1806673"/>
            <a:ext cx="646331" cy="369332"/>
          </a:xfrm>
          <a:prstGeom prst="rect">
            <a:avLst/>
          </a:prstGeom>
          <a:noFill/>
        </p:spPr>
        <p:txBody>
          <a:bodyPr wrap="none" rtlCol="0">
            <a:spAutoFit/>
          </a:bodyPr>
          <a:lstStyle/>
          <a:p>
            <a:r>
              <a:rPr kumimoji="1" lang="ja-JP" altLang="en-US" dirty="0">
                <a:solidFill>
                  <a:schemeClr val="bg1">
                    <a:lumMod val="95000"/>
                  </a:schemeClr>
                </a:solidFill>
              </a:rPr>
              <a:t>独房</a:t>
            </a:r>
          </a:p>
        </p:txBody>
      </p:sp>
      <p:sp>
        <p:nvSpPr>
          <p:cNvPr id="39" name="テキスト ボックス 6">
            <a:extLst>
              <a:ext uri="{FF2B5EF4-FFF2-40B4-BE49-F238E27FC236}">
                <a16:creationId xmlns:a16="http://schemas.microsoft.com/office/drawing/2014/main" id="{2E70E666-F3E4-4466-AFC0-2320851D759D}"/>
              </a:ext>
            </a:extLst>
          </p:cNvPr>
          <p:cNvSpPr txBox="1"/>
          <p:nvPr/>
        </p:nvSpPr>
        <p:spPr>
          <a:xfrm>
            <a:off x="362830" y="3053900"/>
            <a:ext cx="646331" cy="369332"/>
          </a:xfrm>
          <a:prstGeom prst="rect">
            <a:avLst/>
          </a:prstGeom>
          <a:noFill/>
        </p:spPr>
        <p:txBody>
          <a:bodyPr wrap="none" rtlCol="0">
            <a:spAutoFit/>
          </a:bodyPr>
          <a:lstStyle/>
          <a:p>
            <a:r>
              <a:rPr kumimoji="1" lang="ja-JP" altLang="en-US" dirty="0">
                <a:solidFill>
                  <a:schemeClr val="bg1">
                    <a:lumMod val="95000"/>
                  </a:schemeClr>
                </a:solidFill>
              </a:rPr>
              <a:t>食堂</a:t>
            </a:r>
          </a:p>
        </p:txBody>
      </p:sp>
      <p:sp>
        <p:nvSpPr>
          <p:cNvPr id="40" name="テキスト ボックス 7">
            <a:extLst>
              <a:ext uri="{FF2B5EF4-FFF2-40B4-BE49-F238E27FC236}">
                <a16:creationId xmlns:a16="http://schemas.microsoft.com/office/drawing/2014/main" id="{135697A4-372B-4A43-B4C3-951AFD886CA9}"/>
              </a:ext>
            </a:extLst>
          </p:cNvPr>
          <p:cNvSpPr txBox="1"/>
          <p:nvPr/>
        </p:nvSpPr>
        <p:spPr>
          <a:xfrm>
            <a:off x="276851" y="4369722"/>
            <a:ext cx="1800493" cy="369332"/>
          </a:xfrm>
          <a:prstGeom prst="rect">
            <a:avLst/>
          </a:prstGeom>
          <a:noFill/>
        </p:spPr>
        <p:txBody>
          <a:bodyPr wrap="none" rtlCol="0">
            <a:spAutoFit/>
          </a:bodyPr>
          <a:lstStyle/>
          <a:p>
            <a:r>
              <a:rPr kumimoji="1" lang="ja-JP" altLang="en-US" dirty="0">
                <a:solidFill>
                  <a:schemeClr val="bg1">
                    <a:lumMod val="95000"/>
                  </a:schemeClr>
                </a:solidFill>
              </a:rPr>
              <a:t>凶悪犯罪者独房</a:t>
            </a:r>
          </a:p>
        </p:txBody>
      </p:sp>
      <p:sp>
        <p:nvSpPr>
          <p:cNvPr id="41" name="テキスト ボックス 14">
            <a:extLst>
              <a:ext uri="{FF2B5EF4-FFF2-40B4-BE49-F238E27FC236}">
                <a16:creationId xmlns:a16="http://schemas.microsoft.com/office/drawing/2014/main" id="{E19CCB58-2471-42FF-90A7-4018A42C83D5}"/>
              </a:ext>
            </a:extLst>
          </p:cNvPr>
          <p:cNvSpPr txBox="1"/>
          <p:nvPr/>
        </p:nvSpPr>
        <p:spPr>
          <a:xfrm>
            <a:off x="234092" y="5939324"/>
            <a:ext cx="877163" cy="369332"/>
          </a:xfrm>
          <a:prstGeom prst="rect">
            <a:avLst/>
          </a:prstGeom>
          <a:noFill/>
        </p:spPr>
        <p:txBody>
          <a:bodyPr wrap="none" rtlCol="0">
            <a:spAutoFit/>
          </a:bodyPr>
          <a:lstStyle/>
          <a:p>
            <a:r>
              <a:rPr kumimoji="1" lang="ja-JP" altLang="en-US" dirty="0">
                <a:solidFill>
                  <a:schemeClr val="bg1">
                    <a:lumMod val="95000"/>
                  </a:schemeClr>
                </a:solidFill>
              </a:rPr>
              <a:t>処刑所</a:t>
            </a:r>
          </a:p>
        </p:txBody>
      </p:sp>
      <p:sp>
        <p:nvSpPr>
          <p:cNvPr id="42" name="矢印: 下 22">
            <a:extLst>
              <a:ext uri="{FF2B5EF4-FFF2-40B4-BE49-F238E27FC236}">
                <a16:creationId xmlns:a16="http://schemas.microsoft.com/office/drawing/2014/main" id="{4D7F392F-AFDC-442D-9059-0A5B0187D15C}"/>
              </a:ext>
            </a:extLst>
          </p:cNvPr>
          <p:cNvSpPr/>
          <p:nvPr/>
        </p:nvSpPr>
        <p:spPr>
          <a:xfrm>
            <a:off x="4842040" y="1700090"/>
            <a:ext cx="484632" cy="518484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31" descr="挿絵 が含まれている画像&#10;&#10;自動的に生成された説明">
            <a:extLst>
              <a:ext uri="{FF2B5EF4-FFF2-40B4-BE49-F238E27FC236}">
                <a16:creationId xmlns:a16="http://schemas.microsoft.com/office/drawing/2014/main" id="{6FB074D6-EAE3-481C-BA24-F8C6AA5FB0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27" y="5892093"/>
            <a:ext cx="447453" cy="493453"/>
          </a:xfrm>
          <a:prstGeom prst="rect">
            <a:avLst/>
          </a:prstGeom>
        </p:spPr>
      </p:pic>
    </p:spTree>
    <p:extLst>
      <p:ext uri="{BB962C8B-B14F-4D97-AF65-F5344CB8AC3E}">
        <p14:creationId xmlns:p14="http://schemas.microsoft.com/office/powerpoint/2010/main" val="29320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TextBox 7"/>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9" name="TextBox 8"/>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レベル</a:t>
            </a:r>
            <a:endParaRPr lang="en-US" sz="5400" b="1" dirty="0"/>
          </a:p>
        </p:txBody>
      </p:sp>
      <p:sp>
        <p:nvSpPr>
          <p:cNvPr id="10" name="Rectangle 9"/>
          <p:cNvSpPr/>
          <p:nvPr/>
        </p:nvSpPr>
        <p:spPr>
          <a:xfrm>
            <a:off x="776469" y="2284091"/>
            <a:ext cx="5545108" cy="400110"/>
          </a:xfrm>
          <a:prstGeom prst="rect">
            <a:avLst/>
          </a:prstGeom>
        </p:spPr>
        <p:txBody>
          <a:bodyPr wrap="none">
            <a:spAutoFit/>
          </a:bodyPr>
          <a:lstStyle/>
          <a:p>
            <a:r>
              <a:rPr lang="en-US" sz="2000" b="1" dirty="0">
                <a:solidFill>
                  <a:schemeClr val="accent4">
                    <a:lumMod val="75000"/>
                  </a:schemeClr>
                </a:solidFill>
              </a:rPr>
              <a:t>倒した敵の数</a:t>
            </a:r>
            <a:r>
              <a:rPr lang="en-US" sz="2000" dirty="0"/>
              <a:t>が多いほど</a:t>
            </a:r>
            <a:r>
              <a:rPr lang="en-US" sz="2000" b="1" dirty="0">
                <a:solidFill>
                  <a:schemeClr val="accent4">
                    <a:lumMod val="75000"/>
                  </a:schemeClr>
                </a:solidFill>
              </a:rPr>
              <a:t>強い敵</a:t>
            </a:r>
            <a:r>
              <a:rPr lang="en-US" sz="2000" dirty="0"/>
              <a:t>が出現します</a:t>
            </a:r>
            <a:r>
              <a:rPr lang="en-US" sz="1600" dirty="0"/>
              <a:t>。</a:t>
            </a:r>
          </a:p>
        </p:txBody>
      </p:sp>
      <p:pic>
        <p:nvPicPr>
          <p:cNvPr id="7170" name="Picture 2" descr="Control, enforcement, gears, law, police, riot, weapo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052" y="3561947"/>
            <a:ext cx="950083" cy="15491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olice, ready, shotgun, swat,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974" y="3600323"/>
            <a:ext cx="1112446" cy="15108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un, hunting, police, rifle, shooting, sport,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82" y="3561947"/>
            <a:ext cx="1785306" cy="17853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nfa Weapon Flat Icon Cartoon Vector | CartoonDealer.com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164" y="3593487"/>
            <a:ext cx="1267823" cy="17222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iot Police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098" y="33084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055223"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03627"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170114" y="4343940"/>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556262"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6469" y="2803889"/>
            <a:ext cx="6096000" cy="738664"/>
          </a:xfrm>
          <a:prstGeom prst="rect">
            <a:avLst/>
          </a:prstGeom>
        </p:spPr>
        <p:txBody>
          <a:bodyPr>
            <a:spAutoFit/>
          </a:bodyPr>
          <a:lstStyle/>
          <a:p>
            <a:r>
              <a:rPr lang="en-US" sz="2400" b="1" dirty="0">
                <a:solidFill>
                  <a:schemeClr val="accent2">
                    <a:lumMod val="75000"/>
                  </a:schemeClr>
                </a:solidFill>
              </a:rPr>
              <a:t>しかし</a:t>
            </a:r>
            <a:r>
              <a:rPr lang="en-US" dirty="0"/>
              <a:t>、倒した敵が強いほど</a:t>
            </a:r>
            <a:r>
              <a:rPr lang="en-US" b="1" dirty="0">
                <a:solidFill>
                  <a:schemeClr val="accent4">
                    <a:lumMod val="75000"/>
                  </a:schemeClr>
                </a:solidFill>
              </a:rPr>
              <a:t>強いアイテム</a:t>
            </a:r>
            <a:r>
              <a:rPr lang="en-US" dirty="0"/>
              <a:t>を取ることができます。</a:t>
            </a:r>
          </a:p>
        </p:txBody>
      </p:sp>
      <p:pic>
        <p:nvPicPr>
          <p:cNvPr id="21" name="Picture 6" descr="https://external-content.duckduckgo.com/iu/?u=https%3A%2F%2Ftse1.mm.bing.net%2Fth%3Fid%3DOIP.Fzl7S98H5cbRWqFn--aw6gHaHa%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994" y="5739057"/>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Gun, Pistol, Weapon Icon - Download Free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8544" y="5890398"/>
            <a:ext cx="635925" cy="635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olice badge icon Royalty Free Vector Image - Vector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8719" y="5211210"/>
            <a:ext cx="1688283" cy="182334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xternal-content.duckduckgo.com/iu/?u=https%3A%2F%2Ftse1.mm.bing.net%2Fth%3Fid%3DOIP.B2Z0wWQbbYZtK5lvw2ejMAHaIs%26pid%3DApi&amp;f=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5814" y="5347253"/>
            <a:ext cx="1095856" cy="12854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Bulletproof Vest Icon - Free Download at Icons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90848" y="5414304"/>
            <a:ext cx="1477003" cy="147700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9572500"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220465"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82482"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2428"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091" y="5347253"/>
            <a:ext cx="480378" cy="369332"/>
          </a:xfrm>
          <a:prstGeom prst="rect">
            <a:avLst/>
          </a:prstGeom>
          <a:noFill/>
        </p:spPr>
        <p:txBody>
          <a:bodyPr wrap="square" rtlCol="0">
            <a:spAutoFit/>
          </a:bodyPr>
          <a:lstStyle/>
          <a:p>
            <a:r>
              <a:rPr lang="ja-JP" altLang="en-US" b="1" dirty="0">
                <a:solidFill>
                  <a:srgbClr val="00B0F0"/>
                </a:solidFill>
              </a:rPr>
              <a:t>数</a:t>
            </a:r>
            <a:r>
              <a:rPr lang="en-US" altLang="ja-JP" b="1" dirty="0">
                <a:solidFill>
                  <a:srgbClr val="00B0F0"/>
                </a:solidFill>
              </a:rPr>
              <a:t>:</a:t>
            </a:r>
            <a:endParaRPr lang="en-US" b="1" dirty="0">
              <a:solidFill>
                <a:srgbClr val="00B0F0"/>
              </a:solidFill>
            </a:endParaRPr>
          </a:p>
        </p:txBody>
      </p:sp>
      <p:sp>
        <p:nvSpPr>
          <p:cNvPr id="14" name="TextBox 13"/>
          <p:cNvSpPr txBox="1"/>
          <p:nvPr/>
        </p:nvSpPr>
        <p:spPr>
          <a:xfrm>
            <a:off x="996754" y="5347253"/>
            <a:ext cx="767652" cy="369332"/>
          </a:xfrm>
          <a:prstGeom prst="rect">
            <a:avLst/>
          </a:prstGeom>
          <a:noFill/>
        </p:spPr>
        <p:txBody>
          <a:bodyPr wrap="square" rtlCol="0">
            <a:spAutoFit/>
          </a:bodyPr>
          <a:lstStyle/>
          <a:p>
            <a:r>
              <a:rPr lang="en-US" b="1" dirty="0">
                <a:solidFill>
                  <a:schemeClr val="accent5">
                    <a:lumMod val="75000"/>
                  </a:schemeClr>
                </a:solidFill>
              </a:rPr>
              <a:t>5</a:t>
            </a:r>
          </a:p>
        </p:txBody>
      </p:sp>
      <p:sp>
        <p:nvSpPr>
          <p:cNvPr id="33" name="TextBox 32"/>
          <p:cNvSpPr txBox="1"/>
          <p:nvPr/>
        </p:nvSpPr>
        <p:spPr>
          <a:xfrm>
            <a:off x="3188544" y="5315713"/>
            <a:ext cx="767652" cy="369332"/>
          </a:xfrm>
          <a:prstGeom prst="rect">
            <a:avLst/>
          </a:prstGeom>
          <a:noFill/>
        </p:spPr>
        <p:txBody>
          <a:bodyPr wrap="square" rtlCol="0">
            <a:spAutoFit/>
          </a:bodyPr>
          <a:lstStyle/>
          <a:p>
            <a:r>
              <a:rPr lang="en-US" b="1" dirty="0">
                <a:solidFill>
                  <a:schemeClr val="accent5">
                    <a:lumMod val="75000"/>
                  </a:schemeClr>
                </a:solidFill>
              </a:rPr>
              <a:t>15</a:t>
            </a:r>
          </a:p>
        </p:txBody>
      </p:sp>
      <p:sp>
        <p:nvSpPr>
          <p:cNvPr id="34" name="TextBox 33"/>
          <p:cNvSpPr txBox="1"/>
          <p:nvPr/>
        </p:nvSpPr>
        <p:spPr>
          <a:xfrm>
            <a:off x="5748896" y="5211210"/>
            <a:ext cx="767652" cy="369332"/>
          </a:xfrm>
          <a:prstGeom prst="rect">
            <a:avLst/>
          </a:prstGeom>
          <a:noFill/>
        </p:spPr>
        <p:txBody>
          <a:bodyPr wrap="square" rtlCol="0">
            <a:spAutoFit/>
          </a:bodyPr>
          <a:lstStyle/>
          <a:p>
            <a:r>
              <a:rPr lang="en-US" b="1" dirty="0">
                <a:solidFill>
                  <a:schemeClr val="accent5">
                    <a:lumMod val="75000"/>
                  </a:schemeClr>
                </a:solidFill>
              </a:rPr>
              <a:t>30</a:t>
            </a:r>
          </a:p>
        </p:txBody>
      </p:sp>
      <p:sp>
        <p:nvSpPr>
          <p:cNvPr id="35" name="TextBox 34"/>
          <p:cNvSpPr txBox="1"/>
          <p:nvPr/>
        </p:nvSpPr>
        <p:spPr>
          <a:xfrm>
            <a:off x="8068679" y="5205986"/>
            <a:ext cx="767652" cy="369332"/>
          </a:xfrm>
          <a:prstGeom prst="rect">
            <a:avLst/>
          </a:prstGeom>
          <a:noFill/>
        </p:spPr>
        <p:txBody>
          <a:bodyPr wrap="square" rtlCol="0">
            <a:spAutoFit/>
          </a:bodyPr>
          <a:lstStyle/>
          <a:p>
            <a:r>
              <a:rPr lang="en-US" b="1" dirty="0">
                <a:solidFill>
                  <a:schemeClr val="accent5">
                    <a:lumMod val="75000"/>
                  </a:schemeClr>
                </a:solidFill>
              </a:rPr>
              <a:t>70</a:t>
            </a:r>
          </a:p>
        </p:txBody>
      </p:sp>
      <p:sp>
        <p:nvSpPr>
          <p:cNvPr id="36" name="TextBox 35"/>
          <p:cNvSpPr txBox="1"/>
          <p:nvPr/>
        </p:nvSpPr>
        <p:spPr>
          <a:xfrm>
            <a:off x="10481600" y="5169366"/>
            <a:ext cx="767652" cy="369332"/>
          </a:xfrm>
          <a:prstGeom prst="rect">
            <a:avLst/>
          </a:prstGeom>
          <a:noFill/>
        </p:spPr>
        <p:txBody>
          <a:bodyPr wrap="square" rtlCol="0">
            <a:spAutoFit/>
          </a:bodyPr>
          <a:lstStyle/>
          <a:p>
            <a:r>
              <a:rPr lang="en-US" b="1" dirty="0">
                <a:solidFill>
                  <a:schemeClr val="accent5">
                    <a:lumMod val="75000"/>
                  </a:schemeClr>
                </a:solidFill>
              </a:rPr>
              <a:t>100</a:t>
            </a:r>
          </a:p>
        </p:txBody>
      </p:sp>
    </p:spTree>
    <p:extLst>
      <p:ext uri="{BB962C8B-B14F-4D97-AF65-F5344CB8AC3E}">
        <p14:creationId xmlns:p14="http://schemas.microsoft.com/office/powerpoint/2010/main" val="338928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694</Words>
  <Application>Microsoft Office PowerPoint</Application>
  <PresentationFormat>ワイド画面</PresentationFormat>
  <Paragraphs>272</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Arial</vt:lpstr>
      <vt:lpstr>Calibri</vt:lpstr>
      <vt:lpstr>Calibri Light</vt:lpstr>
      <vt:lpstr>Segoe UI</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Hai Nam Trinh</dc:creator>
  <cp:lastModifiedBy>川浪 康士朗</cp:lastModifiedBy>
  <cp:revision>88</cp:revision>
  <dcterms:created xsi:type="dcterms:W3CDTF">2020-05-10T05:52:28Z</dcterms:created>
  <dcterms:modified xsi:type="dcterms:W3CDTF">2020-05-13T01:21:13Z</dcterms:modified>
</cp:coreProperties>
</file>