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 id="279" r:id="rId24"/>
    <p:sldId id="278"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84FCB77-BED1-43CA-9D1A-6F85500EB134}">
          <p14:sldIdLst>
            <p14:sldId id="256"/>
            <p14:sldId id="257"/>
            <p14:sldId id="258"/>
            <p14:sldId id="259"/>
            <p14:sldId id="260"/>
            <p14:sldId id="262"/>
            <p14:sldId id="261"/>
            <p14:sldId id="263"/>
            <p14:sldId id="264"/>
            <p14:sldId id="265"/>
            <p14:sldId id="266"/>
            <p14:sldId id="267"/>
            <p14:sldId id="268"/>
            <p14:sldId id="269"/>
            <p14:sldId id="270"/>
            <p14:sldId id="271"/>
            <p14:sldId id="272"/>
            <p14:sldId id="273"/>
            <p14:sldId id="274"/>
            <p14:sldId id="276"/>
            <p14:sldId id="275"/>
            <p14:sldId id="277"/>
            <p14:sldId id="279"/>
            <p14:sldId id="278"/>
            <p14:sldId id="280"/>
            <p14:sldId id="28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川浪 康士朗" initials="川浪" lastIdx="1" clrIdx="0">
    <p:extLst>
      <p:ext uri="{19B8F6BF-5375-455C-9EA6-DF929625EA0E}">
        <p15:presenceInfo xmlns:p15="http://schemas.microsoft.com/office/powerpoint/2012/main" userId="ac08058604fb7f9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13T09:47:34.624" idx="1">
    <p:pos x="7301" y="106"/>
    <p:text/>
    <p:extLst>
      <p:ext uri="{C676402C-5697-4E1C-873F-D02D1690AC5C}">
        <p15:threadingInfo xmlns:p15="http://schemas.microsoft.com/office/powerpoint/2012/main" timeZoneBias="-5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9D909E4-55EF-4C03-B3F2-C5767FAA5706}"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1264274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D909E4-55EF-4C03-B3F2-C5767FAA5706}"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2067543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D909E4-55EF-4C03-B3F2-C5767FAA5706}"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1481501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D909E4-55EF-4C03-B3F2-C5767FAA5706}"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309567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D909E4-55EF-4C03-B3F2-C5767FAA5706}"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3500328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9D909E4-55EF-4C03-B3F2-C5767FAA5706}"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447992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D909E4-55EF-4C03-B3F2-C5767FAA5706}" type="datetimeFigureOut">
              <a:rPr lang="en-US" smtClean="0"/>
              <a:t>5/13/2020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2978414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9D909E4-55EF-4C03-B3F2-C5767FAA5706}" type="datetimeFigureOut">
              <a:rPr lang="en-US" smtClean="0"/>
              <a:t>5/13/2020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2655623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D909E4-55EF-4C03-B3F2-C5767FAA5706}" type="datetimeFigureOut">
              <a:rPr lang="en-US" smtClean="0"/>
              <a:t>5/13/2020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2653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D909E4-55EF-4C03-B3F2-C5767FAA5706}"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1441427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D909E4-55EF-4C03-B3F2-C5767FAA5706}"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459738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D909E4-55EF-4C03-B3F2-C5767FAA5706}" type="datetimeFigureOut">
              <a:rPr lang="en-US" smtClean="0"/>
              <a:t>5/13/2020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E972A-595B-4D85-9E74-D48069CAAF47}" type="slidenum">
              <a:rPr lang="en-US" smtClean="0"/>
              <a:t>‹#›</a:t>
            </a:fld>
            <a:endParaRPr lang="en-US"/>
          </a:p>
        </p:txBody>
      </p:sp>
    </p:spTree>
    <p:extLst>
      <p:ext uri="{BB962C8B-B14F-4D97-AF65-F5344CB8AC3E}">
        <p14:creationId xmlns:p14="http://schemas.microsoft.com/office/powerpoint/2010/main" val="1389838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1.jpeg"/><Relationship Id="rId1" Type="http://schemas.openxmlformats.org/officeDocument/2006/relationships/slideLayout" Target="../slideLayouts/slideLayout2.xml"/><Relationship Id="rId5" Type="http://schemas.openxmlformats.org/officeDocument/2006/relationships/image" Target="../media/image34.jpeg"/><Relationship Id="rId4" Type="http://schemas.openxmlformats.org/officeDocument/2006/relationships/image" Target="../media/image32.jpeg"/></Relationships>
</file>

<file path=ppt/slides/_rels/slide11.xml.rels><?xml version="1.0" encoding="UTF-8" standalone="yes"?>
<Relationships xmlns="http://schemas.openxmlformats.org/package/2006/relationships"><Relationship Id="rId3" Type="http://schemas.openxmlformats.org/officeDocument/2006/relationships/image" Target="../media/image41.jpeg"/><Relationship Id="rId7" Type="http://schemas.openxmlformats.org/officeDocument/2006/relationships/image" Target="../media/image47.jpe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1.png"/><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2.xml"/><Relationship Id="rId6" Type="http://schemas.openxmlformats.org/officeDocument/2006/relationships/image" Target="../media/image52.jpeg"/><Relationship Id="rId5" Type="http://schemas.openxmlformats.org/officeDocument/2006/relationships/image" Target="../media/image51.png"/><Relationship Id="rId4" Type="http://schemas.openxmlformats.org/officeDocument/2006/relationships/image" Target="../media/image5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59.jpeg"/><Relationship Id="rId4" Type="http://schemas.openxmlformats.org/officeDocument/2006/relationships/image" Target="../media/image58.png"/></Relationships>
</file>

<file path=ppt/slides/_rels/slide18.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61.jpeg"/><Relationship Id="rId7" Type="http://schemas.openxmlformats.org/officeDocument/2006/relationships/image" Target="../media/image63.jpe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67.jpeg"/><Relationship Id="rId5" Type="http://schemas.openxmlformats.org/officeDocument/2006/relationships/image" Target="../media/image22.jpeg"/><Relationship Id="rId10" Type="http://schemas.openxmlformats.org/officeDocument/2006/relationships/image" Target="../media/image66.png"/><Relationship Id="rId4" Type="http://schemas.openxmlformats.org/officeDocument/2006/relationships/image" Target="../media/image13.png"/><Relationship Id="rId9" Type="http://schemas.openxmlformats.org/officeDocument/2006/relationships/image" Target="../media/image65.jpeg"/></Relationships>
</file>

<file path=ppt/slides/_rels/slide19.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13.png"/><Relationship Id="rId7" Type="http://schemas.openxmlformats.org/officeDocument/2006/relationships/image" Target="../media/image71.png"/><Relationship Id="rId2" Type="http://schemas.openxmlformats.org/officeDocument/2006/relationships/image" Target="../media/image68.jpeg"/><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70.gif"/><Relationship Id="rId4" Type="http://schemas.openxmlformats.org/officeDocument/2006/relationships/image" Target="../media/image69.png"/><Relationship Id="rId9" Type="http://schemas.openxmlformats.org/officeDocument/2006/relationships/image" Target="../media/image73.png"/></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53.jpg"/></Relationships>
</file>

<file path=ppt/slides/_rels/slide2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image" Target="../media/image81.png"/><Relationship Id="rId4" Type="http://schemas.openxmlformats.org/officeDocument/2006/relationships/image" Target="../media/image41.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jpeg"/></Relationships>
</file>

<file path=ppt/slides/_rels/slide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jpe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37.png"/><Relationship Id="rId7" Type="http://schemas.openxmlformats.org/officeDocument/2006/relationships/image" Target="../media/image41.jpe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4.png"/><Relationship Id="rId5" Type="http://schemas.openxmlformats.org/officeDocument/2006/relationships/image" Target="../media/image39.jpeg"/><Relationship Id="rId10" Type="http://schemas.openxmlformats.org/officeDocument/2006/relationships/image" Target="../media/image43.jpeg"/><Relationship Id="rId4" Type="http://schemas.openxmlformats.org/officeDocument/2006/relationships/image" Target="../media/image38.png"/><Relationship Id="rId9" Type="http://schemas.openxmlformats.org/officeDocument/2006/relationships/image" Target="../media/image4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83B5467D-9816-4FBB-B1D4-066B282A9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794"/>
            <a:ext cx="12192000" cy="7715794"/>
          </a:xfrm>
          <a:prstGeom prst="rect">
            <a:avLst/>
          </a:prstGeom>
        </p:spPr>
      </p:pic>
      <p:sp>
        <p:nvSpPr>
          <p:cNvPr id="6" name="TextBox 6">
            <a:extLst>
              <a:ext uri="{FF2B5EF4-FFF2-40B4-BE49-F238E27FC236}">
                <a16:creationId xmlns:a16="http://schemas.microsoft.com/office/drawing/2014/main" id="{6DFFE040-43B3-443B-BD13-8A966C46778D}"/>
              </a:ext>
            </a:extLst>
          </p:cNvPr>
          <p:cNvSpPr txBox="1"/>
          <p:nvPr/>
        </p:nvSpPr>
        <p:spPr>
          <a:xfrm>
            <a:off x="4728755" y="3000103"/>
            <a:ext cx="3692434" cy="3416320"/>
          </a:xfrm>
          <a:prstGeom prst="rect">
            <a:avLst/>
          </a:prstGeom>
          <a:noFill/>
        </p:spPr>
        <p:txBody>
          <a:bodyPr wrap="square" rtlCol="0">
            <a:spAutoFit/>
          </a:bodyPr>
          <a:lstStyle/>
          <a:p>
            <a:r>
              <a:rPr lang="en-US" altLang="ja-JP" sz="2000" b="1" dirty="0">
                <a:solidFill>
                  <a:schemeClr val="bg1"/>
                </a:solidFill>
              </a:rPr>
              <a:t>ASO</a:t>
            </a:r>
            <a:r>
              <a:rPr lang="ja-JP" altLang="en-US" sz="2000" b="1" dirty="0">
                <a:solidFill>
                  <a:schemeClr val="bg1"/>
                </a:solidFill>
              </a:rPr>
              <a:t>ポップカルチャー専門学校</a:t>
            </a:r>
            <a:endParaRPr lang="en-US" altLang="ja-JP" sz="2000" b="1" dirty="0">
              <a:solidFill>
                <a:schemeClr val="bg1"/>
              </a:solidFill>
            </a:endParaRPr>
          </a:p>
          <a:p>
            <a:pPr algn="ctr"/>
            <a:r>
              <a:rPr lang="ja-JP" altLang="en-US" sz="2000" b="1" dirty="0">
                <a:solidFill>
                  <a:schemeClr val="bg1"/>
                </a:solidFill>
              </a:rPr>
              <a:t>ゲーム・</a:t>
            </a:r>
            <a:r>
              <a:rPr lang="en-US" altLang="ja-JP" sz="2000" b="1" dirty="0">
                <a:solidFill>
                  <a:schemeClr val="bg1"/>
                </a:solidFill>
              </a:rPr>
              <a:t>CG</a:t>
            </a:r>
            <a:r>
              <a:rPr lang="ja-JP" altLang="en-US" sz="2000" b="1" dirty="0">
                <a:solidFill>
                  <a:schemeClr val="bg1"/>
                </a:solidFill>
              </a:rPr>
              <a:t>・アニメ専攻</a:t>
            </a:r>
            <a:endParaRPr lang="en-US" altLang="ja-JP" sz="2000" b="1" dirty="0">
              <a:solidFill>
                <a:schemeClr val="bg1"/>
              </a:solidFill>
            </a:endParaRPr>
          </a:p>
          <a:p>
            <a:pPr algn="ctr"/>
            <a:r>
              <a:rPr lang="en-US" altLang="ja-JP" sz="2000" b="1" dirty="0">
                <a:solidFill>
                  <a:schemeClr val="bg1"/>
                </a:solidFill>
              </a:rPr>
              <a:t>2</a:t>
            </a:r>
            <a:r>
              <a:rPr lang="ja-JP" altLang="en-US" sz="2000" b="1" dirty="0">
                <a:solidFill>
                  <a:schemeClr val="bg1"/>
                </a:solidFill>
              </a:rPr>
              <a:t>年生</a:t>
            </a:r>
            <a:endParaRPr lang="en-US" altLang="ja-JP" sz="2000" b="1" dirty="0">
              <a:solidFill>
                <a:schemeClr val="bg1"/>
              </a:solidFill>
            </a:endParaRPr>
          </a:p>
          <a:p>
            <a:pPr algn="ctr"/>
            <a:endParaRPr lang="en-US" altLang="ja-JP" sz="2000" b="1" dirty="0">
              <a:solidFill>
                <a:schemeClr val="bg1"/>
              </a:solidFill>
            </a:endParaRPr>
          </a:p>
          <a:p>
            <a:pPr algn="ctr"/>
            <a:r>
              <a:rPr lang="ja-JP" altLang="en-US" sz="2000" b="1" dirty="0">
                <a:solidFill>
                  <a:schemeClr val="bg1"/>
                </a:solidFill>
              </a:rPr>
              <a:t>チーム名</a:t>
            </a:r>
            <a:endParaRPr lang="en-US" altLang="ja-JP" sz="2000" b="1" dirty="0">
              <a:solidFill>
                <a:schemeClr val="bg1"/>
              </a:solidFill>
            </a:endParaRPr>
          </a:p>
          <a:p>
            <a:pPr algn="ctr"/>
            <a:r>
              <a:rPr lang="ja-JP" altLang="en-US" sz="2000" b="1" dirty="0">
                <a:solidFill>
                  <a:schemeClr val="bg1"/>
                </a:solidFill>
              </a:rPr>
              <a:t>すみません</a:t>
            </a:r>
            <a:r>
              <a:rPr lang="en-US" altLang="ja-JP" sz="2000" b="1" dirty="0">
                <a:solidFill>
                  <a:schemeClr val="bg1"/>
                </a:solidFill>
              </a:rPr>
              <a:t>ASO</a:t>
            </a:r>
            <a:r>
              <a:rPr lang="ja-JP" altLang="en-US" sz="2000" b="1" dirty="0">
                <a:solidFill>
                  <a:schemeClr val="bg1"/>
                </a:solidFill>
              </a:rPr>
              <a:t>ゲームショウまでに完成しませんでした</a:t>
            </a:r>
            <a:endParaRPr lang="en-US" altLang="ja-JP" sz="2000" b="1" dirty="0">
              <a:solidFill>
                <a:schemeClr val="bg1"/>
              </a:solidFill>
            </a:endParaRPr>
          </a:p>
          <a:p>
            <a:pPr algn="ctr"/>
            <a:endParaRPr lang="en-US" sz="2000" b="1" dirty="0">
              <a:solidFill>
                <a:schemeClr val="bg1"/>
              </a:solidFill>
            </a:endParaRPr>
          </a:p>
          <a:p>
            <a:pPr algn="ctr"/>
            <a:r>
              <a:rPr lang="en-US" sz="2800" b="1" dirty="0">
                <a:solidFill>
                  <a:schemeClr val="bg1"/>
                </a:solidFill>
              </a:rPr>
              <a:t>TRINH LE HAI NAM</a:t>
            </a:r>
          </a:p>
          <a:p>
            <a:pPr algn="ctr"/>
            <a:r>
              <a:rPr lang="ja-JP" altLang="en-US" sz="2800" b="1" dirty="0">
                <a:solidFill>
                  <a:schemeClr val="bg1"/>
                </a:solidFill>
              </a:rPr>
              <a:t>川浪 康士朗</a:t>
            </a:r>
            <a:endParaRPr lang="en-US" sz="2800" b="1" dirty="0">
              <a:solidFill>
                <a:schemeClr val="bg1"/>
              </a:solidFill>
            </a:endParaRPr>
          </a:p>
        </p:txBody>
      </p:sp>
    </p:spTree>
    <p:extLst>
      <p:ext uri="{BB962C8B-B14F-4D97-AF65-F5344CB8AC3E}">
        <p14:creationId xmlns:p14="http://schemas.microsoft.com/office/powerpoint/2010/main" val="380892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509111" y="1922246"/>
            <a:ext cx="2269673" cy="923330"/>
          </a:xfrm>
          <a:prstGeom prst="rect">
            <a:avLst/>
          </a:prstGeom>
          <a:solidFill>
            <a:srgbClr val="FFC000"/>
          </a:solidFill>
        </p:spPr>
        <p:txBody>
          <a:bodyPr wrap="square" rtlCol="0">
            <a:spAutoFit/>
          </a:bodyPr>
          <a:lstStyle/>
          <a:p>
            <a:r>
              <a:rPr lang="ja-JP" altLang="en-US" sz="5400" b="1" dirty="0"/>
              <a:t>内容物</a:t>
            </a:r>
            <a:endParaRPr lang="en-US" sz="5400" b="1" dirty="0"/>
          </a:p>
        </p:txBody>
      </p:sp>
      <p:pic>
        <p:nvPicPr>
          <p:cNvPr id="8" name="Picture 2" descr="独房 に対する画像結果">
            <a:extLst>
              <a:ext uri="{FF2B5EF4-FFF2-40B4-BE49-F238E27FC236}">
                <a16:creationId xmlns:a16="http://schemas.microsoft.com/office/drawing/2014/main" id="{E7CA4F5D-C3FA-48CE-842C-9C750761D2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1446" y="5519795"/>
            <a:ext cx="1853444" cy="116112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刑務所食堂 に対する画像結果">
            <a:extLst>
              <a:ext uri="{FF2B5EF4-FFF2-40B4-BE49-F238E27FC236}">
                <a16:creationId xmlns:a16="http://schemas.microsoft.com/office/drawing/2014/main" id="{2578085A-8047-4B3F-A756-7120044C0C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259" y="3508346"/>
            <a:ext cx="1795709" cy="131582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独房 に対する画像結果">
            <a:extLst>
              <a:ext uri="{FF2B5EF4-FFF2-40B4-BE49-F238E27FC236}">
                <a16:creationId xmlns:a16="http://schemas.microsoft.com/office/drawing/2014/main" id="{2F4FB80F-0E4C-419A-9BFD-8F930FCB27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995" y="3508346"/>
            <a:ext cx="1750890" cy="125480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処刑所 に対する画像結果">
            <a:extLst>
              <a:ext uri="{FF2B5EF4-FFF2-40B4-BE49-F238E27FC236}">
                <a16:creationId xmlns:a16="http://schemas.microsoft.com/office/drawing/2014/main" id="{9E378A21-34EC-45EE-9008-067CD1E6E4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0713" y="1837497"/>
            <a:ext cx="1912813" cy="1254805"/>
          </a:xfrm>
          <a:prstGeom prst="rect">
            <a:avLst/>
          </a:prstGeom>
          <a:noFill/>
          <a:extLst>
            <a:ext uri="{909E8E84-426E-40DD-AFC4-6F175D3DCCD1}">
              <a14:hiddenFill xmlns:a14="http://schemas.microsoft.com/office/drawing/2010/main">
                <a:solidFill>
                  <a:srgbClr val="FFFFFF"/>
                </a:solidFill>
              </a14:hiddenFill>
            </a:ext>
          </a:extLst>
        </p:spPr>
      </p:pic>
      <p:sp>
        <p:nvSpPr>
          <p:cNvPr id="13" name="Down Arrow 12"/>
          <p:cNvSpPr/>
          <p:nvPr/>
        </p:nvSpPr>
        <p:spPr>
          <a:xfrm flipV="1">
            <a:off x="3099928" y="3240989"/>
            <a:ext cx="297322" cy="20824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3247119" y="5120640"/>
            <a:ext cx="1955542" cy="330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1347458" y="5120640"/>
            <a:ext cx="1899661" cy="330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295065" y="6000206"/>
            <a:ext cx="1139083" cy="369332"/>
          </a:xfrm>
          <a:prstGeom prst="rect">
            <a:avLst/>
          </a:prstGeom>
          <a:solidFill>
            <a:srgbClr val="FFFF00"/>
          </a:solidFill>
        </p:spPr>
        <p:txBody>
          <a:bodyPr wrap="square" rtlCol="0">
            <a:spAutoFit/>
          </a:bodyPr>
          <a:lstStyle/>
          <a:p>
            <a:r>
              <a:rPr lang="ja-JP" altLang="en-US" b="1" dirty="0">
                <a:solidFill>
                  <a:srgbClr val="C00000"/>
                </a:solidFill>
              </a:rPr>
              <a:t>スタート</a:t>
            </a:r>
            <a:endParaRPr lang="en-US" b="1" dirty="0">
              <a:solidFill>
                <a:srgbClr val="C00000"/>
              </a:solidFill>
            </a:endParaRPr>
          </a:p>
        </p:txBody>
      </p:sp>
      <p:sp>
        <p:nvSpPr>
          <p:cNvPr id="17" name="Rectangle 16"/>
          <p:cNvSpPr/>
          <p:nvPr/>
        </p:nvSpPr>
        <p:spPr>
          <a:xfrm>
            <a:off x="635798" y="3449791"/>
            <a:ext cx="1907284" cy="369332"/>
          </a:xfrm>
          <a:prstGeom prst="rect">
            <a:avLst/>
          </a:prstGeom>
          <a:solidFill>
            <a:schemeClr val="tx1">
              <a:lumMod val="65000"/>
              <a:lumOff val="35000"/>
            </a:schemeClr>
          </a:solidFill>
        </p:spPr>
        <p:txBody>
          <a:bodyPr wrap="square">
            <a:spAutoFit/>
          </a:bodyPr>
          <a:lstStyle/>
          <a:p>
            <a:pPr algn="ctr"/>
            <a:r>
              <a:rPr kumimoji="1" lang="ja-JP" altLang="en-US" dirty="0">
                <a:solidFill>
                  <a:schemeClr val="bg1">
                    <a:lumMod val="95000"/>
                  </a:schemeClr>
                </a:solidFill>
              </a:rPr>
              <a:t>凶悪犯罪者独房</a:t>
            </a:r>
          </a:p>
        </p:txBody>
      </p:sp>
      <p:sp>
        <p:nvSpPr>
          <p:cNvPr id="18" name="テキスト ボックス 6">
            <a:extLst>
              <a:ext uri="{FF2B5EF4-FFF2-40B4-BE49-F238E27FC236}">
                <a16:creationId xmlns:a16="http://schemas.microsoft.com/office/drawing/2014/main" id="{2E70E666-F3E4-4466-AFC0-2320851D759D}"/>
              </a:ext>
            </a:extLst>
          </p:cNvPr>
          <p:cNvSpPr txBox="1"/>
          <p:nvPr/>
        </p:nvSpPr>
        <p:spPr>
          <a:xfrm>
            <a:off x="4618947" y="3323680"/>
            <a:ext cx="646331" cy="369332"/>
          </a:xfrm>
          <a:prstGeom prst="rect">
            <a:avLst/>
          </a:prstGeom>
          <a:solidFill>
            <a:schemeClr val="tx1">
              <a:lumMod val="65000"/>
              <a:lumOff val="35000"/>
            </a:schemeClr>
          </a:solidFill>
        </p:spPr>
        <p:txBody>
          <a:bodyPr wrap="none" rtlCol="0">
            <a:spAutoFit/>
          </a:bodyPr>
          <a:lstStyle/>
          <a:p>
            <a:r>
              <a:rPr kumimoji="1" lang="ja-JP" altLang="en-US" dirty="0">
                <a:solidFill>
                  <a:schemeClr val="bg1">
                    <a:lumMod val="95000"/>
                  </a:schemeClr>
                </a:solidFill>
              </a:rPr>
              <a:t>食堂</a:t>
            </a:r>
          </a:p>
        </p:txBody>
      </p:sp>
      <p:sp>
        <p:nvSpPr>
          <p:cNvPr id="19" name="テキスト ボックス 3">
            <a:extLst>
              <a:ext uri="{FF2B5EF4-FFF2-40B4-BE49-F238E27FC236}">
                <a16:creationId xmlns:a16="http://schemas.microsoft.com/office/drawing/2014/main" id="{885C4D34-386C-4BCE-840C-390562B034DF}"/>
              </a:ext>
            </a:extLst>
          </p:cNvPr>
          <p:cNvSpPr txBox="1"/>
          <p:nvPr/>
        </p:nvSpPr>
        <p:spPr>
          <a:xfrm>
            <a:off x="2923953" y="5321061"/>
            <a:ext cx="646331" cy="369332"/>
          </a:xfrm>
          <a:prstGeom prst="rect">
            <a:avLst/>
          </a:prstGeom>
          <a:solidFill>
            <a:schemeClr val="tx1">
              <a:lumMod val="65000"/>
              <a:lumOff val="35000"/>
            </a:schemeClr>
          </a:solidFill>
        </p:spPr>
        <p:txBody>
          <a:bodyPr wrap="none" rtlCol="0">
            <a:spAutoFit/>
          </a:bodyPr>
          <a:lstStyle/>
          <a:p>
            <a:r>
              <a:rPr kumimoji="1" lang="ja-JP" altLang="en-US" dirty="0">
                <a:solidFill>
                  <a:schemeClr val="bg1">
                    <a:lumMod val="95000"/>
                  </a:schemeClr>
                </a:solidFill>
              </a:rPr>
              <a:t>独房</a:t>
            </a:r>
          </a:p>
        </p:txBody>
      </p:sp>
      <p:sp>
        <p:nvSpPr>
          <p:cNvPr id="20" name="テキスト ボックス 14">
            <a:extLst>
              <a:ext uri="{FF2B5EF4-FFF2-40B4-BE49-F238E27FC236}">
                <a16:creationId xmlns:a16="http://schemas.microsoft.com/office/drawing/2014/main" id="{E19CCB58-2471-42FF-90A7-4018A42C83D5}"/>
              </a:ext>
            </a:extLst>
          </p:cNvPr>
          <p:cNvSpPr txBox="1"/>
          <p:nvPr/>
        </p:nvSpPr>
        <p:spPr>
          <a:xfrm>
            <a:off x="2808536" y="1680877"/>
            <a:ext cx="877163" cy="369332"/>
          </a:xfrm>
          <a:prstGeom prst="rect">
            <a:avLst/>
          </a:prstGeom>
          <a:solidFill>
            <a:schemeClr val="tx1">
              <a:lumMod val="65000"/>
              <a:lumOff val="35000"/>
            </a:schemeClr>
          </a:solidFill>
        </p:spPr>
        <p:txBody>
          <a:bodyPr wrap="none" rtlCol="0">
            <a:spAutoFit/>
          </a:bodyPr>
          <a:lstStyle/>
          <a:p>
            <a:r>
              <a:rPr kumimoji="1" lang="ja-JP" altLang="en-US" dirty="0">
                <a:solidFill>
                  <a:schemeClr val="bg1">
                    <a:lumMod val="95000"/>
                  </a:schemeClr>
                </a:solidFill>
              </a:rPr>
              <a:t>処刑所</a:t>
            </a:r>
          </a:p>
        </p:txBody>
      </p:sp>
      <p:sp>
        <p:nvSpPr>
          <p:cNvPr id="21" name="TextBox 20"/>
          <p:cNvSpPr txBox="1"/>
          <p:nvPr/>
        </p:nvSpPr>
        <p:spPr>
          <a:xfrm>
            <a:off x="6834322" y="3812582"/>
            <a:ext cx="1619250"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世界観</a:t>
            </a:r>
            <a:endParaRPr lang="en-US" sz="3600" b="1" dirty="0">
              <a:solidFill>
                <a:schemeClr val="accent5">
                  <a:lumMod val="75000"/>
                </a:schemeClr>
              </a:solidFill>
            </a:endParaRPr>
          </a:p>
        </p:txBody>
      </p:sp>
      <p:sp>
        <p:nvSpPr>
          <p:cNvPr id="22" name="Rectangle 21"/>
          <p:cNvSpPr/>
          <p:nvPr/>
        </p:nvSpPr>
        <p:spPr>
          <a:xfrm>
            <a:off x="5957207" y="4779588"/>
            <a:ext cx="4632416" cy="830997"/>
          </a:xfrm>
          <a:prstGeom prst="rect">
            <a:avLst/>
          </a:prstGeom>
        </p:spPr>
        <p:txBody>
          <a:bodyPr wrap="square">
            <a:spAutoFit/>
          </a:bodyPr>
          <a:lstStyle/>
          <a:p>
            <a:r>
              <a:rPr lang="en-US" sz="2400" dirty="0"/>
              <a:t>プレイヤーは</a:t>
            </a:r>
            <a:r>
              <a:rPr lang="en-US" sz="2400" b="1" dirty="0">
                <a:solidFill>
                  <a:srgbClr val="C00000"/>
                </a:solidFill>
              </a:rPr>
              <a:t>自由</a:t>
            </a:r>
            <a:r>
              <a:rPr lang="en-US" sz="2400" dirty="0"/>
              <a:t>にステージ間を</a:t>
            </a:r>
            <a:r>
              <a:rPr lang="en-US" sz="2400" dirty="0">
                <a:solidFill>
                  <a:srgbClr val="C00000"/>
                </a:solidFill>
              </a:rPr>
              <a:t>移動</a:t>
            </a:r>
            <a:r>
              <a:rPr lang="en-US" sz="2400" dirty="0"/>
              <a:t>することができます。</a:t>
            </a:r>
          </a:p>
        </p:txBody>
      </p:sp>
    </p:spTree>
    <p:extLst>
      <p:ext uri="{BB962C8B-B14F-4D97-AF65-F5344CB8AC3E}">
        <p14:creationId xmlns:p14="http://schemas.microsoft.com/office/powerpoint/2010/main" val="2551398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509111" y="1922246"/>
            <a:ext cx="2269673" cy="923330"/>
          </a:xfrm>
          <a:prstGeom prst="rect">
            <a:avLst/>
          </a:prstGeom>
          <a:solidFill>
            <a:srgbClr val="FFC000"/>
          </a:solidFill>
        </p:spPr>
        <p:txBody>
          <a:bodyPr wrap="square" rtlCol="0">
            <a:spAutoFit/>
          </a:bodyPr>
          <a:lstStyle/>
          <a:p>
            <a:r>
              <a:rPr lang="ja-JP" altLang="en-US" sz="5400" b="1" dirty="0"/>
              <a:t>内容物</a:t>
            </a:r>
            <a:endParaRPr lang="en-US" sz="5400" b="1" dirty="0"/>
          </a:p>
        </p:txBody>
      </p:sp>
      <p:sp>
        <p:nvSpPr>
          <p:cNvPr id="8" name="TextBox 7"/>
          <p:cNvSpPr txBox="1"/>
          <p:nvPr/>
        </p:nvSpPr>
        <p:spPr>
          <a:xfrm>
            <a:off x="6628445" y="3856456"/>
            <a:ext cx="2031004"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アイテム</a:t>
            </a:r>
            <a:endParaRPr lang="en-US" sz="3600" b="1" dirty="0">
              <a:solidFill>
                <a:schemeClr val="accent5">
                  <a:lumMod val="75000"/>
                </a:schemeClr>
              </a:solidFill>
            </a:endParaRPr>
          </a:p>
        </p:txBody>
      </p:sp>
      <p:sp>
        <p:nvSpPr>
          <p:cNvPr id="9" name="TextBox 8"/>
          <p:cNvSpPr txBox="1"/>
          <p:nvPr/>
        </p:nvSpPr>
        <p:spPr>
          <a:xfrm>
            <a:off x="731521" y="2660910"/>
            <a:ext cx="1907536" cy="369332"/>
          </a:xfrm>
          <a:prstGeom prst="rect">
            <a:avLst/>
          </a:prstGeom>
          <a:solidFill>
            <a:schemeClr val="bg2">
              <a:lumMod val="75000"/>
            </a:schemeClr>
          </a:solidFill>
        </p:spPr>
        <p:txBody>
          <a:bodyPr wrap="square" rtlCol="0">
            <a:spAutoFit/>
          </a:bodyPr>
          <a:lstStyle/>
          <a:p>
            <a:r>
              <a:rPr lang="ja-JP" altLang="en-US" b="1" dirty="0">
                <a:solidFill>
                  <a:schemeClr val="bg1"/>
                </a:solidFill>
              </a:rPr>
              <a:t>メレーウェポン</a:t>
            </a:r>
            <a:endParaRPr lang="en-US" b="1" dirty="0">
              <a:solidFill>
                <a:schemeClr val="bg1"/>
              </a:solidFill>
            </a:endParaRPr>
          </a:p>
        </p:txBody>
      </p:sp>
      <p:sp>
        <p:nvSpPr>
          <p:cNvPr id="10" name="Rectangle 9"/>
          <p:cNvSpPr/>
          <p:nvPr/>
        </p:nvSpPr>
        <p:spPr>
          <a:xfrm>
            <a:off x="808126" y="3448977"/>
            <a:ext cx="877163" cy="369332"/>
          </a:xfrm>
          <a:prstGeom prst="rect">
            <a:avLst/>
          </a:prstGeom>
        </p:spPr>
        <p:txBody>
          <a:bodyPr wrap="none">
            <a:spAutoFit/>
          </a:bodyPr>
          <a:lstStyle/>
          <a:p>
            <a:r>
              <a:rPr lang="en-US" dirty="0"/>
              <a:t>ナイフ</a:t>
            </a:r>
          </a:p>
        </p:txBody>
      </p:sp>
      <p:sp>
        <p:nvSpPr>
          <p:cNvPr id="11" name="Rectangle 10"/>
          <p:cNvSpPr/>
          <p:nvPr/>
        </p:nvSpPr>
        <p:spPr>
          <a:xfrm>
            <a:off x="808250" y="4520625"/>
            <a:ext cx="877163" cy="369332"/>
          </a:xfrm>
          <a:prstGeom prst="rect">
            <a:avLst/>
          </a:prstGeom>
        </p:spPr>
        <p:txBody>
          <a:bodyPr wrap="none">
            <a:spAutoFit/>
          </a:bodyPr>
          <a:lstStyle/>
          <a:p>
            <a:r>
              <a:rPr lang="en-US" dirty="0"/>
              <a:t>警察棒</a:t>
            </a:r>
          </a:p>
        </p:txBody>
      </p:sp>
      <p:sp>
        <p:nvSpPr>
          <p:cNvPr id="12" name="Rectangle 11"/>
          <p:cNvSpPr/>
          <p:nvPr/>
        </p:nvSpPr>
        <p:spPr>
          <a:xfrm>
            <a:off x="1038958" y="5395054"/>
            <a:ext cx="415498" cy="369332"/>
          </a:xfrm>
          <a:prstGeom prst="rect">
            <a:avLst/>
          </a:prstGeom>
        </p:spPr>
        <p:txBody>
          <a:bodyPr wrap="none">
            <a:spAutoFit/>
          </a:bodyPr>
          <a:lstStyle/>
          <a:p>
            <a:r>
              <a:rPr lang="en-US" dirty="0"/>
              <a:t>刀</a:t>
            </a:r>
          </a:p>
        </p:txBody>
      </p:sp>
      <p:pic>
        <p:nvPicPr>
          <p:cNvPr id="10242" name="Picture 2" descr="Horror knife Icon | Halloween Iconset | Icons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1335" y="3269397"/>
            <a:ext cx="556989" cy="55698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https://external-content.duckduckgo.com/iu/?u=https%3A%2F%2Ftse1.mm.bing.net%2Fth%3Fid%3DOIP.Fzl7S98H5cbRWqFn--aw6g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1335" y="4179622"/>
            <a:ext cx="767652" cy="767652"/>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Blade, japanese, katana, ninja, samurai, sword, weapon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1335" y="5244574"/>
            <a:ext cx="670292" cy="670292"/>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3458770" y="2660910"/>
            <a:ext cx="1107996" cy="369332"/>
          </a:xfrm>
          <a:prstGeom prst="rect">
            <a:avLst/>
          </a:prstGeom>
          <a:solidFill>
            <a:schemeClr val="bg2">
              <a:lumMod val="75000"/>
            </a:schemeClr>
          </a:solidFill>
        </p:spPr>
        <p:txBody>
          <a:bodyPr wrap="none">
            <a:spAutoFit/>
          </a:bodyPr>
          <a:lstStyle/>
          <a:p>
            <a:r>
              <a:rPr lang="en-US">
                <a:solidFill>
                  <a:schemeClr val="bg1"/>
                </a:solidFill>
              </a:rPr>
              <a:t>射程兵器</a:t>
            </a:r>
            <a:endParaRPr lang="en-US" dirty="0">
              <a:solidFill>
                <a:schemeClr val="bg1"/>
              </a:solidFill>
            </a:endParaRPr>
          </a:p>
        </p:txBody>
      </p:sp>
      <p:sp>
        <p:nvSpPr>
          <p:cNvPr id="14" name="Rectangle 13"/>
          <p:cNvSpPr/>
          <p:nvPr/>
        </p:nvSpPr>
        <p:spPr>
          <a:xfrm>
            <a:off x="3227938" y="3363225"/>
            <a:ext cx="1338828" cy="369332"/>
          </a:xfrm>
          <a:prstGeom prst="rect">
            <a:avLst/>
          </a:prstGeom>
        </p:spPr>
        <p:txBody>
          <a:bodyPr wrap="none">
            <a:spAutoFit/>
          </a:bodyPr>
          <a:lstStyle/>
          <a:p>
            <a:r>
              <a:rPr lang="en-US" dirty="0"/>
              <a:t>ハンドガン</a:t>
            </a:r>
          </a:p>
        </p:txBody>
      </p:sp>
      <p:pic>
        <p:nvPicPr>
          <p:cNvPr id="19" name="Picture 4" descr="Gun, Pistol, Weapon Icon - Download Free Icon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88686" y="3131014"/>
            <a:ext cx="635925" cy="63592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3227938" y="4122474"/>
            <a:ext cx="1338828" cy="369332"/>
          </a:xfrm>
          <a:prstGeom prst="rect">
            <a:avLst/>
          </a:prstGeom>
        </p:spPr>
        <p:txBody>
          <a:bodyPr wrap="none">
            <a:spAutoFit/>
          </a:bodyPr>
          <a:lstStyle/>
          <a:p>
            <a:r>
              <a:rPr lang="en-US" dirty="0"/>
              <a:t>マシンガン</a:t>
            </a:r>
          </a:p>
        </p:txBody>
      </p:sp>
      <p:pic>
        <p:nvPicPr>
          <p:cNvPr id="21" name="Picture 2" descr="Gun, modern, shooter, submachine gun, weapon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88686" y="3835633"/>
            <a:ext cx="727815" cy="72781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227938" y="4947274"/>
            <a:ext cx="1569660" cy="369332"/>
          </a:xfrm>
          <a:prstGeom prst="rect">
            <a:avLst/>
          </a:prstGeom>
        </p:spPr>
        <p:txBody>
          <a:bodyPr wrap="none">
            <a:spAutoFit/>
          </a:bodyPr>
          <a:lstStyle/>
          <a:p>
            <a:r>
              <a:rPr lang="en-US" dirty="0"/>
              <a:t>ショットガン</a:t>
            </a:r>
          </a:p>
        </p:txBody>
      </p:sp>
      <p:pic>
        <p:nvPicPr>
          <p:cNvPr id="23" name="Picture 14" descr="https://external-content.duckduckgo.com/iu/?u=https%3A%2F%2Ftse1.mm.bing.net%2Fth%3Fid%3DOIP.B2Z0wWQbbYZtK5lvw2ejMAHaIs%26pid%3DApi&amp;f=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06898" y="4758864"/>
            <a:ext cx="636108" cy="746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204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TextBox 4"/>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6" name="TextBox 5"/>
          <p:cNvSpPr txBox="1"/>
          <p:nvPr/>
        </p:nvSpPr>
        <p:spPr>
          <a:xfrm>
            <a:off x="6509111" y="1922246"/>
            <a:ext cx="2269673" cy="923330"/>
          </a:xfrm>
          <a:prstGeom prst="rect">
            <a:avLst/>
          </a:prstGeom>
          <a:solidFill>
            <a:srgbClr val="FFC000"/>
          </a:solidFill>
        </p:spPr>
        <p:txBody>
          <a:bodyPr wrap="square" rtlCol="0">
            <a:spAutoFit/>
          </a:bodyPr>
          <a:lstStyle/>
          <a:p>
            <a:r>
              <a:rPr lang="ja-JP" altLang="en-US" sz="5400" b="1" dirty="0"/>
              <a:t>内容物</a:t>
            </a:r>
            <a:endParaRPr lang="en-US" sz="5400" b="1" dirty="0"/>
          </a:p>
        </p:txBody>
      </p:sp>
      <p:sp>
        <p:nvSpPr>
          <p:cNvPr id="7"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8" name="楕円 18">
            <a:extLst>
              <a:ext uri="{FF2B5EF4-FFF2-40B4-BE49-F238E27FC236}">
                <a16:creationId xmlns:a16="http://schemas.microsoft.com/office/drawing/2014/main" id="{14D89E71-7B25-40EB-B4F0-379F54EEC9A1}"/>
              </a:ext>
            </a:extLst>
          </p:cNvPr>
          <p:cNvSpPr/>
          <p:nvPr/>
        </p:nvSpPr>
        <p:spPr>
          <a:xfrm>
            <a:off x="2563723" y="4618860"/>
            <a:ext cx="1869514" cy="75146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Picture 2" descr="殺人イラスト に対する画像結果">
            <a:extLst>
              <a:ext uri="{FF2B5EF4-FFF2-40B4-BE49-F238E27FC236}">
                <a16:creationId xmlns:a16="http://schemas.microsoft.com/office/drawing/2014/main" id="{A6B37270-F547-434A-93F1-FD646711D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838" y="2972295"/>
            <a:ext cx="1552869" cy="1134588"/>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11">
            <a:extLst>
              <a:ext uri="{FF2B5EF4-FFF2-40B4-BE49-F238E27FC236}">
                <a16:creationId xmlns:a16="http://schemas.microsoft.com/office/drawing/2014/main" id="{39286245-B575-407E-939D-8E16D70194FB}"/>
              </a:ext>
            </a:extLst>
          </p:cNvPr>
          <p:cNvSpPr txBox="1"/>
          <p:nvPr/>
        </p:nvSpPr>
        <p:spPr>
          <a:xfrm>
            <a:off x="1189036" y="4153049"/>
            <a:ext cx="646331" cy="369332"/>
          </a:xfrm>
          <a:prstGeom prst="rect">
            <a:avLst/>
          </a:prstGeom>
          <a:noFill/>
        </p:spPr>
        <p:txBody>
          <a:bodyPr wrap="none" rtlCol="0">
            <a:spAutoFit/>
          </a:bodyPr>
          <a:lstStyle/>
          <a:p>
            <a:r>
              <a:rPr kumimoji="1" lang="ja-JP" altLang="en-US" dirty="0">
                <a:solidFill>
                  <a:schemeClr val="bg1">
                    <a:lumMod val="50000"/>
                  </a:schemeClr>
                </a:solidFill>
              </a:rPr>
              <a:t>殺人</a:t>
            </a:r>
          </a:p>
        </p:txBody>
      </p:sp>
      <p:sp>
        <p:nvSpPr>
          <p:cNvPr id="11" name="テキスト ボックス 12">
            <a:extLst>
              <a:ext uri="{FF2B5EF4-FFF2-40B4-BE49-F238E27FC236}">
                <a16:creationId xmlns:a16="http://schemas.microsoft.com/office/drawing/2014/main" id="{7759D084-59C1-43CB-82DC-2EA814709540}"/>
              </a:ext>
            </a:extLst>
          </p:cNvPr>
          <p:cNvSpPr txBox="1"/>
          <p:nvPr/>
        </p:nvSpPr>
        <p:spPr>
          <a:xfrm>
            <a:off x="10651237" y="4394101"/>
            <a:ext cx="877163" cy="369332"/>
          </a:xfrm>
          <a:prstGeom prst="rect">
            <a:avLst/>
          </a:prstGeom>
          <a:noFill/>
        </p:spPr>
        <p:txBody>
          <a:bodyPr wrap="none" rtlCol="0">
            <a:spAutoFit/>
          </a:bodyPr>
          <a:lstStyle/>
          <a:p>
            <a:r>
              <a:rPr kumimoji="1" lang="ja-JP" altLang="en-US" dirty="0">
                <a:solidFill>
                  <a:schemeClr val="bg1">
                    <a:lumMod val="50000"/>
                  </a:schemeClr>
                </a:solidFill>
              </a:rPr>
              <a:t>万引き</a:t>
            </a:r>
            <a:endParaRPr kumimoji="1" lang="en-US" altLang="ja-JP" dirty="0">
              <a:solidFill>
                <a:schemeClr val="bg1">
                  <a:lumMod val="50000"/>
                </a:schemeClr>
              </a:solidFill>
            </a:endParaRPr>
          </a:p>
        </p:txBody>
      </p:sp>
      <p:pic>
        <p:nvPicPr>
          <p:cNvPr id="12" name="Picture 8" descr="暴行 イラスト に対する画像結果">
            <a:extLst>
              <a:ext uri="{FF2B5EF4-FFF2-40B4-BE49-F238E27FC236}">
                <a16:creationId xmlns:a16="http://schemas.microsoft.com/office/drawing/2014/main" id="{E297020F-426D-4BD5-8F64-0D836CF6CB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4608" y="2944019"/>
            <a:ext cx="1244403" cy="1191140"/>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3">
            <a:extLst>
              <a:ext uri="{FF2B5EF4-FFF2-40B4-BE49-F238E27FC236}">
                <a16:creationId xmlns:a16="http://schemas.microsoft.com/office/drawing/2014/main" id="{E1D47829-B187-4585-BE2A-CBCED7E14060}"/>
              </a:ext>
            </a:extLst>
          </p:cNvPr>
          <p:cNvSpPr txBox="1"/>
          <p:nvPr/>
        </p:nvSpPr>
        <p:spPr>
          <a:xfrm>
            <a:off x="5826457" y="4173452"/>
            <a:ext cx="1256896" cy="369332"/>
          </a:xfrm>
          <a:prstGeom prst="rect">
            <a:avLst/>
          </a:prstGeom>
          <a:noFill/>
        </p:spPr>
        <p:txBody>
          <a:bodyPr wrap="square" rtlCol="0">
            <a:spAutoFit/>
          </a:bodyPr>
          <a:lstStyle/>
          <a:p>
            <a:r>
              <a:rPr kumimoji="1" lang="ja-JP" altLang="en-US" dirty="0">
                <a:solidFill>
                  <a:schemeClr val="bg1">
                    <a:lumMod val="50000"/>
                  </a:schemeClr>
                </a:solidFill>
              </a:rPr>
              <a:t>暴行</a:t>
            </a:r>
            <a:endParaRPr kumimoji="1" lang="en-US" altLang="ja-JP" dirty="0">
              <a:solidFill>
                <a:schemeClr val="bg1">
                  <a:lumMod val="50000"/>
                </a:schemeClr>
              </a:solidFill>
            </a:endParaRPr>
          </a:p>
        </p:txBody>
      </p:sp>
      <p:sp>
        <p:nvSpPr>
          <p:cNvPr id="14" name="矢印: 右 14">
            <a:extLst>
              <a:ext uri="{FF2B5EF4-FFF2-40B4-BE49-F238E27FC236}">
                <a16:creationId xmlns:a16="http://schemas.microsoft.com/office/drawing/2014/main" id="{C5BC1BF5-43B8-4581-A698-575D0A88DDF8}"/>
              </a:ext>
            </a:extLst>
          </p:cNvPr>
          <p:cNvSpPr/>
          <p:nvPr/>
        </p:nvSpPr>
        <p:spPr>
          <a:xfrm flipH="1">
            <a:off x="4445247" y="4656465"/>
            <a:ext cx="5063928" cy="713856"/>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5">
            <a:extLst>
              <a:ext uri="{FF2B5EF4-FFF2-40B4-BE49-F238E27FC236}">
                <a16:creationId xmlns:a16="http://schemas.microsoft.com/office/drawing/2014/main" id="{CFA0A257-E0E8-48B3-B2F6-30D83799AD75}"/>
              </a:ext>
            </a:extLst>
          </p:cNvPr>
          <p:cNvSpPr txBox="1"/>
          <p:nvPr/>
        </p:nvSpPr>
        <p:spPr>
          <a:xfrm>
            <a:off x="8082732" y="4245382"/>
            <a:ext cx="1107996" cy="369332"/>
          </a:xfrm>
          <a:prstGeom prst="rect">
            <a:avLst/>
          </a:prstGeom>
          <a:noFill/>
        </p:spPr>
        <p:txBody>
          <a:bodyPr wrap="none" rtlCol="0">
            <a:spAutoFit/>
          </a:bodyPr>
          <a:lstStyle/>
          <a:p>
            <a:r>
              <a:rPr kumimoji="1" lang="ja-JP" altLang="en-US" dirty="0"/>
              <a:t>器物損壊</a:t>
            </a:r>
          </a:p>
        </p:txBody>
      </p:sp>
      <p:sp>
        <p:nvSpPr>
          <p:cNvPr id="16" name="テキスト ボックス 16">
            <a:extLst>
              <a:ext uri="{FF2B5EF4-FFF2-40B4-BE49-F238E27FC236}">
                <a16:creationId xmlns:a16="http://schemas.microsoft.com/office/drawing/2014/main" id="{B18D9314-C1A2-43AE-956E-ABCA6CAC81C1}"/>
              </a:ext>
            </a:extLst>
          </p:cNvPr>
          <p:cNvSpPr txBox="1"/>
          <p:nvPr/>
        </p:nvSpPr>
        <p:spPr>
          <a:xfrm>
            <a:off x="2802949" y="4618860"/>
            <a:ext cx="1720546" cy="830997"/>
          </a:xfrm>
          <a:prstGeom prst="rect">
            <a:avLst/>
          </a:prstGeom>
          <a:noFill/>
        </p:spPr>
        <p:txBody>
          <a:bodyPr wrap="square" rtlCol="0">
            <a:spAutoFit/>
          </a:bodyPr>
          <a:lstStyle/>
          <a:p>
            <a:r>
              <a:rPr kumimoji="1" lang="ja-JP" altLang="en-US" sz="4800" dirty="0">
                <a:solidFill>
                  <a:schemeClr val="bg1"/>
                </a:solidFill>
              </a:rPr>
              <a:t>高い</a:t>
            </a:r>
          </a:p>
        </p:txBody>
      </p:sp>
      <p:sp>
        <p:nvSpPr>
          <p:cNvPr id="17" name="楕円 20">
            <a:extLst>
              <a:ext uri="{FF2B5EF4-FFF2-40B4-BE49-F238E27FC236}">
                <a16:creationId xmlns:a16="http://schemas.microsoft.com/office/drawing/2014/main" id="{A88B343C-F20B-435E-9B04-5D2F4A10E454}"/>
              </a:ext>
            </a:extLst>
          </p:cNvPr>
          <p:cNvSpPr/>
          <p:nvPr/>
        </p:nvSpPr>
        <p:spPr>
          <a:xfrm>
            <a:off x="9666215" y="4732541"/>
            <a:ext cx="1791178" cy="76944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テキスト ボックス 21">
            <a:extLst>
              <a:ext uri="{FF2B5EF4-FFF2-40B4-BE49-F238E27FC236}">
                <a16:creationId xmlns:a16="http://schemas.microsoft.com/office/drawing/2014/main" id="{B06A5553-377A-49CF-89EA-1299AA755840}"/>
              </a:ext>
            </a:extLst>
          </p:cNvPr>
          <p:cNvSpPr txBox="1"/>
          <p:nvPr/>
        </p:nvSpPr>
        <p:spPr>
          <a:xfrm>
            <a:off x="9907144" y="4698283"/>
            <a:ext cx="1791178" cy="769441"/>
          </a:xfrm>
          <a:prstGeom prst="rect">
            <a:avLst/>
          </a:prstGeom>
          <a:noFill/>
        </p:spPr>
        <p:txBody>
          <a:bodyPr wrap="square" rtlCol="0">
            <a:spAutoFit/>
          </a:bodyPr>
          <a:lstStyle/>
          <a:p>
            <a:r>
              <a:rPr kumimoji="1" lang="ja-JP" altLang="en-US" sz="4400" dirty="0">
                <a:solidFill>
                  <a:schemeClr val="bg1"/>
                </a:solidFill>
              </a:rPr>
              <a:t>低い</a:t>
            </a:r>
          </a:p>
        </p:txBody>
      </p:sp>
      <p:pic>
        <p:nvPicPr>
          <p:cNvPr id="19" name="Picture 12" descr="強盗 イラスト に対する画像結果">
            <a:extLst>
              <a:ext uri="{FF2B5EF4-FFF2-40B4-BE49-F238E27FC236}">
                <a16:creationId xmlns:a16="http://schemas.microsoft.com/office/drawing/2014/main" id="{D72545E3-C77A-4B98-B650-CD226A4DC43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38564" y="3094827"/>
            <a:ext cx="1167036" cy="850269"/>
          </a:xfrm>
          <a:prstGeom prst="rect">
            <a:avLst/>
          </a:prstGeom>
          <a:noFill/>
          <a:extLst>
            <a:ext uri="{909E8E84-426E-40DD-AFC4-6F175D3DCCD1}">
              <a14:hiddenFill xmlns:a14="http://schemas.microsoft.com/office/drawing/2010/main">
                <a:solidFill>
                  <a:srgbClr val="FFFFFF"/>
                </a:solidFill>
              </a14:hiddenFill>
            </a:ext>
          </a:extLst>
        </p:spPr>
      </p:pic>
      <p:sp>
        <p:nvSpPr>
          <p:cNvPr id="20" name="テキスト ボックス 22">
            <a:extLst>
              <a:ext uri="{FF2B5EF4-FFF2-40B4-BE49-F238E27FC236}">
                <a16:creationId xmlns:a16="http://schemas.microsoft.com/office/drawing/2014/main" id="{DDD9B367-F72C-428E-8CCE-AF0383D39109}"/>
              </a:ext>
            </a:extLst>
          </p:cNvPr>
          <p:cNvSpPr txBox="1"/>
          <p:nvPr/>
        </p:nvSpPr>
        <p:spPr>
          <a:xfrm>
            <a:off x="3798917" y="4090108"/>
            <a:ext cx="646331" cy="369332"/>
          </a:xfrm>
          <a:prstGeom prst="rect">
            <a:avLst/>
          </a:prstGeom>
          <a:noFill/>
        </p:spPr>
        <p:txBody>
          <a:bodyPr wrap="none" rtlCol="0">
            <a:spAutoFit/>
          </a:bodyPr>
          <a:lstStyle/>
          <a:p>
            <a:r>
              <a:rPr kumimoji="1" lang="ja-JP" altLang="en-US" dirty="0"/>
              <a:t>強盗</a:t>
            </a:r>
          </a:p>
        </p:txBody>
      </p:sp>
      <p:sp>
        <p:nvSpPr>
          <p:cNvPr id="21" name="テキスト ボックス 1">
            <a:extLst>
              <a:ext uri="{FF2B5EF4-FFF2-40B4-BE49-F238E27FC236}">
                <a16:creationId xmlns:a16="http://schemas.microsoft.com/office/drawing/2014/main" id="{5E3936A0-64A9-4DD5-9C46-EFBED1EE6121}"/>
              </a:ext>
            </a:extLst>
          </p:cNvPr>
          <p:cNvSpPr txBox="1"/>
          <p:nvPr/>
        </p:nvSpPr>
        <p:spPr>
          <a:xfrm>
            <a:off x="250317" y="4614714"/>
            <a:ext cx="1877437" cy="769441"/>
          </a:xfrm>
          <a:prstGeom prst="rect">
            <a:avLst/>
          </a:prstGeom>
          <a:solidFill>
            <a:schemeClr val="accent2"/>
          </a:solidFill>
        </p:spPr>
        <p:txBody>
          <a:bodyPr wrap="none" rtlCol="0">
            <a:spAutoFit/>
          </a:bodyPr>
          <a:lstStyle/>
          <a:p>
            <a:r>
              <a:rPr kumimoji="1" lang="ja-JP" altLang="en-US" sz="4400" dirty="0">
                <a:solidFill>
                  <a:schemeClr val="bg1">
                    <a:lumMod val="95000"/>
                  </a:schemeClr>
                </a:solidFill>
              </a:rPr>
              <a:t>攻撃力</a:t>
            </a:r>
            <a:endParaRPr kumimoji="1" lang="en-US" altLang="ja-JP" sz="4400" dirty="0">
              <a:solidFill>
                <a:schemeClr val="bg1">
                  <a:lumMod val="95000"/>
                </a:schemeClr>
              </a:solidFill>
            </a:endParaRPr>
          </a:p>
        </p:txBody>
      </p:sp>
      <p:sp>
        <p:nvSpPr>
          <p:cNvPr id="22" name="テキスト ボックス 2">
            <a:extLst>
              <a:ext uri="{FF2B5EF4-FFF2-40B4-BE49-F238E27FC236}">
                <a16:creationId xmlns:a16="http://schemas.microsoft.com/office/drawing/2014/main" id="{8C9B7183-E27F-455D-A423-A280443EAA39}"/>
              </a:ext>
            </a:extLst>
          </p:cNvPr>
          <p:cNvSpPr txBox="1"/>
          <p:nvPr/>
        </p:nvSpPr>
        <p:spPr>
          <a:xfrm>
            <a:off x="115243" y="5799355"/>
            <a:ext cx="2147583" cy="646331"/>
          </a:xfrm>
          <a:prstGeom prst="rect">
            <a:avLst/>
          </a:prstGeom>
          <a:solidFill>
            <a:schemeClr val="accent2"/>
          </a:solidFill>
        </p:spPr>
        <p:txBody>
          <a:bodyPr wrap="square" rtlCol="0">
            <a:spAutoFit/>
          </a:bodyPr>
          <a:lstStyle/>
          <a:p>
            <a:r>
              <a:rPr kumimoji="1" lang="ja-JP" altLang="en-US" sz="3600" dirty="0">
                <a:solidFill>
                  <a:schemeClr val="bg1">
                    <a:lumMod val="95000"/>
                  </a:schemeClr>
                </a:solidFill>
              </a:rPr>
              <a:t>移動速度</a:t>
            </a:r>
          </a:p>
        </p:txBody>
      </p:sp>
      <p:sp>
        <p:nvSpPr>
          <p:cNvPr id="23" name="楕円 23">
            <a:extLst>
              <a:ext uri="{FF2B5EF4-FFF2-40B4-BE49-F238E27FC236}">
                <a16:creationId xmlns:a16="http://schemas.microsoft.com/office/drawing/2014/main" id="{06E6971A-82DF-47C1-B41C-49BF674C4713}"/>
              </a:ext>
            </a:extLst>
          </p:cNvPr>
          <p:cNvSpPr/>
          <p:nvPr/>
        </p:nvSpPr>
        <p:spPr>
          <a:xfrm>
            <a:off x="9689948" y="5722892"/>
            <a:ext cx="1869514" cy="75146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矢印: 右 24">
            <a:extLst>
              <a:ext uri="{FF2B5EF4-FFF2-40B4-BE49-F238E27FC236}">
                <a16:creationId xmlns:a16="http://schemas.microsoft.com/office/drawing/2014/main" id="{7E7D1935-9423-4E39-AE6D-5DE1ABB2281A}"/>
              </a:ext>
            </a:extLst>
          </p:cNvPr>
          <p:cNvSpPr/>
          <p:nvPr/>
        </p:nvSpPr>
        <p:spPr>
          <a:xfrm>
            <a:off x="4445248" y="5677884"/>
            <a:ext cx="5151758" cy="713856"/>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5">
            <a:extLst>
              <a:ext uri="{FF2B5EF4-FFF2-40B4-BE49-F238E27FC236}">
                <a16:creationId xmlns:a16="http://schemas.microsoft.com/office/drawing/2014/main" id="{F2A7CA9B-E2DF-4F2D-A45A-1DC889015E4A}"/>
              </a:ext>
            </a:extLst>
          </p:cNvPr>
          <p:cNvSpPr txBox="1"/>
          <p:nvPr/>
        </p:nvSpPr>
        <p:spPr>
          <a:xfrm>
            <a:off x="9929174" y="5722892"/>
            <a:ext cx="1720546" cy="830997"/>
          </a:xfrm>
          <a:prstGeom prst="rect">
            <a:avLst/>
          </a:prstGeom>
          <a:noFill/>
        </p:spPr>
        <p:txBody>
          <a:bodyPr wrap="square" rtlCol="0">
            <a:spAutoFit/>
          </a:bodyPr>
          <a:lstStyle/>
          <a:p>
            <a:r>
              <a:rPr kumimoji="1" lang="ja-JP" altLang="en-US" sz="4800" dirty="0">
                <a:solidFill>
                  <a:schemeClr val="bg1"/>
                </a:solidFill>
              </a:rPr>
              <a:t>遅い</a:t>
            </a:r>
          </a:p>
        </p:txBody>
      </p:sp>
      <p:sp>
        <p:nvSpPr>
          <p:cNvPr id="26" name="楕円 26">
            <a:extLst>
              <a:ext uri="{FF2B5EF4-FFF2-40B4-BE49-F238E27FC236}">
                <a16:creationId xmlns:a16="http://schemas.microsoft.com/office/drawing/2014/main" id="{255DEAC7-ECC2-4B29-ADE3-C4AB39A17AE7}"/>
              </a:ext>
            </a:extLst>
          </p:cNvPr>
          <p:cNvSpPr/>
          <p:nvPr/>
        </p:nvSpPr>
        <p:spPr>
          <a:xfrm>
            <a:off x="2502052" y="5694603"/>
            <a:ext cx="1791178" cy="76944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テキスト ボックス 27">
            <a:extLst>
              <a:ext uri="{FF2B5EF4-FFF2-40B4-BE49-F238E27FC236}">
                <a16:creationId xmlns:a16="http://schemas.microsoft.com/office/drawing/2014/main" id="{AC66B347-B382-44A5-B5F9-1A406F1F8542}"/>
              </a:ext>
            </a:extLst>
          </p:cNvPr>
          <p:cNvSpPr txBox="1"/>
          <p:nvPr/>
        </p:nvSpPr>
        <p:spPr>
          <a:xfrm>
            <a:off x="2742981" y="5660345"/>
            <a:ext cx="1791178" cy="769441"/>
          </a:xfrm>
          <a:prstGeom prst="rect">
            <a:avLst/>
          </a:prstGeom>
          <a:noFill/>
        </p:spPr>
        <p:txBody>
          <a:bodyPr wrap="square" rtlCol="0">
            <a:spAutoFit/>
          </a:bodyPr>
          <a:lstStyle/>
          <a:p>
            <a:r>
              <a:rPr kumimoji="1" lang="ja-JP" altLang="en-US" sz="4400" dirty="0">
                <a:solidFill>
                  <a:schemeClr val="bg1"/>
                </a:solidFill>
              </a:rPr>
              <a:t>速い</a:t>
            </a:r>
          </a:p>
        </p:txBody>
      </p:sp>
      <p:pic>
        <p:nvPicPr>
          <p:cNvPr id="28" name="Picture 6" descr="ソース画像を表示">
            <a:extLst>
              <a:ext uri="{FF2B5EF4-FFF2-40B4-BE49-F238E27FC236}">
                <a16:creationId xmlns:a16="http://schemas.microsoft.com/office/drawing/2014/main" id="{814B71C5-A41D-40EC-88E7-D5C2B109E3F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277098" y="2845576"/>
            <a:ext cx="1427554" cy="142755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0" descr="器物損壊 イラスト に対する画像結果">
            <a:extLst>
              <a:ext uri="{FF2B5EF4-FFF2-40B4-BE49-F238E27FC236}">
                <a16:creationId xmlns:a16="http://schemas.microsoft.com/office/drawing/2014/main" id="{5FED7FE4-E90A-40DE-88E9-413E371F1F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95740" y="2936529"/>
            <a:ext cx="1281979" cy="1281979"/>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1540413" y="1939016"/>
            <a:ext cx="2993746"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キャラクター</a:t>
            </a:r>
            <a:endParaRPr lang="en-US" sz="3600" b="1" dirty="0">
              <a:solidFill>
                <a:schemeClr val="accent5">
                  <a:lumMod val="75000"/>
                </a:schemeClr>
              </a:solidFill>
            </a:endParaRPr>
          </a:p>
        </p:txBody>
      </p:sp>
    </p:spTree>
    <p:extLst>
      <p:ext uri="{BB962C8B-B14F-4D97-AF65-F5344CB8AC3E}">
        <p14:creationId xmlns:p14="http://schemas.microsoft.com/office/powerpoint/2010/main" val="3671565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4467497" cy="1480008"/>
            <a:chOff x="0" y="0"/>
            <a:chExt cx="4467497" cy="1480008"/>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8" name="楕円 4">
            <a:extLst>
              <a:ext uri="{FF2B5EF4-FFF2-40B4-BE49-F238E27FC236}">
                <a16:creationId xmlns:a16="http://schemas.microsoft.com/office/drawing/2014/main" id="{0FA028AF-1D55-44B6-BC71-6E30263D37C0}"/>
              </a:ext>
            </a:extLst>
          </p:cNvPr>
          <p:cNvSpPr/>
          <p:nvPr/>
        </p:nvSpPr>
        <p:spPr>
          <a:xfrm>
            <a:off x="5011301" y="1815567"/>
            <a:ext cx="1837189" cy="503339"/>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起動</a:t>
            </a:r>
          </a:p>
        </p:txBody>
      </p:sp>
      <p:sp>
        <p:nvSpPr>
          <p:cNvPr id="9" name="正方形/長方形 6">
            <a:extLst>
              <a:ext uri="{FF2B5EF4-FFF2-40B4-BE49-F238E27FC236}">
                <a16:creationId xmlns:a16="http://schemas.microsoft.com/office/drawing/2014/main" id="{C29545D2-C978-4B3D-A47E-1A4F386B55D6}"/>
              </a:ext>
            </a:extLst>
          </p:cNvPr>
          <p:cNvSpPr/>
          <p:nvPr/>
        </p:nvSpPr>
        <p:spPr>
          <a:xfrm>
            <a:off x="4928811" y="2981257"/>
            <a:ext cx="2002172" cy="352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メニュー画面</a:t>
            </a:r>
          </a:p>
        </p:txBody>
      </p:sp>
      <p:sp>
        <p:nvSpPr>
          <p:cNvPr id="10" name="二等辺三角形 8">
            <a:extLst>
              <a:ext uri="{FF2B5EF4-FFF2-40B4-BE49-F238E27FC236}">
                <a16:creationId xmlns:a16="http://schemas.microsoft.com/office/drawing/2014/main" id="{22A013EF-9B15-4F41-8D9B-68ED158F2BF9}"/>
              </a:ext>
            </a:extLst>
          </p:cNvPr>
          <p:cNvSpPr/>
          <p:nvPr/>
        </p:nvSpPr>
        <p:spPr>
          <a:xfrm flipV="1">
            <a:off x="5678227" y="2419541"/>
            <a:ext cx="503339" cy="444616"/>
          </a:xfrm>
          <a:prstGeom prst="triangl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45DFBCDE-1BA0-4337-8637-4954D046659D}"/>
              </a:ext>
            </a:extLst>
          </p:cNvPr>
          <p:cNvSpPr/>
          <p:nvPr/>
        </p:nvSpPr>
        <p:spPr>
          <a:xfrm>
            <a:off x="4848649" y="3854990"/>
            <a:ext cx="2084666" cy="881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選択画面</a:t>
            </a:r>
          </a:p>
        </p:txBody>
      </p:sp>
      <p:sp>
        <p:nvSpPr>
          <p:cNvPr id="12" name="正方形/長方形 11">
            <a:extLst>
              <a:ext uri="{FF2B5EF4-FFF2-40B4-BE49-F238E27FC236}">
                <a16:creationId xmlns:a16="http://schemas.microsoft.com/office/drawing/2014/main" id="{5494BF4F-0BFE-494A-9F3A-92470A634A3C}"/>
              </a:ext>
            </a:extLst>
          </p:cNvPr>
          <p:cNvSpPr/>
          <p:nvPr/>
        </p:nvSpPr>
        <p:spPr>
          <a:xfrm>
            <a:off x="1987043" y="5392859"/>
            <a:ext cx="1946246" cy="367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新規ゲーム</a:t>
            </a:r>
          </a:p>
        </p:txBody>
      </p:sp>
      <p:sp>
        <p:nvSpPr>
          <p:cNvPr id="13" name="正方形/長方形 12">
            <a:extLst>
              <a:ext uri="{FF2B5EF4-FFF2-40B4-BE49-F238E27FC236}">
                <a16:creationId xmlns:a16="http://schemas.microsoft.com/office/drawing/2014/main" id="{14F3E13E-7C09-4706-BDA2-79A9237F9932}"/>
              </a:ext>
            </a:extLst>
          </p:cNvPr>
          <p:cNvSpPr/>
          <p:nvPr/>
        </p:nvSpPr>
        <p:spPr>
          <a:xfrm>
            <a:off x="4630973" y="5361750"/>
            <a:ext cx="1946246" cy="367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セーブデータ</a:t>
            </a:r>
          </a:p>
        </p:txBody>
      </p:sp>
      <p:sp>
        <p:nvSpPr>
          <p:cNvPr id="14" name="正方形/長方形 13">
            <a:extLst>
              <a:ext uri="{FF2B5EF4-FFF2-40B4-BE49-F238E27FC236}">
                <a16:creationId xmlns:a16="http://schemas.microsoft.com/office/drawing/2014/main" id="{C2FD5A09-F53E-426D-BE77-8DFA1E04FA6F}"/>
              </a:ext>
            </a:extLst>
          </p:cNvPr>
          <p:cNvSpPr/>
          <p:nvPr/>
        </p:nvSpPr>
        <p:spPr>
          <a:xfrm>
            <a:off x="7375570" y="5348817"/>
            <a:ext cx="1946246" cy="367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設定</a:t>
            </a:r>
          </a:p>
        </p:txBody>
      </p:sp>
      <p:sp>
        <p:nvSpPr>
          <p:cNvPr id="15" name="二等辺三角形 15">
            <a:extLst>
              <a:ext uri="{FF2B5EF4-FFF2-40B4-BE49-F238E27FC236}">
                <a16:creationId xmlns:a16="http://schemas.microsoft.com/office/drawing/2014/main" id="{8750865E-6E6A-458D-AB1E-76316D74089C}"/>
              </a:ext>
            </a:extLst>
          </p:cNvPr>
          <p:cNvSpPr/>
          <p:nvPr/>
        </p:nvSpPr>
        <p:spPr>
          <a:xfrm flipV="1">
            <a:off x="5715493" y="3423607"/>
            <a:ext cx="348144" cy="251420"/>
          </a:xfrm>
          <a:prstGeom prst="triangl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26">
            <a:extLst>
              <a:ext uri="{FF2B5EF4-FFF2-40B4-BE49-F238E27FC236}">
                <a16:creationId xmlns:a16="http://schemas.microsoft.com/office/drawing/2014/main" id="{BE2D2518-4787-4902-BD8E-5146CD799F48}"/>
              </a:ext>
            </a:extLst>
          </p:cNvPr>
          <p:cNvSpPr/>
          <p:nvPr/>
        </p:nvSpPr>
        <p:spPr>
          <a:xfrm>
            <a:off x="2823421" y="6443877"/>
            <a:ext cx="2780675" cy="33319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ゲーム画面</a:t>
            </a:r>
          </a:p>
        </p:txBody>
      </p:sp>
      <p:sp>
        <p:nvSpPr>
          <p:cNvPr id="17" name="矢印: 二方向 101">
            <a:extLst>
              <a:ext uri="{FF2B5EF4-FFF2-40B4-BE49-F238E27FC236}">
                <a16:creationId xmlns:a16="http://schemas.microsoft.com/office/drawing/2014/main" id="{A2498D86-A38C-42D3-9AA0-7A54F199F890}"/>
              </a:ext>
            </a:extLst>
          </p:cNvPr>
          <p:cNvSpPr/>
          <p:nvPr/>
        </p:nvSpPr>
        <p:spPr>
          <a:xfrm rot="10800000">
            <a:off x="3616684" y="4396742"/>
            <a:ext cx="1187796" cy="952073"/>
          </a:xfrm>
          <a:prstGeom prst="leftUpArrow">
            <a:avLst>
              <a:gd name="adj1" fmla="val 13771"/>
              <a:gd name="adj2" fmla="val 15037"/>
              <a:gd name="adj3" fmla="val 18324"/>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二方向 104">
            <a:extLst>
              <a:ext uri="{FF2B5EF4-FFF2-40B4-BE49-F238E27FC236}">
                <a16:creationId xmlns:a16="http://schemas.microsoft.com/office/drawing/2014/main" id="{EE517630-27D3-4A56-93CE-BF4A36628D6D}"/>
              </a:ext>
            </a:extLst>
          </p:cNvPr>
          <p:cNvSpPr/>
          <p:nvPr/>
        </p:nvSpPr>
        <p:spPr>
          <a:xfrm rot="16200000">
            <a:off x="7263882" y="4116640"/>
            <a:ext cx="952073" cy="1424196"/>
          </a:xfrm>
          <a:prstGeom prst="leftUpArrow">
            <a:avLst>
              <a:gd name="adj1" fmla="val 13771"/>
              <a:gd name="adj2" fmla="val 15037"/>
              <a:gd name="adj3" fmla="val 18324"/>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二方向 105">
            <a:extLst>
              <a:ext uri="{FF2B5EF4-FFF2-40B4-BE49-F238E27FC236}">
                <a16:creationId xmlns:a16="http://schemas.microsoft.com/office/drawing/2014/main" id="{9C7BA93D-4CD3-43A5-945E-2CC712916A4E}"/>
              </a:ext>
            </a:extLst>
          </p:cNvPr>
          <p:cNvSpPr/>
          <p:nvPr/>
        </p:nvSpPr>
        <p:spPr>
          <a:xfrm rot="16200000">
            <a:off x="7722274" y="3332980"/>
            <a:ext cx="2053927" cy="3385029"/>
          </a:xfrm>
          <a:prstGeom prst="leftUpArrow">
            <a:avLst>
              <a:gd name="adj1" fmla="val 6540"/>
              <a:gd name="adj2" fmla="val 6250"/>
              <a:gd name="adj3" fmla="val 1665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二方向 106">
            <a:extLst>
              <a:ext uri="{FF2B5EF4-FFF2-40B4-BE49-F238E27FC236}">
                <a16:creationId xmlns:a16="http://schemas.microsoft.com/office/drawing/2014/main" id="{6E6FDC01-B7FC-4278-A9EC-9A589A5AE97E}"/>
              </a:ext>
            </a:extLst>
          </p:cNvPr>
          <p:cNvSpPr/>
          <p:nvPr/>
        </p:nvSpPr>
        <p:spPr>
          <a:xfrm>
            <a:off x="5715493" y="5759877"/>
            <a:ext cx="2736050" cy="1004342"/>
          </a:xfrm>
          <a:prstGeom prst="leftUpArrow">
            <a:avLst>
              <a:gd name="adj1" fmla="val 10613"/>
              <a:gd name="adj2" fmla="val 15037"/>
              <a:gd name="adj3" fmla="val 28026"/>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矢印: 下 108">
            <a:extLst>
              <a:ext uri="{FF2B5EF4-FFF2-40B4-BE49-F238E27FC236}">
                <a16:creationId xmlns:a16="http://schemas.microsoft.com/office/drawing/2014/main" id="{AD76AE46-6259-48B6-B3E3-D65513CF22AE}"/>
              </a:ext>
            </a:extLst>
          </p:cNvPr>
          <p:cNvSpPr/>
          <p:nvPr/>
        </p:nvSpPr>
        <p:spPr>
          <a:xfrm>
            <a:off x="3616683" y="5807716"/>
            <a:ext cx="230722" cy="556353"/>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下 109">
            <a:extLst>
              <a:ext uri="{FF2B5EF4-FFF2-40B4-BE49-F238E27FC236}">
                <a16:creationId xmlns:a16="http://schemas.microsoft.com/office/drawing/2014/main" id="{FBBEF2CD-8F46-4123-BD9F-005304DE867A}"/>
              </a:ext>
            </a:extLst>
          </p:cNvPr>
          <p:cNvSpPr/>
          <p:nvPr/>
        </p:nvSpPr>
        <p:spPr>
          <a:xfrm>
            <a:off x="5148922" y="5797856"/>
            <a:ext cx="230722" cy="556353"/>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上向き折線 110">
            <a:extLst>
              <a:ext uri="{FF2B5EF4-FFF2-40B4-BE49-F238E27FC236}">
                <a16:creationId xmlns:a16="http://schemas.microsoft.com/office/drawing/2014/main" id="{D4EBD2AD-6B9E-480F-A5B0-17D1B753273C}"/>
              </a:ext>
            </a:extLst>
          </p:cNvPr>
          <p:cNvSpPr/>
          <p:nvPr/>
        </p:nvSpPr>
        <p:spPr>
          <a:xfrm rot="16200000" flipH="1" flipV="1">
            <a:off x="956011" y="4979962"/>
            <a:ext cx="2576170" cy="1018052"/>
          </a:xfrm>
          <a:prstGeom prst="bentUpArrow">
            <a:avLst>
              <a:gd name="adj1" fmla="val 12704"/>
              <a:gd name="adj2" fmla="val 18878"/>
              <a:gd name="adj3" fmla="val 3435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矢印: 下 111">
            <a:extLst>
              <a:ext uri="{FF2B5EF4-FFF2-40B4-BE49-F238E27FC236}">
                <a16:creationId xmlns:a16="http://schemas.microsoft.com/office/drawing/2014/main" id="{B249DC21-4611-421F-9E99-6C236F7923A3}"/>
              </a:ext>
            </a:extLst>
          </p:cNvPr>
          <p:cNvSpPr/>
          <p:nvPr/>
        </p:nvSpPr>
        <p:spPr>
          <a:xfrm rot="16200000">
            <a:off x="3127368" y="2606232"/>
            <a:ext cx="284817" cy="3069409"/>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矢印: 上下 112">
            <a:extLst>
              <a:ext uri="{FF2B5EF4-FFF2-40B4-BE49-F238E27FC236}">
                <a16:creationId xmlns:a16="http://schemas.microsoft.com/office/drawing/2014/main" id="{B28E2C8A-468E-4356-BEB3-65FF18B56DBE}"/>
              </a:ext>
            </a:extLst>
          </p:cNvPr>
          <p:cNvSpPr/>
          <p:nvPr/>
        </p:nvSpPr>
        <p:spPr>
          <a:xfrm>
            <a:off x="5692568" y="4759284"/>
            <a:ext cx="183987" cy="545491"/>
          </a:xfrm>
          <a:prstGeom prst="upDownArrow">
            <a:avLst>
              <a:gd name="adj1" fmla="val 36279"/>
              <a:gd name="adj2" fmla="val 78804"/>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TextBox 25"/>
          <p:cNvSpPr txBox="1"/>
          <p:nvPr/>
        </p:nvSpPr>
        <p:spPr>
          <a:xfrm>
            <a:off x="5038083" y="365571"/>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シーン遷移</a:t>
            </a:r>
          </a:p>
        </p:txBody>
      </p:sp>
      <p:sp>
        <p:nvSpPr>
          <p:cNvPr id="27" name="楕円 84">
            <a:extLst>
              <a:ext uri="{FF2B5EF4-FFF2-40B4-BE49-F238E27FC236}">
                <a16:creationId xmlns:a16="http://schemas.microsoft.com/office/drawing/2014/main" id="{90DD2FB1-B8A1-4E9A-8B5B-348AC5C172B5}"/>
              </a:ext>
            </a:extLst>
          </p:cNvPr>
          <p:cNvSpPr/>
          <p:nvPr/>
        </p:nvSpPr>
        <p:spPr>
          <a:xfrm>
            <a:off x="9227828" y="6129535"/>
            <a:ext cx="2011837" cy="48319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ゲーム終了</a:t>
            </a:r>
          </a:p>
        </p:txBody>
      </p:sp>
    </p:spTree>
    <p:extLst>
      <p:ext uri="{BB962C8B-B14F-4D97-AF65-F5344CB8AC3E}">
        <p14:creationId xmlns:p14="http://schemas.microsoft.com/office/powerpoint/2010/main" val="1133426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5038083" y="365571"/>
            <a:ext cx="6117597"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コントローラー</a:t>
            </a:r>
          </a:p>
        </p:txBody>
      </p:sp>
      <p:pic>
        <p:nvPicPr>
          <p:cNvPr id="8" name="図 9">
            <a:extLst>
              <a:ext uri="{FF2B5EF4-FFF2-40B4-BE49-F238E27FC236}">
                <a16:creationId xmlns:a16="http://schemas.microsoft.com/office/drawing/2014/main" id="{DD0B1AA7-6298-43D3-A4B5-8CB9B6E13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1400" y="3751898"/>
            <a:ext cx="3400425" cy="2190750"/>
          </a:xfrm>
          <a:prstGeom prst="rect">
            <a:avLst/>
          </a:prstGeom>
        </p:spPr>
      </p:pic>
      <p:cxnSp>
        <p:nvCxnSpPr>
          <p:cNvPr id="9" name="直線矢印コネクタ 22">
            <a:extLst>
              <a:ext uri="{FF2B5EF4-FFF2-40B4-BE49-F238E27FC236}">
                <a16:creationId xmlns:a16="http://schemas.microsoft.com/office/drawing/2014/main" id="{CB338E5D-766F-48DD-8EE8-0DAD9A7587BD}"/>
              </a:ext>
            </a:extLst>
          </p:cNvPr>
          <p:cNvCxnSpPr/>
          <p:nvPr/>
        </p:nvCxnSpPr>
        <p:spPr>
          <a:xfrm>
            <a:off x="3461928" y="2911844"/>
            <a:ext cx="1338943" cy="10349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22">
            <a:extLst>
              <a:ext uri="{FF2B5EF4-FFF2-40B4-BE49-F238E27FC236}">
                <a16:creationId xmlns:a16="http://schemas.microsoft.com/office/drawing/2014/main" id="{CB338E5D-766F-48DD-8EE8-0DAD9A7587BD}"/>
              </a:ext>
            </a:extLst>
          </p:cNvPr>
          <p:cNvCxnSpPr/>
          <p:nvPr/>
        </p:nvCxnSpPr>
        <p:spPr>
          <a:xfrm>
            <a:off x="4800871" y="2296372"/>
            <a:ext cx="310650" cy="14555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22">
            <a:extLst>
              <a:ext uri="{FF2B5EF4-FFF2-40B4-BE49-F238E27FC236}">
                <a16:creationId xmlns:a16="http://schemas.microsoft.com/office/drawing/2014/main" id="{CB338E5D-766F-48DD-8EE8-0DAD9A7587BD}"/>
              </a:ext>
            </a:extLst>
          </p:cNvPr>
          <p:cNvCxnSpPr/>
          <p:nvPr/>
        </p:nvCxnSpPr>
        <p:spPr>
          <a:xfrm flipH="1">
            <a:off x="6621639" y="2506672"/>
            <a:ext cx="1094152" cy="12452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22">
            <a:extLst>
              <a:ext uri="{FF2B5EF4-FFF2-40B4-BE49-F238E27FC236}">
                <a16:creationId xmlns:a16="http://schemas.microsoft.com/office/drawing/2014/main" id="{CB338E5D-766F-48DD-8EE8-0DAD9A7587BD}"/>
              </a:ext>
            </a:extLst>
          </p:cNvPr>
          <p:cNvCxnSpPr/>
          <p:nvPr/>
        </p:nvCxnSpPr>
        <p:spPr>
          <a:xfrm flipH="1">
            <a:off x="6957667" y="3235388"/>
            <a:ext cx="1568024" cy="7345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22">
            <a:extLst>
              <a:ext uri="{FF2B5EF4-FFF2-40B4-BE49-F238E27FC236}">
                <a16:creationId xmlns:a16="http://schemas.microsoft.com/office/drawing/2014/main" id="{CB338E5D-766F-48DD-8EE8-0DAD9A7587BD}"/>
              </a:ext>
            </a:extLst>
          </p:cNvPr>
          <p:cNvCxnSpPr/>
          <p:nvPr/>
        </p:nvCxnSpPr>
        <p:spPr>
          <a:xfrm flipV="1">
            <a:off x="3446618" y="4414861"/>
            <a:ext cx="1509578" cy="5822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629988" y="4812458"/>
            <a:ext cx="720005" cy="369332"/>
          </a:xfrm>
          <a:prstGeom prst="rect">
            <a:avLst/>
          </a:prstGeom>
          <a:noFill/>
        </p:spPr>
        <p:txBody>
          <a:bodyPr wrap="none" rtlCol="0">
            <a:spAutoFit/>
          </a:bodyPr>
          <a:lstStyle/>
          <a:p>
            <a:r>
              <a:rPr lang="en-US" dirty="0"/>
              <a:t>Move</a:t>
            </a:r>
          </a:p>
        </p:txBody>
      </p:sp>
      <p:cxnSp>
        <p:nvCxnSpPr>
          <p:cNvPr id="19" name="直線矢印コネクタ 22">
            <a:extLst>
              <a:ext uri="{FF2B5EF4-FFF2-40B4-BE49-F238E27FC236}">
                <a16:creationId xmlns:a16="http://schemas.microsoft.com/office/drawing/2014/main" id="{CB338E5D-766F-48DD-8EE8-0DAD9A7587BD}"/>
              </a:ext>
            </a:extLst>
          </p:cNvPr>
          <p:cNvCxnSpPr/>
          <p:nvPr/>
        </p:nvCxnSpPr>
        <p:spPr>
          <a:xfrm flipH="1" flipV="1">
            <a:off x="6896977" y="4458901"/>
            <a:ext cx="2116394" cy="2044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22">
            <a:extLst>
              <a:ext uri="{FF2B5EF4-FFF2-40B4-BE49-F238E27FC236}">
                <a16:creationId xmlns:a16="http://schemas.microsoft.com/office/drawing/2014/main" id="{CB338E5D-766F-48DD-8EE8-0DAD9A7587BD}"/>
              </a:ext>
            </a:extLst>
          </p:cNvPr>
          <p:cNvCxnSpPr/>
          <p:nvPr/>
        </p:nvCxnSpPr>
        <p:spPr>
          <a:xfrm flipH="1">
            <a:off x="6687500" y="4086212"/>
            <a:ext cx="2056582" cy="606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2">
            <a:extLst>
              <a:ext uri="{FF2B5EF4-FFF2-40B4-BE49-F238E27FC236}">
                <a16:creationId xmlns:a16="http://schemas.microsoft.com/office/drawing/2014/main" id="{CB338E5D-766F-48DD-8EE8-0DAD9A7587BD}"/>
              </a:ext>
            </a:extLst>
          </p:cNvPr>
          <p:cNvCxnSpPr/>
          <p:nvPr/>
        </p:nvCxnSpPr>
        <p:spPr>
          <a:xfrm flipH="1" flipV="1">
            <a:off x="6627688" y="4663509"/>
            <a:ext cx="2054757" cy="6123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744081" y="3946770"/>
            <a:ext cx="1846147" cy="369332"/>
          </a:xfrm>
          <a:prstGeom prst="rect">
            <a:avLst/>
          </a:prstGeom>
          <a:noFill/>
        </p:spPr>
        <p:txBody>
          <a:bodyPr wrap="square" rtlCol="0">
            <a:spAutoFit/>
          </a:bodyPr>
          <a:lstStyle/>
          <a:p>
            <a:r>
              <a:rPr lang="en-US" dirty="0"/>
              <a:t>Y: </a:t>
            </a:r>
            <a:r>
              <a:rPr lang="en-US" altLang="ja-JP" dirty="0"/>
              <a:t>Throw Items</a:t>
            </a:r>
          </a:p>
        </p:txBody>
      </p:sp>
      <p:sp>
        <p:nvSpPr>
          <p:cNvPr id="24" name="TextBox 23"/>
          <p:cNvSpPr txBox="1"/>
          <p:nvPr/>
        </p:nvSpPr>
        <p:spPr>
          <a:xfrm>
            <a:off x="9126581" y="4458901"/>
            <a:ext cx="1611087" cy="369332"/>
          </a:xfrm>
          <a:prstGeom prst="rect">
            <a:avLst/>
          </a:prstGeom>
          <a:noFill/>
        </p:spPr>
        <p:txBody>
          <a:bodyPr wrap="square" rtlCol="0">
            <a:spAutoFit/>
          </a:bodyPr>
          <a:lstStyle/>
          <a:p>
            <a:r>
              <a:rPr lang="en-US" dirty="0"/>
              <a:t>B: Catch Items</a:t>
            </a:r>
          </a:p>
        </p:txBody>
      </p:sp>
      <p:cxnSp>
        <p:nvCxnSpPr>
          <p:cNvPr id="25" name="直線矢印コネクタ 22">
            <a:extLst>
              <a:ext uri="{FF2B5EF4-FFF2-40B4-BE49-F238E27FC236}">
                <a16:creationId xmlns:a16="http://schemas.microsoft.com/office/drawing/2014/main" id="{CB338E5D-766F-48DD-8EE8-0DAD9A7587BD}"/>
              </a:ext>
            </a:extLst>
          </p:cNvPr>
          <p:cNvCxnSpPr/>
          <p:nvPr/>
        </p:nvCxnSpPr>
        <p:spPr>
          <a:xfrm flipH="1" flipV="1">
            <a:off x="6470469" y="4480011"/>
            <a:ext cx="44008" cy="16388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401266" y="6459158"/>
            <a:ext cx="1051218" cy="369332"/>
          </a:xfrm>
          <a:prstGeom prst="rect">
            <a:avLst/>
          </a:prstGeom>
          <a:noFill/>
        </p:spPr>
        <p:txBody>
          <a:bodyPr wrap="square" rtlCol="0">
            <a:spAutoFit/>
          </a:bodyPr>
          <a:lstStyle/>
          <a:p>
            <a:r>
              <a:rPr lang="en-US" dirty="0"/>
              <a:t>X: Roll</a:t>
            </a:r>
          </a:p>
        </p:txBody>
      </p:sp>
      <p:sp>
        <p:nvSpPr>
          <p:cNvPr id="27" name="TextBox 26"/>
          <p:cNvSpPr txBox="1"/>
          <p:nvPr/>
        </p:nvSpPr>
        <p:spPr>
          <a:xfrm>
            <a:off x="4590388" y="6459158"/>
            <a:ext cx="1678032" cy="369332"/>
          </a:xfrm>
          <a:prstGeom prst="rect">
            <a:avLst/>
          </a:prstGeom>
          <a:noFill/>
        </p:spPr>
        <p:txBody>
          <a:bodyPr wrap="square" rtlCol="0">
            <a:spAutoFit/>
          </a:bodyPr>
          <a:lstStyle/>
          <a:p>
            <a:r>
              <a:rPr lang="en-US" dirty="0"/>
              <a:t>Switch Items</a:t>
            </a:r>
          </a:p>
        </p:txBody>
      </p:sp>
      <p:cxnSp>
        <p:nvCxnSpPr>
          <p:cNvPr id="28" name="直線矢印コネクタ 22">
            <a:extLst>
              <a:ext uri="{FF2B5EF4-FFF2-40B4-BE49-F238E27FC236}">
                <a16:creationId xmlns:a16="http://schemas.microsoft.com/office/drawing/2014/main" id="{CB338E5D-766F-48DD-8EE8-0DAD9A7587BD}"/>
              </a:ext>
            </a:extLst>
          </p:cNvPr>
          <p:cNvCxnSpPr/>
          <p:nvPr/>
        </p:nvCxnSpPr>
        <p:spPr>
          <a:xfrm flipH="1" flipV="1">
            <a:off x="5407400" y="4828233"/>
            <a:ext cx="44008" cy="16388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744080" y="2830286"/>
            <a:ext cx="1993588" cy="369332"/>
          </a:xfrm>
          <a:prstGeom prst="rect">
            <a:avLst/>
          </a:prstGeom>
          <a:noFill/>
        </p:spPr>
        <p:txBody>
          <a:bodyPr wrap="square" rtlCol="0">
            <a:spAutoFit/>
          </a:bodyPr>
          <a:lstStyle/>
          <a:p>
            <a:r>
              <a:rPr lang="en-US" dirty="0"/>
              <a:t>R1: Run</a:t>
            </a:r>
          </a:p>
        </p:txBody>
      </p:sp>
      <p:sp>
        <p:nvSpPr>
          <p:cNvPr id="31" name="TextBox 30"/>
          <p:cNvSpPr txBox="1"/>
          <p:nvPr/>
        </p:nvSpPr>
        <p:spPr>
          <a:xfrm>
            <a:off x="8865326" y="5085806"/>
            <a:ext cx="1506583" cy="369332"/>
          </a:xfrm>
          <a:prstGeom prst="rect">
            <a:avLst/>
          </a:prstGeom>
          <a:noFill/>
        </p:spPr>
        <p:txBody>
          <a:bodyPr wrap="square" rtlCol="0">
            <a:spAutoFit/>
          </a:bodyPr>
          <a:lstStyle/>
          <a:p>
            <a:r>
              <a:rPr lang="en-US" dirty="0"/>
              <a:t>A: Attack</a:t>
            </a:r>
          </a:p>
        </p:txBody>
      </p:sp>
    </p:spTree>
    <p:extLst>
      <p:ext uri="{BB962C8B-B14F-4D97-AF65-F5344CB8AC3E}">
        <p14:creationId xmlns:p14="http://schemas.microsoft.com/office/powerpoint/2010/main" val="261459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6353078" y="372012"/>
            <a:ext cx="3261186"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ツール</a:t>
            </a:r>
          </a:p>
        </p:txBody>
      </p:sp>
      <p:sp>
        <p:nvSpPr>
          <p:cNvPr id="8" name="Rectangle 7"/>
          <p:cNvSpPr/>
          <p:nvPr/>
        </p:nvSpPr>
        <p:spPr>
          <a:xfrm>
            <a:off x="6696892" y="3439886"/>
            <a:ext cx="3704182" cy="322621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093134" y="3815414"/>
            <a:ext cx="1706880" cy="338554"/>
          </a:xfrm>
          <a:prstGeom prst="rect">
            <a:avLst/>
          </a:prstGeom>
          <a:noFill/>
        </p:spPr>
        <p:txBody>
          <a:bodyPr wrap="square" rtlCol="0">
            <a:spAutoFit/>
          </a:bodyPr>
          <a:lstStyle/>
          <a:p>
            <a:r>
              <a:rPr lang="ja-JP" altLang="en-US" sz="1600" b="1" dirty="0"/>
              <a:t>敵の初期化座標</a:t>
            </a:r>
            <a:endParaRPr lang="en-US" sz="1600" b="1" dirty="0"/>
          </a:p>
        </p:txBody>
      </p:sp>
      <p:sp>
        <p:nvSpPr>
          <p:cNvPr id="10" name="TextBox 9"/>
          <p:cNvSpPr txBox="1"/>
          <p:nvPr/>
        </p:nvSpPr>
        <p:spPr>
          <a:xfrm>
            <a:off x="9051249" y="3811137"/>
            <a:ext cx="1349828" cy="369332"/>
          </a:xfrm>
          <a:prstGeom prst="rect">
            <a:avLst/>
          </a:prstGeom>
          <a:noFill/>
        </p:spPr>
        <p:txBody>
          <a:bodyPr wrap="square" rtlCol="0">
            <a:spAutoFit/>
          </a:bodyPr>
          <a:lstStyle/>
          <a:p>
            <a:r>
              <a:rPr lang="en-US" dirty="0"/>
              <a:t>100,100</a:t>
            </a:r>
          </a:p>
        </p:txBody>
      </p:sp>
      <p:sp>
        <p:nvSpPr>
          <p:cNvPr id="11" name="Rectangle 10"/>
          <p:cNvSpPr/>
          <p:nvPr/>
        </p:nvSpPr>
        <p:spPr>
          <a:xfrm>
            <a:off x="7040884" y="5689559"/>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9051249" y="3800025"/>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093134" y="4367086"/>
            <a:ext cx="1497875" cy="5717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chemeClr val="tx1"/>
                </a:solidFill>
              </a:rPr>
              <a:t>プレイヤーの初期化座標</a:t>
            </a:r>
            <a:endParaRPr lang="en-US" sz="1600" b="1" dirty="0">
              <a:solidFill>
                <a:schemeClr val="tx1"/>
              </a:solidFill>
            </a:endParaRPr>
          </a:p>
        </p:txBody>
      </p:sp>
      <p:sp>
        <p:nvSpPr>
          <p:cNvPr id="14" name="Rectangle 13"/>
          <p:cNvSpPr/>
          <p:nvPr/>
        </p:nvSpPr>
        <p:spPr>
          <a:xfrm>
            <a:off x="9051245" y="4479399"/>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051246" y="4468287"/>
            <a:ext cx="1349828" cy="369332"/>
          </a:xfrm>
          <a:prstGeom prst="rect">
            <a:avLst/>
          </a:prstGeom>
          <a:noFill/>
        </p:spPr>
        <p:txBody>
          <a:bodyPr wrap="square" rtlCol="0">
            <a:spAutoFit/>
          </a:bodyPr>
          <a:lstStyle/>
          <a:p>
            <a:r>
              <a:rPr lang="en-US" dirty="0"/>
              <a:t>200, 200</a:t>
            </a:r>
          </a:p>
        </p:txBody>
      </p:sp>
      <p:sp>
        <p:nvSpPr>
          <p:cNvPr id="16" name="Rectangle 15"/>
          <p:cNvSpPr/>
          <p:nvPr/>
        </p:nvSpPr>
        <p:spPr>
          <a:xfrm>
            <a:off x="7058301" y="5089373"/>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7067008" y="5089373"/>
            <a:ext cx="1733006" cy="369332"/>
          </a:xfrm>
          <a:prstGeom prst="rect">
            <a:avLst/>
          </a:prstGeom>
          <a:noFill/>
        </p:spPr>
        <p:txBody>
          <a:bodyPr wrap="square" rtlCol="0">
            <a:spAutoFit/>
          </a:bodyPr>
          <a:lstStyle/>
          <a:p>
            <a:r>
              <a:rPr lang="en-US" dirty="0"/>
              <a:t>Object 1</a:t>
            </a:r>
            <a:r>
              <a:rPr lang="ja-JP" altLang="en-US" b="1" dirty="0"/>
              <a:t>の座標</a:t>
            </a:r>
            <a:endParaRPr lang="en-US" b="1" dirty="0"/>
          </a:p>
        </p:txBody>
      </p:sp>
      <p:sp>
        <p:nvSpPr>
          <p:cNvPr id="18" name="TextBox 17"/>
          <p:cNvSpPr txBox="1"/>
          <p:nvPr/>
        </p:nvSpPr>
        <p:spPr>
          <a:xfrm>
            <a:off x="9051246" y="5048845"/>
            <a:ext cx="1349828" cy="369332"/>
          </a:xfrm>
          <a:prstGeom prst="rect">
            <a:avLst/>
          </a:prstGeom>
          <a:noFill/>
        </p:spPr>
        <p:txBody>
          <a:bodyPr wrap="square" rtlCol="0">
            <a:spAutoFit/>
          </a:bodyPr>
          <a:lstStyle/>
          <a:p>
            <a:r>
              <a:rPr lang="en-US" dirty="0"/>
              <a:t>50, 50</a:t>
            </a:r>
          </a:p>
        </p:txBody>
      </p:sp>
      <p:sp>
        <p:nvSpPr>
          <p:cNvPr id="19" name="Rectangle 18"/>
          <p:cNvSpPr/>
          <p:nvPr/>
        </p:nvSpPr>
        <p:spPr>
          <a:xfrm>
            <a:off x="9051249" y="5083265"/>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679" y="3194797"/>
            <a:ext cx="4787539" cy="3590654"/>
          </a:xfrm>
          <a:prstGeom prst="rect">
            <a:avLst/>
          </a:prstGeom>
        </p:spPr>
      </p:pic>
      <p:cxnSp>
        <p:nvCxnSpPr>
          <p:cNvPr id="21" name="Straight Arrow Connector 20"/>
          <p:cNvCxnSpPr/>
          <p:nvPr/>
        </p:nvCxnSpPr>
        <p:spPr>
          <a:xfrm flipH="1" flipV="1">
            <a:off x="4794073" y="5174791"/>
            <a:ext cx="217716" cy="150245"/>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058301" y="5689559"/>
            <a:ext cx="1672047" cy="369332"/>
          </a:xfrm>
          <a:prstGeom prst="rect">
            <a:avLst/>
          </a:prstGeom>
          <a:noFill/>
        </p:spPr>
        <p:txBody>
          <a:bodyPr wrap="square" rtlCol="0">
            <a:spAutoFit/>
          </a:bodyPr>
          <a:lstStyle/>
          <a:p>
            <a:r>
              <a:rPr lang="ja-JP" altLang="en-US" b="1" dirty="0"/>
              <a:t>マウスの座標</a:t>
            </a:r>
            <a:endParaRPr lang="en-US" b="1" dirty="0"/>
          </a:p>
        </p:txBody>
      </p:sp>
      <p:sp>
        <p:nvSpPr>
          <p:cNvPr id="23" name="Rectangle 22"/>
          <p:cNvSpPr/>
          <p:nvPr/>
        </p:nvSpPr>
        <p:spPr>
          <a:xfrm>
            <a:off x="7123615" y="3800025"/>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9051245" y="5679203"/>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4441371" y="4848731"/>
            <a:ext cx="940526" cy="234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150,150</a:t>
            </a:r>
          </a:p>
        </p:txBody>
      </p:sp>
      <p:sp>
        <p:nvSpPr>
          <p:cNvPr id="26" name="TextBox 25"/>
          <p:cNvSpPr txBox="1"/>
          <p:nvPr/>
        </p:nvSpPr>
        <p:spPr>
          <a:xfrm>
            <a:off x="9091756" y="5689559"/>
            <a:ext cx="1114690" cy="369332"/>
          </a:xfrm>
          <a:prstGeom prst="rect">
            <a:avLst/>
          </a:prstGeom>
          <a:noFill/>
        </p:spPr>
        <p:txBody>
          <a:bodyPr wrap="square" rtlCol="0">
            <a:spAutoFit/>
          </a:bodyPr>
          <a:lstStyle/>
          <a:p>
            <a:r>
              <a:rPr lang="en-US" dirty="0"/>
              <a:t>150,150</a:t>
            </a:r>
          </a:p>
        </p:txBody>
      </p:sp>
      <p:sp>
        <p:nvSpPr>
          <p:cNvPr id="27" name="Rectangle 26"/>
          <p:cNvSpPr/>
          <p:nvPr/>
        </p:nvSpPr>
        <p:spPr>
          <a:xfrm>
            <a:off x="3474717" y="5369407"/>
            <a:ext cx="940526" cy="234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50,50</a:t>
            </a:r>
          </a:p>
        </p:txBody>
      </p:sp>
      <p:sp>
        <p:nvSpPr>
          <p:cNvPr id="28" name="Rectangle 27"/>
          <p:cNvSpPr/>
          <p:nvPr/>
        </p:nvSpPr>
        <p:spPr>
          <a:xfrm>
            <a:off x="3605346" y="6058891"/>
            <a:ext cx="679269" cy="285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Object1</a:t>
            </a:r>
          </a:p>
        </p:txBody>
      </p:sp>
      <p:cxnSp>
        <p:nvCxnSpPr>
          <p:cNvPr id="29" name="Straight Arrow Connector 28"/>
          <p:cNvCxnSpPr/>
          <p:nvPr/>
        </p:nvCxnSpPr>
        <p:spPr>
          <a:xfrm flipH="1" flipV="1">
            <a:off x="5297532" y="5389466"/>
            <a:ext cx="1650596" cy="48475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3605346" y="5679203"/>
            <a:ext cx="565512" cy="369332"/>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p:nvPr/>
        </p:nvCxnSpPr>
        <p:spPr>
          <a:xfrm flipH="1">
            <a:off x="4235644" y="5317499"/>
            <a:ext cx="2712484" cy="54637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841584" y="1880340"/>
            <a:ext cx="4559490" cy="1323439"/>
          </a:xfrm>
          <a:prstGeom prst="rect">
            <a:avLst/>
          </a:prstGeom>
          <a:noFill/>
        </p:spPr>
        <p:txBody>
          <a:bodyPr wrap="square" rtlCol="0">
            <a:spAutoFit/>
          </a:bodyPr>
          <a:lstStyle/>
          <a:p>
            <a:r>
              <a:rPr lang="ja-JP" altLang="en-US" sz="2000" b="1" dirty="0"/>
              <a:t>デバッグシステムのように、ゲーム内の情報を表示し、そこから自分たちのニーズに合った情報を確認したり、変更したりすることができます。</a:t>
            </a:r>
            <a:endParaRPr lang="en-US" sz="2000" b="1" dirty="0"/>
          </a:p>
        </p:txBody>
      </p:sp>
    </p:spTree>
    <p:extLst>
      <p:ext uri="{BB962C8B-B14F-4D97-AF65-F5344CB8AC3E}">
        <p14:creationId xmlns:p14="http://schemas.microsoft.com/office/powerpoint/2010/main" val="2643564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6353078" y="372012"/>
            <a:ext cx="3261186"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ツール</a:t>
            </a:r>
          </a:p>
        </p:txBody>
      </p:sp>
      <p:sp>
        <p:nvSpPr>
          <p:cNvPr id="8" name="Rectangle 7"/>
          <p:cNvSpPr/>
          <p:nvPr/>
        </p:nvSpPr>
        <p:spPr>
          <a:xfrm>
            <a:off x="827315" y="3744686"/>
            <a:ext cx="3866605" cy="2952205"/>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223557" y="4127425"/>
            <a:ext cx="1706880" cy="338554"/>
          </a:xfrm>
          <a:prstGeom prst="rect">
            <a:avLst/>
          </a:prstGeom>
          <a:noFill/>
        </p:spPr>
        <p:txBody>
          <a:bodyPr wrap="square" rtlCol="0">
            <a:spAutoFit/>
          </a:bodyPr>
          <a:lstStyle/>
          <a:p>
            <a:r>
              <a:rPr lang="ja-JP" altLang="en-US" sz="1600" b="1" dirty="0"/>
              <a:t>敵の初期化座標</a:t>
            </a:r>
            <a:endParaRPr lang="en-US" sz="1600" b="1" dirty="0"/>
          </a:p>
        </p:txBody>
      </p:sp>
      <p:sp>
        <p:nvSpPr>
          <p:cNvPr id="10" name="TextBox 9"/>
          <p:cNvSpPr txBox="1"/>
          <p:nvPr/>
        </p:nvSpPr>
        <p:spPr>
          <a:xfrm>
            <a:off x="3181672" y="4123148"/>
            <a:ext cx="1349828" cy="369332"/>
          </a:xfrm>
          <a:prstGeom prst="rect">
            <a:avLst/>
          </a:prstGeom>
          <a:noFill/>
        </p:spPr>
        <p:txBody>
          <a:bodyPr wrap="square" rtlCol="0">
            <a:spAutoFit/>
          </a:bodyPr>
          <a:lstStyle/>
          <a:p>
            <a:r>
              <a:rPr lang="en-US" dirty="0"/>
              <a:t>100,100</a:t>
            </a:r>
          </a:p>
        </p:txBody>
      </p:sp>
      <p:sp>
        <p:nvSpPr>
          <p:cNvPr id="11" name="Rectangle 10"/>
          <p:cNvSpPr/>
          <p:nvPr/>
        </p:nvSpPr>
        <p:spPr>
          <a:xfrm>
            <a:off x="1171307" y="6001570"/>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3181672" y="4112036"/>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23557" y="4679097"/>
            <a:ext cx="1497875" cy="5717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chemeClr val="tx1"/>
                </a:solidFill>
              </a:rPr>
              <a:t>プレイヤーの初期化座標</a:t>
            </a:r>
            <a:endParaRPr lang="en-US" sz="1600" b="1" dirty="0">
              <a:solidFill>
                <a:schemeClr val="tx1"/>
              </a:solidFill>
            </a:endParaRPr>
          </a:p>
        </p:txBody>
      </p:sp>
      <p:sp>
        <p:nvSpPr>
          <p:cNvPr id="14" name="Rectangle 13"/>
          <p:cNvSpPr/>
          <p:nvPr/>
        </p:nvSpPr>
        <p:spPr>
          <a:xfrm>
            <a:off x="3181668" y="4791410"/>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181669" y="4780298"/>
            <a:ext cx="1349828" cy="369332"/>
          </a:xfrm>
          <a:prstGeom prst="rect">
            <a:avLst/>
          </a:prstGeom>
          <a:noFill/>
        </p:spPr>
        <p:txBody>
          <a:bodyPr wrap="square" rtlCol="0">
            <a:spAutoFit/>
          </a:bodyPr>
          <a:lstStyle/>
          <a:p>
            <a:r>
              <a:rPr lang="en-US" dirty="0"/>
              <a:t>200, 200</a:t>
            </a:r>
          </a:p>
        </p:txBody>
      </p:sp>
      <p:sp>
        <p:nvSpPr>
          <p:cNvPr id="16" name="Rectangle 15"/>
          <p:cNvSpPr/>
          <p:nvPr/>
        </p:nvSpPr>
        <p:spPr>
          <a:xfrm>
            <a:off x="1188724" y="5401384"/>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197431" y="5401384"/>
            <a:ext cx="1733006" cy="369332"/>
          </a:xfrm>
          <a:prstGeom prst="rect">
            <a:avLst/>
          </a:prstGeom>
          <a:noFill/>
        </p:spPr>
        <p:txBody>
          <a:bodyPr wrap="square" rtlCol="0">
            <a:spAutoFit/>
          </a:bodyPr>
          <a:lstStyle/>
          <a:p>
            <a:r>
              <a:rPr lang="en-US" dirty="0"/>
              <a:t>Object 1</a:t>
            </a:r>
            <a:r>
              <a:rPr lang="ja-JP" altLang="en-US" b="1" dirty="0"/>
              <a:t>の座標</a:t>
            </a:r>
            <a:endParaRPr lang="en-US" b="1" dirty="0"/>
          </a:p>
        </p:txBody>
      </p:sp>
      <p:sp>
        <p:nvSpPr>
          <p:cNvPr id="18" name="TextBox 17"/>
          <p:cNvSpPr txBox="1"/>
          <p:nvPr/>
        </p:nvSpPr>
        <p:spPr>
          <a:xfrm>
            <a:off x="3181669" y="5360856"/>
            <a:ext cx="1349828" cy="369332"/>
          </a:xfrm>
          <a:prstGeom prst="rect">
            <a:avLst/>
          </a:prstGeom>
          <a:noFill/>
        </p:spPr>
        <p:txBody>
          <a:bodyPr wrap="square" rtlCol="0">
            <a:spAutoFit/>
          </a:bodyPr>
          <a:lstStyle/>
          <a:p>
            <a:r>
              <a:rPr lang="en-US" dirty="0"/>
              <a:t>50, 50</a:t>
            </a:r>
          </a:p>
        </p:txBody>
      </p:sp>
      <p:sp>
        <p:nvSpPr>
          <p:cNvPr id="19" name="Rectangle 18"/>
          <p:cNvSpPr/>
          <p:nvPr/>
        </p:nvSpPr>
        <p:spPr>
          <a:xfrm>
            <a:off x="3181672" y="5395276"/>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188724" y="6001570"/>
            <a:ext cx="1672047" cy="369332"/>
          </a:xfrm>
          <a:prstGeom prst="rect">
            <a:avLst/>
          </a:prstGeom>
          <a:noFill/>
        </p:spPr>
        <p:txBody>
          <a:bodyPr wrap="square" rtlCol="0">
            <a:spAutoFit/>
          </a:bodyPr>
          <a:lstStyle/>
          <a:p>
            <a:r>
              <a:rPr lang="ja-JP" altLang="en-US" b="1" dirty="0"/>
              <a:t>マウスの座標</a:t>
            </a:r>
            <a:endParaRPr lang="en-US" b="1" dirty="0"/>
          </a:p>
        </p:txBody>
      </p:sp>
      <p:sp>
        <p:nvSpPr>
          <p:cNvPr id="21" name="Rectangle 20"/>
          <p:cNvSpPr/>
          <p:nvPr/>
        </p:nvSpPr>
        <p:spPr>
          <a:xfrm>
            <a:off x="1254038" y="4112036"/>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3181668" y="5991214"/>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3222179" y="6001570"/>
            <a:ext cx="1114690" cy="369332"/>
          </a:xfrm>
          <a:prstGeom prst="rect">
            <a:avLst/>
          </a:prstGeom>
          <a:noFill/>
        </p:spPr>
        <p:txBody>
          <a:bodyPr wrap="square" rtlCol="0">
            <a:spAutoFit/>
          </a:bodyPr>
          <a:lstStyle/>
          <a:p>
            <a:r>
              <a:rPr lang="en-US" dirty="0"/>
              <a:t>150,150</a:t>
            </a:r>
          </a:p>
        </p:txBody>
      </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7927" y="3679302"/>
            <a:ext cx="5226833" cy="6858070"/>
          </a:xfrm>
          <a:prstGeom prst="rect">
            <a:avLst/>
          </a:prstGeom>
        </p:spPr>
      </p:pic>
      <p:cxnSp>
        <p:nvCxnSpPr>
          <p:cNvPr id="25" name="Straight Arrow Connector 24"/>
          <p:cNvCxnSpPr/>
          <p:nvPr/>
        </p:nvCxnSpPr>
        <p:spPr>
          <a:xfrm flipH="1" flipV="1">
            <a:off x="4415246" y="4208256"/>
            <a:ext cx="1384663" cy="51007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4345574" y="4964964"/>
            <a:ext cx="1432566" cy="7037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4415246" y="5349744"/>
            <a:ext cx="1456516" cy="23019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3" idx="3"/>
          </p:cNvCxnSpPr>
          <p:nvPr/>
        </p:nvCxnSpPr>
        <p:spPr>
          <a:xfrm flipH="1">
            <a:off x="4336869" y="5700104"/>
            <a:ext cx="1521824" cy="48613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503343" y="1868833"/>
            <a:ext cx="6096000" cy="1200329"/>
          </a:xfrm>
          <a:prstGeom prst="rect">
            <a:avLst/>
          </a:prstGeom>
        </p:spPr>
        <p:txBody>
          <a:bodyPr>
            <a:spAutoFit/>
          </a:bodyPr>
          <a:lstStyle/>
          <a:p>
            <a:r>
              <a:rPr lang="en-US" dirty="0">
                <a:solidFill>
                  <a:srgbClr val="C00000"/>
                </a:solidFill>
              </a:rPr>
              <a:t>また、ゲーム内の情報をどのように管理しているのでしょうか？それは簡単で、テキストファイルを作成して数字を埋めていくだけで、デバッグツールと全く同じルートを辿ることができます。</a:t>
            </a:r>
          </a:p>
        </p:txBody>
      </p:sp>
    </p:spTree>
    <p:extLst>
      <p:ext uri="{BB962C8B-B14F-4D97-AF65-F5344CB8AC3E}">
        <p14:creationId xmlns:p14="http://schemas.microsoft.com/office/powerpoint/2010/main" val="3522932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pic>
        <p:nvPicPr>
          <p:cNvPr id="11268" name="Picture 4" descr="Activity, human, male, man, men, person, stand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55404" y="1541695"/>
            <a:ext cx="1186765" cy="1186765"/>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Hike, stroll, walk, walking, watchkit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9025" y="2832962"/>
            <a:ext cx="1202779" cy="1202779"/>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Dash, dashing, fast, run, runner, running, speed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11838" y="3043149"/>
            <a:ext cx="1016730" cy="782406"/>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descr="Silhouette Of Gymnastic Girl. Art Gymnastics Stock Vector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55404" y="4235843"/>
            <a:ext cx="892533" cy="1263019"/>
          </a:xfrm>
          <a:prstGeom prst="rect">
            <a:avLst/>
          </a:prstGeom>
          <a:noFill/>
          <a:extLst>
            <a:ext uri="{909E8E84-426E-40DD-AFC4-6F175D3DCCD1}">
              <a14:hiddenFill xmlns:a14="http://schemas.microsoft.com/office/drawing/2010/main">
                <a:solidFill>
                  <a:srgbClr val="FFFFFF"/>
                </a:solidFill>
              </a14:hiddenFill>
            </a:ext>
          </a:extLst>
        </p:spPr>
      </p:pic>
      <p:sp>
        <p:nvSpPr>
          <p:cNvPr id="8" name="Right Arrow 7"/>
          <p:cNvSpPr/>
          <p:nvPr/>
        </p:nvSpPr>
        <p:spPr>
          <a:xfrm rot="8540276">
            <a:off x="6573295" y="2431156"/>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2614664">
            <a:off x="8262535" y="2410289"/>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2614664">
            <a:off x="6520563" y="4510943"/>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8540276">
            <a:off x="8235039" y="4488698"/>
            <a:ext cx="689655" cy="18288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アイドル</a:t>
            </a:r>
            <a:endParaRPr lang="en-US"/>
          </a:p>
        </p:txBody>
      </p:sp>
      <p:sp>
        <p:nvSpPr>
          <p:cNvPr id="18" name="Right Arrow 17"/>
          <p:cNvSpPr/>
          <p:nvPr/>
        </p:nvSpPr>
        <p:spPr>
          <a:xfrm rot="1861306">
            <a:off x="8248827" y="5694000"/>
            <a:ext cx="689655" cy="18288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rot="8540276">
            <a:off x="6512854" y="5694000"/>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a:off x="5932693" y="6254262"/>
            <a:ext cx="686798" cy="8709"/>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7888123" y="6297789"/>
            <a:ext cx="2640540" cy="0"/>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150695" y="6468996"/>
            <a:ext cx="877163" cy="369332"/>
          </a:xfrm>
          <a:prstGeom prst="rect">
            <a:avLst/>
          </a:prstGeom>
          <a:solidFill>
            <a:schemeClr val="bg2">
              <a:lumMod val="75000"/>
            </a:schemeClr>
          </a:solidFill>
        </p:spPr>
        <p:txBody>
          <a:bodyPr wrap="none">
            <a:spAutoFit/>
          </a:bodyPr>
          <a:lstStyle/>
          <a:p>
            <a:r>
              <a:rPr lang="en-US" dirty="0"/>
              <a:t>短距離</a:t>
            </a:r>
          </a:p>
        </p:txBody>
      </p:sp>
      <p:sp>
        <p:nvSpPr>
          <p:cNvPr id="26" name="Rectangle 25"/>
          <p:cNvSpPr/>
          <p:nvPr/>
        </p:nvSpPr>
        <p:spPr>
          <a:xfrm>
            <a:off x="8579866" y="6497376"/>
            <a:ext cx="877163" cy="369332"/>
          </a:xfrm>
          <a:prstGeom prst="rect">
            <a:avLst/>
          </a:prstGeom>
          <a:solidFill>
            <a:schemeClr val="bg2">
              <a:lumMod val="75000"/>
            </a:schemeClr>
          </a:solidFill>
        </p:spPr>
        <p:txBody>
          <a:bodyPr wrap="none">
            <a:spAutoFit/>
          </a:bodyPr>
          <a:lstStyle/>
          <a:p>
            <a:r>
              <a:rPr lang="en-US" dirty="0"/>
              <a:t>長距離</a:t>
            </a:r>
          </a:p>
        </p:txBody>
      </p:sp>
      <p:cxnSp>
        <p:nvCxnSpPr>
          <p:cNvPr id="33" name="Straight Arrow Connector 32"/>
          <p:cNvCxnSpPr/>
          <p:nvPr/>
        </p:nvCxnSpPr>
        <p:spPr>
          <a:xfrm>
            <a:off x="6918122" y="3545438"/>
            <a:ext cx="1532940" cy="5033"/>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10119881" y="1926262"/>
            <a:ext cx="34313" cy="420455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8719091" y="1926262"/>
            <a:ext cx="1392082" cy="87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5533035" y="1953664"/>
            <a:ext cx="62443" cy="442101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5524327" y="1962374"/>
            <a:ext cx="150353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52" name="Picture 4" descr="Activity, human, male, man, men, person, stand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6129" y="4761809"/>
            <a:ext cx="1186765" cy="1186765"/>
          </a:xfrm>
          <a:prstGeom prst="rect">
            <a:avLst/>
          </a:prstGeom>
          <a:noFill/>
          <a:extLst>
            <a:ext uri="{909E8E84-426E-40DD-AFC4-6F175D3DCCD1}">
              <a14:hiddenFill xmlns:a14="http://schemas.microsoft.com/office/drawing/2010/main">
                <a:solidFill>
                  <a:srgbClr val="FFFFFF"/>
                </a:solidFill>
              </a14:hiddenFill>
            </a:ext>
          </a:extLst>
        </p:spPr>
      </p:pic>
      <p:sp>
        <p:nvSpPr>
          <p:cNvPr id="53" name="Right Arrow 52"/>
          <p:cNvSpPr/>
          <p:nvPr/>
        </p:nvSpPr>
        <p:spPr>
          <a:xfrm rot="8540276">
            <a:off x="1145701" y="5970036"/>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ight Arrow 53"/>
          <p:cNvSpPr/>
          <p:nvPr/>
        </p:nvSpPr>
        <p:spPr>
          <a:xfrm rot="2614664">
            <a:off x="2733340" y="5944196"/>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rot="5400000">
            <a:off x="1961706" y="6314864"/>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rot="13697622">
            <a:off x="1082812" y="4536211"/>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rot="19073579">
            <a:off x="2820768" y="4504672"/>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ight Arrow 57"/>
          <p:cNvSpPr/>
          <p:nvPr/>
        </p:nvSpPr>
        <p:spPr>
          <a:xfrm rot="16081218">
            <a:off x="1943324" y="4144402"/>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7186526" y="2737522"/>
            <a:ext cx="1107996" cy="369332"/>
          </a:xfrm>
          <a:prstGeom prst="rect">
            <a:avLst/>
          </a:prstGeom>
          <a:solidFill>
            <a:schemeClr val="bg2">
              <a:lumMod val="75000"/>
            </a:schemeClr>
          </a:solidFill>
        </p:spPr>
        <p:txBody>
          <a:bodyPr wrap="none">
            <a:spAutoFit/>
          </a:bodyPr>
          <a:lstStyle/>
          <a:p>
            <a:r>
              <a:rPr lang="en-US" dirty="0"/>
              <a:t>アイドル</a:t>
            </a:r>
          </a:p>
        </p:txBody>
      </p:sp>
      <p:sp>
        <p:nvSpPr>
          <p:cNvPr id="48" name="Rectangle 47"/>
          <p:cNvSpPr/>
          <p:nvPr/>
        </p:nvSpPr>
        <p:spPr>
          <a:xfrm>
            <a:off x="6052268" y="3965860"/>
            <a:ext cx="646331" cy="369332"/>
          </a:xfrm>
          <a:prstGeom prst="rect">
            <a:avLst/>
          </a:prstGeom>
          <a:solidFill>
            <a:schemeClr val="bg2">
              <a:lumMod val="75000"/>
            </a:schemeClr>
          </a:solidFill>
        </p:spPr>
        <p:txBody>
          <a:bodyPr wrap="none">
            <a:spAutoFit/>
          </a:bodyPr>
          <a:lstStyle/>
          <a:p>
            <a:r>
              <a:rPr lang="en-US" dirty="0"/>
              <a:t>歩く</a:t>
            </a:r>
          </a:p>
        </p:txBody>
      </p:sp>
      <p:sp>
        <p:nvSpPr>
          <p:cNvPr id="49" name="Rectangle 48"/>
          <p:cNvSpPr/>
          <p:nvPr/>
        </p:nvSpPr>
        <p:spPr>
          <a:xfrm>
            <a:off x="8366205" y="3870309"/>
            <a:ext cx="1107996" cy="369332"/>
          </a:xfrm>
          <a:prstGeom prst="rect">
            <a:avLst/>
          </a:prstGeom>
          <a:solidFill>
            <a:schemeClr val="bg2">
              <a:lumMod val="75000"/>
            </a:schemeClr>
          </a:solidFill>
        </p:spPr>
        <p:txBody>
          <a:bodyPr wrap="none">
            <a:spAutoFit/>
          </a:bodyPr>
          <a:lstStyle/>
          <a:p>
            <a:r>
              <a:rPr lang="en-US" dirty="0"/>
              <a:t>走らせる</a:t>
            </a:r>
          </a:p>
        </p:txBody>
      </p:sp>
      <p:sp>
        <p:nvSpPr>
          <p:cNvPr id="62" name="Rectangle 61"/>
          <p:cNvSpPr/>
          <p:nvPr/>
        </p:nvSpPr>
        <p:spPr>
          <a:xfrm>
            <a:off x="7310204" y="5610518"/>
            <a:ext cx="877163" cy="369332"/>
          </a:xfrm>
          <a:prstGeom prst="rect">
            <a:avLst/>
          </a:prstGeom>
          <a:solidFill>
            <a:schemeClr val="bg2">
              <a:lumMod val="75000"/>
            </a:schemeClr>
          </a:solidFill>
        </p:spPr>
        <p:txBody>
          <a:bodyPr wrap="none">
            <a:spAutoFit/>
          </a:bodyPr>
          <a:lstStyle/>
          <a:p>
            <a:r>
              <a:rPr lang="ja-JP" altLang="en-US" b="1" dirty="0"/>
              <a:t>ロール</a:t>
            </a:r>
            <a:endParaRPr lang="en-US" b="1" dirty="0"/>
          </a:p>
        </p:txBody>
      </p:sp>
      <p:sp>
        <p:nvSpPr>
          <p:cNvPr id="63" name="Right Arrow 62"/>
          <p:cNvSpPr/>
          <p:nvPr/>
        </p:nvSpPr>
        <p:spPr>
          <a:xfrm>
            <a:off x="3114695" y="5226587"/>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ight Arrow 63"/>
          <p:cNvSpPr/>
          <p:nvPr/>
        </p:nvSpPr>
        <p:spPr>
          <a:xfrm rot="10800000">
            <a:off x="992660" y="5270721"/>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ight Arrow 65"/>
          <p:cNvSpPr/>
          <p:nvPr/>
        </p:nvSpPr>
        <p:spPr>
          <a:xfrm rot="5400000">
            <a:off x="7272965" y="3636290"/>
            <a:ext cx="896639" cy="160817"/>
          </a:xfrm>
          <a:prstGeom prst="rightArrow">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409389" y="1636061"/>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sp>
        <p:nvSpPr>
          <p:cNvPr id="68" name="TextBox 67"/>
          <p:cNvSpPr txBox="1"/>
          <p:nvPr/>
        </p:nvSpPr>
        <p:spPr>
          <a:xfrm>
            <a:off x="1725324" y="2741779"/>
            <a:ext cx="1172910"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移動</a:t>
            </a:r>
            <a:endParaRPr lang="en-US" sz="3600" b="1" dirty="0">
              <a:solidFill>
                <a:schemeClr val="accent5">
                  <a:lumMod val="75000"/>
                </a:schemeClr>
              </a:solidFill>
            </a:endParaRPr>
          </a:p>
        </p:txBody>
      </p:sp>
    </p:spTree>
    <p:extLst>
      <p:ext uri="{BB962C8B-B14F-4D97-AF65-F5344CB8AC3E}">
        <p14:creationId xmlns:p14="http://schemas.microsoft.com/office/powerpoint/2010/main" val="2335074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Box 83"/>
          <p:cNvSpPr txBox="1"/>
          <p:nvPr/>
        </p:nvSpPr>
        <p:spPr>
          <a:xfrm>
            <a:off x="409389" y="1636061"/>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sp>
        <p:nvSpPr>
          <p:cNvPr id="8" name="TextBox 7"/>
          <p:cNvSpPr txBox="1"/>
          <p:nvPr/>
        </p:nvSpPr>
        <p:spPr>
          <a:xfrm>
            <a:off x="398932" y="1633019"/>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sp>
        <p:nvSpPr>
          <p:cNvPr id="9" name="TextBox 8"/>
          <p:cNvSpPr txBox="1"/>
          <p:nvPr/>
        </p:nvSpPr>
        <p:spPr>
          <a:xfrm>
            <a:off x="379909" y="2764586"/>
            <a:ext cx="4060489"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キャッチアイテム</a:t>
            </a:r>
            <a:endParaRPr lang="en-US" sz="3600" b="1" dirty="0">
              <a:solidFill>
                <a:schemeClr val="accent5">
                  <a:lumMod val="75000"/>
                </a:schemeClr>
              </a:solidFill>
            </a:endParaRPr>
          </a:p>
        </p:txBody>
      </p:sp>
      <p:pic>
        <p:nvPicPr>
          <p:cNvPr id="17414" name="Picture 6" descr="Lawyer Clipart at GetDrawings.com | Free for personal use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64004" y="1733838"/>
            <a:ext cx="935561" cy="935561"/>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p:cNvGrpSpPr/>
          <p:nvPr/>
        </p:nvGrpSpPr>
        <p:grpSpPr>
          <a:xfrm>
            <a:off x="4447298" y="3256080"/>
            <a:ext cx="1454532" cy="816831"/>
            <a:chOff x="3827757" y="3742241"/>
            <a:chExt cx="1454532" cy="816831"/>
          </a:xfrm>
        </p:grpSpPr>
        <p:pic>
          <p:nvPicPr>
            <p:cNvPr id="14" name="Picture 6" descr="https://external-content.duckduckgo.com/iu/?u=https%3A%2F%2Ftse2.mm.bing.net%2Fth%3Fid%3DOIP.B3uPHSXUmGXgMXK9lf1MN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757" y="3742241"/>
              <a:ext cx="816831" cy="81683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Fighter, gladiator, medieval, morning star, soldier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59407" y="3774572"/>
              <a:ext cx="822882" cy="752167"/>
            </a:xfrm>
            <a:prstGeom prst="rect">
              <a:avLst/>
            </a:prstGeom>
            <a:noFill/>
            <a:extLst>
              <a:ext uri="{909E8E84-426E-40DD-AFC4-6F175D3DCCD1}">
                <a14:hiddenFill xmlns:a14="http://schemas.microsoft.com/office/drawing/2010/main">
                  <a:solidFill>
                    <a:srgbClr val="FFFFFF"/>
                  </a:solidFill>
                </a14:hiddenFill>
              </a:ext>
            </a:extLst>
          </p:spPr>
        </p:pic>
      </p:grpSp>
      <p:pic>
        <p:nvPicPr>
          <p:cNvPr id="17" name="Picture 6" descr="https://external-content.duckduckgo.com/iu/?u=https%3A%2F%2Ftse1.mm.bing.net%2Fth%3Fid%3DOIP.Fzl7S98H5cbRWqFn--aw6gHaHa%26pid%3DApi&amp;f=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26059" y="1891035"/>
            <a:ext cx="521133" cy="521133"/>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6595542" y="3278811"/>
            <a:ext cx="1190922" cy="602239"/>
            <a:chOff x="6327668" y="2345811"/>
            <a:chExt cx="1190922" cy="602239"/>
          </a:xfrm>
        </p:grpSpPr>
        <p:pic>
          <p:nvPicPr>
            <p:cNvPr id="17418" name="Picture 10" descr="Wind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27668" y="2345811"/>
              <a:ext cx="602239" cy="602239"/>
            </a:xfrm>
            <a:prstGeom prst="rect">
              <a:avLst/>
            </a:prstGeom>
            <a:noFill/>
            <a:extLst>
              <a:ext uri="{909E8E84-426E-40DD-AFC4-6F175D3DCCD1}">
                <a14:hiddenFill xmlns:a14="http://schemas.microsoft.com/office/drawing/2010/main">
                  <a:solidFill>
                    <a:srgbClr val="FFFFFF"/>
                  </a:solidFill>
                </a14:hiddenFill>
              </a:ext>
            </a:extLst>
          </p:spPr>
        </p:pic>
        <p:pic>
          <p:nvPicPr>
            <p:cNvPr id="17420" name="Picture 12" descr="Pause Vectors, Photos and PSD files | Free Download"/>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59632" y="2377334"/>
              <a:ext cx="558958" cy="558958"/>
            </a:xfrm>
            <a:prstGeom prst="rect">
              <a:avLst/>
            </a:prstGeom>
            <a:noFill/>
            <a:extLst>
              <a:ext uri="{909E8E84-426E-40DD-AFC4-6F175D3DCCD1}">
                <a14:hiddenFill xmlns:a14="http://schemas.microsoft.com/office/drawing/2010/main">
                  <a:solidFill>
                    <a:srgbClr val="FFFFFF"/>
                  </a:solidFill>
                </a14:hiddenFill>
              </a:ext>
            </a:extLst>
          </p:spPr>
        </p:pic>
      </p:grpSp>
      <p:pic>
        <p:nvPicPr>
          <p:cNvPr id="17422" name="Picture 14" descr="Change, exchange, move, refresh, replace, replacemen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83063" y="4462994"/>
            <a:ext cx="705394" cy="705394"/>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8827804" y="5523640"/>
            <a:ext cx="736313" cy="1206644"/>
            <a:chOff x="9095007" y="5018498"/>
            <a:chExt cx="918670" cy="1388618"/>
          </a:xfrm>
        </p:grpSpPr>
        <p:pic>
          <p:nvPicPr>
            <p:cNvPr id="17430" name="Picture 22" descr="Tutorial Membuat Drop Icon | Adobe Illustrator Bahasa ..."/>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095007" y="5018498"/>
              <a:ext cx="918670" cy="5167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6" descr="Bottle, Empty Icon - Download Free Icon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095007" y="5493895"/>
              <a:ext cx="913221" cy="9132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6" name="Group 45"/>
          <p:cNvGrpSpPr/>
          <p:nvPr/>
        </p:nvGrpSpPr>
        <p:grpSpPr>
          <a:xfrm>
            <a:off x="9462480" y="4359081"/>
            <a:ext cx="1626385" cy="913221"/>
            <a:chOff x="9859857" y="4164782"/>
            <a:chExt cx="1626385" cy="913221"/>
          </a:xfrm>
        </p:grpSpPr>
        <p:pic>
          <p:nvPicPr>
            <p:cNvPr id="47" name="Picture 16" descr="Bottle, Empty Icon - Download Free Icon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859857" y="4164782"/>
              <a:ext cx="913221" cy="91322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8" descr="Royalty-Free full water bottle icon 398236 vector clip art ..."/>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606767" y="4164782"/>
              <a:ext cx="879475" cy="8794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Group 52"/>
          <p:cNvGrpSpPr/>
          <p:nvPr/>
        </p:nvGrpSpPr>
        <p:grpSpPr>
          <a:xfrm>
            <a:off x="8419389" y="3323245"/>
            <a:ext cx="1454532" cy="816831"/>
            <a:chOff x="3827757" y="3742241"/>
            <a:chExt cx="1454532" cy="816831"/>
          </a:xfrm>
        </p:grpSpPr>
        <p:pic>
          <p:nvPicPr>
            <p:cNvPr id="54" name="Picture 6" descr="https://external-content.duckduckgo.com/iu/?u=https%3A%2F%2Ftse2.mm.bing.net%2Fth%3Fid%3DOIP.B3uPHSXUmGXgMXK9lf1MN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757" y="3742241"/>
              <a:ext cx="816831" cy="816831"/>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54" descr="Fighter, gladiator, medieval, morning star, soldier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59407" y="3774572"/>
              <a:ext cx="822882" cy="752167"/>
            </a:xfrm>
            <a:prstGeom prst="rect">
              <a:avLst/>
            </a:prstGeom>
            <a:noFill/>
            <a:extLst>
              <a:ext uri="{909E8E84-426E-40DD-AFC4-6F175D3DCCD1}">
                <a14:hiddenFill xmlns:a14="http://schemas.microsoft.com/office/drawing/2010/main">
                  <a:solidFill>
                    <a:srgbClr val="FFFFFF"/>
                  </a:solidFill>
                </a14:hiddenFill>
              </a:ext>
            </a:extLst>
          </p:spPr>
        </p:pic>
      </p:grpSp>
      <p:pic>
        <p:nvPicPr>
          <p:cNvPr id="56" name="Picture 14" descr="Change, exchange, move, refresh, replace, replacemen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845025" y="5980814"/>
            <a:ext cx="705394" cy="70539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4716121" y="2532453"/>
            <a:ext cx="1620957" cy="338554"/>
          </a:xfrm>
          <a:prstGeom prst="rect">
            <a:avLst/>
          </a:prstGeom>
          <a:solidFill>
            <a:srgbClr val="00B050"/>
          </a:solidFill>
        </p:spPr>
        <p:txBody>
          <a:bodyPr wrap="none">
            <a:spAutoFit/>
          </a:bodyPr>
          <a:lstStyle/>
          <a:p>
            <a:r>
              <a:rPr lang="en-US" sz="1600" dirty="0"/>
              <a:t>キャッチ</a:t>
            </a:r>
            <a:r>
              <a:rPr lang="ja-JP" altLang="en-US" sz="1600" b="1" dirty="0"/>
              <a:t>ボタン</a:t>
            </a:r>
            <a:endParaRPr lang="en-US" sz="1600" b="1" dirty="0"/>
          </a:p>
        </p:txBody>
      </p:sp>
      <p:sp>
        <p:nvSpPr>
          <p:cNvPr id="20" name="Right Arrow 19"/>
          <p:cNvSpPr/>
          <p:nvPr/>
        </p:nvSpPr>
        <p:spPr>
          <a:xfrm rot="10800000">
            <a:off x="5957841" y="3543099"/>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rot="5400000">
            <a:off x="7028872" y="2871871"/>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ight Arrow 59"/>
          <p:cNvSpPr/>
          <p:nvPr/>
        </p:nvSpPr>
        <p:spPr>
          <a:xfrm>
            <a:off x="6278937" y="2122232"/>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ight Arrow 60"/>
          <p:cNvSpPr/>
          <p:nvPr/>
        </p:nvSpPr>
        <p:spPr>
          <a:xfrm>
            <a:off x="7891618" y="3512654"/>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14" descr="Change, exchange, move, refresh, replace, replacemen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76457" y="4541133"/>
            <a:ext cx="705394" cy="705394"/>
          </a:xfrm>
          <a:prstGeom prst="rect">
            <a:avLst/>
          </a:prstGeom>
          <a:noFill/>
          <a:extLst>
            <a:ext uri="{909E8E84-426E-40DD-AFC4-6F175D3DCCD1}">
              <a14:hiddenFill xmlns:a14="http://schemas.microsoft.com/office/drawing/2010/main">
                <a:solidFill>
                  <a:srgbClr val="FFFFFF"/>
                </a:solidFill>
              </a14:hiddenFill>
            </a:ext>
          </a:extLst>
        </p:spPr>
      </p:pic>
      <p:sp>
        <p:nvSpPr>
          <p:cNvPr id="67" name="Right Arrow 66"/>
          <p:cNvSpPr/>
          <p:nvPr/>
        </p:nvSpPr>
        <p:spPr>
          <a:xfrm rot="7827828">
            <a:off x="4038155" y="4030575"/>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Arrow 67"/>
          <p:cNvSpPr/>
          <p:nvPr/>
        </p:nvSpPr>
        <p:spPr>
          <a:xfrm rot="7827828">
            <a:off x="7949891" y="4056928"/>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ight Arrow 68"/>
          <p:cNvSpPr/>
          <p:nvPr/>
        </p:nvSpPr>
        <p:spPr>
          <a:xfrm rot="2230333">
            <a:off x="9913168" y="3978653"/>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ight Arrow 69"/>
          <p:cNvSpPr/>
          <p:nvPr/>
        </p:nvSpPr>
        <p:spPr>
          <a:xfrm rot="7827828">
            <a:off x="9247656" y="5431396"/>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ight Arrow 70"/>
          <p:cNvSpPr/>
          <p:nvPr/>
        </p:nvSpPr>
        <p:spPr>
          <a:xfrm rot="2230333">
            <a:off x="10825834" y="5407952"/>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ight Arrow 71"/>
          <p:cNvSpPr/>
          <p:nvPr/>
        </p:nvSpPr>
        <p:spPr>
          <a:xfrm>
            <a:off x="407008" y="4107743"/>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07008" y="6185286"/>
            <a:ext cx="2731739" cy="646331"/>
          </a:xfrm>
          <a:prstGeom prst="rect">
            <a:avLst/>
          </a:prstGeom>
          <a:solidFill>
            <a:srgbClr val="00B050"/>
          </a:solidFill>
        </p:spPr>
        <p:txBody>
          <a:bodyPr wrap="square" rtlCol="0">
            <a:spAutoFit/>
          </a:bodyPr>
          <a:lstStyle/>
          <a:p>
            <a:pPr algn="ctr"/>
            <a:r>
              <a:rPr lang="ja-JP" altLang="en-US" b="1" dirty="0"/>
              <a:t>バッグが</a:t>
            </a:r>
            <a:endParaRPr lang="en-US" altLang="ja-JP" b="1" dirty="0"/>
          </a:p>
          <a:p>
            <a:r>
              <a:rPr lang="ja-JP" altLang="en-US" b="1" dirty="0"/>
              <a:t>空いてるか空いてないか</a:t>
            </a:r>
            <a:endParaRPr lang="en-US" b="1" dirty="0"/>
          </a:p>
        </p:txBody>
      </p:sp>
      <p:sp>
        <p:nvSpPr>
          <p:cNvPr id="24" name="Rectangle 23"/>
          <p:cNvSpPr/>
          <p:nvPr/>
        </p:nvSpPr>
        <p:spPr>
          <a:xfrm>
            <a:off x="1392141" y="4032244"/>
            <a:ext cx="415498" cy="369332"/>
          </a:xfrm>
          <a:prstGeom prst="rect">
            <a:avLst/>
          </a:prstGeom>
          <a:solidFill>
            <a:srgbClr val="00B050"/>
          </a:solidFill>
        </p:spPr>
        <p:txBody>
          <a:bodyPr wrap="none">
            <a:spAutoFit/>
          </a:bodyPr>
          <a:lstStyle/>
          <a:p>
            <a:r>
              <a:rPr lang="en-US" dirty="0"/>
              <a:t>真</a:t>
            </a:r>
          </a:p>
        </p:txBody>
      </p:sp>
      <p:sp>
        <p:nvSpPr>
          <p:cNvPr id="75" name="Right Arrow 74"/>
          <p:cNvSpPr/>
          <p:nvPr/>
        </p:nvSpPr>
        <p:spPr>
          <a:xfrm>
            <a:off x="407008" y="4609786"/>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382495" y="4554587"/>
            <a:ext cx="415498" cy="369332"/>
          </a:xfrm>
          <a:prstGeom prst="rect">
            <a:avLst/>
          </a:prstGeom>
          <a:solidFill>
            <a:srgbClr val="00B050"/>
          </a:solidFill>
        </p:spPr>
        <p:txBody>
          <a:bodyPr wrap="none">
            <a:spAutoFit/>
          </a:bodyPr>
          <a:lstStyle/>
          <a:p>
            <a:r>
              <a:rPr lang="en-US" dirty="0"/>
              <a:t>誤</a:t>
            </a:r>
          </a:p>
        </p:txBody>
      </p:sp>
      <p:sp>
        <p:nvSpPr>
          <p:cNvPr id="29" name="TextBox 28"/>
          <p:cNvSpPr txBox="1"/>
          <p:nvPr/>
        </p:nvSpPr>
        <p:spPr>
          <a:xfrm>
            <a:off x="7672251" y="1971903"/>
            <a:ext cx="1219200" cy="369332"/>
          </a:xfrm>
          <a:prstGeom prst="rect">
            <a:avLst/>
          </a:prstGeom>
          <a:solidFill>
            <a:srgbClr val="00B050"/>
          </a:solidFill>
        </p:spPr>
        <p:txBody>
          <a:bodyPr wrap="square" rtlCol="0">
            <a:spAutoFit/>
          </a:bodyPr>
          <a:lstStyle/>
          <a:p>
            <a:r>
              <a:rPr lang="ja-JP" altLang="en-US" b="1" dirty="0"/>
              <a:t>アイテム</a:t>
            </a:r>
            <a:endParaRPr lang="en-US" b="1" dirty="0"/>
          </a:p>
        </p:txBody>
      </p:sp>
      <p:grpSp>
        <p:nvGrpSpPr>
          <p:cNvPr id="78" name="Group 77"/>
          <p:cNvGrpSpPr/>
          <p:nvPr/>
        </p:nvGrpSpPr>
        <p:grpSpPr>
          <a:xfrm>
            <a:off x="942790" y="5212010"/>
            <a:ext cx="1626385" cy="913221"/>
            <a:chOff x="9859857" y="4164782"/>
            <a:chExt cx="1626385" cy="913221"/>
          </a:xfrm>
        </p:grpSpPr>
        <p:pic>
          <p:nvPicPr>
            <p:cNvPr id="79" name="Picture 16" descr="Bottle, Empty Icon - Download Free Icon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859857" y="4164782"/>
              <a:ext cx="913221" cy="913221"/>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8" descr="Royalty-Free full water bottle icon 398236 vector clip art ..."/>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606767" y="4164782"/>
              <a:ext cx="879475" cy="879475"/>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Rectangle 29"/>
          <p:cNvSpPr/>
          <p:nvPr/>
        </p:nvSpPr>
        <p:spPr>
          <a:xfrm>
            <a:off x="3399982" y="5211375"/>
            <a:ext cx="1107996" cy="369332"/>
          </a:xfrm>
          <a:prstGeom prst="rect">
            <a:avLst/>
          </a:prstGeom>
          <a:solidFill>
            <a:srgbClr val="00B050"/>
          </a:solidFill>
        </p:spPr>
        <p:txBody>
          <a:bodyPr wrap="none">
            <a:spAutoFit/>
          </a:bodyPr>
          <a:lstStyle/>
          <a:p>
            <a:r>
              <a:rPr lang="en-US" dirty="0"/>
              <a:t>スワップ</a:t>
            </a:r>
          </a:p>
        </p:txBody>
      </p:sp>
      <p:sp>
        <p:nvSpPr>
          <p:cNvPr id="32" name="Rectangle 31"/>
          <p:cNvSpPr/>
          <p:nvPr/>
        </p:nvSpPr>
        <p:spPr>
          <a:xfrm>
            <a:off x="4854621" y="4174415"/>
            <a:ext cx="877163" cy="369332"/>
          </a:xfrm>
          <a:prstGeom prst="rect">
            <a:avLst/>
          </a:prstGeom>
          <a:solidFill>
            <a:srgbClr val="00B050"/>
          </a:solidFill>
        </p:spPr>
        <p:txBody>
          <a:bodyPr wrap="none">
            <a:spAutoFit/>
          </a:bodyPr>
          <a:lstStyle/>
          <a:p>
            <a:r>
              <a:rPr lang="en-US" dirty="0"/>
              <a:t>空手</a:t>
            </a:r>
            <a:r>
              <a:rPr lang="ja-JP" altLang="en-US" b="1" dirty="0"/>
              <a:t>か</a:t>
            </a:r>
            <a:endParaRPr lang="en-US" b="1" dirty="0"/>
          </a:p>
        </p:txBody>
      </p:sp>
      <p:sp>
        <p:nvSpPr>
          <p:cNvPr id="43" name="Rectangle 42"/>
          <p:cNvSpPr/>
          <p:nvPr/>
        </p:nvSpPr>
        <p:spPr>
          <a:xfrm>
            <a:off x="8014288" y="6132195"/>
            <a:ext cx="877163" cy="369332"/>
          </a:xfrm>
          <a:prstGeom prst="rect">
            <a:avLst/>
          </a:prstGeom>
          <a:solidFill>
            <a:srgbClr val="00B050"/>
          </a:solidFill>
        </p:spPr>
        <p:txBody>
          <a:bodyPr wrap="none">
            <a:spAutoFit/>
          </a:bodyPr>
          <a:lstStyle/>
          <a:p>
            <a:r>
              <a:rPr lang="en-US" dirty="0"/>
              <a:t>入れる</a:t>
            </a:r>
          </a:p>
        </p:txBody>
      </p:sp>
      <p:sp>
        <p:nvSpPr>
          <p:cNvPr id="2" name="Rectangle 1"/>
          <p:cNvSpPr/>
          <p:nvPr/>
        </p:nvSpPr>
        <p:spPr>
          <a:xfrm>
            <a:off x="6327259" y="3855906"/>
            <a:ext cx="1800493" cy="369332"/>
          </a:xfrm>
          <a:prstGeom prst="rect">
            <a:avLst/>
          </a:prstGeom>
          <a:solidFill>
            <a:srgbClr val="00B050"/>
          </a:solidFill>
        </p:spPr>
        <p:txBody>
          <a:bodyPr wrap="none">
            <a:spAutoFit/>
          </a:bodyPr>
          <a:lstStyle/>
          <a:p>
            <a:r>
              <a:rPr lang="en-US" dirty="0"/>
              <a:t>活発か不活発か</a:t>
            </a:r>
          </a:p>
        </p:txBody>
      </p:sp>
    </p:spTree>
    <p:extLst>
      <p:ext uri="{BB962C8B-B14F-4D97-AF65-F5344CB8AC3E}">
        <p14:creationId xmlns:p14="http://schemas.microsoft.com/office/powerpoint/2010/main" val="913536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sp>
        <p:nvSpPr>
          <p:cNvPr id="8" name="TextBox 7"/>
          <p:cNvSpPr txBox="1"/>
          <p:nvPr/>
        </p:nvSpPr>
        <p:spPr>
          <a:xfrm>
            <a:off x="398932" y="1633019"/>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grpSp>
        <p:nvGrpSpPr>
          <p:cNvPr id="9" name="Group 8"/>
          <p:cNvGrpSpPr/>
          <p:nvPr/>
        </p:nvGrpSpPr>
        <p:grpSpPr>
          <a:xfrm>
            <a:off x="5980007" y="2930528"/>
            <a:ext cx="1161439" cy="652237"/>
            <a:chOff x="3827757" y="3742241"/>
            <a:chExt cx="1454532" cy="816831"/>
          </a:xfrm>
        </p:grpSpPr>
        <p:pic>
          <p:nvPicPr>
            <p:cNvPr id="10" name="Picture 6" descr="https://external-content.duckduckgo.com/iu/?u=https%3A%2F%2Ftse2.mm.bing.net%2Fth%3Fid%3DOIP.B3uPHSXUmGXgMXK9lf1MNwHaHa%26pid%3DApi&amp;f=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7757" y="3742241"/>
              <a:ext cx="816831" cy="81683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Fighter, gladiator, medieval, morning star, soldier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59407" y="3774572"/>
              <a:ext cx="822882" cy="752167"/>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extBox 11"/>
          <p:cNvSpPr txBox="1"/>
          <p:nvPr/>
        </p:nvSpPr>
        <p:spPr>
          <a:xfrm>
            <a:off x="1204502" y="2782003"/>
            <a:ext cx="2058491"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アタック</a:t>
            </a:r>
            <a:endParaRPr lang="en-US" sz="3600" b="1" dirty="0">
              <a:solidFill>
                <a:schemeClr val="accent5">
                  <a:lumMod val="75000"/>
                </a:schemeClr>
              </a:solidFill>
            </a:endParaRPr>
          </a:p>
        </p:txBody>
      </p:sp>
      <p:pic>
        <p:nvPicPr>
          <p:cNvPr id="18434" name="Picture 2" descr="Action, ball, baseball, player, throw, throwing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58015" y="2019502"/>
            <a:ext cx="782486" cy="615902"/>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Features - Xeu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26568" y="5377126"/>
            <a:ext cx="770433" cy="77043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https://external-content.duckduckgo.com/iu/?u=https%3A%2F%2Ftse1.mm.bing.net%2Fth%3Fid%3DOIP.Fzl7S98H5cbRWqFn--aw6gHaHa%26pid%3DApi&amp;f=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23808" y="4206470"/>
            <a:ext cx="521133" cy="52113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s://external-content.duckduckgo.com/iu/?u=https%3A%2F%2Ftse1.mm.bing.net%2Fth%3Fid%3DOIP.Fzl7S98H5cbRWqFn--aw6gHaHa%26pid%3DApi&amp;f=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30000" y="3532797"/>
            <a:ext cx="521133" cy="521133"/>
          </a:xfrm>
          <a:prstGeom prst="rect">
            <a:avLst/>
          </a:prstGeom>
          <a:noFill/>
          <a:extLst>
            <a:ext uri="{909E8E84-426E-40DD-AFC4-6F175D3DCCD1}">
              <a14:hiddenFill xmlns:a14="http://schemas.microsoft.com/office/drawing/2010/main">
                <a:solidFill>
                  <a:srgbClr val="FFFFFF"/>
                </a:solidFill>
              </a14:hiddenFill>
            </a:ext>
          </a:extLst>
        </p:spPr>
      </p:pic>
      <p:sp>
        <p:nvSpPr>
          <p:cNvPr id="17" name="Right Arrow 16"/>
          <p:cNvSpPr/>
          <p:nvPr/>
        </p:nvSpPr>
        <p:spPr>
          <a:xfrm rot="5400000">
            <a:off x="6226621" y="3802442"/>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5400000">
            <a:off x="6254033" y="4955627"/>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833257" y="4295279"/>
            <a:ext cx="1219200" cy="369332"/>
          </a:xfrm>
          <a:prstGeom prst="rect">
            <a:avLst/>
          </a:prstGeom>
          <a:solidFill>
            <a:srgbClr val="00B050"/>
          </a:solidFill>
        </p:spPr>
        <p:txBody>
          <a:bodyPr wrap="square" rtlCol="0">
            <a:spAutoFit/>
          </a:bodyPr>
          <a:lstStyle/>
          <a:p>
            <a:r>
              <a:rPr lang="ja-JP" altLang="en-US" b="1" dirty="0"/>
              <a:t>アイテム</a:t>
            </a:r>
            <a:endParaRPr lang="en-US" b="1" dirty="0"/>
          </a:p>
        </p:txBody>
      </p:sp>
      <p:sp>
        <p:nvSpPr>
          <p:cNvPr id="20" name="TextBox 19"/>
          <p:cNvSpPr txBox="1"/>
          <p:nvPr/>
        </p:nvSpPr>
        <p:spPr>
          <a:xfrm>
            <a:off x="9863954" y="3647575"/>
            <a:ext cx="1219200" cy="369332"/>
          </a:xfrm>
          <a:prstGeom prst="rect">
            <a:avLst/>
          </a:prstGeom>
          <a:solidFill>
            <a:srgbClr val="00B050"/>
          </a:solidFill>
        </p:spPr>
        <p:txBody>
          <a:bodyPr wrap="square" rtlCol="0">
            <a:spAutoFit/>
          </a:bodyPr>
          <a:lstStyle/>
          <a:p>
            <a:r>
              <a:rPr lang="ja-JP" altLang="en-US" b="1" dirty="0"/>
              <a:t>アイテム</a:t>
            </a:r>
            <a:endParaRPr lang="en-US" b="1" dirty="0"/>
          </a:p>
        </p:txBody>
      </p:sp>
      <p:pic>
        <p:nvPicPr>
          <p:cNvPr id="18438" name="Picture 6" descr="Attack, challenge, game, match, swords, weapon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92256" y="1800101"/>
            <a:ext cx="696461" cy="696461"/>
          </a:xfrm>
          <a:prstGeom prst="rect">
            <a:avLst/>
          </a:prstGeom>
          <a:noFill/>
          <a:extLst>
            <a:ext uri="{909E8E84-426E-40DD-AFC4-6F175D3DCCD1}">
              <a14:hiddenFill xmlns:a14="http://schemas.microsoft.com/office/drawing/2010/main">
                <a:solidFill>
                  <a:srgbClr val="FFFFFF"/>
                </a:solidFill>
              </a14:hiddenFill>
            </a:ext>
          </a:extLst>
        </p:spPr>
      </p:pic>
      <p:sp>
        <p:nvSpPr>
          <p:cNvPr id="22" name="Right Arrow 21"/>
          <p:cNvSpPr/>
          <p:nvPr/>
        </p:nvSpPr>
        <p:spPr>
          <a:xfrm rot="5400000">
            <a:off x="6182735" y="2506953"/>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912664" y="6284685"/>
            <a:ext cx="1800493" cy="369332"/>
          </a:xfrm>
          <a:prstGeom prst="rect">
            <a:avLst/>
          </a:prstGeom>
          <a:solidFill>
            <a:srgbClr val="00B050"/>
          </a:solidFill>
        </p:spPr>
        <p:txBody>
          <a:bodyPr wrap="none">
            <a:spAutoFit/>
          </a:bodyPr>
          <a:lstStyle/>
          <a:p>
            <a:r>
              <a:rPr lang="en-US" dirty="0"/>
              <a:t>アイテムの特徴</a:t>
            </a:r>
          </a:p>
        </p:txBody>
      </p:sp>
      <p:sp>
        <p:nvSpPr>
          <p:cNvPr id="24" name="Right Arrow 23"/>
          <p:cNvSpPr/>
          <p:nvPr/>
        </p:nvSpPr>
        <p:spPr>
          <a:xfrm rot="5400000">
            <a:off x="8995766" y="4617240"/>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40" name="Picture 8" descr="Attack, game, skill, stab, sword, ui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15245" y="5532676"/>
            <a:ext cx="596402" cy="596402"/>
          </a:xfrm>
          <a:prstGeom prst="rect">
            <a:avLst/>
          </a:prstGeom>
          <a:noFill/>
          <a:extLst>
            <a:ext uri="{909E8E84-426E-40DD-AFC4-6F175D3DCCD1}">
              <a14:hiddenFill xmlns:a14="http://schemas.microsoft.com/office/drawing/2010/main">
                <a:solidFill>
                  <a:srgbClr val="FFFFFF"/>
                </a:solidFill>
              </a14:hiddenFill>
            </a:ext>
          </a:extLst>
        </p:spPr>
      </p:pic>
      <p:sp>
        <p:nvSpPr>
          <p:cNvPr id="14" name="Right Arrow 13"/>
          <p:cNvSpPr/>
          <p:nvPr/>
        </p:nvSpPr>
        <p:spPr>
          <a:xfrm rot="10800000">
            <a:off x="5312229" y="5668429"/>
            <a:ext cx="667778" cy="18782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42" name="Picture 10" descr="Flying shuriken icon, SVG and PNG | Game-icons.net"/>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933737" y="5169353"/>
            <a:ext cx="617130" cy="61713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9787110" y="5333838"/>
            <a:ext cx="1800493" cy="369332"/>
          </a:xfrm>
          <a:prstGeom prst="rect">
            <a:avLst/>
          </a:prstGeom>
          <a:solidFill>
            <a:srgbClr val="00B050"/>
          </a:solidFill>
        </p:spPr>
        <p:txBody>
          <a:bodyPr wrap="none">
            <a:spAutoFit/>
          </a:bodyPr>
          <a:lstStyle/>
          <a:p>
            <a:r>
              <a:rPr lang="en-US" dirty="0"/>
              <a:t>投げられた武器</a:t>
            </a:r>
          </a:p>
        </p:txBody>
      </p:sp>
      <p:sp>
        <p:nvSpPr>
          <p:cNvPr id="29" name="Right Arrow 28"/>
          <p:cNvSpPr/>
          <p:nvPr/>
        </p:nvSpPr>
        <p:spPr>
          <a:xfrm rot="5400000">
            <a:off x="8971047" y="3022459"/>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274960" y="6239685"/>
            <a:ext cx="646331" cy="369332"/>
          </a:xfrm>
          <a:prstGeom prst="rect">
            <a:avLst/>
          </a:prstGeom>
          <a:solidFill>
            <a:srgbClr val="00B050"/>
          </a:solidFill>
        </p:spPr>
        <p:txBody>
          <a:bodyPr wrap="none">
            <a:spAutoFit/>
          </a:bodyPr>
          <a:lstStyle/>
          <a:p>
            <a:r>
              <a:rPr lang="en-US" dirty="0"/>
              <a:t>実攻</a:t>
            </a:r>
          </a:p>
        </p:txBody>
      </p:sp>
      <p:sp>
        <p:nvSpPr>
          <p:cNvPr id="25" name="Rectangle 24"/>
          <p:cNvSpPr/>
          <p:nvPr/>
        </p:nvSpPr>
        <p:spPr>
          <a:xfrm>
            <a:off x="5842370" y="1471362"/>
            <a:ext cx="1338828" cy="369332"/>
          </a:xfrm>
          <a:prstGeom prst="rect">
            <a:avLst/>
          </a:prstGeom>
          <a:solidFill>
            <a:srgbClr val="00B050"/>
          </a:solidFill>
        </p:spPr>
        <p:txBody>
          <a:bodyPr wrap="none">
            <a:spAutoFit/>
          </a:bodyPr>
          <a:lstStyle/>
          <a:p>
            <a:r>
              <a:rPr lang="en-US" dirty="0"/>
              <a:t>攻撃ボタン</a:t>
            </a:r>
          </a:p>
        </p:txBody>
      </p:sp>
      <p:sp>
        <p:nvSpPr>
          <p:cNvPr id="26" name="Rectangle 25"/>
          <p:cNvSpPr/>
          <p:nvPr/>
        </p:nvSpPr>
        <p:spPr>
          <a:xfrm>
            <a:off x="8468688" y="1590312"/>
            <a:ext cx="1569660" cy="369332"/>
          </a:xfrm>
          <a:prstGeom prst="rect">
            <a:avLst/>
          </a:prstGeom>
          <a:solidFill>
            <a:srgbClr val="00B050"/>
          </a:solidFill>
        </p:spPr>
        <p:txBody>
          <a:bodyPr wrap="none">
            <a:spAutoFit/>
          </a:bodyPr>
          <a:lstStyle/>
          <a:p>
            <a:r>
              <a:rPr lang="en-US" dirty="0"/>
              <a:t>スローボタン</a:t>
            </a:r>
          </a:p>
        </p:txBody>
      </p:sp>
      <p:sp>
        <p:nvSpPr>
          <p:cNvPr id="33" name="Right Arrow 32"/>
          <p:cNvSpPr/>
          <p:nvPr/>
        </p:nvSpPr>
        <p:spPr>
          <a:xfrm>
            <a:off x="668265" y="4053930"/>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653398" y="3978431"/>
            <a:ext cx="415498" cy="369332"/>
          </a:xfrm>
          <a:prstGeom prst="rect">
            <a:avLst/>
          </a:prstGeom>
          <a:solidFill>
            <a:srgbClr val="00B050"/>
          </a:solidFill>
        </p:spPr>
        <p:txBody>
          <a:bodyPr wrap="none">
            <a:spAutoFit/>
          </a:bodyPr>
          <a:lstStyle/>
          <a:p>
            <a:r>
              <a:rPr lang="en-US" dirty="0"/>
              <a:t>真</a:t>
            </a:r>
          </a:p>
        </p:txBody>
      </p:sp>
      <p:sp>
        <p:nvSpPr>
          <p:cNvPr id="35" name="Right Arrow 34"/>
          <p:cNvSpPr/>
          <p:nvPr/>
        </p:nvSpPr>
        <p:spPr>
          <a:xfrm>
            <a:off x="668265" y="4555973"/>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643752" y="4500774"/>
            <a:ext cx="415498" cy="369332"/>
          </a:xfrm>
          <a:prstGeom prst="rect">
            <a:avLst/>
          </a:prstGeom>
          <a:solidFill>
            <a:srgbClr val="00B050"/>
          </a:solidFill>
        </p:spPr>
        <p:txBody>
          <a:bodyPr wrap="none">
            <a:spAutoFit/>
          </a:bodyPr>
          <a:lstStyle/>
          <a:p>
            <a:r>
              <a:rPr lang="en-US" dirty="0"/>
              <a:t>誤</a:t>
            </a:r>
          </a:p>
        </p:txBody>
      </p:sp>
      <p:sp>
        <p:nvSpPr>
          <p:cNvPr id="37" name="Right Arrow 36"/>
          <p:cNvSpPr/>
          <p:nvPr/>
        </p:nvSpPr>
        <p:spPr>
          <a:xfrm>
            <a:off x="668265" y="5126065"/>
            <a:ext cx="611718" cy="20777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583323" y="5076031"/>
            <a:ext cx="646331" cy="369332"/>
          </a:xfrm>
          <a:prstGeom prst="rect">
            <a:avLst/>
          </a:prstGeom>
          <a:solidFill>
            <a:srgbClr val="00B050"/>
          </a:solidFill>
        </p:spPr>
        <p:txBody>
          <a:bodyPr wrap="none">
            <a:spAutoFit/>
          </a:bodyPr>
          <a:lstStyle/>
          <a:p>
            <a:r>
              <a:rPr lang="en-US" dirty="0"/>
              <a:t>出力</a:t>
            </a:r>
          </a:p>
        </p:txBody>
      </p:sp>
    </p:spTree>
    <p:extLst>
      <p:ext uri="{BB962C8B-B14F-4D97-AF65-F5344CB8AC3E}">
        <p14:creationId xmlns:p14="http://schemas.microsoft.com/office/powerpoint/2010/main" val="2890240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概要</a:t>
            </a:r>
          </a:p>
        </p:txBody>
      </p:sp>
      <p:sp>
        <p:nvSpPr>
          <p:cNvPr id="8" name="TextBox 7"/>
          <p:cNvSpPr txBox="1"/>
          <p:nvPr/>
        </p:nvSpPr>
        <p:spPr>
          <a:xfrm>
            <a:off x="2886892" y="1693824"/>
            <a:ext cx="757646" cy="369332"/>
          </a:xfrm>
          <a:prstGeom prst="rect">
            <a:avLst/>
          </a:prstGeom>
          <a:solidFill>
            <a:schemeClr val="accent2"/>
          </a:solidFill>
        </p:spPr>
        <p:txBody>
          <a:bodyPr wrap="square" rtlCol="0">
            <a:spAutoFit/>
          </a:bodyPr>
          <a:lstStyle/>
          <a:p>
            <a:r>
              <a:rPr lang="en-US" dirty="0">
                <a:solidFill>
                  <a:schemeClr val="bg1"/>
                </a:solidFill>
              </a:rPr>
              <a:t>Genre</a:t>
            </a:r>
          </a:p>
        </p:txBody>
      </p:sp>
      <p:sp>
        <p:nvSpPr>
          <p:cNvPr id="9" name="TextBox 8"/>
          <p:cNvSpPr txBox="1"/>
          <p:nvPr/>
        </p:nvSpPr>
        <p:spPr>
          <a:xfrm>
            <a:off x="4362995" y="1698172"/>
            <a:ext cx="2838994" cy="369332"/>
          </a:xfrm>
          <a:prstGeom prst="rect">
            <a:avLst/>
          </a:prstGeom>
          <a:noFill/>
        </p:spPr>
        <p:txBody>
          <a:bodyPr wrap="square" rtlCol="0">
            <a:spAutoFit/>
          </a:bodyPr>
          <a:lstStyle/>
          <a:p>
            <a:r>
              <a:rPr kumimoji="1" lang="en-US" altLang="ja-JP" b="1" dirty="0"/>
              <a:t>Top-down</a:t>
            </a:r>
            <a:r>
              <a:rPr kumimoji="1" lang="ja-JP" altLang="en-US" b="1" dirty="0"/>
              <a:t>  アクション</a:t>
            </a:r>
            <a:r>
              <a:rPr kumimoji="1" lang="en-US" altLang="ja-JP" b="1" dirty="0"/>
              <a:t>RPG</a:t>
            </a:r>
            <a:r>
              <a:rPr kumimoji="1" lang="ja-JP" altLang="en-US" b="1" dirty="0"/>
              <a:t>　</a:t>
            </a:r>
          </a:p>
        </p:txBody>
      </p:sp>
      <p:sp>
        <p:nvSpPr>
          <p:cNvPr id="10" name="TextBox 9"/>
          <p:cNvSpPr txBox="1"/>
          <p:nvPr/>
        </p:nvSpPr>
        <p:spPr>
          <a:xfrm>
            <a:off x="2893577" y="2926081"/>
            <a:ext cx="1010194" cy="369332"/>
          </a:xfrm>
          <a:prstGeom prst="rect">
            <a:avLst/>
          </a:prstGeom>
          <a:solidFill>
            <a:schemeClr val="accent2"/>
          </a:solidFill>
        </p:spPr>
        <p:txBody>
          <a:bodyPr wrap="square" rtlCol="0">
            <a:spAutoFit/>
          </a:bodyPr>
          <a:lstStyle/>
          <a:p>
            <a:r>
              <a:rPr lang="en-US" dirty="0">
                <a:solidFill>
                  <a:schemeClr val="bg1"/>
                </a:solidFill>
              </a:rPr>
              <a:t>Platform</a:t>
            </a:r>
          </a:p>
        </p:txBody>
      </p:sp>
      <p:sp>
        <p:nvSpPr>
          <p:cNvPr id="11" name="TextBox 10"/>
          <p:cNvSpPr txBox="1"/>
          <p:nvPr/>
        </p:nvSpPr>
        <p:spPr>
          <a:xfrm>
            <a:off x="4362995" y="2926081"/>
            <a:ext cx="554395" cy="369332"/>
          </a:xfrm>
          <a:prstGeom prst="rect">
            <a:avLst/>
          </a:prstGeom>
          <a:noFill/>
        </p:spPr>
        <p:txBody>
          <a:bodyPr wrap="square" rtlCol="0">
            <a:spAutoFit/>
          </a:bodyPr>
          <a:lstStyle/>
          <a:p>
            <a:r>
              <a:rPr kumimoji="1" lang="en-US" altLang="ja-JP" b="1" dirty="0"/>
              <a:t>PC</a:t>
            </a:r>
            <a:r>
              <a:rPr kumimoji="1" lang="ja-JP" altLang="en-US" b="1" dirty="0"/>
              <a:t>　</a:t>
            </a:r>
          </a:p>
        </p:txBody>
      </p:sp>
      <p:sp>
        <p:nvSpPr>
          <p:cNvPr id="14" name="TextBox 13"/>
          <p:cNvSpPr txBox="1"/>
          <p:nvPr/>
        </p:nvSpPr>
        <p:spPr>
          <a:xfrm>
            <a:off x="2886892" y="3973672"/>
            <a:ext cx="757646" cy="369332"/>
          </a:xfrm>
          <a:prstGeom prst="rect">
            <a:avLst/>
          </a:prstGeom>
          <a:solidFill>
            <a:schemeClr val="accent2"/>
          </a:solidFill>
        </p:spPr>
        <p:txBody>
          <a:bodyPr wrap="square" rtlCol="0">
            <a:spAutoFit/>
          </a:bodyPr>
          <a:lstStyle/>
          <a:p>
            <a:r>
              <a:rPr lang="en-US" dirty="0">
                <a:solidFill>
                  <a:schemeClr val="bg1"/>
                </a:solidFill>
              </a:rPr>
              <a:t>Mode</a:t>
            </a:r>
          </a:p>
        </p:txBody>
      </p:sp>
      <p:sp>
        <p:nvSpPr>
          <p:cNvPr id="15" name="TextBox 14"/>
          <p:cNvSpPr txBox="1"/>
          <p:nvPr/>
        </p:nvSpPr>
        <p:spPr>
          <a:xfrm>
            <a:off x="4471852" y="3969324"/>
            <a:ext cx="3156857" cy="369332"/>
          </a:xfrm>
          <a:prstGeom prst="rect">
            <a:avLst/>
          </a:prstGeom>
          <a:noFill/>
        </p:spPr>
        <p:txBody>
          <a:bodyPr wrap="square" rtlCol="0">
            <a:spAutoFit/>
          </a:bodyPr>
          <a:lstStyle/>
          <a:p>
            <a:r>
              <a:rPr kumimoji="1" lang="en-US" altLang="ja-JP" b="1" dirty="0"/>
              <a:t>Multiplayer( 2 ~ 4 Players)</a:t>
            </a:r>
          </a:p>
        </p:txBody>
      </p:sp>
      <p:pic>
        <p:nvPicPr>
          <p:cNvPr id="1030" name="Picture 6" descr="Controller, game, joystick, play, training, video gam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392841">
            <a:off x="7301742" y="3982480"/>
            <a:ext cx="488299" cy="48829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Controller, game, joystick, play, training, video gam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6869" y="4067394"/>
            <a:ext cx="488299" cy="48829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Controller, game, joystick, play, training, video gam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4156" y="4067393"/>
            <a:ext cx="488299" cy="48829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Controller, game, joystick, play, training, video gam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9335038">
            <a:off x="8888666" y="4016707"/>
            <a:ext cx="488299" cy="48829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omputer Icon | Circle Addon 2 Iconset | Martz9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8780" y="3208817"/>
            <a:ext cx="822530" cy="82253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2882538" y="4882762"/>
            <a:ext cx="853442" cy="646331"/>
          </a:xfrm>
          <a:prstGeom prst="rect">
            <a:avLst/>
          </a:prstGeom>
          <a:solidFill>
            <a:schemeClr val="accent2"/>
          </a:solidFill>
        </p:spPr>
        <p:txBody>
          <a:bodyPr wrap="square" rtlCol="0">
            <a:spAutoFit/>
          </a:bodyPr>
          <a:lstStyle/>
          <a:p>
            <a:r>
              <a:rPr lang="en-US" dirty="0">
                <a:solidFill>
                  <a:schemeClr val="bg1"/>
                </a:solidFill>
              </a:rPr>
              <a:t>Game</a:t>
            </a:r>
          </a:p>
          <a:p>
            <a:r>
              <a:rPr lang="en-US" dirty="0">
                <a:solidFill>
                  <a:schemeClr val="bg1"/>
                </a:solidFill>
              </a:rPr>
              <a:t>Engine</a:t>
            </a:r>
          </a:p>
        </p:txBody>
      </p:sp>
      <p:sp>
        <p:nvSpPr>
          <p:cNvPr id="23" name="TextBox 22"/>
          <p:cNvSpPr txBox="1"/>
          <p:nvPr/>
        </p:nvSpPr>
        <p:spPr>
          <a:xfrm>
            <a:off x="4362996" y="5021263"/>
            <a:ext cx="1837508" cy="369332"/>
          </a:xfrm>
          <a:prstGeom prst="rect">
            <a:avLst/>
          </a:prstGeom>
          <a:noFill/>
        </p:spPr>
        <p:txBody>
          <a:bodyPr wrap="square" rtlCol="0">
            <a:spAutoFit/>
          </a:bodyPr>
          <a:lstStyle/>
          <a:p>
            <a:r>
              <a:rPr lang="en-US" b="1" dirty="0"/>
              <a:t>ＤＸ</a:t>
            </a:r>
            <a:r>
              <a:rPr lang="ja-JP" altLang="en-US" b="1" dirty="0"/>
              <a:t>ライブラリ</a:t>
            </a:r>
            <a:endParaRPr kumimoji="1" lang="en-US" altLang="ja-JP" b="1" dirty="0"/>
          </a:p>
        </p:txBody>
      </p:sp>
      <p:pic>
        <p:nvPicPr>
          <p:cNvPr id="1032" name="Picture 8" descr="DXライブラリ置き場 HO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2794" y="4689970"/>
            <a:ext cx="1031916" cy="1031917"/>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2882538" y="5899807"/>
            <a:ext cx="1021233" cy="369332"/>
          </a:xfrm>
          <a:prstGeom prst="rect">
            <a:avLst/>
          </a:prstGeom>
          <a:solidFill>
            <a:schemeClr val="accent2"/>
          </a:solidFill>
        </p:spPr>
        <p:txBody>
          <a:bodyPr wrap="square" rtlCol="0">
            <a:spAutoFit/>
          </a:bodyPr>
          <a:lstStyle/>
          <a:p>
            <a:r>
              <a:rPr lang="en-US" dirty="0">
                <a:solidFill>
                  <a:schemeClr val="bg1"/>
                </a:solidFill>
              </a:rPr>
              <a:t>Art Tools</a:t>
            </a:r>
          </a:p>
        </p:txBody>
      </p:sp>
      <p:sp>
        <p:nvSpPr>
          <p:cNvPr id="12" name="TextBox 11"/>
          <p:cNvSpPr txBox="1"/>
          <p:nvPr/>
        </p:nvSpPr>
        <p:spPr>
          <a:xfrm>
            <a:off x="4362995" y="5899807"/>
            <a:ext cx="3448594" cy="369332"/>
          </a:xfrm>
          <a:prstGeom prst="rect">
            <a:avLst/>
          </a:prstGeom>
          <a:noFill/>
        </p:spPr>
        <p:txBody>
          <a:bodyPr wrap="square" rtlCol="0">
            <a:spAutoFit/>
          </a:bodyPr>
          <a:lstStyle/>
          <a:p>
            <a:r>
              <a:rPr lang="en-US" b="1" dirty="0"/>
              <a:t>Photochop CC, Aseprite, Pyxel Edit</a:t>
            </a:r>
          </a:p>
        </p:txBody>
      </p:sp>
      <p:pic>
        <p:nvPicPr>
          <p:cNvPr id="1034" name="Picture 10" descr="File:Adobe Photoshop CC icon.svg - Wikimedia Common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99635" y="5529093"/>
            <a:ext cx="1047812" cy="102189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external-content.duckduckgo.com/iu/?u=https%3A%2F%2Ftse1.mm.bing.net%2Fth%3Fid%3DOIP.h0sjympSwa3aWeoB9mXslAAAAA%26pid%3DApi&amp;f=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68406" y="5509201"/>
            <a:ext cx="1041783" cy="104178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Pyxel Edit pixel art graphics editor on Behanc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31148" y="5721887"/>
            <a:ext cx="1060722" cy="82967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Free Tech Pictograms – Desktop + Laptop Computer | Digital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917390" y="2719946"/>
            <a:ext cx="1390378" cy="821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645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sp>
        <p:nvSpPr>
          <p:cNvPr id="8" name="TextBox 7"/>
          <p:cNvSpPr txBox="1"/>
          <p:nvPr/>
        </p:nvSpPr>
        <p:spPr>
          <a:xfrm>
            <a:off x="398932" y="1633019"/>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9015" y="2736976"/>
            <a:ext cx="1224743" cy="1621957"/>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5917" y="2150608"/>
            <a:ext cx="322625" cy="322625"/>
          </a:xfrm>
          <a:prstGeom prst="rect">
            <a:avLst/>
          </a:prstGeom>
        </p:spPr>
      </p:pic>
      <p:sp>
        <p:nvSpPr>
          <p:cNvPr id="12" name="Rectangle 11"/>
          <p:cNvSpPr/>
          <p:nvPr/>
        </p:nvSpPr>
        <p:spPr>
          <a:xfrm>
            <a:off x="5157430" y="3026859"/>
            <a:ext cx="6096000" cy="646331"/>
          </a:xfrm>
          <a:prstGeom prst="rect">
            <a:avLst/>
          </a:prstGeom>
        </p:spPr>
        <p:txBody>
          <a:bodyPr>
            <a:spAutoFit/>
          </a:bodyPr>
          <a:lstStyle/>
          <a:p>
            <a:r>
              <a:rPr lang="en-US" b="1" dirty="0" err="1">
                <a:solidFill>
                  <a:schemeClr val="accent2">
                    <a:lumMod val="75000"/>
                  </a:schemeClr>
                </a:solidFill>
              </a:rPr>
              <a:t>プレイヤー</a:t>
            </a:r>
            <a:r>
              <a:rPr lang="en-US" dirty="0" err="1"/>
              <a:t>は少量の</a:t>
            </a:r>
            <a:r>
              <a:rPr lang="en-US" b="1" dirty="0" err="1">
                <a:solidFill>
                  <a:schemeClr val="accent2">
                    <a:lumMod val="75000"/>
                  </a:schemeClr>
                </a:solidFill>
              </a:rPr>
              <a:t>アイテムを持ち歩く</a:t>
            </a:r>
            <a:r>
              <a:rPr lang="en-US" dirty="0" err="1"/>
              <a:t>ことができます。キャラクターの種類によって異なります</a:t>
            </a:r>
            <a:r>
              <a:rPr lang="en-US" dirty="0"/>
              <a:t>。</a:t>
            </a:r>
          </a:p>
        </p:txBody>
      </p:sp>
      <p:pic>
        <p:nvPicPr>
          <p:cNvPr id="13" name="図 9">
            <a:extLst>
              <a:ext uri="{FF2B5EF4-FFF2-40B4-BE49-F238E27FC236}">
                <a16:creationId xmlns:a16="http://schemas.microsoft.com/office/drawing/2014/main" id="{DD0B1AA7-6298-43D3-A4B5-8CB9B6E13B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520" y="4667250"/>
            <a:ext cx="3400425" cy="2190750"/>
          </a:xfrm>
          <a:prstGeom prst="rect">
            <a:avLst/>
          </a:prstGeom>
        </p:spPr>
      </p:pic>
      <p:sp>
        <p:nvSpPr>
          <p:cNvPr id="14" name="Right Arrow 13"/>
          <p:cNvSpPr/>
          <p:nvPr/>
        </p:nvSpPr>
        <p:spPr>
          <a:xfrm>
            <a:off x="2269806" y="5665219"/>
            <a:ext cx="330926" cy="33498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1829231" y="5665219"/>
            <a:ext cx="323440" cy="33498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flipH="1">
            <a:off x="1990951" y="3026859"/>
            <a:ext cx="492792" cy="263836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520087" y="3026859"/>
            <a:ext cx="598688" cy="263836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フローチャート: 処理 1">
            <a:extLst>
              <a:ext uri="{FF2B5EF4-FFF2-40B4-BE49-F238E27FC236}">
                <a16:creationId xmlns:a16="http://schemas.microsoft.com/office/drawing/2014/main" id="{E458C06D-9C44-43D5-BE94-676505F0FF9A}"/>
              </a:ext>
            </a:extLst>
          </p:cNvPr>
          <p:cNvSpPr/>
          <p:nvPr/>
        </p:nvSpPr>
        <p:spPr>
          <a:xfrm>
            <a:off x="5114997" y="5132377"/>
            <a:ext cx="1795244" cy="16106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ローチャート: 処理 12">
            <a:extLst>
              <a:ext uri="{FF2B5EF4-FFF2-40B4-BE49-F238E27FC236}">
                <a16:creationId xmlns:a16="http://schemas.microsoft.com/office/drawing/2014/main" id="{6CE9C7CB-BA3F-4FCA-A609-507772241EE5}"/>
              </a:ext>
            </a:extLst>
          </p:cNvPr>
          <p:cNvSpPr/>
          <p:nvPr/>
        </p:nvSpPr>
        <p:spPr>
          <a:xfrm>
            <a:off x="7428284" y="5126351"/>
            <a:ext cx="1795244" cy="16106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ローチャート: 処理 14">
            <a:extLst>
              <a:ext uri="{FF2B5EF4-FFF2-40B4-BE49-F238E27FC236}">
                <a16:creationId xmlns:a16="http://schemas.microsoft.com/office/drawing/2014/main" id="{B0416DA7-AB5D-4A61-82DC-4CC1D8C8BE86}"/>
              </a:ext>
            </a:extLst>
          </p:cNvPr>
          <p:cNvSpPr/>
          <p:nvPr/>
        </p:nvSpPr>
        <p:spPr>
          <a:xfrm>
            <a:off x="9633995" y="5126351"/>
            <a:ext cx="1795244" cy="16106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
            <a:extLst>
              <a:ext uri="{FF2B5EF4-FFF2-40B4-BE49-F238E27FC236}">
                <a16:creationId xmlns:a16="http://schemas.microsoft.com/office/drawing/2014/main" id="{1D7C70B4-A73E-423C-997D-3CCEFBAF888F}"/>
              </a:ext>
            </a:extLst>
          </p:cNvPr>
          <p:cNvSpPr txBox="1"/>
          <p:nvPr/>
        </p:nvSpPr>
        <p:spPr>
          <a:xfrm>
            <a:off x="5189220" y="3835714"/>
            <a:ext cx="4982454" cy="523220"/>
          </a:xfrm>
          <a:prstGeom prst="rect">
            <a:avLst/>
          </a:prstGeom>
          <a:noFill/>
        </p:spPr>
        <p:txBody>
          <a:bodyPr wrap="none" rtlCol="0">
            <a:spAutoFit/>
          </a:bodyPr>
          <a:lstStyle/>
          <a:p>
            <a:r>
              <a:rPr kumimoji="1" lang="ja-JP" altLang="en-US" sz="2800" dirty="0">
                <a:solidFill>
                  <a:srgbClr val="7030A0"/>
                </a:solidFill>
              </a:rPr>
              <a:t>デフォルト</a:t>
            </a:r>
            <a:r>
              <a:rPr kumimoji="1" lang="ja-JP" altLang="en-US" dirty="0"/>
              <a:t>だと</a:t>
            </a:r>
            <a:r>
              <a:rPr kumimoji="1" lang="en-US" altLang="ja-JP" sz="2400" dirty="0">
                <a:solidFill>
                  <a:schemeClr val="accent2">
                    <a:lumMod val="60000"/>
                    <a:lumOff val="40000"/>
                  </a:schemeClr>
                </a:solidFill>
              </a:rPr>
              <a:t>3</a:t>
            </a:r>
            <a:r>
              <a:rPr kumimoji="1" lang="ja-JP" altLang="en-US" sz="2400" dirty="0">
                <a:solidFill>
                  <a:schemeClr val="accent2">
                    <a:lumMod val="60000"/>
                    <a:lumOff val="40000"/>
                  </a:schemeClr>
                </a:solidFill>
              </a:rPr>
              <a:t>つ</a:t>
            </a:r>
            <a:r>
              <a:rPr kumimoji="1" lang="ja-JP" altLang="en-US" dirty="0"/>
              <a:t>の武器を持ち歩ける</a:t>
            </a:r>
          </a:p>
        </p:txBody>
      </p:sp>
      <p:sp>
        <p:nvSpPr>
          <p:cNvPr id="22" name="テキスト ボックス 10">
            <a:extLst>
              <a:ext uri="{FF2B5EF4-FFF2-40B4-BE49-F238E27FC236}">
                <a16:creationId xmlns:a16="http://schemas.microsoft.com/office/drawing/2014/main" id="{9A4B8D53-37D2-4E31-A82F-8F803784D9F3}"/>
              </a:ext>
            </a:extLst>
          </p:cNvPr>
          <p:cNvSpPr txBox="1"/>
          <p:nvPr/>
        </p:nvSpPr>
        <p:spPr>
          <a:xfrm>
            <a:off x="5189220" y="4358934"/>
            <a:ext cx="6032421" cy="523220"/>
          </a:xfrm>
          <a:prstGeom prst="rect">
            <a:avLst/>
          </a:prstGeom>
          <a:noFill/>
        </p:spPr>
        <p:txBody>
          <a:bodyPr wrap="none" rtlCol="0">
            <a:spAutoFit/>
          </a:bodyPr>
          <a:lstStyle/>
          <a:p>
            <a:r>
              <a:rPr kumimoji="1" lang="ja-JP" altLang="en-US" sz="2800" b="1" dirty="0">
                <a:solidFill>
                  <a:schemeClr val="accent2"/>
                </a:solidFill>
              </a:rPr>
              <a:t>強化アイテム</a:t>
            </a:r>
            <a:r>
              <a:rPr kumimoji="1" lang="ja-JP" altLang="en-US" dirty="0"/>
              <a:t>によってインベントリが増えていく</a:t>
            </a:r>
          </a:p>
        </p:txBody>
      </p:sp>
      <p:sp>
        <p:nvSpPr>
          <p:cNvPr id="25" name="TextBox 24"/>
          <p:cNvSpPr txBox="1"/>
          <p:nvPr/>
        </p:nvSpPr>
        <p:spPr>
          <a:xfrm>
            <a:off x="6096431" y="1857308"/>
            <a:ext cx="3041089"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インベントリ</a:t>
            </a:r>
            <a:endParaRPr lang="en-US" sz="3600" b="1" dirty="0">
              <a:solidFill>
                <a:schemeClr val="accent5">
                  <a:lumMod val="75000"/>
                </a:schemeClr>
              </a:solidFill>
            </a:endParaRPr>
          </a:p>
        </p:txBody>
      </p:sp>
    </p:spTree>
    <p:extLst>
      <p:ext uri="{BB962C8B-B14F-4D97-AF65-F5344CB8AC3E}">
        <p14:creationId xmlns:p14="http://schemas.microsoft.com/office/powerpoint/2010/main" val="249326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sp>
        <p:nvSpPr>
          <p:cNvPr id="41" name="正方形/長方形 5">
            <a:extLst>
              <a:ext uri="{FF2B5EF4-FFF2-40B4-BE49-F238E27FC236}">
                <a16:creationId xmlns:a16="http://schemas.microsoft.com/office/drawing/2014/main" id="{63E7FBD6-D4EE-4F50-B4F1-C7A9AC656CF9}"/>
              </a:ext>
            </a:extLst>
          </p:cNvPr>
          <p:cNvSpPr/>
          <p:nvPr/>
        </p:nvSpPr>
        <p:spPr>
          <a:xfrm>
            <a:off x="1430644" y="2625870"/>
            <a:ext cx="1124125" cy="29361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囚人</a:t>
            </a:r>
            <a:r>
              <a:rPr kumimoji="1" lang="en-US" altLang="ja-JP" dirty="0"/>
              <a:t>A</a:t>
            </a:r>
            <a:endParaRPr kumimoji="1" lang="ja-JP" altLang="en-US" dirty="0"/>
          </a:p>
        </p:txBody>
      </p:sp>
      <p:sp>
        <p:nvSpPr>
          <p:cNvPr id="42" name="正方形/長方形 7">
            <a:extLst>
              <a:ext uri="{FF2B5EF4-FFF2-40B4-BE49-F238E27FC236}">
                <a16:creationId xmlns:a16="http://schemas.microsoft.com/office/drawing/2014/main" id="{8AC1CC0C-5C9E-4D7F-8D86-0F71923C0BE3}"/>
              </a:ext>
            </a:extLst>
          </p:cNvPr>
          <p:cNvSpPr/>
          <p:nvPr/>
        </p:nvSpPr>
        <p:spPr>
          <a:xfrm>
            <a:off x="7032679" y="1671412"/>
            <a:ext cx="1124125" cy="29361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囚人</a:t>
            </a:r>
            <a:r>
              <a:rPr kumimoji="1" lang="en-US" altLang="ja-JP" dirty="0"/>
              <a:t>B</a:t>
            </a:r>
            <a:endParaRPr kumimoji="1" lang="ja-JP" altLang="en-US" dirty="0"/>
          </a:p>
        </p:txBody>
      </p:sp>
      <p:sp>
        <p:nvSpPr>
          <p:cNvPr id="43" name="テキスト ボックス 1">
            <a:extLst>
              <a:ext uri="{FF2B5EF4-FFF2-40B4-BE49-F238E27FC236}">
                <a16:creationId xmlns:a16="http://schemas.microsoft.com/office/drawing/2014/main" id="{D7D8BA66-5C0D-4DF9-A37F-7609B60062C1}"/>
              </a:ext>
            </a:extLst>
          </p:cNvPr>
          <p:cNvSpPr txBox="1"/>
          <p:nvPr/>
        </p:nvSpPr>
        <p:spPr>
          <a:xfrm>
            <a:off x="3006041" y="3007160"/>
            <a:ext cx="1800493" cy="369332"/>
          </a:xfrm>
          <a:prstGeom prst="rect">
            <a:avLst/>
          </a:prstGeom>
          <a:noFill/>
        </p:spPr>
        <p:txBody>
          <a:bodyPr wrap="none" rtlCol="0">
            <a:spAutoFit/>
          </a:bodyPr>
          <a:lstStyle/>
          <a:p>
            <a:r>
              <a:rPr kumimoji="1" lang="ja-JP" altLang="en-US" dirty="0"/>
              <a:t>素手、ナイフ等</a:t>
            </a:r>
          </a:p>
        </p:txBody>
      </p:sp>
      <p:sp>
        <p:nvSpPr>
          <p:cNvPr id="44" name="テキスト ボックス 2">
            <a:extLst>
              <a:ext uri="{FF2B5EF4-FFF2-40B4-BE49-F238E27FC236}">
                <a16:creationId xmlns:a16="http://schemas.microsoft.com/office/drawing/2014/main" id="{88286993-D4CA-4C7E-B7FB-249FBD188890}"/>
              </a:ext>
            </a:extLst>
          </p:cNvPr>
          <p:cNvSpPr txBox="1"/>
          <p:nvPr/>
        </p:nvSpPr>
        <p:spPr>
          <a:xfrm>
            <a:off x="2620642" y="3497167"/>
            <a:ext cx="2492990" cy="646331"/>
          </a:xfrm>
          <a:prstGeom prst="rect">
            <a:avLst/>
          </a:prstGeom>
          <a:noFill/>
        </p:spPr>
        <p:txBody>
          <a:bodyPr wrap="none" rtlCol="0">
            <a:spAutoFit/>
          </a:bodyPr>
          <a:lstStyle/>
          <a:p>
            <a:r>
              <a:rPr kumimoji="1" lang="ja-JP" altLang="en-US" dirty="0"/>
              <a:t>ステージに入った</a:t>
            </a:r>
            <a:endParaRPr kumimoji="1" lang="en-US" altLang="ja-JP" dirty="0"/>
          </a:p>
          <a:p>
            <a:r>
              <a:rPr kumimoji="1" lang="ja-JP" altLang="en-US" dirty="0"/>
              <a:t>瞬間襲い掛かってくる</a:t>
            </a:r>
          </a:p>
        </p:txBody>
      </p:sp>
      <p:sp>
        <p:nvSpPr>
          <p:cNvPr id="45" name="テキスト ボックス 8">
            <a:extLst>
              <a:ext uri="{FF2B5EF4-FFF2-40B4-BE49-F238E27FC236}">
                <a16:creationId xmlns:a16="http://schemas.microsoft.com/office/drawing/2014/main" id="{6A188C33-5E3A-4BDE-869F-06632170FF1E}"/>
              </a:ext>
            </a:extLst>
          </p:cNvPr>
          <p:cNvSpPr txBox="1"/>
          <p:nvPr/>
        </p:nvSpPr>
        <p:spPr>
          <a:xfrm>
            <a:off x="2177851" y="4964657"/>
            <a:ext cx="2784737" cy="369332"/>
          </a:xfrm>
          <a:prstGeom prst="rect">
            <a:avLst/>
          </a:prstGeom>
          <a:noFill/>
        </p:spPr>
        <p:txBody>
          <a:bodyPr wrap="none" rtlCol="0">
            <a:spAutoFit/>
          </a:bodyPr>
          <a:lstStyle/>
          <a:p>
            <a:r>
              <a:rPr kumimoji="1" lang="en-US" altLang="ja-JP" dirty="0"/>
              <a:t>2,3</a:t>
            </a:r>
            <a:r>
              <a:rPr kumimoji="1" lang="ja-JP" altLang="en-US" dirty="0"/>
              <a:t>回攻撃を当てると後退</a:t>
            </a:r>
          </a:p>
        </p:txBody>
      </p:sp>
      <p:pic>
        <p:nvPicPr>
          <p:cNvPr id="46" name="図 9">
            <a:extLst>
              <a:ext uri="{FF2B5EF4-FFF2-40B4-BE49-F238E27FC236}">
                <a16:creationId xmlns:a16="http://schemas.microsoft.com/office/drawing/2014/main" id="{31683B45-7FC8-438F-90FC-46FB0A4D14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5720" y="3066709"/>
            <a:ext cx="933975" cy="1867950"/>
          </a:xfrm>
          <a:prstGeom prst="rect">
            <a:avLst/>
          </a:prstGeom>
        </p:spPr>
      </p:pic>
      <p:sp>
        <p:nvSpPr>
          <p:cNvPr id="47" name="テキスト ボックス 10">
            <a:extLst>
              <a:ext uri="{FF2B5EF4-FFF2-40B4-BE49-F238E27FC236}">
                <a16:creationId xmlns:a16="http://schemas.microsoft.com/office/drawing/2014/main" id="{368ACDFD-A659-45AC-A6A8-A4A9A54F8A7B}"/>
              </a:ext>
            </a:extLst>
          </p:cNvPr>
          <p:cNvSpPr txBox="1"/>
          <p:nvPr/>
        </p:nvSpPr>
        <p:spPr>
          <a:xfrm>
            <a:off x="2990647" y="2641590"/>
            <a:ext cx="1107996" cy="369332"/>
          </a:xfrm>
          <a:prstGeom prst="rect">
            <a:avLst/>
          </a:prstGeom>
          <a:noFill/>
        </p:spPr>
        <p:txBody>
          <a:bodyPr wrap="none" rtlCol="0">
            <a:spAutoFit/>
          </a:bodyPr>
          <a:lstStyle/>
          <a:p>
            <a:r>
              <a:rPr kumimoji="1" lang="ja-JP" altLang="en-US" dirty="0"/>
              <a:t>近接攻撃</a:t>
            </a:r>
          </a:p>
        </p:txBody>
      </p:sp>
      <p:pic>
        <p:nvPicPr>
          <p:cNvPr id="48" name="図 11">
            <a:extLst>
              <a:ext uri="{FF2B5EF4-FFF2-40B4-BE49-F238E27FC236}">
                <a16:creationId xmlns:a16="http://schemas.microsoft.com/office/drawing/2014/main" id="{30AF5F89-116B-4F8E-8075-0A5697E54B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8420" y="2230799"/>
            <a:ext cx="933974" cy="1867948"/>
          </a:xfrm>
          <a:prstGeom prst="rect">
            <a:avLst/>
          </a:prstGeom>
        </p:spPr>
      </p:pic>
      <p:sp>
        <p:nvSpPr>
          <p:cNvPr id="49" name="テキスト ボックス 12">
            <a:extLst>
              <a:ext uri="{FF2B5EF4-FFF2-40B4-BE49-F238E27FC236}">
                <a16:creationId xmlns:a16="http://schemas.microsoft.com/office/drawing/2014/main" id="{E8AA9ACD-736A-475D-8111-69D0F4FF93C5}"/>
              </a:ext>
            </a:extLst>
          </p:cNvPr>
          <p:cNvSpPr txBox="1"/>
          <p:nvPr/>
        </p:nvSpPr>
        <p:spPr>
          <a:xfrm>
            <a:off x="8520940" y="2244261"/>
            <a:ext cx="1338828" cy="369332"/>
          </a:xfrm>
          <a:prstGeom prst="rect">
            <a:avLst/>
          </a:prstGeom>
          <a:noFill/>
        </p:spPr>
        <p:txBody>
          <a:bodyPr wrap="none" rtlCol="0">
            <a:spAutoFit/>
          </a:bodyPr>
          <a:lstStyle/>
          <a:p>
            <a:r>
              <a:rPr kumimoji="1" lang="ja-JP" altLang="en-US" dirty="0"/>
              <a:t>遠距離攻撃</a:t>
            </a:r>
          </a:p>
        </p:txBody>
      </p:sp>
      <p:sp>
        <p:nvSpPr>
          <p:cNvPr id="50" name="テキスト ボックス 13">
            <a:extLst>
              <a:ext uri="{FF2B5EF4-FFF2-40B4-BE49-F238E27FC236}">
                <a16:creationId xmlns:a16="http://schemas.microsoft.com/office/drawing/2014/main" id="{DEE92CFE-30B8-40EB-BD7C-50093BD5BC3A}"/>
              </a:ext>
            </a:extLst>
          </p:cNvPr>
          <p:cNvSpPr txBox="1"/>
          <p:nvPr/>
        </p:nvSpPr>
        <p:spPr>
          <a:xfrm>
            <a:off x="8508356" y="2613593"/>
            <a:ext cx="1820412" cy="369332"/>
          </a:xfrm>
          <a:prstGeom prst="rect">
            <a:avLst/>
          </a:prstGeom>
          <a:noFill/>
        </p:spPr>
        <p:txBody>
          <a:bodyPr wrap="square" rtlCol="0">
            <a:spAutoFit/>
          </a:bodyPr>
          <a:lstStyle/>
          <a:p>
            <a:r>
              <a:rPr kumimoji="1" lang="ja-JP" altLang="en-US" dirty="0"/>
              <a:t>ハンドガン、</a:t>
            </a:r>
          </a:p>
        </p:txBody>
      </p:sp>
      <p:sp>
        <p:nvSpPr>
          <p:cNvPr id="51" name="テキスト ボックス 15">
            <a:extLst>
              <a:ext uri="{FF2B5EF4-FFF2-40B4-BE49-F238E27FC236}">
                <a16:creationId xmlns:a16="http://schemas.microsoft.com/office/drawing/2014/main" id="{08951BEA-B38E-4A38-89EA-212F0E4D34A5}"/>
              </a:ext>
            </a:extLst>
          </p:cNvPr>
          <p:cNvSpPr txBox="1"/>
          <p:nvPr/>
        </p:nvSpPr>
        <p:spPr>
          <a:xfrm>
            <a:off x="7035441" y="5760628"/>
            <a:ext cx="2031325" cy="646331"/>
          </a:xfrm>
          <a:prstGeom prst="rect">
            <a:avLst/>
          </a:prstGeom>
          <a:noFill/>
        </p:spPr>
        <p:txBody>
          <a:bodyPr wrap="none" rtlCol="0">
            <a:spAutoFit/>
          </a:bodyPr>
          <a:lstStyle/>
          <a:p>
            <a:r>
              <a:rPr kumimoji="1" lang="ja-JP" altLang="en-US" dirty="0"/>
              <a:t>一定数弾を出すと</a:t>
            </a:r>
            <a:endParaRPr kumimoji="1" lang="en-US" altLang="ja-JP" dirty="0"/>
          </a:p>
          <a:p>
            <a:r>
              <a:rPr kumimoji="1" lang="ja-JP" altLang="en-US" dirty="0"/>
              <a:t>リロードする</a:t>
            </a:r>
          </a:p>
        </p:txBody>
      </p:sp>
      <p:pic>
        <p:nvPicPr>
          <p:cNvPr id="52" name="図 17">
            <a:extLst>
              <a:ext uri="{FF2B5EF4-FFF2-40B4-BE49-F238E27FC236}">
                <a16:creationId xmlns:a16="http://schemas.microsoft.com/office/drawing/2014/main" id="{3CFADF49-CF91-41C4-9A4B-D03673D851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7216" y="5358389"/>
            <a:ext cx="1499611" cy="1499611"/>
          </a:xfrm>
          <a:prstGeom prst="rect">
            <a:avLst/>
          </a:prstGeom>
        </p:spPr>
      </p:pic>
      <p:sp>
        <p:nvSpPr>
          <p:cNvPr id="53" name="楕円 18">
            <a:extLst>
              <a:ext uri="{FF2B5EF4-FFF2-40B4-BE49-F238E27FC236}">
                <a16:creationId xmlns:a16="http://schemas.microsoft.com/office/drawing/2014/main" id="{D3A14D22-65D1-4A89-9A70-FC193323AA4B}"/>
              </a:ext>
            </a:extLst>
          </p:cNvPr>
          <p:cNvSpPr/>
          <p:nvPr/>
        </p:nvSpPr>
        <p:spPr>
          <a:xfrm>
            <a:off x="10085763" y="3828915"/>
            <a:ext cx="545285" cy="5245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ｐ</a:t>
            </a:r>
          </a:p>
        </p:txBody>
      </p:sp>
      <p:sp>
        <p:nvSpPr>
          <p:cNvPr id="54" name="楕円 19">
            <a:extLst>
              <a:ext uri="{FF2B5EF4-FFF2-40B4-BE49-F238E27FC236}">
                <a16:creationId xmlns:a16="http://schemas.microsoft.com/office/drawing/2014/main" id="{1BA1D42D-348F-4A85-A33A-940C34E06E79}"/>
              </a:ext>
            </a:extLst>
          </p:cNvPr>
          <p:cNvSpPr/>
          <p:nvPr/>
        </p:nvSpPr>
        <p:spPr>
          <a:xfrm>
            <a:off x="8051103" y="4604038"/>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cxnSp>
        <p:nvCxnSpPr>
          <p:cNvPr id="55" name="直線矢印コネクタ 21">
            <a:extLst>
              <a:ext uri="{FF2B5EF4-FFF2-40B4-BE49-F238E27FC236}">
                <a16:creationId xmlns:a16="http://schemas.microsoft.com/office/drawing/2014/main" id="{3EDB05F2-25EB-47F4-9A15-628AE6BA14A6}"/>
              </a:ext>
            </a:extLst>
          </p:cNvPr>
          <p:cNvCxnSpPr/>
          <p:nvPr/>
        </p:nvCxnSpPr>
        <p:spPr>
          <a:xfrm flipV="1">
            <a:off x="8603818" y="4259387"/>
            <a:ext cx="1376983" cy="42821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楕円 22">
            <a:extLst>
              <a:ext uri="{FF2B5EF4-FFF2-40B4-BE49-F238E27FC236}">
                <a16:creationId xmlns:a16="http://schemas.microsoft.com/office/drawing/2014/main" id="{C92CDBC9-C244-48AD-B0D4-965865F6E9AE}"/>
              </a:ext>
            </a:extLst>
          </p:cNvPr>
          <p:cNvSpPr/>
          <p:nvPr/>
        </p:nvSpPr>
        <p:spPr>
          <a:xfrm>
            <a:off x="5835705" y="3682588"/>
            <a:ext cx="374396" cy="3212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a:t>
            </a:r>
          </a:p>
          <a:p>
            <a:pPr algn="ctr"/>
            <a:r>
              <a:rPr kumimoji="1" lang="en-US" altLang="ja-JP" dirty="0"/>
              <a:t>P</a:t>
            </a:r>
          </a:p>
          <a:p>
            <a:pPr algn="ctr"/>
            <a:endParaRPr kumimoji="1" lang="ja-JP" altLang="en-US" dirty="0"/>
          </a:p>
        </p:txBody>
      </p:sp>
      <p:sp>
        <p:nvSpPr>
          <p:cNvPr id="57" name="楕円 24">
            <a:extLst>
              <a:ext uri="{FF2B5EF4-FFF2-40B4-BE49-F238E27FC236}">
                <a16:creationId xmlns:a16="http://schemas.microsoft.com/office/drawing/2014/main" id="{4E6ABC0C-CABF-4C51-858D-58BBCE692100}"/>
              </a:ext>
            </a:extLst>
          </p:cNvPr>
          <p:cNvSpPr/>
          <p:nvPr/>
        </p:nvSpPr>
        <p:spPr>
          <a:xfrm>
            <a:off x="4764236" y="4299766"/>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sp>
        <p:nvSpPr>
          <p:cNvPr id="58" name="楕円 25">
            <a:extLst>
              <a:ext uri="{FF2B5EF4-FFF2-40B4-BE49-F238E27FC236}">
                <a16:creationId xmlns:a16="http://schemas.microsoft.com/office/drawing/2014/main" id="{9F4A4D81-0893-4340-B00F-81F3BE132270}"/>
              </a:ext>
            </a:extLst>
          </p:cNvPr>
          <p:cNvSpPr/>
          <p:nvPr/>
        </p:nvSpPr>
        <p:spPr>
          <a:xfrm>
            <a:off x="5736072" y="4882443"/>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sp>
        <p:nvSpPr>
          <p:cNvPr id="59" name="楕円 26">
            <a:extLst>
              <a:ext uri="{FF2B5EF4-FFF2-40B4-BE49-F238E27FC236}">
                <a16:creationId xmlns:a16="http://schemas.microsoft.com/office/drawing/2014/main" id="{9E5DC89A-B3D1-42FC-B06A-6244EDE918B0}"/>
              </a:ext>
            </a:extLst>
          </p:cNvPr>
          <p:cNvSpPr/>
          <p:nvPr/>
        </p:nvSpPr>
        <p:spPr>
          <a:xfrm>
            <a:off x="6838251" y="4453857"/>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sp>
        <p:nvSpPr>
          <p:cNvPr id="60" name="楕円 27">
            <a:extLst>
              <a:ext uri="{FF2B5EF4-FFF2-40B4-BE49-F238E27FC236}">
                <a16:creationId xmlns:a16="http://schemas.microsoft.com/office/drawing/2014/main" id="{AA49DC31-8171-4264-B8E9-CC32490175EF}"/>
              </a:ext>
            </a:extLst>
          </p:cNvPr>
          <p:cNvSpPr/>
          <p:nvPr/>
        </p:nvSpPr>
        <p:spPr>
          <a:xfrm>
            <a:off x="6432162" y="4857725"/>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cxnSp>
        <p:nvCxnSpPr>
          <p:cNvPr id="61" name="直線矢印コネクタ 34">
            <a:extLst>
              <a:ext uri="{FF2B5EF4-FFF2-40B4-BE49-F238E27FC236}">
                <a16:creationId xmlns:a16="http://schemas.microsoft.com/office/drawing/2014/main" id="{85ADA0E8-CDF6-45E6-A1E3-0DCB59E70BF5}"/>
              </a:ext>
            </a:extLst>
          </p:cNvPr>
          <p:cNvCxnSpPr>
            <a:cxnSpLocks/>
          </p:cNvCxnSpPr>
          <p:nvPr/>
        </p:nvCxnSpPr>
        <p:spPr>
          <a:xfrm flipV="1">
            <a:off x="5312791" y="4000684"/>
            <a:ext cx="422065" cy="3717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37">
            <a:extLst>
              <a:ext uri="{FF2B5EF4-FFF2-40B4-BE49-F238E27FC236}">
                <a16:creationId xmlns:a16="http://schemas.microsoft.com/office/drawing/2014/main" id="{A73C341D-DFBE-43A2-A352-C584C120B8AB}"/>
              </a:ext>
            </a:extLst>
          </p:cNvPr>
          <p:cNvCxnSpPr>
            <a:cxnSpLocks/>
          </p:cNvCxnSpPr>
          <p:nvPr/>
        </p:nvCxnSpPr>
        <p:spPr>
          <a:xfrm flipH="1" flipV="1">
            <a:off x="6224913" y="4195485"/>
            <a:ext cx="352238" cy="61567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38">
            <a:extLst>
              <a:ext uri="{FF2B5EF4-FFF2-40B4-BE49-F238E27FC236}">
                <a16:creationId xmlns:a16="http://schemas.microsoft.com/office/drawing/2014/main" id="{E6805A1F-9D6B-4D9F-9340-04C217AE0065}"/>
              </a:ext>
            </a:extLst>
          </p:cNvPr>
          <p:cNvCxnSpPr>
            <a:cxnSpLocks/>
          </p:cNvCxnSpPr>
          <p:nvPr/>
        </p:nvCxnSpPr>
        <p:spPr>
          <a:xfrm flipH="1" flipV="1">
            <a:off x="5990720" y="4151819"/>
            <a:ext cx="52481" cy="66947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39">
            <a:extLst>
              <a:ext uri="{FF2B5EF4-FFF2-40B4-BE49-F238E27FC236}">
                <a16:creationId xmlns:a16="http://schemas.microsoft.com/office/drawing/2014/main" id="{15583DB1-387F-437A-B241-FF781C37305F}"/>
              </a:ext>
            </a:extLst>
          </p:cNvPr>
          <p:cNvCxnSpPr>
            <a:cxnSpLocks/>
          </p:cNvCxnSpPr>
          <p:nvPr/>
        </p:nvCxnSpPr>
        <p:spPr>
          <a:xfrm flipH="1" flipV="1">
            <a:off x="6255798" y="3950563"/>
            <a:ext cx="593714" cy="48969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正方形/長方形 46">
            <a:extLst>
              <a:ext uri="{FF2B5EF4-FFF2-40B4-BE49-F238E27FC236}">
                <a16:creationId xmlns:a16="http://schemas.microsoft.com/office/drawing/2014/main" id="{35A584F5-B95E-48A8-8A83-F995389B788B}"/>
              </a:ext>
            </a:extLst>
          </p:cNvPr>
          <p:cNvSpPr/>
          <p:nvPr/>
        </p:nvSpPr>
        <p:spPr>
          <a:xfrm>
            <a:off x="5760935" y="2675800"/>
            <a:ext cx="523936" cy="93217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entrance</a:t>
            </a:r>
            <a:endParaRPr kumimoji="1" lang="ja-JP" altLang="en-US" dirty="0"/>
          </a:p>
        </p:txBody>
      </p:sp>
      <p:sp>
        <p:nvSpPr>
          <p:cNvPr id="66" name="楕円 47">
            <a:extLst>
              <a:ext uri="{FF2B5EF4-FFF2-40B4-BE49-F238E27FC236}">
                <a16:creationId xmlns:a16="http://schemas.microsoft.com/office/drawing/2014/main" id="{0CC14E78-AE70-489C-AE9F-89C3E406B039}"/>
              </a:ext>
            </a:extLst>
          </p:cNvPr>
          <p:cNvSpPr/>
          <p:nvPr/>
        </p:nvSpPr>
        <p:spPr>
          <a:xfrm>
            <a:off x="2536840" y="5760628"/>
            <a:ext cx="507534" cy="582286"/>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cxnSp>
        <p:nvCxnSpPr>
          <p:cNvPr id="67" name="直線矢印コネクタ 48">
            <a:extLst>
              <a:ext uri="{FF2B5EF4-FFF2-40B4-BE49-F238E27FC236}">
                <a16:creationId xmlns:a16="http://schemas.microsoft.com/office/drawing/2014/main" id="{041A306A-EC53-4B63-929A-83C280C27AB2}"/>
              </a:ext>
            </a:extLst>
          </p:cNvPr>
          <p:cNvCxnSpPr>
            <a:cxnSpLocks/>
          </p:cNvCxnSpPr>
          <p:nvPr/>
        </p:nvCxnSpPr>
        <p:spPr>
          <a:xfrm flipH="1">
            <a:off x="1947153" y="6316103"/>
            <a:ext cx="461395" cy="36872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楕円 53">
            <a:extLst>
              <a:ext uri="{FF2B5EF4-FFF2-40B4-BE49-F238E27FC236}">
                <a16:creationId xmlns:a16="http://schemas.microsoft.com/office/drawing/2014/main" id="{F57D1DC6-547F-4D40-B559-418D9D8E1AB6}"/>
              </a:ext>
            </a:extLst>
          </p:cNvPr>
          <p:cNvSpPr/>
          <p:nvPr/>
        </p:nvSpPr>
        <p:spPr>
          <a:xfrm>
            <a:off x="3651640" y="5613965"/>
            <a:ext cx="422064" cy="3212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a:t>
            </a:r>
          </a:p>
          <a:p>
            <a:pPr algn="ctr"/>
            <a:r>
              <a:rPr kumimoji="1" lang="en-US" altLang="ja-JP" dirty="0"/>
              <a:t>P</a:t>
            </a:r>
          </a:p>
          <a:p>
            <a:pPr algn="ctr"/>
            <a:endParaRPr kumimoji="1" lang="ja-JP" altLang="en-US" dirty="0"/>
          </a:p>
        </p:txBody>
      </p:sp>
      <p:sp>
        <p:nvSpPr>
          <p:cNvPr id="69" name="爆発: 8 pt 54">
            <a:extLst>
              <a:ext uri="{FF2B5EF4-FFF2-40B4-BE49-F238E27FC236}">
                <a16:creationId xmlns:a16="http://schemas.microsoft.com/office/drawing/2014/main" id="{522F6DF0-A1D3-4E89-AB24-BBFDBC8B35B6}"/>
              </a:ext>
            </a:extLst>
          </p:cNvPr>
          <p:cNvSpPr/>
          <p:nvPr/>
        </p:nvSpPr>
        <p:spPr>
          <a:xfrm>
            <a:off x="3183959" y="5689190"/>
            <a:ext cx="819475" cy="492100"/>
          </a:xfrm>
          <a:prstGeom prst="irregularSeal1">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Hit</a:t>
            </a:r>
          </a:p>
        </p:txBody>
      </p:sp>
      <p:sp>
        <p:nvSpPr>
          <p:cNvPr id="70" name="正方形/長方形 55">
            <a:extLst>
              <a:ext uri="{FF2B5EF4-FFF2-40B4-BE49-F238E27FC236}">
                <a16:creationId xmlns:a16="http://schemas.microsoft.com/office/drawing/2014/main" id="{9FD882CB-D477-4D6F-AC28-075BA6954E3B}"/>
              </a:ext>
            </a:extLst>
          </p:cNvPr>
          <p:cNvSpPr/>
          <p:nvPr/>
        </p:nvSpPr>
        <p:spPr>
          <a:xfrm>
            <a:off x="2843158" y="2207470"/>
            <a:ext cx="1921078" cy="2941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囚人</a:t>
            </a:r>
            <a:r>
              <a:rPr kumimoji="1" lang="en-US" altLang="ja-JP" dirty="0"/>
              <a:t>0000~0500</a:t>
            </a:r>
            <a:endParaRPr kumimoji="1" lang="ja-JP" altLang="en-US" dirty="0"/>
          </a:p>
        </p:txBody>
      </p:sp>
      <p:sp>
        <p:nvSpPr>
          <p:cNvPr id="71" name="正方形/長方形 56">
            <a:extLst>
              <a:ext uri="{FF2B5EF4-FFF2-40B4-BE49-F238E27FC236}">
                <a16:creationId xmlns:a16="http://schemas.microsoft.com/office/drawing/2014/main" id="{0E3A4035-773C-44FA-A52C-AB518899DC05}"/>
              </a:ext>
            </a:extLst>
          </p:cNvPr>
          <p:cNvSpPr/>
          <p:nvPr/>
        </p:nvSpPr>
        <p:spPr>
          <a:xfrm>
            <a:off x="8407690" y="1697150"/>
            <a:ext cx="1921078" cy="2941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囚人</a:t>
            </a:r>
            <a:r>
              <a:rPr kumimoji="1" lang="en-US" altLang="ja-JP" dirty="0"/>
              <a:t>0501~1000</a:t>
            </a:r>
            <a:endParaRPr kumimoji="1" lang="ja-JP" altLang="en-US" dirty="0"/>
          </a:p>
        </p:txBody>
      </p:sp>
      <p:sp>
        <p:nvSpPr>
          <p:cNvPr id="72" name="TextBox 71"/>
          <p:cNvSpPr txBox="1"/>
          <p:nvPr/>
        </p:nvSpPr>
        <p:spPr>
          <a:xfrm>
            <a:off x="398932" y="1633019"/>
            <a:ext cx="1548221" cy="923330"/>
          </a:xfrm>
          <a:prstGeom prst="rect">
            <a:avLst/>
          </a:prstGeom>
          <a:solidFill>
            <a:srgbClr val="FFC000"/>
          </a:solidFill>
        </p:spPr>
        <p:txBody>
          <a:bodyPr wrap="square" rtlCol="0">
            <a:spAutoFit/>
          </a:bodyPr>
          <a:lstStyle/>
          <a:p>
            <a:r>
              <a:rPr lang="ja-JP" altLang="en-US" sz="5400" b="1" dirty="0"/>
              <a:t>敵</a:t>
            </a:r>
            <a:r>
              <a:rPr lang="en-US" altLang="ja-JP" sz="5400" b="1" dirty="0"/>
              <a:t>AI</a:t>
            </a:r>
            <a:endParaRPr lang="en-US" sz="5400" b="1" dirty="0"/>
          </a:p>
        </p:txBody>
      </p:sp>
    </p:spTree>
    <p:extLst>
      <p:ext uri="{BB962C8B-B14F-4D97-AF65-F5344CB8AC3E}">
        <p14:creationId xmlns:p14="http://schemas.microsoft.com/office/powerpoint/2010/main" val="981703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4147001" y="3347014"/>
            <a:ext cx="1412506" cy="253752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663687" y="63811"/>
            <a:ext cx="6520070" cy="1844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3101010" y="220243"/>
            <a:ext cx="824947" cy="369332"/>
          </a:xfrm>
          <a:prstGeom prst="rect">
            <a:avLst/>
          </a:prstGeom>
          <a:solidFill>
            <a:srgbClr val="FF0000"/>
          </a:solidFill>
        </p:spPr>
        <p:txBody>
          <a:bodyPr wrap="square" rtlCol="0">
            <a:spAutoFit/>
          </a:bodyPr>
          <a:lstStyle/>
          <a:p>
            <a:r>
              <a:rPr lang="en-US" dirty="0"/>
              <a:t>Object</a:t>
            </a:r>
          </a:p>
        </p:txBody>
      </p:sp>
      <p:sp>
        <p:nvSpPr>
          <p:cNvPr id="5" name="TextBox 4"/>
          <p:cNvSpPr txBox="1"/>
          <p:nvPr/>
        </p:nvSpPr>
        <p:spPr>
          <a:xfrm>
            <a:off x="812678" y="2217170"/>
            <a:ext cx="914400" cy="369332"/>
          </a:xfrm>
          <a:prstGeom prst="rect">
            <a:avLst/>
          </a:prstGeom>
          <a:solidFill>
            <a:srgbClr val="FFC000"/>
          </a:solidFill>
        </p:spPr>
        <p:txBody>
          <a:bodyPr wrap="square" rtlCol="0">
            <a:spAutoFit/>
          </a:bodyPr>
          <a:lstStyle/>
          <a:p>
            <a:r>
              <a:rPr lang="en-US" dirty="0"/>
              <a:t>Player</a:t>
            </a:r>
          </a:p>
        </p:txBody>
      </p:sp>
      <p:sp>
        <p:nvSpPr>
          <p:cNvPr id="6" name="TextBox 5"/>
          <p:cNvSpPr txBox="1"/>
          <p:nvPr/>
        </p:nvSpPr>
        <p:spPr>
          <a:xfrm>
            <a:off x="4495336" y="2092979"/>
            <a:ext cx="318051" cy="369332"/>
          </a:xfrm>
          <a:prstGeom prst="rect">
            <a:avLst/>
          </a:prstGeom>
          <a:solidFill>
            <a:srgbClr val="FFC000"/>
          </a:solidFill>
        </p:spPr>
        <p:txBody>
          <a:bodyPr wrap="square" rtlCol="0">
            <a:spAutoFit/>
          </a:bodyPr>
          <a:lstStyle/>
          <a:p>
            <a:r>
              <a:rPr lang="ja-JP" altLang="en-US" dirty="0"/>
              <a:t>敵</a:t>
            </a:r>
            <a:endParaRPr lang="en-US" dirty="0"/>
          </a:p>
        </p:txBody>
      </p:sp>
      <p:sp>
        <p:nvSpPr>
          <p:cNvPr id="7" name="TextBox 6"/>
          <p:cNvSpPr txBox="1"/>
          <p:nvPr/>
        </p:nvSpPr>
        <p:spPr>
          <a:xfrm>
            <a:off x="7315199" y="2261943"/>
            <a:ext cx="1182756" cy="369332"/>
          </a:xfrm>
          <a:prstGeom prst="rect">
            <a:avLst/>
          </a:prstGeom>
          <a:solidFill>
            <a:srgbClr val="FFC000"/>
          </a:solidFill>
        </p:spPr>
        <p:txBody>
          <a:bodyPr wrap="square" rtlCol="0">
            <a:spAutoFit/>
          </a:bodyPr>
          <a:lstStyle/>
          <a:p>
            <a:r>
              <a:rPr lang="ja-JP" altLang="en-US" dirty="0"/>
              <a:t>アイテム</a:t>
            </a:r>
            <a:endParaRPr lang="en-US" dirty="0"/>
          </a:p>
        </p:txBody>
      </p:sp>
      <p:sp>
        <p:nvSpPr>
          <p:cNvPr id="8" name="TextBox 7"/>
          <p:cNvSpPr txBox="1"/>
          <p:nvPr/>
        </p:nvSpPr>
        <p:spPr>
          <a:xfrm>
            <a:off x="6906490" y="3775344"/>
            <a:ext cx="904461" cy="366165"/>
          </a:xfrm>
          <a:prstGeom prst="rect">
            <a:avLst/>
          </a:prstGeom>
          <a:noFill/>
        </p:spPr>
        <p:txBody>
          <a:bodyPr wrap="square" rtlCol="0">
            <a:spAutoFit/>
          </a:bodyPr>
          <a:lstStyle/>
          <a:p>
            <a:r>
              <a:rPr lang="en-US" dirty="0"/>
              <a:t>Bullet</a:t>
            </a:r>
          </a:p>
        </p:txBody>
      </p:sp>
      <p:sp>
        <p:nvSpPr>
          <p:cNvPr id="10" name="TextBox 9"/>
          <p:cNvSpPr txBox="1"/>
          <p:nvPr/>
        </p:nvSpPr>
        <p:spPr>
          <a:xfrm>
            <a:off x="4363280" y="63811"/>
            <a:ext cx="1510746" cy="369332"/>
          </a:xfrm>
          <a:prstGeom prst="rect">
            <a:avLst/>
          </a:prstGeom>
          <a:noFill/>
        </p:spPr>
        <p:txBody>
          <a:bodyPr wrap="square" rtlCol="0">
            <a:spAutoFit/>
          </a:bodyPr>
          <a:lstStyle/>
          <a:p>
            <a:r>
              <a:rPr lang="en-US" b="1" dirty="0">
                <a:solidFill>
                  <a:schemeClr val="bg1"/>
                </a:solidFill>
              </a:rPr>
              <a:t>HP</a:t>
            </a:r>
            <a:r>
              <a:rPr lang="en-US" dirty="0">
                <a:solidFill>
                  <a:schemeClr val="bg1"/>
                </a:solidFill>
              </a:rPr>
              <a:t>:</a:t>
            </a:r>
            <a:r>
              <a:rPr lang="ja-JP" altLang="en-US" dirty="0">
                <a:solidFill>
                  <a:schemeClr val="bg1"/>
                </a:solidFill>
              </a:rPr>
              <a:t>仮想関数</a:t>
            </a:r>
            <a:endParaRPr lang="en-US" dirty="0">
              <a:solidFill>
                <a:schemeClr val="bg1"/>
              </a:solidFill>
            </a:endParaRPr>
          </a:p>
        </p:txBody>
      </p:sp>
      <p:sp>
        <p:nvSpPr>
          <p:cNvPr id="13" name="TextBox 12"/>
          <p:cNvSpPr txBox="1"/>
          <p:nvPr/>
        </p:nvSpPr>
        <p:spPr>
          <a:xfrm>
            <a:off x="4363280" y="433143"/>
            <a:ext cx="1669772" cy="369332"/>
          </a:xfrm>
          <a:prstGeom prst="rect">
            <a:avLst/>
          </a:prstGeom>
          <a:noFill/>
        </p:spPr>
        <p:txBody>
          <a:bodyPr wrap="square" rtlCol="0">
            <a:spAutoFit/>
          </a:bodyPr>
          <a:lstStyle/>
          <a:p>
            <a:r>
              <a:rPr lang="en-US" b="1" dirty="0">
                <a:solidFill>
                  <a:schemeClr val="bg1"/>
                </a:solidFill>
              </a:rPr>
              <a:t>Size</a:t>
            </a:r>
            <a:r>
              <a:rPr lang="en-US" dirty="0">
                <a:solidFill>
                  <a:schemeClr val="bg1"/>
                </a:solidFill>
              </a:rPr>
              <a:t>:</a:t>
            </a:r>
            <a:r>
              <a:rPr lang="ja-JP" altLang="en-US" dirty="0">
                <a:solidFill>
                  <a:schemeClr val="bg1"/>
                </a:solidFill>
              </a:rPr>
              <a:t>仮想関数</a:t>
            </a:r>
            <a:endParaRPr lang="en-US" dirty="0">
              <a:solidFill>
                <a:schemeClr val="bg1"/>
              </a:solidFill>
            </a:endParaRPr>
          </a:p>
        </p:txBody>
      </p:sp>
      <p:sp>
        <p:nvSpPr>
          <p:cNvPr id="14" name="TextBox 13"/>
          <p:cNvSpPr txBox="1"/>
          <p:nvPr/>
        </p:nvSpPr>
        <p:spPr>
          <a:xfrm>
            <a:off x="4363280" y="793545"/>
            <a:ext cx="1053547" cy="369332"/>
          </a:xfrm>
          <a:prstGeom prst="rect">
            <a:avLst/>
          </a:prstGeom>
          <a:noFill/>
        </p:spPr>
        <p:txBody>
          <a:bodyPr wrap="square" rtlCol="0">
            <a:spAutoFit/>
          </a:bodyPr>
          <a:lstStyle/>
          <a:p>
            <a:r>
              <a:rPr lang="ja-JP" altLang="en-US" b="1" dirty="0">
                <a:solidFill>
                  <a:schemeClr val="bg1"/>
                </a:solidFill>
              </a:rPr>
              <a:t>座標</a:t>
            </a:r>
            <a:endParaRPr lang="en-US" b="1" dirty="0">
              <a:solidFill>
                <a:schemeClr val="bg1"/>
              </a:solidFill>
            </a:endParaRPr>
          </a:p>
        </p:txBody>
      </p:sp>
      <p:sp>
        <p:nvSpPr>
          <p:cNvPr id="15" name="TextBox 14"/>
          <p:cNvSpPr txBox="1"/>
          <p:nvPr/>
        </p:nvSpPr>
        <p:spPr>
          <a:xfrm>
            <a:off x="4363280" y="1153947"/>
            <a:ext cx="1341782" cy="369332"/>
          </a:xfrm>
          <a:prstGeom prst="rect">
            <a:avLst/>
          </a:prstGeom>
          <a:noFill/>
        </p:spPr>
        <p:txBody>
          <a:bodyPr wrap="square" rtlCol="0">
            <a:spAutoFit/>
          </a:bodyPr>
          <a:lstStyle/>
          <a:p>
            <a:r>
              <a:rPr lang="en-US" b="1" dirty="0">
                <a:solidFill>
                  <a:schemeClr val="bg1"/>
                </a:solidFill>
              </a:rPr>
              <a:t>Animation</a:t>
            </a:r>
          </a:p>
        </p:txBody>
      </p:sp>
      <p:sp>
        <p:nvSpPr>
          <p:cNvPr id="17" name="TextBox 16"/>
          <p:cNvSpPr txBox="1"/>
          <p:nvPr/>
        </p:nvSpPr>
        <p:spPr>
          <a:xfrm>
            <a:off x="4389780" y="2592135"/>
            <a:ext cx="707570" cy="369332"/>
          </a:xfrm>
          <a:prstGeom prst="rect">
            <a:avLst/>
          </a:prstGeom>
          <a:noFill/>
        </p:spPr>
        <p:txBody>
          <a:bodyPr wrap="square" rtlCol="0">
            <a:spAutoFit/>
          </a:bodyPr>
          <a:lstStyle/>
          <a:p>
            <a:r>
              <a:rPr lang="en-US" dirty="0"/>
              <a:t>HP</a:t>
            </a:r>
          </a:p>
        </p:txBody>
      </p:sp>
      <p:sp>
        <p:nvSpPr>
          <p:cNvPr id="18" name="TextBox 17"/>
          <p:cNvSpPr txBox="1"/>
          <p:nvPr/>
        </p:nvSpPr>
        <p:spPr>
          <a:xfrm>
            <a:off x="4171399" y="3497029"/>
            <a:ext cx="1660984" cy="400110"/>
          </a:xfrm>
          <a:prstGeom prst="rect">
            <a:avLst/>
          </a:prstGeom>
          <a:noFill/>
        </p:spPr>
        <p:txBody>
          <a:bodyPr wrap="square" rtlCol="0">
            <a:spAutoFit/>
          </a:bodyPr>
          <a:lstStyle/>
          <a:p>
            <a:r>
              <a:rPr lang="en-US" sz="2000" b="1" dirty="0"/>
              <a:t>Move state</a:t>
            </a:r>
          </a:p>
        </p:txBody>
      </p:sp>
      <p:grpSp>
        <p:nvGrpSpPr>
          <p:cNvPr id="35" name="Group 34"/>
          <p:cNvGrpSpPr/>
          <p:nvPr/>
        </p:nvGrpSpPr>
        <p:grpSpPr>
          <a:xfrm>
            <a:off x="2299407" y="3347014"/>
            <a:ext cx="1674675" cy="2554356"/>
            <a:chOff x="1680106" y="3717451"/>
            <a:chExt cx="1674675" cy="2554356"/>
          </a:xfrm>
        </p:grpSpPr>
        <p:sp>
          <p:nvSpPr>
            <p:cNvPr id="27" name="Rectangle 26"/>
            <p:cNvSpPr/>
            <p:nvPr/>
          </p:nvSpPr>
          <p:spPr>
            <a:xfrm>
              <a:off x="1680106" y="3717451"/>
              <a:ext cx="1530625" cy="255435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1680106" y="3717452"/>
              <a:ext cx="1311964" cy="400110"/>
            </a:xfrm>
            <a:prstGeom prst="rect">
              <a:avLst/>
            </a:prstGeom>
            <a:noFill/>
          </p:spPr>
          <p:txBody>
            <a:bodyPr wrap="square" rtlCol="0">
              <a:spAutoFit/>
            </a:bodyPr>
            <a:lstStyle/>
            <a:p>
              <a:r>
                <a:rPr lang="en-US" sz="2000" b="1" dirty="0"/>
                <a:t>Body state</a:t>
              </a:r>
            </a:p>
          </p:txBody>
        </p:sp>
        <p:sp>
          <p:nvSpPr>
            <p:cNvPr id="29" name="TextBox 28"/>
            <p:cNvSpPr txBox="1"/>
            <p:nvPr/>
          </p:nvSpPr>
          <p:spPr>
            <a:xfrm>
              <a:off x="1943213" y="4543192"/>
              <a:ext cx="964096" cy="367748"/>
            </a:xfrm>
            <a:prstGeom prst="rect">
              <a:avLst/>
            </a:prstGeom>
            <a:noFill/>
          </p:spPr>
          <p:txBody>
            <a:bodyPr wrap="square" rtlCol="0">
              <a:spAutoFit/>
            </a:bodyPr>
            <a:lstStyle/>
            <a:p>
              <a:r>
                <a:rPr lang="en-US" dirty="0"/>
                <a:t>Stun</a:t>
              </a:r>
            </a:p>
          </p:txBody>
        </p:sp>
        <p:sp>
          <p:nvSpPr>
            <p:cNvPr id="30" name="TextBox 29"/>
            <p:cNvSpPr txBox="1"/>
            <p:nvPr/>
          </p:nvSpPr>
          <p:spPr>
            <a:xfrm>
              <a:off x="1908705" y="4896030"/>
              <a:ext cx="1083365" cy="369332"/>
            </a:xfrm>
            <a:prstGeom prst="rect">
              <a:avLst/>
            </a:prstGeom>
            <a:noFill/>
          </p:spPr>
          <p:txBody>
            <a:bodyPr wrap="square" rtlCol="0">
              <a:spAutoFit/>
            </a:bodyPr>
            <a:lstStyle/>
            <a:p>
              <a:r>
                <a:rPr lang="en-US" dirty="0"/>
                <a:t>Bleeding</a:t>
              </a:r>
            </a:p>
          </p:txBody>
        </p:sp>
        <p:sp>
          <p:nvSpPr>
            <p:cNvPr id="31" name="TextBox 30"/>
            <p:cNvSpPr txBox="1"/>
            <p:nvPr/>
          </p:nvSpPr>
          <p:spPr>
            <a:xfrm>
              <a:off x="1856713" y="5197697"/>
              <a:ext cx="1075294" cy="369332"/>
            </a:xfrm>
            <a:prstGeom prst="rect">
              <a:avLst/>
            </a:prstGeom>
            <a:noFill/>
          </p:spPr>
          <p:txBody>
            <a:bodyPr wrap="none" rtlCol="0">
              <a:spAutoFit/>
            </a:bodyPr>
            <a:lstStyle/>
            <a:p>
              <a:r>
                <a:rPr lang="en-US" dirty="0"/>
                <a:t>invincible</a:t>
              </a:r>
            </a:p>
          </p:txBody>
        </p:sp>
        <p:sp>
          <p:nvSpPr>
            <p:cNvPr id="32" name="TextBox 31"/>
            <p:cNvSpPr txBox="1"/>
            <p:nvPr/>
          </p:nvSpPr>
          <p:spPr>
            <a:xfrm>
              <a:off x="1888760" y="5552119"/>
              <a:ext cx="814647" cy="369332"/>
            </a:xfrm>
            <a:prstGeom prst="rect">
              <a:avLst/>
            </a:prstGeom>
            <a:noFill/>
          </p:spPr>
          <p:txBody>
            <a:bodyPr wrap="none" rtlCol="0">
              <a:spAutoFit/>
            </a:bodyPr>
            <a:lstStyle/>
            <a:p>
              <a:r>
                <a:rPr lang="en-US" dirty="0"/>
                <a:t>poison</a:t>
              </a:r>
            </a:p>
          </p:txBody>
        </p:sp>
        <p:sp>
          <p:nvSpPr>
            <p:cNvPr id="33" name="TextBox 32"/>
            <p:cNvSpPr txBox="1"/>
            <p:nvPr/>
          </p:nvSpPr>
          <p:spPr>
            <a:xfrm>
              <a:off x="1992909" y="5892752"/>
              <a:ext cx="938820" cy="369332"/>
            </a:xfrm>
            <a:prstGeom prst="rect">
              <a:avLst/>
            </a:prstGeom>
            <a:noFill/>
          </p:spPr>
          <p:txBody>
            <a:bodyPr wrap="square" rtlCol="0">
              <a:spAutoFit/>
            </a:bodyPr>
            <a:lstStyle/>
            <a:p>
              <a:r>
                <a:rPr lang="en-US" dirty="0"/>
                <a:t>dead</a:t>
              </a:r>
            </a:p>
          </p:txBody>
        </p:sp>
        <p:sp>
          <p:nvSpPr>
            <p:cNvPr id="34" name="TextBox 33"/>
            <p:cNvSpPr txBox="1"/>
            <p:nvPr/>
          </p:nvSpPr>
          <p:spPr>
            <a:xfrm>
              <a:off x="1888760" y="4110107"/>
              <a:ext cx="1466021" cy="369332"/>
            </a:xfrm>
            <a:prstGeom prst="rect">
              <a:avLst/>
            </a:prstGeom>
            <a:noFill/>
          </p:spPr>
          <p:txBody>
            <a:bodyPr wrap="square" rtlCol="0">
              <a:spAutoFit/>
            </a:bodyPr>
            <a:lstStyle/>
            <a:p>
              <a:r>
                <a:rPr lang="en-US" dirty="0"/>
                <a:t>normal</a:t>
              </a:r>
            </a:p>
          </p:txBody>
        </p:sp>
      </p:grpSp>
      <p:sp>
        <p:nvSpPr>
          <p:cNvPr id="37" name="TextBox 36"/>
          <p:cNvSpPr txBox="1"/>
          <p:nvPr/>
        </p:nvSpPr>
        <p:spPr>
          <a:xfrm>
            <a:off x="4476484" y="3748158"/>
            <a:ext cx="753540" cy="369332"/>
          </a:xfrm>
          <a:prstGeom prst="rect">
            <a:avLst/>
          </a:prstGeom>
          <a:noFill/>
        </p:spPr>
        <p:txBody>
          <a:bodyPr wrap="none" rtlCol="0">
            <a:spAutoFit/>
          </a:bodyPr>
          <a:lstStyle/>
          <a:p>
            <a:r>
              <a:rPr lang="en-US" dirty="0"/>
              <a:t>attack</a:t>
            </a:r>
          </a:p>
        </p:txBody>
      </p:sp>
      <p:sp>
        <p:nvSpPr>
          <p:cNvPr id="38" name="TextBox 37"/>
          <p:cNvSpPr txBox="1"/>
          <p:nvPr/>
        </p:nvSpPr>
        <p:spPr>
          <a:xfrm>
            <a:off x="4492839" y="4010762"/>
            <a:ext cx="527709" cy="369332"/>
          </a:xfrm>
          <a:prstGeom prst="rect">
            <a:avLst/>
          </a:prstGeom>
          <a:noFill/>
        </p:spPr>
        <p:txBody>
          <a:bodyPr wrap="none" rtlCol="0">
            <a:spAutoFit/>
          </a:bodyPr>
          <a:lstStyle/>
          <a:p>
            <a:r>
              <a:rPr lang="en-US" dirty="0"/>
              <a:t>idle</a:t>
            </a:r>
          </a:p>
        </p:txBody>
      </p:sp>
      <p:sp>
        <p:nvSpPr>
          <p:cNvPr id="39" name="TextBox 38"/>
          <p:cNvSpPr txBox="1"/>
          <p:nvPr/>
        </p:nvSpPr>
        <p:spPr>
          <a:xfrm>
            <a:off x="4485475" y="4286073"/>
            <a:ext cx="614912" cy="369332"/>
          </a:xfrm>
          <a:prstGeom prst="rect">
            <a:avLst/>
          </a:prstGeom>
          <a:noFill/>
        </p:spPr>
        <p:txBody>
          <a:bodyPr wrap="none" rtlCol="0">
            <a:spAutoFit/>
          </a:bodyPr>
          <a:lstStyle/>
          <a:p>
            <a:r>
              <a:rPr lang="en-US" dirty="0"/>
              <a:t>walk</a:t>
            </a:r>
          </a:p>
        </p:txBody>
      </p:sp>
      <p:sp>
        <p:nvSpPr>
          <p:cNvPr id="40" name="TextBox 39"/>
          <p:cNvSpPr txBox="1"/>
          <p:nvPr/>
        </p:nvSpPr>
        <p:spPr>
          <a:xfrm>
            <a:off x="4488649" y="4615776"/>
            <a:ext cx="617306" cy="369332"/>
          </a:xfrm>
          <a:prstGeom prst="rect">
            <a:avLst/>
          </a:prstGeom>
          <a:noFill/>
        </p:spPr>
        <p:txBody>
          <a:bodyPr wrap="square" rtlCol="0">
            <a:spAutoFit/>
          </a:bodyPr>
          <a:lstStyle/>
          <a:p>
            <a:r>
              <a:rPr lang="en-US" dirty="0"/>
              <a:t>run</a:t>
            </a:r>
          </a:p>
        </p:txBody>
      </p:sp>
      <p:sp>
        <p:nvSpPr>
          <p:cNvPr id="41" name="TextBox 40"/>
          <p:cNvSpPr txBox="1"/>
          <p:nvPr/>
        </p:nvSpPr>
        <p:spPr>
          <a:xfrm>
            <a:off x="4483081" y="4985108"/>
            <a:ext cx="617306" cy="369332"/>
          </a:xfrm>
          <a:prstGeom prst="rect">
            <a:avLst/>
          </a:prstGeom>
          <a:noFill/>
        </p:spPr>
        <p:txBody>
          <a:bodyPr wrap="square" rtlCol="0">
            <a:spAutoFit/>
          </a:bodyPr>
          <a:lstStyle/>
          <a:p>
            <a:r>
              <a:rPr lang="en-US" dirty="0"/>
              <a:t>roll</a:t>
            </a:r>
          </a:p>
        </p:txBody>
      </p:sp>
      <p:sp>
        <p:nvSpPr>
          <p:cNvPr id="42" name="TextBox 41"/>
          <p:cNvSpPr txBox="1"/>
          <p:nvPr/>
        </p:nvSpPr>
        <p:spPr>
          <a:xfrm>
            <a:off x="4476484" y="5303288"/>
            <a:ext cx="835427" cy="369332"/>
          </a:xfrm>
          <a:prstGeom prst="rect">
            <a:avLst/>
          </a:prstGeom>
          <a:noFill/>
        </p:spPr>
        <p:txBody>
          <a:bodyPr wrap="square" rtlCol="0">
            <a:spAutoFit/>
          </a:bodyPr>
          <a:lstStyle/>
          <a:p>
            <a:r>
              <a:rPr lang="en-US" dirty="0"/>
              <a:t>hitted</a:t>
            </a:r>
          </a:p>
        </p:txBody>
      </p:sp>
      <p:sp>
        <p:nvSpPr>
          <p:cNvPr id="45" name="TextBox 44"/>
          <p:cNvSpPr txBox="1"/>
          <p:nvPr/>
        </p:nvSpPr>
        <p:spPr>
          <a:xfrm>
            <a:off x="505475" y="2785081"/>
            <a:ext cx="1339452" cy="369332"/>
          </a:xfrm>
          <a:prstGeom prst="rect">
            <a:avLst/>
          </a:prstGeom>
          <a:noFill/>
        </p:spPr>
        <p:txBody>
          <a:bodyPr wrap="square" rtlCol="0">
            <a:spAutoFit/>
          </a:bodyPr>
          <a:lstStyle/>
          <a:p>
            <a:r>
              <a:rPr lang="en-US" dirty="0"/>
              <a:t>Move Input</a:t>
            </a:r>
          </a:p>
        </p:txBody>
      </p:sp>
      <p:sp>
        <p:nvSpPr>
          <p:cNvPr id="46" name="TextBox 45"/>
          <p:cNvSpPr txBox="1"/>
          <p:nvPr/>
        </p:nvSpPr>
        <p:spPr>
          <a:xfrm>
            <a:off x="4363280" y="2954358"/>
            <a:ext cx="881887" cy="369332"/>
          </a:xfrm>
          <a:prstGeom prst="rect">
            <a:avLst/>
          </a:prstGeom>
          <a:noFill/>
        </p:spPr>
        <p:txBody>
          <a:bodyPr wrap="square" rtlCol="0">
            <a:spAutoFit/>
          </a:bodyPr>
          <a:lstStyle/>
          <a:p>
            <a:r>
              <a:rPr lang="en-US" dirty="0"/>
              <a:t>AI</a:t>
            </a:r>
          </a:p>
        </p:txBody>
      </p:sp>
      <p:sp>
        <p:nvSpPr>
          <p:cNvPr id="47" name="Rectangle 46"/>
          <p:cNvSpPr/>
          <p:nvPr/>
        </p:nvSpPr>
        <p:spPr>
          <a:xfrm>
            <a:off x="6628973" y="2769692"/>
            <a:ext cx="2262158" cy="369332"/>
          </a:xfrm>
          <a:prstGeom prst="rect">
            <a:avLst/>
          </a:prstGeom>
        </p:spPr>
        <p:txBody>
          <a:bodyPr wrap="none">
            <a:spAutoFit/>
          </a:bodyPr>
          <a:lstStyle/>
          <a:p>
            <a:r>
              <a:rPr lang="en-US" dirty="0"/>
              <a:t>ヒーリングアイテム</a:t>
            </a:r>
          </a:p>
        </p:txBody>
      </p:sp>
      <p:sp>
        <p:nvSpPr>
          <p:cNvPr id="48" name="TextBox 47"/>
          <p:cNvSpPr txBox="1"/>
          <p:nvPr/>
        </p:nvSpPr>
        <p:spPr>
          <a:xfrm>
            <a:off x="6957391" y="3323690"/>
            <a:ext cx="802661" cy="369332"/>
          </a:xfrm>
          <a:prstGeom prst="rect">
            <a:avLst/>
          </a:prstGeom>
          <a:noFill/>
        </p:spPr>
        <p:txBody>
          <a:bodyPr wrap="square" rtlCol="0">
            <a:spAutoFit/>
          </a:bodyPr>
          <a:lstStyle/>
          <a:p>
            <a:r>
              <a:rPr lang="ja-JP" altLang="en-US" dirty="0"/>
              <a:t>武器</a:t>
            </a:r>
            <a:endParaRPr lang="en-US" dirty="0"/>
          </a:p>
        </p:txBody>
      </p:sp>
    </p:spTree>
    <p:extLst>
      <p:ext uri="{BB962C8B-B14F-4D97-AF65-F5344CB8AC3E}">
        <p14:creationId xmlns:p14="http://schemas.microsoft.com/office/powerpoint/2010/main" val="3459912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341783" y="2918982"/>
            <a:ext cx="7752521" cy="2885470"/>
          </a:xfrm>
          <a:prstGeom prst="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262270" y="369332"/>
            <a:ext cx="7901608" cy="254965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183256" y="0"/>
            <a:ext cx="894521" cy="369332"/>
          </a:xfrm>
          <a:prstGeom prst="rect">
            <a:avLst/>
          </a:prstGeom>
          <a:noFill/>
        </p:spPr>
        <p:txBody>
          <a:bodyPr wrap="square" rtlCol="0">
            <a:spAutoFit/>
          </a:bodyPr>
          <a:lstStyle/>
          <a:p>
            <a:r>
              <a:rPr lang="en-US" dirty="0"/>
              <a:t>Work</a:t>
            </a:r>
          </a:p>
        </p:txBody>
      </p:sp>
      <p:sp>
        <p:nvSpPr>
          <p:cNvPr id="5" name="TextBox 4"/>
          <p:cNvSpPr txBox="1"/>
          <p:nvPr/>
        </p:nvSpPr>
        <p:spPr>
          <a:xfrm>
            <a:off x="7181020" y="1370232"/>
            <a:ext cx="1302026" cy="369332"/>
          </a:xfrm>
          <a:prstGeom prst="rect">
            <a:avLst/>
          </a:prstGeom>
          <a:noFill/>
        </p:spPr>
        <p:txBody>
          <a:bodyPr wrap="square" rtlCol="0">
            <a:spAutoFit/>
          </a:bodyPr>
          <a:lstStyle/>
          <a:p>
            <a:r>
              <a:rPr lang="en-US" b="1" dirty="0"/>
              <a:t>Program</a:t>
            </a:r>
          </a:p>
        </p:txBody>
      </p:sp>
      <p:sp>
        <p:nvSpPr>
          <p:cNvPr id="6" name="TextBox 5"/>
          <p:cNvSpPr txBox="1"/>
          <p:nvPr/>
        </p:nvSpPr>
        <p:spPr>
          <a:xfrm>
            <a:off x="7270472" y="3678679"/>
            <a:ext cx="1302026" cy="369332"/>
          </a:xfrm>
          <a:prstGeom prst="rect">
            <a:avLst/>
          </a:prstGeom>
          <a:noFill/>
        </p:spPr>
        <p:txBody>
          <a:bodyPr wrap="square" rtlCol="0">
            <a:spAutoFit/>
          </a:bodyPr>
          <a:lstStyle/>
          <a:p>
            <a:r>
              <a:rPr lang="en-US" b="1" dirty="0"/>
              <a:t>Graphic</a:t>
            </a:r>
          </a:p>
        </p:txBody>
      </p:sp>
      <p:sp>
        <p:nvSpPr>
          <p:cNvPr id="9" name="TextBox 8"/>
          <p:cNvSpPr txBox="1"/>
          <p:nvPr/>
        </p:nvSpPr>
        <p:spPr>
          <a:xfrm>
            <a:off x="1538078" y="497714"/>
            <a:ext cx="1803954" cy="369332"/>
          </a:xfrm>
          <a:prstGeom prst="rect">
            <a:avLst/>
          </a:prstGeom>
          <a:noFill/>
        </p:spPr>
        <p:txBody>
          <a:bodyPr wrap="square" rtlCol="0">
            <a:spAutoFit/>
          </a:bodyPr>
          <a:lstStyle/>
          <a:p>
            <a:r>
              <a:rPr lang="ja-JP" altLang="en-US" dirty="0"/>
              <a:t>プレイヤ関連</a:t>
            </a:r>
            <a:endParaRPr lang="en-US" dirty="0"/>
          </a:p>
        </p:txBody>
      </p:sp>
      <p:sp>
        <p:nvSpPr>
          <p:cNvPr id="10" name="TextBox 9"/>
          <p:cNvSpPr txBox="1"/>
          <p:nvPr/>
        </p:nvSpPr>
        <p:spPr>
          <a:xfrm>
            <a:off x="2082246" y="867046"/>
            <a:ext cx="2281032" cy="369332"/>
          </a:xfrm>
          <a:prstGeom prst="rect">
            <a:avLst/>
          </a:prstGeom>
          <a:noFill/>
        </p:spPr>
        <p:txBody>
          <a:bodyPr wrap="square" rtlCol="0">
            <a:spAutoFit/>
          </a:bodyPr>
          <a:lstStyle/>
          <a:p>
            <a:r>
              <a:rPr lang="ja-JP" altLang="en-US" dirty="0"/>
              <a:t>プレイヤアクシオン</a:t>
            </a:r>
            <a:endParaRPr lang="en-US" dirty="0"/>
          </a:p>
        </p:txBody>
      </p:sp>
      <p:sp>
        <p:nvSpPr>
          <p:cNvPr id="11" name="TextBox 10"/>
          <p:cNvSpPr txBox="1"/>
          <p:nvPr/>
        </p:nvSpPr>
        <p:spPr>
          <a:xfrm>
            <a:off x="2440055" y="1302657"/>
            <a:ext cx="2281032" cy="369332"/>
          </a:xfrm>
          <a:prstGeom prst="rect">
            <a:avLst/>
          </a:prstGeom>
          <a:noFill/>
        </p:spPr>
        <p:txBody>
          <a:bodyPr wrap="square" rtlCol="0">
            <a:spAutoFit/>
          </a:bodyPr>
          <a:lstStyle/>
          <a:p>
            <a:r>
              <a:rPr lang="ja-JP" altLang="en-US" dirty="0"/>
              <a:t>プレイヤ移動制御</a:t>
            </a:r>
            <a:endParaRPr lang="en-US" dirty="0"/>
          </a:p>
        </p:txBody>
      </p:sp>
      <p:sp>
        <p:nvSpPr>
          <p:cNvPr id="12" name="Right Arrow 11"/>
          <p:cNvSpPr/>
          <p:nvPr/>
        </p:nvSpPr>
        <p:spPr>
          <a:xfrm>
            <a:off x="1774133" y="989512"/>
            <a:ext cx="308113" cy="1331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2136910" y="1409772"/>
            <a:ext cx="362780" cy="184666"/>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02224" y="1738268"/>
            <a:ext cx="2281032" cy="369332"/>
          </a:xfrm>
          <a:prstGeom prst="rect">
            <a:avLst/>
          </a:prstGeom>
          <a:noFill/>
        </p:spPr>
        <p:txBody>
          <a:bodyPr wrap="square" rtlCol="0">
            <a:spAutoFit/>
          </a:bodyPr>
          <a:lstStyle/>
          <a:p>
            <a:r>
              <a:rPr lang="ja-JP" altLang="en-US" dirty="0"/>
              <a:t>プレイヤ</a:t>
            </a:r>
            <a:r>
              <a:rPr lang="en-US" altLang="ja-JP" b="1" dirty="0">
                <a:solidFill>
                  <a:srgbClr val="FF0000"/>
                </a:solidFill>
              </a:rPr>
              <a:t>8</a:t>
            </a:r>
            <a:r>
              <a:rPr lang="ja-JP" altLang="en-US" dirty="0"/>
              <a:t>方向移動</a:t>
            </a:r>
            <a:endParaRPr lang="en-US" dirty="0"/>
          </a:p>
        </p:txBody>
      </p:sp>
      <p:sp>
        <p:nvSpPr>
          <p:cNvPr id="15" name="Right Arrow 14"/>
          <p:cNvSpPr/>
          <p:nvPr/>
        </p:nvSpPr>
        <p:spPr>
          <a:xfrm>
            <a:off x="2539446" y="1845383"/>
            <a:ext cx="362778" cy="192139"/>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082245" y="2918982"/>
            <a:ext cx="2638841" cy="369332"/>
          </a:xfrm>
          <a:prstGeom prst="rect">
            <a:avLst/>
          </a:prstGeom>
          <a:noFill/>
        </p:spPr>
        <p:txBody>
          <a:bodyPr wrap="square" rtlCol="0">
            <a:spAutoFit/>
          </a:bodyPr>
          <a:lstStyle/>
          <a:p>
            <a:r>
              <a:rPr lang="ja-JP" altLang="en-US" dirty="0"/>
              <a:t>プレイヤグラフィック</a:t>
            </a:r>
            <a:endParaRPr lang="en-US" dirty="0"/>
          </a:p>
        </p:txBody>
      </p:sp>
      <p:sp>
        <p:nvSpPr>
          <p:cNvPr id="18" name="Right Arrow 17"/>
          <p:cNvSpPr/>
          <p:nvPr/>
        </p:nvSpPr>
        <p:spPr>
          <a:xfrm>
            <a:off x="1774133" y="3037080"/>
            <a:ext cx="308113" cy="1331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440055" y="3384158"/>
            <a:ext cx="3513485" cy="369332"/>
          </a:xfrm>
          <a:prstGeom prst="rect">
            <a:avLst/>
          </a:prstGeom>
          <a:noFill/>
        </p:spPr>
        <p:txBody>
          <a:bodyPr wrap="square" rtlCol="0">
            <a:spAutoFit/>
          </a:bodyPr>
          <a:lstStyle/>
          <a:p>
            <a:r>
              <a:rPr lang="ja-JP" altLang="en-US" dirty="0"/>
              <a:t>プレイヤデザイン</a:t>
            </a:r>
            <a:endParaRPr lang="en-US" dirty="0"/>
          </a:p>
        </p:txBody>
      </p:sp>
      <p:sp>
        <p:nvSpPr>
          <p:cNvPr id="23" name="TextBox 22"/>
          <p:cNvSpPr txBox="1"/>
          <p:nvPr/>
        </p:nvSpPr>
        <p:spPr>
          <a:xfrm>
            <a:off x="2440055" y="3774251"/>
            <a:ext cx="3513485" cy="369332"/>
          </a:xfrm>
          <a:prstGeom prst="rect">
            <a:avLst/>
          </a:prstGeom>
          <a:noFill/>
        </p:spPr>
        <p:txBody>
          <a:bodyPr wrap="square" rtlCol="0">
            <a:spAutoFit/>
          </a:bodyPr>
          <a:lstStyle/>
          <a:p>
            <a:r>
              <a:rPr lang="ja-JP" altLang="en-US" dirty="0"/>
              <a:t>プレイヤアニメーション</a:t>
            </a:r>
            <a:endParaRPr lang="en-US" dirty="0"/>
          </a:p>
        </p:txBody>
      </p:sp>
      <p:sp>
        <p:nvSpPr>
          <p:cNvPr id="24" name="Right Arrow 23"/>
          <p:cNvSpPr/>
          <p:nvPr/>
        </p:nvSpPr>
        <p:spPr>
          <a:xfrm>
            <a:off x="2131940" y="3463474"/>
            <a:ext cx="362780" cy="184666"/>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2117030" y="3866584"/>
            <a:ext cx="362780" cy="184666"/>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902224" y="4160832"/>
            <a:ext cx="3876263" cy="369332"/>
          </a:xfrm>
          <a:prstGeom prst="rect">
            <a:avLst/>
          </a:prstGeom>
          <a:noFill/>
        </p:spPr>
        <p:txBody>
          <a:bodyPr wrap="square" rtlCol="0">
            <a:spAutoFit/>
          </a:bodyPr>
          <a:lstStyle/>
          <a:p>
            <a:r>
              <a:rPr lang="ja-JP" altLang="en-US" dirty="0"/>
              <a:t>プレイヤ</a:t>
            </a:r>
            <a:r>
              <a:rPr lang="en-US" altLang="ja-JP" b="1" dirty="0">
                <a:solidFill>
                  <a:schemeClr val="bg1"/>
                </a:solidFill>
              </a:rPr>
              <a:t>4</a:t>
            </a:r>
            <a:r>
              <a:rPr lang="ja-JP" altLang="en-US" dirty="0"/>
              <a:t>方向移動アニメーション</a:t>
            </a:r>
            <a:endParaRPr lang="en-US" dirty="0"/>
          </a:p>
        </p:txBody>
      </p:sp>
      <p:sp>
        <p:nvSpPr>
          <p:cNvPr id="27" name="Right Arrow 26"/>
          <p:cNvSpPr/>
          <p:nvPr/>
        </p:nvSpPr>
        <p:spPr>
          <a:xfrm>
            <a:off x="2539446" y="4237807"/>
            <a:ext cx="362778" cy="192139"/>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2902224" y="4568174"/>
            <a:ext cx="3876263" cy="369332"/>
          </a:xfrm>
          <a:prstGeom prst="rect">
            <a:avLst/>
          </a:prstGeom>
          <a:noFill/>
        </p:spPr>
        <p:txBody>
          <a:bodyPr wrap="square" rtlCol="0">
            <a:spAutoFit/>
          </a:bodyPr>
          <a:lstStyle/>
          <a:p>
            <a:r>
              <a:rPr lang="ja-JP" altLang="en-US" dirty="0"/>
              <a:t>プレイヤアタックアニメーション</a:t>
            </a:r>
            <a:endParaRPr lang="en-US" dirty="0"/>
          </a:p>
        </p:txBody>
      </p:sp>
      <p:sp>
        <p:nvSpPr>
          <p:cNvPr id="29" name="TextBox 28"/>
          <p:cNvSpPr txBox="1"/>
          <p:nvPr/>
        </p:nvSpPr>
        <p:spPr>
          <a:xfrm>
            <a:off x="2902223" y="2210916"/>
            <a:ext cx="3876263" cy="369332"/>
          </a:xfrm>
          <a:prstGeom prst="rect">
            <a:avLst/>
          </a:prstGeom>
          <a:noFill/>
        </p:spPr>
        <p:txBody>
          <a:bodyPr wrap="square" rtlCol="0">
            <a:spAutoFit/>
          </a:bodyPr>
          <a:lstStyle/>
          <a:p>
            <a:r>
              <a:rPr lang="ja-JP" altLang="en-US" dirty="0"/>
              <a:t>プレイヤアタック制御</a:t>
            </a:r>
            <a:endParaRPr lang="en-US" dirty="0"/>
          </a:p>
        </p:txBody>
      </p:sp>
      <p:sp>
        <p:nvSpPr>
          <p:cNvPr id="30" name="Right Arrow 29"/>
          <p:cNvSpPr/>
          <p:nvPr/>
        </p:nvSpPr>
        <p:spPr>
          <a:xfrm>
            <a:off x="2539445" y="2291904"/>
            <a:ext cx="362778" cy="192139"/>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3400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楕円 6">
            <a:extLst>
              <a:ext uri="{FF2B5EF4-FFF2-40B4-BE49-F238E27FC236}">
                <a16:creationId xmlns:a16="http://schemas.microsoft.com/office/drawing/2014/main" id="{3C3B408F-62D9-4F7F-8CDA-41D189E0A063}"/>
              </a:ext>
            </a:extLst>
          </p:cNvPr>
          <p:cNvSpPr/>
          <p:nvPr/>
        </p:nvSpPr>
        <p:spPr>
          <a:xfrm>
            <a:off x="8803562" y="1937847"/>
            <a:ext cx="2314313" cy="219886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descr="Criminal with covered head - Free people ic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34057" y="2386571"/>
            <a:ext cx="957331" cy="9573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uard, helmet, police, policeman, riot, security, weapo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5970" y="1992476"/>
            <a:ext cx="715479" cy="12050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s://external-content.duckduckgo.com/iu/?u=https%3A%2F%2Ftse1.mm.bing.net%2Fth%3Fid%3DOIP.Fzl7S98H5cbRWqFn--aw6gHaHa%26pid%3DApi&amp;f=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3057" y="2324732"/>
            <a:ext cx="540505" cy="54050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707562" y="1366941"/>
            <a:ext cx="6096000" cy="923330"/>
          </a:xfrm>
          <a:prstGeom prst="rect">
            <a:avLst/>
          </a:prstGeom>
        </p:spPr>
        <p:txBody>
          <a:bodyPr>
            <a:spAutoFit/>
          </a:bodyPr>
          <a:lstStyle/>
          <a:p>
            <a:r>
              <a:rPr lang="en-US" dirty="0"/>
              <a:t>敵が武器を投げて、プレイヤーがキャッチシステムをアクティブにしないと、プレイヤーがやられてしまいます。</a:t>
            </a:r>
          </a:p>
        </p:txBody>
      </p:sp>
      <p:pic>
        <p:nvPicPr>
          <p:cNvPr id="1030" name="Picture 6" descr="Angry, annoyed, cringe, emoji, hurt, upset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72825" y="1950373"/>
            <a:ext cx="679796" cy="679796"/>
          </a:xfrm>
          <a:prstGeom prst="rect">
            <a:avLst/>
          </a:prstGeom>
          <a:noFill/>
          <a:extLst>
            <a:ext uri="{909E8E84-426E-40DD-AFC4-6F175D3DCCD1}">
              <a14:hiddenFill xmlns:a14="http://schemas.microsoft.com/office/drawing/2010/main">
                <a:solidFill>
                  <a:srgbClr val="FFFFFF"/>
                </a:solidFill>
              </a14:hiddenFill>
            </a:ext>
          </a:extLst>
        </p:spPr>
      </p:pic>
      <p:sp>
        <p:nvSpPr>
          <p:cNvPr id="2" name="楕円 1">
            <a:extLst>
              <a:ext uri="{FF2B5EF4-FFF2-40B4-BE49-F238E27FC236}">
                <a16:creationId xmlns:a16="http://schemas.microsoft.com/office/drawing/2014/main" id="{493F7F35-45DA-4100-85F7-448E9A86ED14}"/>
              </a:ext>
            </a:extLst>
          </p:cNvPr>
          <p:cNvSpPr/>
          <p:nvPr/>
        </p:nvSpPr>
        <p:spPr>
          <a:xfrm>
            <a:off x="9867549" y="2782521"/>
            <a:ext cx="346113" cy="352337"/>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E341A88E-112A-4B21-8A55-FAC0ECC9D277}"/>
              </a:ext>
            </a:extLst>
          </p:cNvPr>
          <p:cNvSpPr txBox="1"/>
          <p:nvPr/>
        </p:nvSpPr>
        <p:spPr>
          <a:xfrm>
            <a:off x="9845924" y="2725830"/>
            <a:ext cx="346112" cy="369332"/>
          </a:xfrm>
          <a:prstGeom prst="rect">
            <a:avLst/>
          </a:prstGeom>
          <a:noFill/>
        </p:spPr>
        <p:txBody>
          <a:bodyPr wrap="square" rtlCol="0">
            <a:spAutoFit/>
          </a:bodyPr>
          <a:lstStyle/>
          <a:p>
            <a:r>
              <a:rPr kumimoji="1" lang="en-US" altLang="ja-JP" dirty="0">
                <a:solidFill>
                  <a:srgbClr val="FF0000"/>
                </a:solidFill>
              </a:rPr>
              <a:t>A</a:t>
            </a:r>
            <a:endParaRPr kumimoji="1" lang="ja-JP" altLang="en-US" dirty="0">
              <a:solidFill>
                <a:srgbClr val="FF0000"/>
              </a:solidFill>
            </a:endParaRPr>
          </a:p>
        </p:txBody>
      </p:sp>
      <p:sp>
        <p:nvSpPr>
          <p:cNvPr id="8" name="テキスト ボックス 7">
            <a:extLst>
              <a:ext uri="{FF2B5EF4-FFF2-40B4-BE49-F238E27FC236}">
                <a16:creationId xmlns:a16="http://schemas.microsoft.com/office/drawing/2014/main" id="{0690EFAE-5593-4900-90A1-F7046F75DD4C}"/>
              </a:ext>
            </a:extLst>
          </p:cNvPr>
          <p:cNvSpPr txBox="1"/>
          <p:nvPr/>
        </p:nvSpPr>
        <p:spPr>
          <a:xfrm>
            <a:off x="8265920" y="3503552"/>
            <a:ext cx="3549370" cy="369332"/>
          </a:xfrm>
          <a:prstGeom prst="rect">
            <a:avLst/>
          </a:prstGeom>
          <a:noFill/>
        </p:spPr>
        <p:txBody>
          <a:bodyPr wrap="none" rtlCol="0">
            <a:spAutoFit/>
          </a:bodyPr>
          <a:lstStyle/>
          <a:p>
            <a:r>
              <a:rPr kumimoji="1" lang="ja-JP" altLang="en-US" dirty="0"/>
              <a:t>有効範囲にいると</a:t>
            </a:r>
            <a:r>
              <a:rPr kumimoji="1" lang="en-US" altLang="ja-JP" dirty="0">
                <a:solidFill>
                  <a:srgbClr val="FF0000"/>
                </a:solidFill>
              </a:rPr>
              <a:t>A</a:t>
            </a:r>
            <a:r>
              <a:rPr kumimoji="1" lang="ja-JP" altLang="en-US" dirty="0"/>
              <a:t>ボタンを押す</a:t>
            </a:r>
          </a:p>
        </p:txBody>
      </p:sp>
      <p:sp>
        <p:nvSpPr>
          <p:cNvPr id="9" name="正方形/長方形 8">
            <a:extLst>
              <a:ext uri="{FF2B5EF4-FFF2-40B4-BE49-F238E27FC236}">
                <a16:creationId xmlns:a16="http://schemas.microsoft.com/office/drawing/2014/main" id="{C80BF579-6FDE-43C1-A6B7-90B4ED14414C}"/>
              </a:ext>
            </a:extLst>
          </p:cNvPr>
          <p:cNvSpPr/>
          <p:nvPr/>
        </p:nvSpPr>
        <p:spPr>
          <a:xfrm>
            <a:off x="0" y="0"/>
            <a:ext cx="4420998" cy="96473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プレーヤーアクション</a:t>
            </a:r>
          </a:p>
        </p:txBody>
      </p:sp>
      <p:sp>
        <p:nvSpPr>
          <p:cNvPr id="10" name="テキスト ボックス 9">
            <a:extLst>
              <a:ext uri="{FF2B5EF4-FFF2-40B4-BE49-F238E27FC236}">
                <a16:creationId xmlns:a16="http://schemas.microsoft.com/office/drawing/2014/main" id="{D2C22883-6360-4ECC-921E-55507AF0FAE5}"/>
              </a:ext>
            </a:extLst>
          </p:cNvPr>
          <p:cNvSpPr txBox="1"/>
          <p:nvPr/>
        </p:nvSpPr>
        <p:spPr>
          <a:xfrm>
            <a:off x="7640016" y="4067143"/>
            <a:ext cx="902811" cy="523220"/>
          </a:xfrm>
          <a:prstGeom prst="rect">
            <a:avLst/>
          </a:prstGeom>
          <a:noFill/>
        </p:spPr>
        <p:txBody>
          <a:bodyPr wrap="none" rtlCol="0">
            <a:spAutoFit/>
          </a:bodyPr>
          <a:lstStyle/>
          <a:p>
            <a:r>
              <a:rPr kumimoji="1" lang="ja-JP" altLang="en-US" sz="2800" dirty="0">
                <a:solidFill>
                  <a:srgbClr val="0070C0"/>
                </a:solidFill>
              </a:rPr>
              <a:t>成功</a:t>
            </a:r>
          </a:p>
        </p:txBody>
      </p:sp>
      <p:sp>
        <p:nvSpPr>
          <p:cNvPr id="11" name="テキスト ボックス 10">
            <a:extLst>
              <a:ext uri="{FF2B5EF4-FFF2-40B4-BE49-F238E27FC236}">
                <a16:creationId xmlns:a16="http://schemas.microsoft.com/office/drawing/2014/main" id="{5D079760-83C2-43A1-A384-83744227E816}"/>
              </a:ext>
            </a:extLst>
          </p:cNvPr>
          <p:cNvSpPr txBox="1"/>
          <p:nvPr/>
        </p:nvSpPr>
        <p:spPr>
          <a:xfrm>
            <a:off x="6619367" y="4621738"/>
            <a:ext cx="2723823" cy="369332"/>
          </a:xfrm>
          <a:prstGeom prst="rect">
            <a:avLst/>
          </a:prstGeom>
          <a:noFill/>
        </p:spPr>
        <p:txBody>
          <a:bodyPr wrap="none" rtlCol="0">
            <a:spAutoFit/>
          </a:bodyPr>
          <a:lstStyle/>
          <a:p>
            <a:r>
              <a:rPr kumimoji="1" lang="ja-JP" altLang="en-US" dirty="0"/>
              <a:t>ダメージを受けずに済む</a:t>
            </a:r>
          </a:p>
        </p:txBody>
      </p:sp>
      <p:sp>
        <p:nvSpPr>
          <p:cNvPr id="15" name="テキスト ボックス 14">
            <a:extLst>
              <a:ext uri="{FF2B5EF4-FFF2-40B4-BE49-F238E27FC236}">
                <a16:creationId xmlns:a16="http://schemas.microsoft.com/office/drawing/2014/main" id="{A1CE4279-5D8A-4077-9E3F-B322C6EA645E}"/>
              </a:ext>
            </a:extLst>
          </p:cNvPr>
          <p:cNvSpPr txBox="1"/>
          <p:nvPr/>
        </p:nvSpPr>
        <p:spPr>
          <a:xfrm>
            <a:off x="10040605" y="4149240"/>
            <a:ext cx="902811" cy="523220"/>
          </a:xfrm>
          <a:prstGeom prst="rect">
            <a:avLst/>
          </a:prstGeom>
          <a:noFill/>
        </p:spPr>
        <p:txBody>
          <a:bodyPr wrap="none" rtlCol="0">
            <a:spAutoFit/>
          </a:bodyPr>
          <a:lstStyle/>
          <a:p>
            <a:r>
              <a:rPr kumimoji="1" lang="ja-JP" altLang="en-US" sz="2800" dirty="0">
                <a:solidFill>
                  <a:schemeClr val="accent2"/>
                </a:solidFill>
              </a:rPr>
              <a:t>失敗</a:t>
            </a:r>
          </a:p>
        </p:txBody>
      </p:sp>
      <p:sp>
        <p:nvSpPr>
          <p:cNvPr id="12" name="テキスト ボックス 11">
            <a:extLst>
              <a:ext uri="{FF2B5EF4-FFF2-40B4-BE49-F238E27FC236}">
                <a16:creationId xmlns:a16="http://schemas.microsoft.com/office/drawing/2014/main" id="{9804555E-79FA-4B5A-A576-51A370C588A7}"/>
              </a:ext>
            </a:extLst>
          </p:cNvPr>
          <p:cNvSpPr txBox="1"/>
          <p:nvPr/>
        </p:nvSpPr>
        <p:spPr>
          <a:xfrm>
            <a:off x="9118832" y="4590363"/>
            <a:ext cx="2723823" cy="369332"/>
          </a:xfrm>
          <a:prstGeom prst="rect">
            <a:avLst/>
          </a:prstGeom>
          <a:noFill/>
        </p:spPr>
        <p:txBody>
          <a:bodyPr wrap="none" rtlCol="0">
            <a:spAutoFit/>
          </a:bodyPr>
          <a:lstStyle/>
          <a:p>
            <a:r>
              <a:rPr kumimoji="1" lang="ja-JP" altLang="en-US" dirty="0"/>
              <a:t>ダメージを受けてしまう</a:t>
            </a:r>
          </a:p>
        </p:txBody>
      </p:sp>
    </p:spTree>
    <p:extLst>
      <p:ext uri="{BB962C8B-B14F-4D97-AF65-F5344CB8AC3E}">
        <p14:creationId xmlns:p14="http://schemas.microsoft.com/office/powerpoint/2010/main" val="108615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17033" y="1728375"/>
            <a:ext cx="6096000" cy="3108543"/>
          </a:xfrm>
          <a:prstGeom prst="rect">
            <a:avLst/>
          </a:prstGeom>
        </p:spPr>
        <p:txBody>
          <a:bodyPr>
            <a:spAutoFit/>
          </a:bodyPr>
          <a:lstStyle/>
          <a:p>
            <a:r>
              <a:rPr lang="ja-JP" altLang="en-US" sz="2800" dirty="0">
                <a:latin typeface="Segoe UI" panose="020B0502040204020203" pitchFamily="34" charset="0"/>
              </a:rPr>
              <a:t>企画の仕事はチェックリストのようなものだと思うので、そこにすべての仕事を書かなければなりません。プログラムやグラフィックは実際の仕事で、各タスクの時間や最初に何をすべきかなど、実際の仕事を管理します。</a:t>
            </a:r>
            <a:endParaRPr lang="ja-JP" altLang="en-US" sz="2800" b="0" i="0" dirty="0">
              <a:effectLst/>
              <a:latin typeface="Segoe UI" panose="020B0502040204020203" pitchFamily="34" charset="0"/>
            </a:endParaRPr>
          </a:p>
        </p:txBody>
      </p:sp>
    </p:spTree>
    <p:extLst>
      <p:ext uri="{BB962C8B-B14F-4D97-AF65-F5344CB8AC3E}">
        <p14:creationId xmlns:p14="http://schemas.microsoft.com/office/powerpoint/2010/main" val="16080759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74" y="0"/>
            <a:ext cx="11198052" cy="6858000"/>
          </a:xfrm>
          <a:prstGeom prst="rect">
            <a:avLst/>
          </a:prstGeom>
        </p:spPr>
      </p:pic>
    </p:spTree>
    <p:extLst>
      <p:ext uri="{BB962C8B-B14F-4D97-AF65-F5344CB8AC3E}">
        <p14:creationId xmlns:p14="http://schemas.microsoft.com/office/powerpoint/2010/main" val="1119788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4">
            <a:extLst>
              <a:ext uri="{FF2B5EF4-FFF2-40B4-BE49-F238E27FC236}">
                <a16:creationId xmlns:a16="http://schemas.microsoft.com/office/drawing/2014/main" id="{1C7390E3-7F86-4759-B013-625FF8695BA8}"/>
              </a:ext>
            </a:extLst>
          </p:cNvPr>
          <p:cNvSpPr/>
          <p:nvPr/>
        </p:nvSpPr>
        <p:spPr>
          <a:xfrm>
            <a:off x="0" y="0"/>
            <a:ext cx="6455506"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3">
            <a:extLst>
              <a:ext uri="{FF2B5EF4-FFF2-40B4-BE49-F238E27FC236}">
                <a16:creationId xmlns:a16="http://schemas.microsoft.com/office/drawing/2014/main" id="{7F86680F-D054-4F49-8711-264897B230E3}"/>
              </a:ext>
            </a:extLst>
          </p:cNvPr>
          <p:cNvSpPr txBox="1"/>
          <p:nvPr/>
        </p:nvSpPr>
        <p:spPr>
          <a:xfrm>
            <a:off x="442375" y="232172"/>
            <a:ext cx="5570756" cy="1015663"/>
          </a:xfrm>
          <a:prstGeom prst="rect">
            <a:avLst/>
          </a:prstGeom>
          <a:noFill/>
        </p:spPr>
        <p:txBody>
          <a:bodyPr wrap="none" rtlCol="0">
            <a:spAutoFit/>
          </a:bodyPr>
          <a:lstStyle/>
          <a:p>
            <a:r>
              <a:rPr kumimoji="1" lang="ja-JP" altLang="en-US" sz="6000" dirty="0">
                <a:solidFill>
                  <a:schemeClr val="bg1"/>
                </a:solidFill>
              </a:rPr>
              <a:t>初期コンセプト</a:t>
            </a:r>
          </a:p>
        </p:txBody>
      </p:sp>
      <p:sp>
        <p:nvSpPr>
          <p:cNvPr id="10" name="TextBox 9"/>
          <p:cNvSpPr txBox="1"/>
          <p:nvPr/>
        </p:nvSpPr>
        <p:spPr>
          <a:xfrm>
            <a:off x="2468742" y="1863633"/>
            <a:ext cx="7088777" cy="923330"/>
          </a:xfrm>
          <a:prstGeom prst="rect">
            <a:avLst/>
          </a:prstGeom>
          <a:noFill/>
        </p:spPr>
        <p:txBody>
          <a:bodyPr wrap="square" rtlCol="0">
            <a:spAutoFit/>
          </a:bodyPr>
          <a:lstStyle/>
          <a:p>
            <a:r>
              <a:rPr lang="ja-JP" altLang="en-US" dirty="0"/>
              <a:t>それは、プレイヤーが敵を倒すために</a:t>
            </a:r>
            <a:r>
              <a:rPr lang="ja-JP" altLang="en-US" b="1" dirty="0">
                <a:solidFill>
                  <a:srgbClr val="FF0000"/>
                </a:solidFill>
              </a:rPr>
              <a:t>近接戦闘</a:t>
            </a:r>
            <a:r>
              <a:rPr lang="ja-JP" altLang="en-US" dirty="0"/>
              <a:t>であり、また、プレイヤーは敵を殺すために</a:t>
            </a:r>
            <a:r>
              <a:rPr lang="ja-JP" altLang="en-US" b="1" dirty="0">
                <a:solidFill>
                  <a:srgbClr val="FF0000"/>
                </a:solidFill>
              </a:rPr>
              <a:t>銃を使用</a:t>
            </a:r>
            <a:r>
              <a:rPr lang="ja-JP" altLang="en-US" dirty="0"/>
              <a:t>することができるを行うアクションゲームです。</a:t>
            </a:r>
            <a:endParaRPr lang="en-US" dirty="0"/>
          </a:p>
        </p:txBody>
      </p:sp>
      <p:pic>
        <p:nvPicPr>
          <p:cNvPr id="2054" name="Picture 6" descr="Shooting, sport shooter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4762" y="4833773"/>
            <a:ext cx="1072333" cy="107233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Shooting, sport shooter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28914" y="4268336"/>
            <a:ext cx="1072333" cy="1072333"/>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2" descr="View topic - ıllıllı ғroхт'ѕ gғх ѕнop ıllıllı"/>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1981" y="4580647"/>
            <a:ext cx="79365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2" descr="View topic - ıllıllı ғroхт'ѕ gғх ѕнop ıllıllı"/>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414689" y="4580647"/>
            <a:ext cx="99007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2" descr="View topic - ıllıllı ғroхт'ѕ gғх ѕнop ıllıllı"/>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70420" y="5007661"/>
            <a:ext cx="79365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2" descr="View topic - ıllıllı ғroхт'ѕ gғх ѕнop ıllıllı"/>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7250" y="4750717"/>
            <a:ext cx="79365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2" descr="View topic - ıllıllı ғroхт'ѕ gғх ѕнop ıllıllı"/>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641584" y="4750717"/>
            <a:ext cx="99007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2" descr="View topic - ıllıllı ғroхт'ѕ gғх ѕнop ıllıllı"/>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885146" y="5114688"/>
            <a:ext cx="99007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2" descr="View topic - ıllıllı ғroхт'ѕ gғх ѕнop ıllıllı"/>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5440890" y="5177731"/>
            <a:ext cx="99007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Shooting, sport shooter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8847259" y="7118665"/>
            <a:ext cx="197198" cy="17575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Fighter, gladiator, medieval, morning star, soldier ..."/>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10075" y="3358160"/>
            <a:ext cx="799306" cy="730616"/>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Shooting, sport shooter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388431" y="4554690"/>
            <a:ext cx="1041833" cy="107233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4" descr="Fighter, gladiator, medieval, morning star, soldier ..."/>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6185253" y="3617039"/>
            <a:ext cx="719172" cy="730616"/>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4" descr="Fighter, gladiator, medieval, morning star, soldier ..."/>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6430969" y="3170588"/>
            <a:ext cx="719172" cy="730616"/>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Blast, bomb, boom, burst, cloudy explosion, effec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95775" y="3184558"/>
            <a:ext cx="841132" cy="84113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6" descr="Blast, bomb, boom, burst, cloudy explosion, effec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22047" y="4458171"/>
            <a:ext cx="841132" cy="841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21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5769428" y="249589"/>
            <a:ext cx="467214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ストーリー</a:t>
            </a:r>
            <a:endParaRPr lang="en-US" sz="6600" dirty="0">
              <a:solidFill>
                <a:schemeClr val="bg1"/>
              </a:solidFill>
            </a:endParaRPr>
          </a:p>
        </p:txBody>
      </p:sp>
      <p:sp>
        <p:nvSpPr>
          <p:cNvPr id="7" name="コンテンツ プレースホルダー 2">
            <a:extLst>
              <a:ext uri="{FF2B5EF4-FFF2-40B4-BE49-F238E27FC236}">
                <a16:creationId xmlns:a16="http://schemas.microsoft.com/office/drawing/2014/main" id="{7CA0DE63-B65E-49DA-AFCC-0CE594746D22}"/>
              </a:ext>
            </a:extLst>
          </p:cNvPr>
          <p:cNvSpPr>
            <a:spLocks noGrp="1"/>
          </p:cNvSpPr>
          <p:nvPr>
            <p:ph idx="1"/>
          </p:nvPr>
        </p:nvSpPr>
        <p:spPr>
          <a:xfrm>
            <a:off x="5019402" y="1730391"/>
            <a:ext cx="6172200" cy="3858768"/>
          </a:xfrm>
          <a:solidFill>
            <a:srgbClr val="FFC000"/>
          </a:solidFill>
        </p:spPr>
        <p:txBody>
          <a:bodyPr>
            <a:normAutofit/>
          </a:bodyPr>
          <a:lstStyle/>
          <a:p>
            <a:pPr marL="0" indent="0">
              <a:buNone/>
            </a:pPr>
            <a:r>
              <a:rPr kumimoji="1" lang="ja-JP" altLang="en-US" sz="2400" dirty="0"/>
              <a:t>君は、いま人生で最も最悪な場所で過ごしている。そこは刑務所だ。しかも君の時間は刑務所で止まった。つまり、解放される日が近づくと、刑務所に入ったに戻されてしまう。このループからぬけだすためには、凶悪な囚人と刑務官を倒してここから、脱獄するしかない・・・</a:t>
            </a:r>
          </a:p>
        </p:txBody>
      </p:sp>
      <p:pic>
        <p:nvPicPr>
          <p:cNvPr id="8" name="Picture 2" descr="ソース画像を表示">
            <a:extLst>
              <a:ext uri="{FF2B5EF4-FFF2-40B4-BE49-F238E27FC236}">
                <a16:creationId xmlns:a16="http://schemas.microsoft.com/office/drawing/2014/main" id="{52590340-4C10-4CDE-9AE0-0A1211C38C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1335"/>
          <a:stretch/>
        </p:blipFill>
        <p:spPr bwMode="auto">
          <a:xfrm>
            <a:off x="837349" y="1943239"/>
            <a:ext cx="2906727" cy="4296452"/>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3">
            <a:extLst>
              <a:ext uri="{FF2B5EF4-FFF2-40B4-BE49-F238E27FC236}">
                <a16:creationId xmlns:a16="http://schemas.microsoft.com/office/drawing/2014/main" id="{E8E52140-6394-431D-A246-3B27BC61BA2C}"/>
              </a:ext>
            </a:extLst>
          </p:cNvPr>
          <p:cNvSpPr/>
          <p:nvPr/>
        </p:nvSpPr>
        <p:spPr>
          <a:xfrm>
            <a:off x="1537204" y="2096152"/>
            <a:ext cx="1320674" cy="9218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98455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Jail Vectors, Photos and PSD files | Free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304" y="1384213"/>
            <a:ext cx="4245882" cy="4245883"/>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551021" y="2357674"/>
            <a:ext cx="2394857" cy="923330"/>
          </a:xfrm>
          <a:prstGeom prst="rect">
            <a:avLst/>
          </a:prstGeom>
          <a:solidFill>
            <a:srgbClr val="FFC000"/>
          </a:solidFill>
        </p:spPr>
        <p:txBody>
          <a:bodyPr wrap="square" rtlCol="0">
            <a:spAutoFit/>
          </a:bodyPr>
          <a:lstStyle/>
          <a:p>
            <a:r>
              <a:rPr lang="ja-JP" altLang="en-US" sz="5400" b="1" dirty="0"/>
              <a:t>ゴール</a:t>
            </a:r>
            <a:endParaRPr lang="en-US" sz="5400" b="1" dirty="0"/>
          </a:p>
        </p:txBody>
      </p:sp>
      <p:sp>
        <p:nvSpPr>
          <p:cNvPr id="8" name="Rectangle 7"/>
          <p:cNvSpPr/>
          <p:nvPr/>
        </p:nvSpPr>
        <p:spPr>
          <a:xfrm>
            <a:off x="5594221" y="4158671"/>
            <a:ext cx="5134739" cy="461665"/>
          </a:xfrm>
          <a:prstGeom prst="rect">
            <a:avLst/>
          </a:prstGeom>
        </p:spPr>
        <p:txBody>
          <a:bodyPr wrap="none">
            <a:spAutoFit/>
          </a:bodyPr>
          <a:lstStyle/>
          <a:p>
            <a:r>
              <a:rPr lang="en-US" sz="2400" b="1" dirty="0">
                <a:solidFill>
                  <a:srgbClr val="C00000"/>
                </a:solidFill>
              </a:rPr>
              <a:t>刑務所の出口を見つける</a:t>
            </a:r>
            <a:r>
              <a:rPr lang="en-US" sz="2400" dirty="0"/>
              <a:t>ことです</a:t>
            </a:r>
            <a:r>
              <a:rPr lang="en-US" sz="2400" b="1" dirty="0">
                <a:solidFill>
                  <a:srgbClr val="C00000"/>
                </a:solidFill>
              </a:rPr>
              <a:t>。</a:t>
            </a:r>
          </a:p>
        </p:txBody>
      </p:sp>
      <p:pic>
        <p:nvPicPr>
          <p:cNvPr id="3076" name="Picture 4" descr="Go Out Svg Png Icon Free Download (#170042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290713" y="5146006"/>
            <a:ext cx="2062064" cy="1868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016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7595" y="3291372"/>
            <a:ext cx="4584519" cy="2543570"/>
          </a:xfrm>
          <a:prstGeom prst="rect">
            <a:avLst/>
          </a:prstGeom>
        </p:spPr>
      </p:pic>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376850" y="1957080"/>
            <a:ext cx="2394857" cy="923330"/>
          </a:xfrm>
          <a:prstGeom prst="rect">
            <a:avLst/>
          </a:prstGeom>
          <a:solidFill>
            <a:srgbClr val="FFC000"/>
          </a:solidFill>
        </p:spPr>
        <p:txBody>
          <a:bodyPr wrap="square" rtlCol="0">
            <a:spAutoFit/>
          </a:bodyPr>
          <a:lstStyle/>
          <a:p>
            <a:r>
              <a:rPr lang="ja-JP" altLang="en-US" sz="5400" b="1" dirty="0"/>
              <a:t>ルール</a:t>
            </a:r>
            <a:endParaRPr lang="en-US" sz="5400" b="1" dirty="0"/>
          </a:p>
        </p:txBody>
      </p:sp>
      <p:pic>
        <p:nvPicPr>
          <p:cNvPr id="6146" name="Picture 2" descr="Gun, modern, shooter, submachine gun, weapo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2196" y="4633491"/>
            <a:ext cx="575415" cy="57541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Gun, Pistol, Weapon Icon - Download Free Icon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96738" y="5312627"/>
            <a:ext cx="291939" cy="291939"/>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s://external-content.duckduckgo.com/iu/?u=https%3A%2F%2Ftse1.mm.bing.net%2Fth%3Fid%3DOIP.Fzl7S98H5cbRWqFn--aw6gHaHa%26pid%3DApi&amp;f=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94947" y="4297819"/>
            <a:ext cx="522315" cy="52231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373189" y="3392332"/>
            <a:ext cx="6096000" cy="2031325"/>
          </a:xfrm>
          <a:prstGeom prst="rect">
            <a:avLst/>
          </a:prstGeom>
        </p:spPr>
        <p:txBody>
          <a:bodyPr>
            <a:spAutoFit/>
          </a:bodyPr>
          <a:lstStyle/>
          <a:p>
            <a:r>
              <a:rPr lang="en-US" b="1" dirty="0"/>
              <a:t>プレイヤーはマップ内にランダムに</a:t>
            </a:r>
            <a:r>
              <a:rPr lang="en-US" b="1" dirty="0">
                <a:solidFill>
                  <a:srgbClr val="C00000"/>
                </a:solidFill>
              </a:rPr>
              <a:t>配置された武器</a:t>
            </a:r>
            <a:r>
              <a:rPr lang="en-US" b="1" dirty="0"/>
              <a:t>を取り、それを</a:t>
            </a:r>
            <a:r>
              <a:rPr lang="en-US" b="1" dirty="0">
                <a:solidFill>
                  <a:srgbClr val="C00000"/>
                </a:solidFill>
              </a:rPr>
              <a:t>使って</a:t>
            </a:r>
            <a:r>
              <a:rPr lang="en-US" b="1" dirty="0"/>
              <a:t>敵にダメージを与えることができます。また、プレイヤーは</a:t>
            </a:r>
            <a:r>
              <a:rPr lang="en-US" b="1" dirty="0">
                <a:solidFill>
                  <a:srgbClr val="C00000"/>
                </a:solidFill>
              </a:rPr>
              <a:t>敵を倒した後に敵の武器を掴む</a:t>
            </a:r>
            <a:r>
              <a:rPr lang="en-US" b="1" dirty="0"/>
              <a:t>こともできます。</a:t>
            </a:r>
          </a:p>
          <a:p>
            <a:endParaRPr lang="en-US" b="1" dirty="0"/>
          </a:p>
          <a:p>
            <a:r>
              <a:rPr lang="ja-JP" altLang="en-US" b="1" dirty="0"/>
              <a:t>プレイヤーは慎重にプレイすれば</a:t>
            </a:r>
            <a:r>
              <a:rPr lang="ja-JP" altLang="en-US" b="1" dirty="0">
                <a:solidFill>
                  <a:srgbClr val="C00000"/>
                </a:solidFill>
              </a:rPr>
              <a:t>敵を避ける</a:t>
            </a:r>
            <a:r>
              <a:rPr lang="ja-JP" altLang="en-US" b="1" dirty="0"/>
              <a:t>ことができます。</a:t>
            </a:r>
            <a:endParaRPr lang="en-US" b="1" dirty="0"/>
          </a:p>
        </p:txBody>
      </p:sp>
      <p:pic>
        <p:nvPicPr>
          <p:cNvPr id="15" name="Picture 6" descr="https://external-content.duckduckgo.com/iu/?u=https%3A%2F%2Ftse1.mm.bing.net%2Fth%3Fid%3DOIP.Fzl7S98H5cbRWqFn--aw6gHaHa%26pid%3DApi&amp;f=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26566" y="5312627"/>
            <a:ext cx="522315" cy="52231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s://external-content.duckduckgo.com/iu/?u=https%3A%2F%2Ftse1.mm.bing.net%2Fth%3Fid%3DOIP.2hzS9Uoj0KWmvNZlZ775GwHaHa%26pid%3DApi&amp;f=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8355" y="5173061"/>
            <a:ext cx="661881" cy="66188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Blood, crime, kill, killing, manslaughter, murder ..."/>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97008" y="3730151"/>
            <a:ext cx="1058251" cy="828826"/>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Finger, gesture, grab, hand, touch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V="1">
            <a:off x="2404376" y="4551847"/>
            <a:ext cx="425771" cy="425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059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376850" y="1957080"/>
            <a:ext cx="2394857" cy="923330"/>
          </a:xfrm>
          <a:prstGeom prst="rect">
            <a:avLst/>
          </a:prstGeom>
          <a:solidFill>
            <a:srgbClr val="FFC000"/>
          </a:solidFill>
        </p:spPr>
        <p:txBody>
          <a:bodyPr wrap="square" rtlCol="0">
            <a:spAutoFit/>
          </a:bodyPr>
          <a:lstStyle/>
          <a:p>
            <a:r>
              <a:rPr lang="ja-JP" altLang="en-US" sz="5400" b="1" dirty="0"/>
              <a:t>選択肢</a:t>
            </a:r>
            <a:endParaRPr lang="en-US" sz="5400" b="1" dirty="0"/>
          </a:p>
        </p:txBody>
      </p:sp>
      <p:sp>
        <p:nvSpPr>
          <p:cNvPr id="8" name="TextBox 7"/>
          <p:cNvSpPr txBox="1"/>
          <p:nvPr/>
        </p:nvSpPr>
        <p:spPr>
          <a:xfrm>
            <a:off x="4942114" y="3495982"/>
            <a:ext cx="470263" cy="369332"/>
          </a:xfrm>
          <a:prstGeom prst="rect">
            <a:avLst/>
          </a:prstGeom>
          <a:noFill/>
        </p:spPr>
        <p:txBody>
          <a:bodyPr wrap="square" rtlCol="0">
            <a:spAutoFit/>
          </a:bodyPr>
          <a:lstStyle/>
          <a:p>
            <a:r>
              <a:rPr lang="ja-JP" altLang="en-US" b="1" dirty="0">
                <a:solidFill>
                  <a:srgbClr val="FF0000"/>
                </a:solidFill>
              </a:rPr>
              <a:t>１</a:t>
            </a:r>
            <a:endParaRPr lang="en-US" b="1" dirty="0">
              <a:solidFill>
                <a:srgbClr val="FF0000"/>
              </a:solidFill>
            </a:endParaRPr>
          </a:p>
        </p:txBody>
      </p:sp>
      <p:sp>
        <p:nvSpPr>
          <p:cNvPr id="9" name="Rectangle 8"/>
          <p:cNvSpPr/>
          <p:nvPr/>
        </p:nvSpPr>
        <p:spPr>
          <a:xfrm>
            <a:off x="5513177" y="3357482"/>
            <a:ext cx="6096000" cy="646331"/>
          </a:xfrm>
          <a:prstGeom prst="rect">
            <a:avLst/>
          </a:prstGeom>
        </p:spPr>
        <p:txBody>
          <a:bodyPr>
            <a:spAutoFit/>
          </a:bodyPr>
          <a:lstStyle/>
          <a:p>
            <a:r>
              <a:rPr lang="en-US" dirty="0"/>
              <a:t>私たちは</a:t>
            </a:r>
            <a:r>
              <a:rPr lang="en-US" b="1" dirty="0">
                <a:solidFill>
                  <a:srgbClr val="C00000"/>
                </a:solidFill>
              </a:rPr>
              <a:t>すべての敵を殺し</a:t>
            </a:r>
            <a:r>
              <a:rPr lang="en-US" dirty="0"/>
              <a:t>、誰も私たちを邪魔することはできません。</a:t>
            </a:r>
          </a:p>
        </p:txBody>
      </p:sp>
      <p:sp>
        <p:nvSpPr>
          <p:cNvPr id="10" name="TextBox 9"/>
          <p:cNvSpPr txBox="1"/>
          <p:nvPr/>
        </p:nvSpPr>
        <p:spPr>
          <a:xfrm>
            <a:off x="4996242" y="4896384"/>
            <a:ext cx="470263" cy="369332"/>
          </a:xfrm>
          <a:prstGeom prst="rect">
            <a:avLst/>
          </a:prstGeom>
          <a:noFill/>
        </p:spPr>
        <p:txBody>
          <a:bodyPr wrap="square" rtlCol="0">
            <a:spAutoFit/>
          </a:bodyPr>
          <a:lstStyle/>
          <a:p>
            <a:r>
              <a:rPr lang="ja-JP" altLang="en-US" b="1" dirty="0">
                <a:solidFill>
                  <a:srgbClr val="FF0000"/>
                </a:solidFill>
              </a:rPr>
              <a:t>２</a:t>
            </a:r>
            <a:endParaRPr lang="en-US" b="1" dirty="0">
              <a:solidFill>
                <a:srgbClr val="FF0000"/>
              </a:solidFill>
            </a:endParaRPr>
          </a:p>
        </p:txBody>
      </p:sp>
      <p:sp>
        <p:nvSpPr>
          <p:cNvPr id="11" name="Rectangle 10"/>
          <p:cNvSpPr/>
          <p:nvPr/>
        </p:nvSpPr>
        <p:spPr>
          <a:xfrm>
            <a:off x="5567305" y="4757884"/>
            <a:ext cx="6096000" cy="646331"/>
          </a:xfrm>
          <a:prstGeom prst="rect">
            <a:avLst/>
          </a:prstGeom>
        </p:spPr>
        <p:txBody>
          <a:bodyPr>
            <a:spAutoFit/>
          </a:bodyPr>
          <a:lstStyle/>
          <a:p>
            <a:r>
              <a:rPr lang="en-US" dirty="0"/>
              <a:t>または我々は、ドアの外を見つけるためにこっそりと敵に捕まらないようにしようとすることができます。</a:t>
            </a:r>
          </a:p>
        </p:txBody>
      </p:sp>
      <p:pic>
        <p:nvPicPr>
          <p:cNvPr id="5122" name="Picture 2" descr="Blood, crime, kill, killing, manslaughter, murder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53235" y="3147405"/>
            <a:ext cx="1253626" cy="98184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912" y="2227745"/>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6958" y="3357482"/>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7282" y="2702669"/>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4881" y="2138686"/>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5898" y="3222142"/>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8477" y="1870085"/>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external-content.duckduckgo.com/iu/?u=https%3A%2F%2Ftse2.mm.bing.net%2Fth%3Fid%3DOIP.B3uPHSXUmGXgMXK9lf1MNwHaHa%26pid%3DApi&amp;f=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56892" y="5738004"/>
            <a:ext cx="1119996" cy="1119996"/>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Camera, crime, police, safety, secure, security, video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0478461">
            <a:off x="2648200" y="5189782"/>
            <a:ext cx="812231" cy="812231"/>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Connector 26"/>
          <p:cNvCxnSpPr/>
          <p:nvPr/>
        </p:nvCxnSpPr>
        <p:spPr>
          <a:xfrm flipV="1">
            <a:off x="661851" y="4896384"/>
            <a:ext cx="0" cy="196161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661851" y="4896384"/>
            <a:ext cx="3118197" cy="903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780048" y="4905420"/>
            <a:ext cx="0" cy="112962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3780048" y="6035040"/>
            <a:ext cx="100531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Right Arrow 41"/>
          <p:cNvSpPr/>
          <p:nvPr/>
        </p:nvSpPr>
        <p:spPr>
          <a:xfrm>
            <a:off x="4669670" y="5877192"/>
            <a:ext cx="326572" cy="324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rot="16200000">
            <a:off x="498566" y="6532270"/>
            <a:ext cx="326572" cy="324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 descr="Go Out Svg Png Icon Free Download (#170042 ..."/>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5412377" y="5641191"/>
            <a:ext cx="1141444" cy="1034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08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5724796" y="1922246"/>
            <a:ext cx="3663044" cy="923330"/>
          </a:xfrm>
          <a:prstGeom prst="rect">
            <a:avLst/>
          </a:prstGeom>
          <a:solidFill>
            <a:srgbClr val="FFC000"/>
          </a:solidFill>
        </p:spPr>
        <p:txBody>
          <a:bodyPr wrap="square" rtlCol="0">
            <a:spAutoFit/>
          </a:bodyPr>
          <a:lstStyle/>
          <a:p>
            <a:r>
              <a:rPr lang="ja-JP" altLang="en-US" sz="5400" b="1" dirty="0"/>
              <a:t>ミッション</a:t>
            </a:r>
            <a:endParaRPr lang="en-US" sz="5400" b="1" dirty="0"/>
          </a:p>
        </p:txBody>
      </p:sp>
      <p:sp>
        <p:nvSpPr>
          <p:cNvPr id="22" name="テキスト ボックス 27">
            <a:extLst>
              <a:ext uri="{FF2B5EF4-FFF2-40B4-BE49-F238E27FC236}">
                <a16:creationId xmlns:a16="http://schemas.microsoft.com/office/drawing/2014/main" id="{2C7A6AD8-E1F7-4525-84FD-BC1C257AC843}"/>
              </a:ext>
            </a:extLst>
          </p:cNvPr>
          <p:cNvSpPr txBox="1"/>
          <p:nvPr/>
        </p:nvSpPr>
        <p:spPr>
          <a:xfrm>
            <a:off x="6428951" y="3458373"/>
            <a:ext cx="2954655" cy="369332"/>
          </a:xfrm>
          <a:prstGeom prst="rect">
            <a:avLst/>
          </a:prstGeom>
          <a:noFill/>
        </p:spPr>
        <p:txBody>
          <a:bodyPr wrap="none" rtlCol="0">
            <a:spAutoFit/>
          </a:bodyPr>
          <a:lstStyle/>
          <a:p>
            <a:r>
              <a:rPr kumimoji="1" lang="ja-JP" altLang="en-US" dirty="0"/>
              <a:t>ダンジョン形式になってる</a:t>
            </a:r>
          </a:p>
        </p:txBody>
      </p:sp>
      <p:sp>
        <p:nvSpPr>
          <p:cNvPr id="23" name="テキスト ボックス 28">
            <a:extLst>
              <a:ext uri="{FF2B5EF4-FFF2-40B4-BE49-F238E27FC236}">
                <a16:creationId xmlns:a16="http://schemas.microsoft.com/office/drawing/2014/main" id="{DD5613FA-6710-4DD4-8EF6-6CEC70CF0A89}"/>
              </a:ext>
            </a:extLst>
          </p:cNvPr>
          <p:cNvSpPr txBox="1"/>
          <p:nvPr/>
        </p:nvSpPr>
        <p:spPr>
          <a:xfrm>
            <a:off x="6485612" y="4088332"/>
            <a:ext cx="2723823" cy="646331"/>
          </a:xfrm>
          <a:prstGeom prst="rect">
            <a:avLst/>
          </a:prstGeom>
          <a:noFill/>
        </p:spPr>
        <p:txBody>
          <a:bodyPr wrap="none" rtlCol="0">
            <a:spAutoFit/>
          </a:bodyPr>
          <a:lstStyle/>
          <a:p>
            <a:r>
              <a:rPr kumimoji="1" lang="ja-JP" altLang="en-US" dirty="0"/>
              <a:t>処刑所に</a:t>
            </a:r>
            <a:r>
              <a:rPr kumimoji="1" lang="ja-JP" altLang="en-US" sz="3600" dirty="0">
                <a:solidFill>
                  <a:srgbClr val="7030A0"/>
                </a:solidFill>
              </a:rPr>
              <a:t>ボス</a:t>
            </a:r>
            <a:r>
              <a:rPr kumimoji="1" lang="ja-JP" altLang="en-US" dirty="0"/>
              <a:t>がいる</a:t>
            </a:r>
            <a:endParaRPr kumimoji="1" lang="en-US" altLang="ja-JP" dirty="0"/>
          </a:p>
        </p:txBody>
      </p:sp>
      <p:sp>
        <p:nvSpPr>
          <p:cNvPr id="24" name="テキスト ボックス 32">
            <a:extLst>
              <a:ext uri="{FF2B5EF4-FFF2-40B4-BE49-F238E27FC236}">
                <a16:creationId xmlns:a16="http://schemas.microsoft.com/office/drawing/2014/main" id="{D362627B-C9C1-4D5E-8E26-FCFBCCDE4292}"/>
              </a:ext>
            </a:extLst>
          </p:cNvPr>
          <p:cNvSpPr txBox="1"/>
          <p:nvPr/>
        </p:nvSpPr>
        <p:spPr>
          <a:xfrm>
            <a:off x="6484594" y="5008607"/>
            <a:ext cx="4006225" cy="584775"/>
          </a:xfrm>
          <a:prstGeom prst="rect">
            <a:avLst/>
          </a:prstGeom>
          <a:noFill/>
        </p:spPr>
        <p:txBody>
          <a:bodyPr wrap="none" rtlCol="0">
            <a:spAutoFit/>
          </a:bodyPr>
          <a:lstStyle/>
          <a:p>
            <a:r>
              <a:rPr kumimoji="1" lang="ja-JP" altLang="en-US" dirty="0"/>
              <a:t>ボスを倒すと</a:t>
            </a:r>
            <a:r>
              <a:rPr kumimoji="1" lang="ja-JP" altLang="en-US" sz="3200" dirty="0">
                <a:solidFill>
                  <a:srgbClr val="FF0000"/>
                </a:solidFill>
              </a:rPr>
              <a:t>出口</a:t>
            </a:r>
            <a:r>
              <a:rPr kumimoji="1" lang="ja-JP" altLang="en-US" dirty="0"/>
              <a:t>の鍵が手に入る</a:t>
            </a:r>
          </a:p>
        </p:txBody>
      </p:sp>
      <p:sp>
        <p:nvSpPr>
          <p:cNvPr id="30" name="四角形: 角を丸くする 26">
            <a:extLst>
              <a:ext uri="{FF2B5EF4-FFF2-40B4-BE49-F238E27FC236}">
                <a16:creationId xmlns:a16="http://schemas.microsoft.com/office/drawing/2014/main" id="{5342EAE3-88E5-49F1-93D0-7E95397BD529}"/>
              </a:ext>
            </a:extLst>
          </p:cNvPr>
          <p:cNvSpPr/>
          <p:nvPr/>
        </p:nvSpPr>
        <p:spPr>
          <a:xfrm>
            <a:off x="209174" y="5640877"/>
            <a:ext cx="4354734" cy="1157703"/>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け</a:t>
            </a:r>
          </a:p>
        </p:txBody>
      </p:sp>
      <p:sp>
        <p:nvSpPr>
          <p:cNvPr id="31" name="四角形: 角を丸くする 25">
            <a:extLst>
              <a:ext uri="{FF2B5EF4-FFF2-40B4-BE49-F238E27FC236}">
                <a16:creationId xmlns:a16="http://schemas.microsoft.com/office/drawing/2014/main" id="{705D2BE3-6E6F-4485-9445-75340751A6F0}"/>
              </a:ext>
            </a:extLst>
          </p:cNvPr>
          <p:cNvSpPr/>
          <p:nvPr/>
        </p:nvSpPr>
        <p:spPr>
          <a:xfrm>
            <a:off x="181566" y="4263061"/>
            <a:ext cx="4382341" cy="1165042"/>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24">
            <a:extLst>
              <a:ext uri="{FF2B5EF4-FFF2-40B4-BE49-F238E27FC236}">
                <a16:creationId xmlns:a16="http://schemas.microsoft.com/office/drawing/2014/main" id="{EC925E9F-DB4F-4566-9E29-3150965A3643}"/>
              </a:ext>
            </a:extLst>
          </p:cNvPr>
          <p:cNvSpPr/>
          <p:nvPr/>
        </p:nvSpPr>
        <p:spPr>
          <a:xfrm>
            <a:off x="209174" y="2892584"/>
            <a:ext cx="4354734" cy="1157703"/>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四角形: 角を丸くする 9">
            <a:extLst>
              <a:ext uri="{FF2B5EF4-FFF2-40B4-BE49-F238E27FC236}">
                <a16:creationId xmlns:a16="http://schemas.microsoft.com/office/drawing/2014/main" id="{2D2FF692-C4FC-4032-A3E0-7E5B899682A7}"/>
              </a:ext>
            </a:extLst>
          </p:cNvPr>
          <p:cNvSpPr/>
          <p:nvPr/>
        </p:nvSpPr>
        <p:spPr>
          <a:xfrm>
            <a:off x="209173" y="1601117"/>
            <a:ext cx="4327127" cy="1150363"/>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4" name="Picture 2" descr="独房 に対する画像結果">
            <a:extLst>
              <a:ext uri="{FF2B5EF4-FFF2-40B4-BE49-F238E27FC236}">
                <a16:creationId xmlns:a16="http://schemas.microsoft.com/office/drawing/2014/main" id="{E7CA4F5D-C3FA-48CE-842C-9C750761D2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9907" y="1700090"/>
            <a:ext cx="1620382" cy="101512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独房 に対する画像結果">
            <a:extLst>
              <a:ext uri="{FF2B5EF4-FFF2-40B4-BE49-F238E27FC236}">
                <a16:creationId xmlns:a16="http://schemas.microsoft.com/office/drawing/2014/main" id="{2F4FB80F-0E4C-419A-9BFD-8F930FCB27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8419" y="4286577"/>
            <a:ext cx="1550255" cy="111101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刑務所食堂 に対する画像結果">
            <a:extLst>
              <a:ext uri="{FF2B5EF4-FFF2-40B4-BE49-F238E27FC236}">
                <a16:creationId xmlns:a16="http://schemas.microsoft.com/office/drawing/2014/main" id="{2578085A-8047-4B3F-A756-7120044C0C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6519" y="2905997"/>
            <a:ext cx="1579922" cy="115770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0" descr="処刑所 に対する画像結果">
            <a:extLst>
              <a:ext uri="{FF2B5EF4-FFF2-40B4-BE49-F238E27FC236}">
                <a16:creationId xmlns:a16="http://schemas.microsoft.com/office/drawing/2014/main" id="{9E378A21-34EC-45EE-9008-067CD1E6E4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0777" y="5639057"/>
            <a:ext cx="1682955" cy="1104018"/>
          </a:xfrm>
          <a:prstGeom prst="rect">
            <a:avLst/>
          </a:prstGeom>
          <a:noFill/>
          <a:extLst>
            <a:ext uri="{909E8E84-426E-40DD-AFC4-6F175D3DCCD1}">
              <a14:hiddenFill xmlns:a14="http://schemas.microsoft.com/office/drawing/2010/main">
                <a:solidFill>
                  <a:srgbClr val="FFFFFF"/>
                </a:solidFill>
              </a14:hiddenFill>
            </a:ext>
          </a:extLst>
        </p:spPr>
      </p:pic>
      <p:sp>
        <p:nvSpPr>
          <p:cNvPr id="38" name="テキスト ボックス 3">
            <a:extLst>
              <a:ext uri="{FF2B5EF4-FFF2-40B4-BE49-F238E27FC236}">
                <a16:creationId xmlns:a16="http://schemas.microsoft.com/office/drawing/2014/main" id="{885C4D34-386C-4BCE-840C-390562B034DF}"/>
              </a:ext>
            </a:extLst>
          </p:cNvPr>
          <p:cNvSpPr txBox="1"/>
          <p:nvPr/>
        </p:nvSpPr>
        <p:spPr>
          <a:xfrm>
            <a:off x="349509" y="1806673"/>
            <a:ext cx="646331" cy="369332"/>
          </a:xfrm>
          <a:prstGeom prst="rect">
            <a:avLst/>
          </a:prstGeom>
          <a:noFill/>
        </p:spPr>
        <p:txBody>
          <a:bodyPr wrap="none" rtlCol="0">
            <a:spAutoFit/>
          </a:bodyPr>
          <a:lstStyle/>
          <a:p>
            <a:r>
              <a:rPr kumimoji="1" lang="ja-JP" altLang="en-US" dirty="0">
                <a:solidFill>
                  <a:schemeClr val="bg1">
                    <a:lumMod val="95000"/>
                  </a:schemeClr>
                </a:solidFill>
              </a:rPr>
              <a:t>独房</a:t>
            </a:r>
          </a:p>
        </p:txBody>
      </p:sp>
      <p:sp>
        <p:nvSpPr>
          <p:cNvPr id="39" name="テキスト ボックス 6">
            <a:extLst>
              <a:ext uri="{FF2B5EF4-FFF2-40B4-BE49-F238E27FC236}">
                <a16:creationId xmlns:a16="http://schemas.microsoft.com/office/drawing/2014/main" id="{2E70E666-F3E4-4466-AFC0-2320851D759D}"/>
              </a:ext>
            </a:extLst>
          </p:cNvPr>
          <p:cNvSpPr txBox="1"/>
          <p:nvPr/>
        </p:nvSpPr>
        <p:spPr>
          <a:xfrm>
            <a:off x="362830" y="3053900"/>
            <a:ext cx="646331" cy="369332"/>
          </a:xfrm>
          <a:prstGeom prst="rect">
            <a:avLst/>
          </a:prstGeom>
          <a:noFill/>
        </p:spPr>
        <p:txBody>
          <a:bodyPr wrap="none" rtlCol="0">
            <a:spAutoFit/>
          </a:bodyPr>
          <a:lstStyle/>
          <a:p>
            <a:r>
              <a:rPr kumimoji="1" lang="ja-JP" altLang="en-US" dirty="0">
                <a:solidFill>
                  <a:schemeClr val="bg1">
                    <a:lumMod val="95000"/>
                  </a:schemeClr>
                </a:solidFill>
              </a:rPr>
              <a:t>食堂</a:t>
            </a:r>
          </a:p>
        </p:txBody>
      </p:sp>
      <p:sp>
        <p:nvSpPr>
          <p:cNvPr id="40" name="テキスト ボックス 7">
            <a:extLst>
              <a:ext uri="{FF2B5EF4-FFF2-40B4-BE49-F238E27FC236}">
                <a16:creationId xmlns:a16="http://schemas.microsoft.com/office/drawing/2014/main" id="{135697A4-372B-4A43-B4C3-951AFD886CA9}"/>
              </a:ext>
            </a:extLst>
          </p:cNvPr>
          <p:cNvSpPr txBox="1"/>
          <p:nvPr/>
        </p:nvSpPr>
        <p:spPr>
          <a:xfrm>
            <a:off x="276851" y="4369722"/>
            <a:ext cx="1800493" cy="369332"/>
          </a:xfrm>
          <a:prstGeom prst="rect">
            <a:avLst/>
          </a:prstGeom>
          <a:noFill/>
        </p:spPr>
        <p:txBody>
          <a:bodyPr wrap="none" rtlCol="0">
            <a:spAutoFit/>
          </a:bodyPr>
          <a:lstStyle/>
          <a:p>
            <a:r>
              <a:rPr kumimoji="1" lang="ja-JP" altLang="en-US" dirty="0">
                <a:solidFill>
                  <a:schemeClr val="bg1">
                    <a:lumMod val="95000"/>
                  </a:schemeClr>
                </a:solidFill>
              </a:rPr>
              <a:t>凶悪犯罪者独房</a:t>
            </a:r>
          </a:p>
        </p:txBody>
      </p:sp>
      <p:sp>
        <p:nvSpPr>
          <p:cNvPr id="41" name="テキスト ボックス 14">
            <a:extLst>
              <a:ext uri="{FF2B5EF4-FFF2-40B4-BE49-F238E27FC236}">
                <a16:creationId xmlns:a16="http://schemas.microsoft.com/office/drawing/2014/main" id="{E19CCB58-2471-42FF-90A7-4018A42C83D5}"/>
              </a:ext>
            </a:extLst>
          </p:cNvPr>
          <p:cNvSpPr txBox="1"/>
          <p:nvPr/>
        </p:nvSpPr>
        <p:spPr>
          <a:xfrm>
            <a:off x="234092" y="5939324"/>
            <a:ext cx="877163" cy="369332"/>
          </a:xfrm>
          <a:prstGeom prst="rect">
            <a:avLst/>
          </a:prstGeom>
          <a:noFill/>
        </p:spPr>
        <p:txBody>
          <a:bodyPr wrap="none" rtlCol="0">
            <a:spAutoFit/>
          </a:bodyPr>
          <a:lstStyle/>
          <a:p>
            <a:r>
              <a:rPr kumimoji="1" lang="ja-JP" altLang="en-US" dirty="0">
                <a:solidFill>
                  <a:schemeClr val="bg1">
                    <a:lumMod val="95000"/>
                  </a:schemeClr>
                </a:solidFill>
              </a:rPr>
              <a:t>処刑所</a:t>
            </a:r>
          </a:p>
        </p:txBody>
      </p:sp>
      <p:sp>
        <p:nvSpPr>
          <p:cNvPr id="42" name="矢印: 下 22">
            <a:extLst>
              <a:ext uri="{FF2B5EF4-FFF2-40B4-BE49-F238E27FC236}">
                <a16:creationId xmlns:a16="http://schemas.microsoft.com/office/drawing/2014/main" id="{4D7F392F-AFDC-442D-9059-0A5B0187D15C}"/>
              </a:ext>
            </a:extLst>
          </p:cNvPr>
          <p:cNvSpPr/>
          <p:nvPr/>
        </p:nvSpPr>
        <p:spPr>
          <a:xfrm>
            <a:off x="4842040" y="1700090"/>
            <a:ext cx="484632" cy="5184845"/>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3" name="図 31" descr="挿絵 が含まれている画像&#10;&#10;自動的に生成された説明">
            <a:extLst>
              <a:ext uri="{FF2B5EF4-FFF2-40B4-BE49-F238E27FC236}">
                <a16:creationId xmlns:a16="http://schemas.microsoft.com/office/drawing/2014/main" id="{6FB074D6-EAE3-481C-BA24-F8C6AA5FB0C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45527" y="5892093"/>
            <a:ext cx="447453" cy="493453"/>
          </a:xfrm>
          <a:prstGeom prst="rect">
            <a:avLst/>
          </a:prstGeom>
        </p:spPr>
      </p:pic>
    </p:spTree>
    <p:extLst>
      <p:ext uri="{BB962C8B-B14F-4D97-AF65-F5344CB8AC3E}">
        <p14:creationId xmlns:p14="http://schemas.microsoft.com/office/powerpoint/2010/main" val="2932095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8" name="TextBox 7"/>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9" name="TextBox 8"/>
          <p:cNvSpPr txBox="1"/>
          <p:nvPr/>
        </p:nvSpPr>
        <p:spPr>
          <a:xfrm>
            <a:off x="6509111" y="1922246"/>
            <a:ext cx="2269673" cy="923330"/>
          </a:xfrm>
          <a:prstGeom prst="rect">
            <a:avLst/>
          </a:prstGeom>
          <a:solidFill>
            <a:srgbClr val="FFC000"/>
          </a:solidFill>
        </p:spPr>
        <p:txBody>
          <a:bodyPr wrap="square" rtlCol="0">
            <a:spAutoFit/>
          </a:bodyPr>
          <a:lstStyle/>
          <a:p>
            <a:r>
              <a:rPr lang="ja-JP" altLang="en-US" sz="5400" b="1" dirty="0"/>
              <a:t>レベル</a:t>
            </a:r>
            <a:endParaRPr lang="en-US" sz="5400" b="1" dirty="0"/>
          </a:p>
        </p:txBody>
      </p:sp>
      <p:sp>
        <p:nvSpPr>
          <p:cNvPr id="10" name="Rectangle 9"/>
          <p:cNvSpPr/>
          <p:nvPr/>
        </p:nvSpPr>
        <p:spPr>
          <a:xfrm>
            <a:off x="776469" y="2284091"/>
            <a:ext cx="5545108" cy="400110"/>
          </a:xfrm>
          <a:prstGeom prst="rect">
            <a:avLst/>
          </a:prstGeom>
        </p:spPr>
        <p:txBody>
          <a:bodyPr wrap="none">
            <a:spAutoFit/>
          </a:bodyPr>
          <a:lstStyle/>
          <a:p>
            <a:r>
              <a:rPr lang="en-US" sz="2000" b="1" dirty="0">
                <a:solidFill>
                  <a:schemeClr val="accent4">
                    <a:lumMod val="75000"/>
                  </a:schemeClr>
                </a:solidFill>
              </a:rPr>
              <a:t>倒した敵の数</a:t>
            </a:r>
            <a:r>
              <a:rPr lang="en-US" sz="2000" dirty="0"/>
              <a:t>が多いほど</a:t>
            </a:r>
            <a:r>
              <a:rPr lang="en-US" sz="2000" b="1" dirty="0">
                <a:solidFill>
                  <a:schemeClr val="accent4">
                    <a:lumMod val="75000"/>
                  </a:schemeClr>
                </a:solidFill>
              </a:rPr>
              <a:t>強い敵</a:t>
            </a:r>
            <a:r>
              <a:rPr lang="en-US" sz="2000" dirty="0"/>
              <a:t>が出現します</a:t>
            </a:r>
            <a:r>
              <a:rPr lang="en-US" sz="1600" dirty="0"/>
              <a:t>。</a:t>
            </a:r>
          </a:p>
        </p:txBody>
      </p:sp>
      <p:pic>
        <p:nvPicPr>
          <p:cNvPr id="7170" name="Picture 2" descr="Control, enforcement, gears, law, police, riot, weapons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86052" y="3561947"/>
            <a:ext cx="950083" cy="154917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Police, ready, shotgun, swat, weapo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2974" y="3600323"/>
            <a:ext cx="1112446" cy="1510802"/>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Gun, hunting, police, rifle, shooting, sport, weapon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27782" y="3561947"/>
            <a:ext cx="1785306" cy="1785306"/>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Tonfa Weapon Flat Icon Cartoon Vector | CartoonDealer.com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7164" y="3593487"/>
            <a:ext cx="1267823" cy="1722226"/>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Riot Police Icons - Download Free Vector Icons | Noun Projec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90098" y="3308411"/>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1" name="Right Arrow 10"/>
          <p:cNvSpPr/>
          <p:nvPr/>
        </p:nvSpPr>
        <p:spPr>
          <a:xfrm>
            <a:off x="2055223" y="4336536"/>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4903627" y="4336536"/>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7170114" y="4343940"/>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9556262" y="4336536"/>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76469" y="2803889"/>
            <a:ext cx="6096000" cy="738664"/>
          </a:xfrm>
          <a:prstGeom prst="rect">
            <a:avLst/>
          </a:prstGeom>
        </p:spPr>
        <p:txBody>
          <a:bodyPr>
            <a:spAutoFit/>
          </a:bodyPr>
          <a:lstStyle/>
          <a:p>
            <a:r>
              <a:rPr lang="en-US" sz="2400" b="1" dirty="0">
                <a:solidFill>
                  <a:schemeClr val="accent2">
                    <a:lumMod val="75000"/>
                  </a:schemeClr>
                </a:solidFill>
              </a:rPr>
              <a:t>しかし</a:t>
            </a:r>
            <a:r>
              <a:rPr lang="en-US" dirty="0"/>
              <a:t>、倒した敵が強いほど</a:t>
            </a:r>
            <a:r>
              <a:rPr lang="en-US" b="1" dirty="0">
                <a:solidFill>
                  <a:schemeClr val="accent4">
                    <a:lumMod val="75000"/>
                  </a:schemeClr>
                </a:solidFill>
              </a:rPr>
              <a:t>強いアイテム</a:t>
            </a:r>
            <a:r>
              <a:rPr lang="en-US" dirty="0"/>
              <a:t>を取ることができます。</a:t>
            </a:r>
          </a:p>
        </p:txBody>
      </p:sp>
      <p:pic>
        <p:nvPicPr>
          <p:cNvPr id="21" name="Picture 6" descr="https://external-content.duckduckgo.com/iu/?u=https%3A%2F%2Ftse1.mm.bing.net%2Fth%3Fid%3DOIP.Fzl7S98H5cbRWqFn--aw6gHaHa%26pid%3DApi&amp;f=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22994" y="5739057"/>
            <a:ext cx="767652" cy="76765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Gun, Pistol, Weapon Icon - Download Free Icon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188544" y="5890398"/>
            <a:ext cx="635925" cy="635925"/>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descr="Police badge icon Royalty Free Vector Image - VectorStock"/>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68719" y="5211210"/>
            <a:ext cx="1688283" cy="1823346"/>
          </a:xfrm>
          <a:prstGeom prst="rect">
            <a:avLst/>
          </a:prstGeom>
          <a:noFill/>
          <a:extLst>
            <a:ext uri="{909E8E84-426E-40DD-AFC4-6F175D3DCCD1}">
              <a14:hiddenFill xmlns:a14="http://schemas.microsoft.com/office/drawing/2010/main">
                <a:solidFill>
                  <a:srgbClr val="FFFFFF"/>
                </a:solidFill>
              </a14:hiddenFill>
            </a:ext>
          </a:extLst>
        </p:spPr>
      </p:pic>
      <p:pic>
        <p:nvPicPr>
          <p:cNvPr id="7182" name="Picture 14" descr="https://external-content.duckduckgo.com/iu/?u=https%3A%2F%2Ftse1.mm.bing.net%2Fth%3Fid%3DOIP.B2Z0wWQbbYZtK5lvw2ejMAHaIs%26pid%3DApi&amp;f=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975814" y="5347253"/>
            <a:ext cx="1095856" cy="1285435"/>
          </a:xfrm>
          <a:prstGeom prst="rect">
            <a:avLst/>
          </a:prstGeom>
          <a:noFill/>
          <a:extLst>
            <a:ext uri="{909E8E84-426E-40DD-AFC4-6F175D3DCCD1}">
              <a14:hiddenFill xmlns:a14="http://schemas.microsoft.com/office/drawing/2010/main">
                <a:solidFill>
                  <a:srgbClr val="FFFFFF"/>
                </a:solidFill>
              </a14:hiddenFill>
            </a:ext>
          </a:extLst>
        </p:spPr>
      </p:pic>
      <p:pic>
        <p:nvPicPr>
          <p:cNvPr id="7184" name="Picture 16" descr="Bulletproof Vest Icon - Free Download at Icons8"/>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990848" y="5414304"/>
            <a:ext cx="1477003" cy="1477003"/>
          </a:xfrm>
          <a:prstGeom prst="rect">
            <a:avLst/>
          </a:prstGeom>
          <a:noFill/>
          <a:extLst>
            <a:ext uri="{909E8E84-426E-40DD-AFC4-6F175D3DCCD1}">
              <a14:hiddenFill xmlns:a14="http://schemas.microsoft.com/office/drawing/2010/main">
                <a:solidFill>
                  <a:srgbClr val="FFFFFF"/>
                </a:solidFill>
              </a14:hiddenFill>
            </a:ext>
          </a:extLst>
        </p:spPr>
      </p:pic>
      <p:sp>
        <p:nvSpPr>
          <p:cNvPr id="26" name="Right Arrow 25"/>
          <p:cNvSpPr/>
          <p:nvPr/>
        </p:nvSpPr>
        <p:spPr>
          <a:xfrm>
            <a:off x="9572500" y="5889655"/>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a:off x="7220465" y="5889655"/>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a:off x="4882482" y="5889655"/>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a:off x="2082428" y="5889655"/>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96091" y="5347253"/>
            <a:ext cx="480378" cy="369332"/>
          </a:xfrm>
          <a:prstGeom prst="rect">
            <a:avLst/>
          </a:prstGeom>
          <a:noFill/>
        </p:spPr>
        <p:txBody>
          <a:bodyPr wrap="square" rtlCol="0">
            <a:spAutoFit/>
          </a:bodyPr>
          <a:lstStyle/>
          <a:p>
            <a:r>
              <a:rPr lang="ja-JP" altLang="en-US" b="1" dirty="0">
                <a:solidFill>
                  <a:srgbClr val="00B0F0"/>
                </a:solidFill>
              </a:rPr>
              <a:t>数</a:t>
            </a:r>
            <a:r>
              <a:rPr lang="en-US" altLang="ja-JP" b="1" dirty="0">
                <a:solidFill>
                  <a:srgbClr val="00B0F0"/>
                </a:solidFill>
              </a:rPr>
              <a:t>:</a:t>
            </a:r>
            <a:endParaRPr lang="en-US" b="1" dirty="0">
              <a:solidFill>
                <a:srgbClr val="00B0F0"/>
              </a:solidFill>
            </a:endParaRPr>
          </a:p>
        </p:txBody>
      </p:sp>
      <p:sp>
        <p:nvSpPr>
          <p:cNvPr id="14" name="TextBox 13"/>
          <p:cNvSpPr txBox="1"/>
          <p:nvPr/>
        </p:nvSpPr>
        <p:spPr>
          <a:xfrm>
            <a:off x="996754" y="5347253"/>
            <a:ext cx="767652" cy="369332"/>
          </a:xfrm>
          <a:prstGeom prst="rect">
            <a:avLst/>
          </a:prstGeom>
          <a:noFill/>
        </p:spPr>
        <p:txBody>
          <a:bodyPr wrap="square" rtlCol="0">
            <a:spAutoFit/>
          </a:bodyPr>
          <a:lstStyle/>
          <a:p>
            <a:r>
              <a:rPr lang="en-US" b="1" dirty="0">
                <a:solidFill>
                  <a:schemeClr val="accent5">
                    <a:lumMod val="75000"/>
                  </a:schemeClr>
                </a:solidFill>
              </a:rPr>
              <a:t>5</a:t>
            </a:r>
          </a:p>
        </p:txBody>
      </p:sp>
      <p:sp>
        <p:nvSpPr>
          <p:cNvPr id="33" name="TextBox 32"/>
          <p:cNvSpPr txBox="1"/>
          <p:nvPr/>
        </p:nvSpPr>
        <p:spPr>
          <a:xfrm>
            <a:off x="3188544" y="5315713"/>
            <a:ext cx="767652" cy="369332"/>
          </a:xfrm>
          <a:prstGeom prst="rect">
            <a:avLst/>
          </a:prstGeom>
          <a:noFill/>
        </p:spPr>
        <p:txBody>
          <a:bodyPr wrap="square" rtlCol="0">
            <a:spAutoFit/>
          </a:bodyPr>
          <a:lstStyle/>
          <a:p>
            <a:r>
              <a:rPr lang="en-US" b="1" dirty="0">
                <a:solidFill>
                  <a:schemeClr val="accent5">
                    <a:lumMod val="75000"/>
                  </a:schemeClr>
                </a:solidFill>
              </a:rPr>
              <a:t>15</a:t>
            </a:r>
          </a:p>
        </p:txBody>
      </p:sp>
      <p:sp>
        <p:nvSpPr>
          <p:cNvPr id="34" name="TextBox 33"/>
          <p:cNvSpPr txBox="1"/>
          <p:nvPr/>
        </p:nvSpPr>
        <p:spPr>
          <a:xfrm>
            <a:off x="5748896" y="5211210"/>
            <a:ext cx="767652" cy="369332"/>
          </a:xfrm>
          <a:prstGeom prst="rect">
            <a:avLst/>
          </a:prstGeom>
          <a:noFill/>
        </p:spPr>
        <p:txBody>
          <a:bodyPr wrap="square" rtlCol="0">
            <a:spAutoFit/>
          </a:bodyPr>
          <a:lstStyle/>
          <a:p>
            <a:r>
              <a:rPr lang="en-US" b="1" dirty="0">
                <a:solidFill>
                  <a:schemeClr val="accent5">
                    <a:lumMod val="75000"/>
                  </a:schemeClr>
                </a:solidFill>
              </a:rPr>
              <a:t>30</a:t>
            </a:r>
          </a:p>
        </p:txBody>
      </p:sp>
      <p:sp>
        <p:nvSpPr>
          <p:cNvPr id="35" name="TextBox 34"/>
          <p:cNvSpPr txBox="1"/>
          <p:nvPr/>
        </p:nvSpPr>
        <p:spPr>
          <a:xfrm>
            <a:off x="8068679" y="5205986"/>
            <a:ext cx="767652" cy="369332"/>
          </a:xfrm>
          <a:prstGeom prst="rect">
            <a:avLst/>
          </a:prstGeom>
          <a:noFill/>
        </p:spPr>
        <p:txBody>
          <a:bodyPr wrap="square" rtlCol="0">
            <a:spAutoFit/>
          </a:bodyPr>
          <a:lstStyle/>
          <a:p>
            <a:r>
              <a:rPr lang="en-US" b="1" dirty="0">
                <a:solidFill>
                  <a:schemeClr val="accent5">
                    <a:lumMod val="75000"/>
                  </a:schemeClr>
                </a:solidFill>
              </a:rPr>
              <a:t>70</a:t>
            </a:r>
          </a:p>
        </p:txBody>
      </p:sp>
      <p:sp>
        <p:nvSpPr>
          <p:cNvPr id="36" name="TextBox 35"/>
          <p:cNvSpPr txBox="1"/>
          <p:nvPr/>
        </p:nvSpPr>
        <p:spPr>
          <a:xfrm>
            <a:off x="10481600" y="5169366"/>
            <a:ext cx="767652" cy="369332"/>
          </a:xfrm>
          <a:prstGeom prst="rect">
            <a:avLst/>
          </a:prstGeom>
          <a:noFill/>
        </p:spPr>
        <p:txBody>
          <a:bodyPr wrap="square" rtlCol="0">
            <a:spAutoFit/>
          </a:bodyPr>
          <a:lstStyle/>
          <a:p>
            <a:r>
              <a:rPr lang="en-US" b="1" dirty="0">
                <a:solidFill>
                  <a:schemeClr val="accent5">
                    <a:lumMod val="75000"/>
                  </a:schemeClr>
                </a:solidFill>
              </a:rPr>
              <a:t>100</a:t>
            </a:r>
          </a:p>
        </p:txBody>
      </p:sp>
    </p:spTree>
    <p:extLst>
      <p:ext uri="{BB962C8B-B14F-4D97-AF65-F5344CB8AC3E}">
        <p14:creationId xmlns:p14="http://schemas.microsoft.com/office/powerpoint/2010/main" val="3389281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679</TotalTime>
  <Words>1438</Words>
  <Application>Microsoft Office PowerPoint</Application>
  <PresentationFormat>Widescreen</PresentationFormat>
  <Paragraphs>272</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游ゴシック</vt:lpstr>
      <vt:lpstr>Arial</vt:lpstr>
      <vt:lpstr>Calibri</vt:lpstr>
      <vt:lpstr>Calibri Light</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 Hai Nam Trinh</dc:creator>
  <cp:lastModifiedBy>Le Hai Nam Trinh</cp:lastModifiedBy>
  <cp:revision>89</cp:revision>
  <dcterms:created xsi:type="dcterms:W3CDTF">2020-05-10T05:52:28Z</dcterms:created>
  <dcterms:modified xsi:type="dcterms:W3CDTF">2020-05-13T02:35:59Z</dcterms:modified>
</cp:coreProperties>
</file>