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9D909E4-55EF-4C03-B3F2-C5767FAA5706}"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1264274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909E4-55EF-4C03-B3F2-C5767FAA5706}"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2067543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909E4-55EF-4C03-B3F2-C5767FAA5706}"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1481501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909E4-55EF-4C03-B3F2-C5767FAA5706}"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309567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D909E4-55EF-4C03-B3F2-C5767FAA5706}"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3500328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D909E4-55EF-4C03-B3F2-C5767FAA5706}"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447992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D909E4-55EF-4C03-B3F2-C5767FAA5706}" type="datetimeFigureOut">
              <a:rPr lang="en-US" smtClean="0"/>
              <a:t>5/12/2020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2978414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D909E4-55EF-4C03-B3F2-C5767FAA5706}" type="datetimeFigureOut">
              <a:rPr lang="en-US" smtClean="0"/>
              <a:t>5/12/2020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2655623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D909E4-55EF-4C03-B3F2-C5767FAA5706}" type="datetimeFigureOut">
              <a:rPr lang="en-US" smtClean="0"/>
              <a:t>5/12/2020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2653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D909E4-55EF-4C03-B3F2-C5767FAA5706}"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1441427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D909E4-55EF-4C03-B3F2-C5767FAA5706}"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459738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D909E4-55EF-4C03-B3F2-C5767FAA5706}" type="datetimeFigureOut">
              <a:rPr lang="en-US" smtClean="0"/>
              <a:t>5/12/2020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E972A-595B-4D85-9E74-D48069CAAF47}" type="slidenum">
              <a:rPr lang="en-US" smtClean="0"/>
              <a:t>‹#›</a:t>
            </a:fld>
            <a:endParaRPr lang="en-US"/>
          </a:p>
        </p:txBody>
      </p:sp>
    </p:spTree>
    <p:extLst>
      <p:ext uri="{BB962C8B-B14F-4D97-AF65-F5344CB8AC3E}">
        <p14:creationId xmlns:p14="http://schemas.microsoft.com/office/powerpoint/2010/main" val="1389838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1.jpeg"/><Relationship Id="rId1" Type="http://schemas.openxmlformats.org/officeDocument/2006/relationships/slideLayout" Target="../slideLayouts/slideLayout2.xml"/><Relationship Id="rId5" Type="http://schemas.openxmlformats.org/officeDocument/2006/relationships/image" Target="../media/image34.jpeg"/><Relationship Id="rId4" Type="http://schemas.openxmlformats.org/officeDocument/2006/relationships/image" Target="../media/image32.jpeg"/></Relationships>
</file>

<file path=ppt/slides/_rels/slide11.xml.rels><?xml version="1.0" encoding="UTF-8" standalone="yes"?>
<Relationships xmlns="http://schemas.openxmlformats.org/package/2006/relationships"><Relationship Id="rId3" Type="http://schemas.openxmlformats.org/officeDocument/2006/relationships/image" Target="../media/image41.jpeg"/><Relationship Id="rId7" Type="http://schemas.openxmlformats.org/officeDocument/2006/relationships/image" Target="../media/image47.jpe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1.png"/><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2.xml"/><Relationship Id="rId6" Type="http://schemas.openxmlformats.org/officeDocument/2006/relationships/image" Target="../media/image52.jpeg"/><Relationship Id="rId5" Type="http://schemas.openxmlformats.org/officeDocument/2006/relationships/image" Target="../media/image51.png"/><Relationship Id="rId4" Type="http://schemas.openxmlformats.org/officeDocument/2006/relationships/image" Target="../media/image5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jpeg"/><Relationship Id="rId4" Type="http://schemas.openxmlformats.org/officeDocument/2006/relationships/image" Target="../media/image58.png"/></Relationships>
</file>

<file path=ppt/slides/_rels/slide18.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61.jpeg"/><Relationship Id="rId7" Type="http://schemas.openxmlformats.org/officeDocument/2006/relationships/image" Target="../media/image63.jpe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7.jpeg"/><Relationship Id="rId5" Type="http://schemas.openxmlformats.org/officeDocument/2006/relationships/image" Target="../media/image22.jpeg"/><Relationship Id="rId10" Type="http://schemas.openxmlformats.org/officeDocument/2006/relationships/image" Target="../media/image66.png"/><Relationship Id="rId4" Type="http://schemas.openxmlformats.org/officeDocument/2006/relationships/image" Target="../media/image13.png"/><Relationship Id="rId9" Type="http://schemas.openxmlformats.org/officeDocument/2006/relationships/image" Target="../media/image65.jpeg"/></Relationships>
</file>

<file path=ppt/slides/_rels/slide19.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13.png"/><Relationship Id="rId7" Type="http://schemas.openxmlformats.org/officeDocument/2006/relationships/image" Target="../media/image71.png"/><Relationship Id="rId2" Type="http://schemas.openxmlformats.org/officeDocument/2006/relationships/image" Target="../media/image68.jpe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70.gif"/><Relationship Id="rId4" Type="http://schemas.openxmlformats.org/officeDocument/2006/relationships/image" Target="../media/image69.png"/><Relationship Id="rId9" Type="http://schemas.openxmlformats.org/officeDocument/2006/relationships/image" Target="../media/image73.png"/></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53.jpg"/></Relationships>
</file>

<file path=ppt/slides/_rels/slide2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jpeg"/></Relationships>
</file>

<file path=ppt/slides/_rels/slide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7.png"/><Relationship Id="rId7" Type="http://schemas.openxmlformats.org/officeDocument/2006/relationships/image" Target="../media/image41.jpe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4.png"/><Relationship Id="rId5" Type="http://schemas.openxmlformats.org/officeDocument/2006/relationships/image" Target="../media/image39.jpeg"/><Relationship Id="rId10" Type="http://schemas.openxmlformats.org/officeDocument/2006/relationships/image" Target="../media/image43.jpeg"/><Relationship Id="rId4" Type="http://schemas.openxmlformats.org/officeDocument/2006/relationships/image" Target="../media/image38.png"/><Relationship Id="rId9" Type="http://schemas.openxmlformats.org/officeDocument/2006/relationships/image" Target="../media/image4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83B5467D-9816-4FBB-B1D4-066B282A9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794"/>
            <a:ext cx="12192000" cy="7715794"/>
          </a:xfrm>
          <a:prstGeom prst="rect">
            <a:avLst/>
          </a:prstGeom>
        </p:spPr>
      </p:pic>
      <p:sp>
        <p:nvSpPr>
          <p:cNvPr id="6" name="TextBox 6">
            <a:extLst>
              <a:ext uri="{FF2B5EF4-FFF2-40B4-BE49-F238E27FC236}">
                <a16:creationId xmlns:a16="http://schemas.microsoft.com/office/drawing/2014/main" id="{6DFFE040-43B3-443B-BD13-8A966C46778D}"/>
              </a:ext>
            </a:extLst>
          </p:cNvPr>
          <p:cNvSpPr txBox="1"/>
          <p:nvPr/>
        </p:nvSpPr>
        <p:spPr>
          <a:xfrm>
            <a:off x="4728755" y="3000103"/>
            <a:ext cx="3692434" cy="3416320"/>
          </a:xfrm>
          <a:prstGeom prst="rect">
            <a:avLst/>
          </a:prstGeom>
          <a:noFill/>
        </p:spPr>
        <p:txBody>
          <a:bodyPr wrap="square" rtlCol="0">
            <a:spAutoFit/>
          </a:bodyPr>
          <a:lstStyle/>
          <a:p>
            <a:r>
              <a:rPr lang="en-US" altLang="ja-JP" sz="2000" b="1" dirty="0">
                <a:solidFill>
                  <a:schemeClr val="bg1"/>
                </a:solidFill>
              </a:rPr>
              <a:t>ASO</a:t>
            </a:r>
            <a:r>
              <a:rPr lang="ja-JP" altLang="en-US" sz="2000" b="1" dirty="0">
                <a:solidFill>
                  <a:schemeClr val="bg1"/>
                </a:solidFill>
              </a:rPr>
              <a:t>ポップカルチャー専門学校</a:t>
            </a:r>
            <a:endParaRPr lang="en-US" altLang="ja-JP" sz="2000" b="1" dirty="0">
              <a:solidFill>
                <a:schemeClr val="bg1"/>
              </a:solidFill>
            </a:endParaRPr>
          </a:p>
          <a:p>
            <a:pPr algn="ctr"/>
            <a:r>
              <a:rPr lang="ja-JP" altLang="en-US" sz="2000" b="1" dirty="0">
                <a:solidFill>
                  <a:schemeClr val="bg1"/>
                </a:solidFill>
              </a:rPr>
              <a:t>ゲーム・</a:t>
            </a:r>
            <a:r>
              <a:rPr lang="en-US" altLang="ja-JP" sz="2000" b="1" dirty="0">
                <a:solidFill>
                  <a:schemeClr val="bg1"/>
                </a:solidFill>
              </a:rPr>
              <a:t>CG</a:t>
            </a:r>
            <a:r>
              <a:rPr lang="ja-JP" altLang="en-US" sz="2000" b="1" dirty="0">
                <a:solidFill>
                  <a:schemeClr val="bg1"/>
                </a:solidFill>
              </a:rPr>
              <a:t>・アニメ専攻</a:t>
            </a:r>
            <a:endParaRPr lang="en-US" altLang="ja-JP" sz="2000" b="1" dirty="0">
              <a:solidFill>
                <a:schemeClr val="bg1"/>
              </a:solidFill>
            </a:endParaRPr>
          </a:p>
          <a:p>
            <a:pPr algn="ctr"/>
            <a:r>
              <a:rPr lang="en-US" altLang="ja-JP" sz="2000" b="1" dirty="0">
                <a:solidFill>
                  <a:schemeClr val="bg1"/>
                </a:solidFill>
              </a:rPr>
              <a:t>2</a:t>
            </a:r>
            <a:r>
              <a:rPr lang="ja-JP" altLang="en-US" sz="2000" b="1" dirty="0">
                <a:solidFill>
                  <a:schemeClr val="bg1"/>
                </a:solidFill>
              </a:rPr>
              <a:t>年生</a:t>
            </a:r>
            <a:endParaRPr lang="en-US" altLang="ja-JP" sz="2000" b="1" dirty="0">
              <a:solidFill>
                <a:schemeClr val="bg1"/>
              </a:solidFill>
            </a:endParaRPr>
          </a:p>
          <a:p>
            <a:pPr algn="ctr"/>
            <a:endParaRPr lang="en-US" altLang="ja-JP" sz="2000" b="1" dirty="0">
              <a:solidFill>
                <a:schemeClr val="bg1"/>
              </a:solidFill>
            </a:endParaRPr>
          </a:p>
          <a:p>
            <a:pPr algn="ctr"/>
            <a:r>
              <a:rPr lang="ja-JP" altLang="en-US" sz="2000" b="1" dirty="0">
                <a:solidFill>
                  <a:schemeClr val="bg1"/>
                </a:solidFill>
              </a:rPr>
              <a:t>チーム名</a:t>
            </a:r>
            <a:endParaRPr lang="en-US" altLang="ja-JP" sz="2000" b="1" dirty="0">
              <a:solidFill>
                <a:schemeClr val="bg1"/>
              </a:solidFill>
            </a:endParaRPr>
          </a:p>
          <a:p>
            <a:pPr algn="ctr"/>
            <a:r>
              <a:rPr lang="ja-JP" altLang="en-US" sz="2000" b="1" dirty="0">
                <a:solidFill>
                  <a:schemeClr val="bg1"/>
                </a:solidFill>
              </a:rPr>
              <a:t>すみません</a:t>
            </a:r>
            <a:r>
              <a:rPr lang="en-US" altLang="ja-JP" sz="2000" b="1" dirty="0">
                <a:solidFill>
                  <a:schemeClr val="bg1"/>
                </a:solidFill>
              </a:rPr>
              <a:t>ASO</a:t>
            </a:r>
            <a:r>
              <a:rPr lang="ja-JP" altLang="en-US" sz="2000" b="1" dirty="0">
                <a:solidFill>
                  <a:schemeClr val="bg1"/>
                </a:solidFill>
              </a:rPr>
              <a:t>ゲームショウまでに完成しませんでした</a:t>
            </a:r>
            <a:endParaRPr lang="en-US" altLang="ja-JP" sz="2000" b="1" dirty="0">
              <a:solidFill>
                <a:schemeClr val="bg1"/>
              </a:solidFill>
            </a:endParaRPr>
          </a:p>
          <a:p>
            <a:pPr algn="ctr"/>
            <a:endParaRPr lang="en-US" sz="2000" b="1" dirty="0">
              <a:solidFill>
                <a:schemeClr val="bg1"/>
              </a:solidFill>
            </a:endParaRPr>
          </a:p>
          <a:p>
            <a:pPr algn="ctr"/>
            <a:r>
              <a:rPr lang="en-US" sz="2800" b="1" dirty="0">
                <a:solidFill>
                  <a:schemeClr val="bg1"/>
                </a:solidFill>
              </a:rPr>
              <a:t>TRINH LE HAI NAM</a:t>
            </a:r>
          </a:p>
          <a:p>
            <a:pPr algn="ctr"/>
            <a:r>
              <a:rPr lang="ja-JP" altLang="en-US" sz="2800" b="1" dirty="0">
                <a:solidFill>
                  <a:schemeClr val="bg1"/>
                </a:solidFill>
              </a:rPr>
              <a:t>川浪 康士朗</a:t>
            </a:r>
            <a:endParaRPr lang="en-US" sz="2800" b="1" dirty="0">
              <a:solidFill>
                <a:schemeClr val="bg1"/>
              </a:solidFill>
            </a:endParaRPr>
          </a:p>
        </p:txBody>
      </p:sp>
    </p:spTree>
    <p:extLst>
      <p:ext uri="{BB962C8B-B14F-4D97-AF65-F5344CB8AC3E}">
        <p14:creationId xmlns:p14="http://schemas.microsoft.com/office/powerpoint/2010/main" val="380892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509111" y="1922246"/>
            <a:ext cx="2269673" cy="923330"/>
          </a:xfrm>
          <a:prstGeom prst="rect">
            <a:avLst/>
          </a:prstGeom>
          <a:solidFill>
            <a:srgbClr val="FFC000"/>
          </a:solidFill>
        </p:spPr>
        <p:txBody>
          <a:bodyPr wrap="square" rtlCol="0">
            <a:spAutoFit/>
          </a:bodyPr>
          <a:lstStyle/>
          <a:p>
            <a:r>
              <a:rPr lang="ja-JP" altLang="en-US" sz="5400" b="1" dirty="0"/>
              <a:t>内容物</a:t>
            </a:r>
            <a:endParaRPr lang="en-US" sz="5400" b="1" dirty="0"/>
          </a:p>
        </p:txBody>
      </p:sp>
      <p:pic>
        <p:nvPicPr>
          <p:cNvPr id="8" name="Picture 2" descr="独房 に対する画像結果">
            <a:extLst>
              <a:ext uri="{FF2B5EF4-FFF2-40B4-BE49-F238E27FC236}">
                <a16:creationId xmlns:a16="http://schemas.microsoft.com/office/drawing/2014/main" id="{E7CA4F5D-C3FA-48CE-842C-9C750761D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1446" y="5519795"/>
            <a:ext cx="1853444" cy="116112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刑務所食堂 に対する画像結果">
            <a:extLst>
              <a:ext uri="{FF2B5EF4-FFF2-40B4-BE49-F238E27FC236}">
                <a16:creationId xmlns:a16="http://schemas.microsoft.com/office/drawing/2014/main" id="{2578085A-8047-4B3F-A756-7120044C0C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259" y="3508346"/>
            <a:ext cx="1795709" cy="131582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独房 に対する画像結果">
            <a:extLst>
              <a:ext uri="{FF2B5EF4-FFF2-40B4-BE49-F238E27FC236}">
                <a16:creationId xmlns:a16="http://schemas.microsoft.com/office/drawing/2014/main" id="{2F4FB80F-0E4C-419A-9BFD-8F930FCB27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995" y="3508346"/>
            <a:ext cx="1750890" cy="12548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処刑所 に対する画像結果">
            <a:extLst>
              <a:ext uri="{FF2B5EF4-FFF2-40B4-BE49-F238E27FC236}">
                <a16:creationId xmlns:a16="http://schemas.microsoft.com/office/drawing/2014/main" id="{9E378A21-34EC-45EE-9008-067CD1E6E4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0713" y="1837497"/>
            <a:ext cx="1912813" cy="1254805"/>
          </a:xfrm>
          <a:prstGeom prst="rect">
            <a:avLst/>
          </a:prstGeom>
          <a:noFill/>
          <a:extLst>
            <a:ext uri="{909E8E84-426E-40DD-AFC4-6F175D3DCCD1}">
              <a14:hiddenFill xmlns:a14="http://schemas.microsoft.com/office/drawing/2010/main">
                <a:solidFill>
                  <a:srgbClr val="FFFFFF"/>
                </a:solidFill>
              </a14:hiddenFill>
            </a:ext>
          </a:extLst>
        </p:spPr>
      </p:pic>
      <p:sp>
        <p:nvSpPr>
          <p:cNvPr id="13" name="Down Arrow 12"/>
          <p:cNvSpPr/>
          <p:nvPr/>
        </p:nvSpPr>
        <p:spPr>
          <a:xfrm flipV="1">
            <a:off x="3099928" y="3240989"/>
            <a:ext cx="297322" cy="20824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3247119" y="5120640"/>
            <a:ext cx="1955542" cy="330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1347458" y="5120640"/>
            <a:ext cx="1899661" cy="330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295065" y="6000206"/>
            <a:ext cx="1139083" cy="369332"/>
          </a:xfrm>
          <a:prstGeom prst="rect">
            <a:avLst/>
          </a:prstGeom>
          <a:solidFill>
            <a:srgbClr val="FFFF00"/>
          </a:solidFill>
        </p:spPr>
        <p:txBody>
          <a:bodyPr wrap="square" rtlCol="0">
            <a:spAutoFit/>
          </a:bodyPr>
          <a:lstStyle/>
          <a:p>
            <a:r>
              <a:rPr lang="ja-JP" altLang="en-US" b="1" dirty="0">
                <a:solidFill>
                  <a:srgbClr val="C00000"/>
                </a:solidFill>
              </a:rPr>
              <a:t>スタート</a:t>
            </a:r>
            <a:endParaRPr lang="en-US" b="1" dirty="0">
              <a:solidFill>
                <a:srgbClr val="C00000"/>
              </a:solidFill>
            </a:endParaRPr>
          </a:p>
        </p:txBody>
      </p:sp>
      <p:sp>
        <p:nvSpPr>
          <p:cNvPr id="17" name="Rectangle 16"/>
          <p:cNvSpPr/>
          <p:nvPr/>
        </p:nvSpPr>
        <p:spPr>
          <a:xfrm>
            <a:off x="635798" y="3449791"/>
            <a:ext cx="1907284" cy="369332"/>
          </a:xfrm>
          <a:prstGeom prst="rect">
            <a:avLst/>
          </a:prstGeom>
          <a:solidFill>
            <a:schemeClr val="tx1">
              <a:lumMod val="65000"/>
              <a:lumOff val="35000"/>
            </a:schemeClr>
          </a:solidFill>
        </p:spPr>
        <p:txBody>
          <a:bodyPr wrap="square">
            <a:spAutoFit/>
          </a:bodyPr>
          <a:lstStyle/>
          <a:p>
            <a:pPr algn="ctr"/>
            <a:r>
              <a:rPr kumimoji="1" lang="ja-JP" altLang="en-US" dirty="0">
                <a:solidFill>
                  <a:schemeClr val="bg1">
                    <a:lumMod val="95000"/>
                  </a:schemeClr>
                </a:solidFill>
              </a:rPr>
              <a:t>凶悪犯罪者独房</a:t>
            </a:r>
          </a:p>
        </p:txBody>
      </p:sp>
      <p:sp>
        <p:nvSpPr>
          <p:cNvPr id="18" name="テキスト ボックス 6">
            <a:extLst>
              <a:ext uri="{FF2B5EF4-FFF2-40B4-BE49-F238E27FC236}">
                <a16:creationId xmlns:a16="http://schemas.microsoft.com/office/drawing/2014/main" id="{2E70E666-F3E4-4466-AFC0-2320851D759D}"/>
              </a:ext>
            </a:extLst>
          </p:cNvPr>
          <p:cNvSpPr txBox="1"/>
          <p:nvPr/>
        </p:nvSpPr>
        <p:spPr>
          <a:xfrm>
            <a:off x="4618947" y="3323680"/>
            <a:ext cx="646331" cy="369332"/>
          </a:xfrm>
          <a:prstGeom prst="rect">
            <a:avLst/>
          </a:prstGeom>
          <a:solidFill>
            <a:schemeClr val="tx1">
              <a:lumMod val="65000"/>
              <a:lumOff val="35000"/>
            </a:schemeClr>
          </a:solidFill>
        </p:spPr>
        <p:txBody>
          <a:bodyPr wrap="none" rtlCol="0">
            <a:spAutoFit/>
          </a:bodyPr>
          <a:lstStyle/>
          <a:p>
            <a:r>
              <a:rPr kumimoji="1" lang="ja-JP" altLang="en-US" dirty="0">
                <a:solidFill>
                  <a:schemeClr val="bg1">
                    <a:lumMod val="95000"/>
                  </a:schemeClr>
                </a:solidFill>
              </a:rPr>
              <a:t>食堂</a:t>
            </a:r>
          </a:p>
        </p:txBody>
      </p:sp>
      <p:sp>
        <p:nvSpPr>
          <p:cNvPr id="19" name="テキスト ボックス 3">
            <a:extLst>
              <a:ext uri="{FF2B5EF4-FFF2-40B4-BE49-F238E27FC236}">
                <a16:creationId xmlns:a16="http://schemas.microsoft.com/office/drawing/2014/main" id="{885C4D34-386C-4BCE-840C-390562B034DF}"/>
              </a:ext>
            </a:extLst>
          </p:cNvPr>
          <p:cNvSpPr txBox="1"/>
          <p:nvPr/>
        </p:nvSpPr>
        <p:spPr>
          <a:xfrm>
            <a:off x="2923953" y="5321061"/>
            <a:ext cx="646331" cy="369332"/>
          </a:xfrm>
          <a:prstGeom prst="rect">
            <a:avLst/>
          </a:prstGeom>
          <a:solidFill>
            <a:schemeClr val="tx1">
              <a:lumMod val="65000"/>
              <a:lumOff val="35000"/>
            </a:schemeClr>
          </a:solidFill>
        </p:spPr>
        <p:txBody>
          <a:bodyPr wrap="none" rtlCol="0">
            <a:spAutoFit/>
          </a:bodyPr>
          <a:lstStyle/>
          <a:p>
            <a:r>
              <a:rPr kumimoji="1" lang="ja-JP" altLang="en-US" dirty="0">
                <a:solidFill>
                  <a:schemeClr val="bg1">
                    <a:lumMod val="95000"/>
                  </a:schemeClr>
                </a:solidFill>
              </a:rPr>
              <a:t>独房</a:t>
            </a:r>
          </a:p>
        </p:txBody>
      </p:sp>
      <p:sp>
        <p:nvSpPr>
          <p:cNvPr id="20" name="テキスト ボックス 14">
            <a:extLst>
              <a:ext uri="{FF2B5EF4-FFF2-40B4-BE49-F238E27FC236}">
                <a16:creationId xmlns:a16="http://schemas.microsoft.com/office/drawing/2014/main" id="{E19CCB58-2471-42FF-90A7-4018A42C83D5}"/>
              </a:ext>
            </a:extLst>
          </p:cNvPr>
          <p:cNvSpPr txBox="1"/>
          <p:nvPr/>
        </p:nvSpPr>
        <p:spPr>
          <a:xfrm>
            <a:off x="2808536" y="1680877"/>
            <a:ext cx="877163" cy="369332"/>
          </a:xfrm>
          <a:prstGeom prst="rect">
            <a:avLst/>
          </a:prstGeom>
          <a:solidFill>
            <a:schemeClr val="tx1">
              <a:lumMod val="65000"/>
              <a:lumOff val="35000"/>
            </a:schemeClr>
          </a:solidFill>
        </p:spPr>
        <p:txBody>
          <a:bodyPr wrap="none" rtlCol="0">
            <a:spAutoFit/>
          </a:bodyPr>
          <a:lstStyle/>
          <a:p>
            <a:r>
              <a:rPr kumimoji="1" lang="ja-JP" altLang="en-US" dirty="0">
                <a:solidFill>
                  <a:schemeClr val="bg1">
                    <a:lumMod val="95000"/>
                  </a:schemeClr>
                </a:solidFill>
              </a:rPr>
              <a:t>処刑所</a:t>
            </a:r>
          </a:p>
        </p:txBody>
      </p:sp>
      <p:sp>
        <p:nvSpPr>
          <p:cNvPr id="21" name="TextBox 20"/>
          <p:cNvSpPr txBox="1"/>
          <p:nvPr/>
        </p:nvSpPr>
        <p:spPr>
          <a:xfrm>
            <a:off x="6834322" y="3812582"/>
            <a:ext cx="1619250"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世界観</a:t>
            </a:r>
            <a:endParaRPr lang="en-US" sz="3600" b="1" dirty="0">
              <a:solidFill>
                <a:schemeClr val="accent5">
                  <a:lumMod val="75000"/>
                </a:schemeClr>
              </a:solidFill>
            </a:endParaRPr>
          </a:p>
        </p:txBody>
      </p:sp>
      <p:sp>
        <p:nvSpPr>
          <p:cNvPr id="22" name="Rectangle 21"/>
          <p:cNvSpPr/>
          <p:nvPr/>
        </p:nvSpPr>
        <p:spPr>
          <a:xfrm>
            <a:off x="5957207" y="4779588"/>
            <a:ext cx="4632416" cy="830997"/>
          </a:xfrm>
          <a:prstGeom prst="rect">
            <a:avLst/>
          </a:prstGeom>
        </p:spPr>
        <p:txBody>
          <a:bodyPr wrap="square">
            <a:spAutoFit/>
          </a:bodyPr>
          <a:lstStyle/>
          <a:p>
            <a:r>
              <a:rPr lang="en-US" sz="2400" dirty="0"/>
              <a:t>プレイヤーは</a:t>
            </a:r>
            <a:r>
              <a:rPr lang="en-US" sz="2400" b="1" dirty="0">
                <a:solidFill>
                  <a:srgbClr val="C00000"/>
                </a:solidFill>
              </a:rPr>
              <a:t>自由</a:t>
            </a:r>
            <a:r>
              <a:rPr lang="en-US" sz="2400" dirty="0"/>
              <a:t>にステージ間を</a:t>
            </a:r>
            <a:r>
              <a:rPr lang="en-US" sz="2400" dirty="0">
                <a:solidFill>
                  <a:srgbClr val="C00000"/>
                </a:solidFill>
              </a:rPr>
              <a:t>移動</a:t>
            </a:r>
            <a:r>
              <a:rPr lang="en-US" sz="2400" dirty="0"/>
              <a:t>することができます。</a:t>
            </a:r>
          </a:p>
        </p:txBody>
      </p:sp>
    </p:spTree>
    <p:extLst>
      <p:ext uri="{BB962C8B-B14F-4D97-AF65-F5344CB8AC3E}">
        <p14:creationId xmlns:p14="http://schemas.microsoft.com/office/powerpoint/2010/main" val="2551398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509111" y="1922246"/>
            <a:ext cx="2269673" cy="923330"/>
          </a:xfrm>
          <a:prstGeom prst="rect">
            <a:avLst/>
          </a:prstGeom>
          <a:solidFill>
            <a:srgbClr val="FFC000"/>
          </a:solidFill>
        </p:spPr>
        <p:txBody>
          <a:bodyPr wrap="square" rtlCol="0">
            <a:spAutoFit/>
          </a:bodyPr>
          <a:lstStyle/>
          <a:p>
            <a:r>
              <a:rPr lang="ja-JP" altLang="en-US" sz="5400" b="1" dirty="0"/>
              <a:t>内容物</a:t>
            </a:r>
            <a:endParaRPr lang="en-US" sz="5400" b="1" dirty="0"/>
          </a:p>
        </p:txBody>
      </p:sp>
      <p:sp>
        <p:nvSpPr>
          <p:cNvPr id="8" name="TextBox 7"/>
          <p:cNvSpPr txBox="1"/>
          <p:nvPr/>
        </p:nvSpPr>
        <p:spPr>
          <a:xfrm>
            <a:off x="6628445" y="3856456"/>
            <a:ext cx="2031004"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アイテム</a:t>
            </a:r>
            <a:endParaRPr lang="en-US" sz="3600" b="1" dirty="0">
              <a:solidFill>
                <a:schemeClr val="accent5">
                  <a:lumMod val="75000"/>
                </a:schemeClr>
              </a:solidFill>
            </a:endParaRPr>
          </a:p>
        </p:txBody>
      </p:sp>
      <p:sp>
        <p:nvSpPr>
          <p:cNvPr id="9" name="TextBox 8"/>
          <p:cNvSpPr txBox="1"/>
          <p:nvPr/>
        </p:nvSpPr>
        <p:spPr>
          <a:xfrm>
            <a:off x="731521" y="2660910"/>
            <a:ext cx="1907536" cy="369332"/>
          </a:xfrm>
          <a:prstGeom prst="rect">
            <a:avLst/>
          </a:prstGeom>
          <a:solidFill>
            <a:schemeClr val="bg2">
              <a:lumMod val="75000"/>
            </a:schemeClr>
          </a:solidFill>
        </p:spPr>
        <p:txBody>
          <a:bodyPr wrap="square" rtlCol="0">
            <a:spAutoFit/>
          </a:bodyPr>
          <a:lstStyle/>
          <a:p>
            <a:r>
              <a:rPr lang="ja-JP" altLang="en-US" b="1" dirty="0">
                <a:solidFill>
                  <a:schemeClr val="bg1"/>
                </a:solidFill>
              </a:rPr>
              <a:t>メレーウェポン</a:t>
            </a:r>
            <a:endParaRPr lang="en-US" b="1" dirty="0">
              <a:solidFill>
                <a:schemeClr val="bg1"/>
              </a:solidFill>
            </a:endParaRPr>
          </a:p>
        </p:txBody>
      </p:sp>
      <p:sp>
        <p:nvSpPr>
          <p:cNvPr id="10" name="Rectangle 9"/>
          <p:cNvSpPr/>
          <p:nvPr/>
        </p:nvSpPr>
        <p:spPr>
          <a:xfrm>
            <a:off x="808126" y="3448977"/>
            <a:ext cx="877163" cy="369332"/>
          </a:xfrm>
          <a:prstGeom prst="rect">
            <a:avLst/>
          </a:prstGeom>
        </p:spPr>
        <p:txBody>
          <a:bodyPr wrap="none">
            <a:spAutoFit/>
          </a:bodyPr>
          <a:lstStyle/>
          <a:p>
            <a:r>
              <a:rPr lang="en-US" dirty="0"/>
              <a:t>ナイフ</a:t>
            </a:r>
          </a:p>
        </p:txBody>
      </p:sp>
      <p:sp>
        <p:nvSpPr>
          <p:cNvPr id="11" name="Rectangle 10"/>
          <p:cNvSpPr/>
          <p:nvPr/>
        </p:nvSpPr>
        <p:spPr>
          <a:xfrm>
            <a:off x="808250" y="4520625"/>
            <a:ext cx="877163" cy="369332"/>
          </a:xfrm>
          <a:prstGeom prst="rect">
            <a:avLst/>
          </a:prstGeom>
        </p:spPr>
        <p:txBody>
          <a:bodyPr wrap="none">
            <a:spAutoFit/>
          </a:bodyPr>
          <a:lstStyle/>
          <a:p>
            <a:r>
              <a:rPr lang="en-US" dirty="0"/>
              <a:t>警察棒</a:t>
            </a:r>
          </a:p>
        </p:txBody>
      </p:sp>
      <p:sp>
        <p:nvSpPr>
          <p:cNvPr id="12" name="Rectangle 11"/>
          <p:cNvSpPr/>
          <p:nvPr/>
        </p:nvSpPr>
        <p:spPr>
          <a:xfrm>
            <a:off x="1038958" y="5395054"/>
            <a:ext cx="415498" cy="369332"/>
          </a:xfrm>
          <a:prstGeom prst="rect">
            <a:avLst/>
          </a:prstGeom>
        </p:spPr>
        <p:txBody>
          <a:bodyPr wrap="none">
            <a:spAutoFit/>
          </a:bodyPr>
          <a:lstStyle/>
          <a:p>
            <a:r>
              <a:rPr lang="en-US" dirty="0"/>
              <a:t>刀</a:t>
            </a:r>
          </a:p>
        </p:txBody>
      </p:sp>
      <p:pic>
        <p:nvPicPr>
          <p:cNvPr id="10242" name="Picture 2" descr="Horror knife Icon | Halloween Iconset | Icons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1335" y="3269397"/>
            <a:ext cx="556989" cy="55698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s://external-content.duckduckgo.com/iu/?u=https%3A%2F%2Ftse1.mm.bing.net%2Fth%3Fid%3DOIP.Fzl7S98H5cbRWqFn--aw6g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1335" y="4179622"/>
            <a:ext cx="767652" cy="767652"/>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Blade, japanese, katana, ninja, samurai, sword, weapon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1335" y="5244574"/>
            <a:ext cx="670292" cy="670292"/>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3458770" y="2660910"/>
            <a:ext cx="1107996" cy="369332"/>
          </a:xfrm>
          <a:prstGeom prst="rect">
            <a:avLst/>
          </a:prstGeom>
          <a:solidFill>
            <a:schemeClr val="bg2">
              <a:lumMod val="75000"/>
            </a:schemeClr>
          </a:solidFill>
        </p:spPr>
        <p:txBody>
          <a:bodyPr wrap="none">
            <a:spAutoFit/>
          </a:bodyPr>
          <a:lstStyle/>
          <a:p>
            <a:r>
              <a:rPr lang="en-US">
                <a:solidFill>
                  <a:schemeClr val="bg1"/>
                </a:solidFill>
              </a:rPr>
              <a:t>射程兵器</a:t>
            </a:r>
            <a:endParaRPr lang="en-US" dirty="0">
              <a:solidFill>
                <a:schemeClr val="bg1"/>
              </a:solidFill>
            </a:endParaRPr>
          </a:p>
        </p:txBody>
      </p:sp>
      <p:sp>
        <p:nvSpPr>
          <p:cNvPr id="14" name="Rectangle 13"/>
          <p:cNvSpPr/>
          <p:nvPr/>
        </p:nvSpPr>
        <p:spPr>
          <a:xfrm>
            <a:off x="3227938" y="3363225"/>
            <a:ext cx="1338828" cy="369332"/>
          </a:xfrm>
          <a:prstGeom prst="rect">
            <a:avLst/>
          </a:prstGeom>
        </p:spPr>
        <p:txBody>
          <a:bodyPr wrap="none">
            <a:spAutoFit/>
          </a:bodyPr>
          <a:lstStyle/>
          <a:p>
            <a:r>
              <a:rPr lang="en-US" dirty="0"/>
              <a:t>ハンドガン</a:t>
            </a:r>
          </a:p>
        </p:txBody>
      </p:sp>
      <p:pic>
        <p:nvPicPr>
          <p:cNvPr id="19" name="Picture 4" descr="Gun, Pistol, Weapon Icon - Download Free Ic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88686" y="3131014"/>
            <a:ext cx="635925" cy="63592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3227938" y="4122474"/>
            <a:ext cx="1338828" cy="369332"/>
          </a:xfrm>
          <a:prstGeom prst="rect">
            <a:avLst/>
          </a:prstGeom>
        </p:spPr>
        <p:txBody>
          <a:bodyPr wrap="none">
            <a:spAutoFit/>
          </a:bodyPr>
          <a:lstStyle/>
          <a:p>
            <a:r>
              <a:rPr lang="en-US" dirty="0"/>
              <a:t>マシンガン</a:t>
            </a:r>
          </a:p>
        </p:txBody>
      </p:sp>
      <p:pic>
        <p:nvPicPr>
          <p:cNvPr id="21" name="Picture 2" descr="Gun, modern, shooter, submachine gun, weapon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88686" y="3835633"/>
            <a:ext cx="727815" cy="72781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227938" y="4947274"/>
            <a:ext cx="1569660" cy="369332"/>
          </a:xfrm>
          <a:prstGeom prst="rect">
            <a:avLst/>
          </a:prstGeom>
        </p:spPr>
        <p:txBody>
          <a:bodyPr wrap="none">
            <a:spAutoFit/>
          </a:bodyPr>
          <a:lstStyle/>
          <a:p>
            <a:r>
              <a:rPr lang="en-US" dirty="0"/>
              <a:t>ショットガン</a:t>
            </a:r>
          </a:p>
        </p:txBody>
      </p:sp>
      <p:pic>
        <p:nvPicPr>
          <p:cNvPr id="23" name="Picture 14" descr="https://external-content.duckduckgo.com/iu/?u=https%3A%2F%2Ftse1.mm.bing.net%2Fth%3Fid%3DOIP.B2Z0wWQbbYZtK5lvw2ejMAHaIs%26pid%3DApi&amp;f=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06898" y="4758864"/>
            <a:ext cx="636108" cy="746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204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TextBox 4"/>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6" name="TextBox 5"/>
          <p:cNvSpPr txBox="1"/>
          <p:nvPr/>
        </p:nvSpPr>
        <p:spPr>
          <a:xfrm>
            <a:off x="6509111" y="1922246"/>
            <a:ext cx="2269673" cy="923330"/>
          </a:xfrm>
          <a:prstGeom prst="rect">
            <a:avLst/>
          </a:prstGeom>
          <a:solidFill>
            <a:srgbClr val="FFC000"/>
          </a:solidFill>
        </p:spPr>
        <p:txBody>
          <a:bodyPr wrap="square" rtlCol="0">
            <a:spAutoFit/>
          </a:bodyPr>
          <a:lstStyle/>
          <a:p>
            <a:r>
              <a:rPr lang="ja-JP" altLang="en-US" sz="5400" b="1" dirty="0"/>
              <a:t>内容物</a:t>
            </a:r>
            <a:endParaRPr lang="en-US" sz="5400" b="1" dirty="0"/>
          </a:p>
        </p:txBody>
      </p:sp>
      <p:sp>
        <p:nvSpPr>
          <p:cNvPr id="7"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8" name="楕円 18">
            <a:extLst>
              <a:ext uri="{FF2B5EF4-FFF2-40B4-BE49-F238E27FC236}">
                <a16:creationId xmlns:a16="http://schemas.microsoft.com/office/drawing/2014/main" id="{14D89E71-7B25-40EB-B4F0-379F54EEC9A1}"/>
              </a:ext>
            </a:extLst>
          </p:cNvPr>
          <p:cNvSpPr/>
          <p:nvPr/>
        </p:nvSpPr>
        <p:spPr>
          <a:xfrm>
            <a:off x="2563723" y="4618860"/>
            <a:ext cx="1869514" cy="75146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Picture 2" descr="殺人イラスト に対する画像結果">
            <a:extLst>
              <a:ext uri="{FF2B5EF4-FFF2-40B4-BE49-F238E27FC236}">
                <a16:creationId xmlns:a16="http://schemas.microsoft.com/office/drawing/2014/main" id="{A6B37270-F547-434A-93F1-FD646711D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838" y="2972295"/>
            <a:ext cx="1552869" cy="1134588"/>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11">
            <a:extLst>
              <a:ext uri="{FF2B5EF4-FFF2-40B4-BE49-F238E27FC236}">
                <a16:creationId xmlns:a16="http://schemas.microsoft.com/office/drawing/2014/main" id="{39286245-B575-407E-939D-8E16D70194FB}"/>
              </a:ext>
            </a:extLst>
          </p:cNvPr>
          <p:cNvSpPr txBox="1"/>
          <p:nvPr/>
        </p:nvSpPr>
        <p:spPr>
          <a:xfrm>
            <a:off x="1189036" y="4153049"/>
            <a:ext cx="646331" cy="369332"/>
          </a:xfrm>
          <a:prstGeom prst="rect">
            <a:avLst/>
          </a:prstGeom>
          <a:noFill/>
        </p:spPr>
        <p:txBody>
          <a:bodyPr wrap="none" rtlCol="0">
            <a:spAutoFit/>
          </a:bodyPr>
          <a:lstStyle/>
          <a:p>
            <a:r>
              <a:rPr kumimoji="1" lang="ja-JP" altLang="en-US" dirty="0">
                <a:solidFill>
                  <a:schemeClr val="bg1">
                    <a:lumMod val="50000"/>
                  </a:schemeClr>
                </a:solidFill>
              </a:rPr>
              <a:t>殺人</a:t>
            </a:r>
          </a:p>
        </p:txBody>
      </p:sp>
      <p:sp>
        <p:nvSpPr>
          <p:cNvPr id="11" name="テキスト ボックス 12">
            <a:extLst>
              <a:ext uri="{FF2B5EF4-FFF2-40B4-BE49-F238E27FC236}">
                <a16:creationId xmlns:a16="http://schemas.microsoft.com/office/drawing/2014/main" id="{7759D084-59C1-43CB-82DC-2EA814709540}"/>
              </a:ext>
            </a:extLst>
          </p:cNvPr>
          <p:cNvSpPr txBox="1"/>
          <p:nvPr/>
        </p:nvSpPr>
        <p:spPr>
          <a:xfrm>
            <a:off x="10651237" y="4394101"/>
            <a:ext cx="877163" cy="369332"/>
          </a:xfrm>
          <a:prstGeom prst="rect">
            <a:avLst/>
          </a:prstGeom>
          <a:noFill/>
        </p:spPr>
        <p:txBody>
          <a:bodyPr wrap="none" rtlCol="0">
            <a:spAutoFit/>
          </a:bodyPr>
          <a:lstStyle/>
          <a:p>
            <a:r>
              <a:rPr kumimoji="1" lang="ja-JP" altLang="en-US" dirty="0">
                <a:solidFill>
                  <a:schemeClr val="bg1">
                    <a:lumMod val="50000"/>
                  </a:schemeClr>
                </a:solidFill>
              </a:rPr>
              <a:t>万引き</a:t>
            </a:r>
            <a:endParaRPr kumimoji="1" lang="en-US" altLang="ja-JP" dirty="0">
              <a:solidFill>
                <a:schemeClr val="bg1">
                  <a:lumMod val="50000"/>
                </a:schemeClr>
              </a:solidFill>
            </a:endParaRPr>
          </a:p>
        </p:txBody>
      </p:sp>
      <p:pic>
        <p:nvPicPr>
          <p:cNvPr id="12" name="Picture 8" descr="暴行 イラスト に対する画像結果">
            <a:extLst>
              <a:ext uri="{FF2B5EF4-FFF2-40B4-BE49-F238E27FC236}">
                <a16:creationId xmlns:a16="http://schemas.microsoft.com/office/drawing/2014/main" id="{E297020F-426D-4BD5-8F64-0D836CF6CB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4608" y="2944019"/>
            <a:ext cx="1244403" cy="1191140"/>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3">
            <a:extLst>
              <a:ext uri="{FF2B5EF4-FFF2-40B4-BE49-F238E27FC236}">
                <a16:creationId xmlns:a16="http://schemas.microsoft.com/office/drawing/2014/main" id="{E1D47829-B187-4585-BE2A-CBCED7E14060}"/>
              </a:ext>
            </a:extLst>
          </p:cNvPr>
          <p:cNvSpPr txBox="1"/>
          <p:nvPr/>
        </p:nvSpPr>
        <p:spPr>
          <a:xfrm>
            <a:off x="5826457" y="4173452"/>
            <a:ext cx="1256896" cy="369332"/>
          </a:xfrm>
          <a:prstGeom prst="rect">
            <a:avLst/>
          </a:prstGeom>
          <a:noFill/>
        </p:spPr>
        <p:txBody>
          <a:bodyPr wrap="square" rtlCol="0">
            <a:spAutoFit/>
          </a:bodyPr>
          <a:lstStyle/>
          <a:p>
            <a:r>
              <a:rPr kumimoji="1" lang="ja-JP" altLang="en-US" dirty="0">
                <a:solidFill>
                  <a:schemeClr val="bg1">
                    <a:lumMod val="50000"/>
                  </a:schemeClr>
                </a:solidFill>
              </a:rPr>
              <a:t>暴行</a:t>
            </a:r>
            <a:endParaRPr kumimoji="1" lang="en-US" altLang="ja-JP" dirty="0">
              <a:solidFill>
                <a:schemeClr val="bg1">
                  <a:lumMod val="50000"/>
                </a:schemeClr>
              </a:solidFill>
            </a:endParaRPr>
          </a:p>
        </p:txBody>
      </p:sp>
      <p:sp>
        <p:nvSpPr>
          <p:cNvPr id="14" name="矢印: 右 14">
            <a:extLst>
              <a:ext uri="{FF2B5EF4-FFF2-40B4-BE49-F238E27FC236}">
                <a16:creationId xmlns:a16="http://schemas.microsoft.com/office/drawing/2014/main" id="{C5BC1BF5-43B8-4581-A698-575D0A88DDF8}"/>
              </a:ext>
            </a:extLst>
          </p:cNvPr>
          <p:cNvSpPr/>
          <p:nvPr/>
        </p:nvSpPr>
        <p:spPr>
          <a:xfrm flipH="1">
            <a:off x="4445247" y="4656465"/>
            <a:ext cx="5063928" cy="713856"/>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5">
            <a:extLst>
              <a:ext uri="{FF2B5EF4-FFF2-40B4-BE49-F238E27FC236}">
                <a16:creationId xmlns:a16="http://schemas.microsoft.com/office/drawing/2014/main" id="{CFA0A257-E0E8-48B3-B2F6-30D83799AD75}"/>
              </a:ext>
            </a:extLst>
          </p:cNvPr>
          <p:cNvSpPr txBox="1"/>
          <p:nvPr/>
        </p:nvSpPr>
        <p:spPr>
          <a:xfrm>
            <a:off x="8082732" y="4245382"/>
            <a:ext cx="1107996" cy="369332"/>
          </a:xfrm>
          <a:prstGeom prst="rect">
            <a:avLst/>
          </a:prstGeom>
          <a:noFill/>
        </p:spPr>
        <p:txBody>
          <a:bodyPr wrap="none" rtlCol="0">
            <a:spAutoFit/>
          </a:bodyPr>
          <a:lstStyle/>
          <a:p>
            <a:r>
              <a:rPr kumimoji="1" lang="ja-JP" altLang="en-US" dirty="0"/>
              <a:t>器物損壊</a:t>
            </a:r>
          </a:p>
        </p:txBody>
      </p:sp>
      <p:sp>
        <p:nvSpPr>
          <p:cNvPr id="16" name="テキスト ボックス 16">
            <a:extLst>
              <a:ext uri="{FF2B5EF4-FFF2-40B4-BE49-F238E27FC236}">
                <a16:creationId xmlns:a16="http://schemas.microsoft.com/office/drawing/2014/main" id="{B18D9314-C1A2-43AE-956E-ABCA6CAC81C1}"/>
              </a:ext>
            </a:extLst>
          </p:cNvPr>
          <p:cNvSpPr txBox="1"/>
          <p:nvPr/>
        </p:nvSpPr>
        <p:spPr>
          <a:xfrm>
            <a:off x="2802949" y="4618860"/>
            <a:ext cx="1720546" cy="830997"/>
          </a:xfrm>
          <a:prstGeom prst="rect">
            <a:avLst/>
          </a:prstGeom>
          <a:noFill/>
        </p:spPr>
        <p:txBody>
          <a:bodyPr wrap="square" rtlCol="0">
            <a:spAutoFit/>
          </a:bodyPr>
          <a:lstStyle/>
          <a:p>
            <a:r>
              <a:rPr kumimoji="1" lang="ja-JP" altLang="en-US" sz="4800" dirty="0">
                <a:solidFill>
                  <a:schemeClr val="bg1"/>
                </a:solidFill>
              </a:rPr>
              <a:t>高い</a:t>
            </a:r>
          </a:p>
        </p:txBody>
      </p:sp>
      <p:sp>
        <p:nvSpPr>
          <p:cNvPr id="17" name="楕円 20">
            <a:extLst>
              <a:ext uri="{FF2B5EF4-FFF2-40B4-BE49-F238E27FC236}">
                <a16:creationId xmlns:a16="http://schemas.microsoft.com/office/drawing/2014/main" id="{A88B343C-F20B-435E-9B04-5D2F4A10E454}"/>
              </a:ext>
            </a:extLst>
          </p:cNvPr>
          <p:cNvSpPr/>
          <p:nvPr/>
        </p:nvSpPr>
        <p:spPr>
          <a:xfrm>
            <a:off x="9666215" y="4732541"/>
            <a:ext cx="1791178" cy="7694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テキスト ボックス 21">
            <a:extLst>
              <a:ext uri="{FF2B5EF4-FFF2-40B4-BE49-F238E27FC236}">
                <a16:creationId xmlns:a16="http://schemas.microsoft.com/office/drawing/2014/main" id="{B06A5553-377A-49CF-89EA-1299AA755840}"/>
              </a:ext>
            </a:extLst>
          </p:cNvPr>
          <p:cNvSpPr txBox="1"/>
          <p:nvPr/>
        </p:nvSpPr>
        <p:spPr>
          <a:xfrm>
            <a:off x="9907144" y="4698283"/>
            <a:ext cx="1791178" cy="769441"/>
          </a:xfrm>
          <a:prstGeom prst="rect">
            <a:avLst/>
          </a:prstGeom>
          <a:noFill/>
        </p:spPr>
        <p:txBody>
          <a:bodyPr wrap="square" rtlCol="0">
            <a:spAutoFit/>
          </a:bodyPr>
          <a:lstStyle/>
          <a:p>
            <a:r>
              <a:rPr kumimoji="1" lang="ja-JP" altLang="en-US" sz="4400" dirty="0">
                <a:solidFill>
                  <a:schemeClr val="bg1"/>
                </a:solidFill>
              </a:rPr>
              <a:t>低い</a:t>
            </a:r>
          </a:p>
        </p:txBody>
      </p:sp>
      <p:pic>
        <p:nvPicPr>
          <p:cNvPr id="19" name="Picture 12" descr="強盗 イラスト に対する画像結果">
            <a:extLst>
              <a:ext uri="{FF2B5EF4-FFF2-40B4-BE49-F238E27FC236}">
                <a16:creationId xmlns:a16="http://schemas.microsoft.com/office/drawing/2014/main" id="{D72545E3-C77A-4B98-B650-CD226A4DC43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38564" y="3094827"/>
            <a:ext cx="1167036" cy="850269"/>
          </a:xfrm>
          <a:prstGeom prst="rect">
            <a:avLst/>
          </a:prstGeom>
          <a:noFill/>
          <a:extLst>
            <a:ext uri="{909E8E84-426E-40DD-AFC4-6F175D3DCCD1}">
              <a14:hiddenFill xmlns:a14="http://schemas.microsoft.com/office/drawing/2010/main">
                <a:solidFill>
                  <a:srgbClr val="FFFFFF"/>
                </a:solidFill>
              </a14:hiddenFill>
            </a:ext>
          </a:extLst>
        </p:spPr>
      </p:pic>
      <p:sp>
        <p:nvSpPr>
          <p:cNvPr id="20" name="テキスト ボックス 22">
            <a:extLst>
              <a:ext uri="{FF2B5EF4-FFF2-40B4-BE49-F238E27FC236}">
                <a16:creationId xmlns:a16="http://schemas.microsoft.com/office/drawing/2014/main" id="{DDD9B367-F72C-428E-8CCE-AF0383D39109}"/>
              </a:ext>
            </a:extLst>
          </p:cNvPr>
          <p:cNvSpPr txBox="1"/>
          <p:nvPr/>
        </p:nvSpPr>
        <p:spPr>
          <a:xfrm>
            <a:off x="3798917" y="4090108"/>
            <a:ext cx="646331" cy="369332"/>
          </a:xfrm>
          <a:prstGeom prst="rect">
            <a:avLst/>
          </a:prstGeom>
          <a:noFill/>
        </p:spPr>
        <p:txBody>
          <a:bodyPr wrap="none" rtlCol="0">
            <a:spAutoFit/>
          </a:bodyPr>
          <a:lstStyle/>
          <a:p>
            <a:r>
              <a:rPr kumimoji="1" lang="ja-JP" altLang="en-US" dirty="0"/>
              <a:t>強盗</a:t>
            </a:r>
          </a:p>
        </p:txBody>
      </p:sp>
      <p:sp>
        <p:nvSpPr>
          <p:cNvPr id="21" name="テキスト ボックス 1">
            <a:extLst>
              <a:ext uri="{FF2B5EF4-FFF2-40B4-BE49-F238E27FC236}">
                <a16:creationId xmlns:a16="http://schemas.microsoft.com/office/drawing/2014/main" id="{5E3936A0-64A9-4DD5-9C46-EFBED1EE6121}"/>
              </a:ext>
            </a:extLst>
          </p:cNvPr>
          <p:cNvSpPr txBox="1"/>
          <p:nvPr/>
        </p:nvSpPr>
        <p:spPr>
          <a:xfrm>
            <a:off x="250317" y="4614714"/>
            <a:ext cx="1877437" cy="769441"/>
          </a:xfrm>
          <a:prstGeom prst="rect">
            <a:avLst/>
          </a:prstGeom>
          <a:solidFill>
            <a:schemeClr val="accent2"/>
          </a:solidFill>
        </p:spPr>
        <p:txBody>
          <a:bodyPr wrap="none" rtlCol="0">
            <a:spAutoFit/>
          </a:bodyPr>
          <a:lstStyle/>
          <a:p>
            <a:r>
              <a:rPr kumimoji="1" lang="ja-JP" altLang="en-US" sz="4400" dirty="0">
                <a:solidFill>
                  <a:schemeClr val="bg1">
                    <a:lumMod val="95000"/>
                  </a:schemeClr>
                </a:solidFill>
              </a:rPr>
              <a:t>攻撃力</a:t>
            </a:r>
            <a:endParaRPr kumimoji="1" lang="en-US" altLang="ja-JP" sz="4400" dirty="0">
              <a:solidFill>
                <a:schemeClr val="bg1">
                  <a:lumMod val="95000"/>
                </a:schemeClr>
              </a:solidFill>
            </a:endParaRPr>
          </a:p>
        </p:txBody>
      </p:sp>
      <p:sp>
        <p:nvSpPr>
          <p:cNvPr id="22" name="テキスト ボックス 2">
            <a:extLst>
              <a:ext uri="{FF2B5EF4-FFF2-40B4-BE49-F238E27FC236}">
                <a16:creationId xmlns:a16="http://schemas.microsoft.com/office/drawing/2014/main" id="{8C9B7183-E27F-455D-A423-A280443EAA39}"/>
              </a:ext>
            </a:extLst>
          </p:cNvPr>
          <p:cNvSpPr txBox="1"/>
          <p:nvPr/>
        </p:nvSpPr>
        <p:spPr>
          <a:xfrm>
            <a:off x="115243" y="5799355"/>
            <a:ext cx="2147583" cy="646331"/>
          </a:xfrm>
          <a:prstGeom prst="rect">
            <a:avLst/>
          </a:prstGeom>
          <a:solidFill>
            <a:schemeClr val="accent2"/>
          </a:solidFill>
        </p:spPr>
        <p:txBody>
          <a:bodyPr wrap="square" rtlCol="0">
            <a:spAutoFit/>
          </a:bodyPr>
          <a:lstStyle/>
          <a:p>
            <a:r>
              <a:rPr kumimoji="1" lang="ja-JP" altLang="en-US" sz="3600" dirty="0">
                <a:solidFill>
                  <a:schemeClr val="bg1">
                    <a:lumMod val="95000"/>
                  </a:schemeClr>
                </a:solidFill>
              </a:rPr>
              <a:t>移動速度</a:t>
            </a:r>
          </a:p>
        </p:txBody>
      </p:sp>
      <p:sp>
        <p:nvSpPr>
          <p:cNvPr id="23" name="楕円 23">
            <a:extLst>
              <a:ext uri="{FF2B5EF4-FFF2-40B4-BE49-F238E27FC236}">
                <a16:creationId xmlns:a16="http://schemas.microsoft.com/office/drawing/2014/main" id="{06E6971A-82DF-47C1-B41C-49BF674C4713}"/>
              </a:ext>
            </a:extLst>
          </p:cNvPr>
          <p:cNvSpPr/>
          <p:nvPr/>
        </p:nvSpPr>
        <p:spPr>
          <a:xfrm>
            <a:off x="9689948" y="5722892"/>
            <a:ext cx="1869514" cy="75146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右 24">
            <a:extLst>
              <a:ext uri="{FF2B5EF4-FFF2-40B4-BE49-F238E27FC236}">
                <a16:creationId xmlns:a16="http://schemas.microsoft.com/office/drawing/2014/main" id="{7E7D1935-9423-4E39-AE6D-5DE1ABB2281A}"/>
              </a:ext>
            </a:extLst>
          </p:cNvPr>
          <p:cNvSpPr/>
          <p:nvPr/>
        </p:nvSpPr>
        <p:spPr>
          <a:xfrm>
            <a:off x="4445248" y="5677884"/>
            <a:ext cx="5151758" cy="713856"/>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5">
            <a:extLst>
              <a:ext uri="{FF2B5EF4-FFF2-40B4-BE49-F238E27FC236}">
                <a16:creationId xmlns:a16="http://schemas.microsoft.com/office/drawing/2014/main" id="{F2A7CA9B-E2DF-4F2D-A45A-1DC889015E4A}"/>
              </a:ext>
            </a:extLst>
          </p:cNvPr>
          <p:cNvSpPr txBox="1"/>
          <p:nvPr/>
        </p:nvSpPr>
        <p:spPr>
          <a:xfrm>
            <a:off x="9929174" y="5722892"/>
            <a:ext cx="1720546" cy="830997"/>
          </a:xfrm>
          <a:prstGeom prst="rect">
            <a:avLst/>
          </a:prstGeom>
          <a:noFill/>
        </p:spPr>
        <p:txBody>
          <a:bodyPr wrap="square" rtlCol="0">
            <a:spAutoFit/>
          </a:bodyPr>
          <a:lstStyle/>
          <a:p>
            <a:r>
              <a:rPr kumimoji="1" lang="ja-JP" altLang="en-US" sz="4800" dirty="0">
                <a:solidFill>
                  <a:schemeClr val="bg1"/>
                </a:solidFill>
              </a:rPr>
              <a:t>遅い</a:t>
            </a:r>
          </a:p>
        </p:txBody>
      </p:sp>
      <p:sp>
        <p:nvSpPr>
          <p:cNvPr id="26" name="楕円 26">
            <a:extLst>
              <a:ext uri="{FF2B5EF4-FFF2-40B4-BE49-F238E27FC236}">
                <a16:creationId xmlns:a16="http://schemas.microsoft.com/office/drawing/2014/main" id="{255DEAC7-ECC2-4B29-ADE3-C4AB39A17AE7}"/>
              </a:ext>
            </a:extLst>
          </p:cNvPr>
          <p:cNvSpPr/>
          <p:nvPr/>
        </p:nvSpPr>
        <p:spPr>
          <a:xfrm>
            <a:off x="2502052" y="5694603"/>
            <a:ext cx="1791178" cy="7694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テキスト ボックス 27">
            <a:extLst>
              <a:ext uri="{FF2B5EF4-FFF2-40B4-BE49-F238E27FC236}">
                <a16:creationId xmlns:a16="http://schemas.microsoft.com/office/drawing/2014/main" id="{AC66B347-B382-44A5-B5F9-1A406F1F8542}"/>
              </a:ext>
            </a:extLst>
          </p:cNvPr>
          <p:cNvSpPr txBox="1"/>
          <p:nvPr/>
        </p:nvSpPr>
        <p:spPr>
          <a:xfrm>
            <a:off x="2742981" y="5660345"/>
            <a:ext cx="1791178" cy="769441"/>
          </a:xfrm>
          <a:prstGeom prst="rect">
            <a:avLst/>
          </a:prstGeom>
          <a:noFill/>
        </p:spPr>
        <p:txBody>
          <a:bodyPr wrap="square" rtlCol="0">
            <a:spAutoFit/>
          </a:bodyPr>
          <a:lstStyle/>
          <a:p>
            <a:r>
              <a:rPr kumimoji="1" lang="ja-JP" altLang="en-US" sz="4400" dirty="0">
                <a:solidFill>
                  <a:schemeClr val="bg1"/>
                </a:solidFill>
              </a:rPr>
              <a:t>速い</a:t>
            </a:r>
          </a:p>
        </p:txBody>
      </p:sp>
      <p:pic>
        <p:nvPicPr>
          <p:cNvPr id="28" name="Picture 6" descr="ソース画像を表示">
            <a:extLst>
              <a:ext uri="{FF2B5EF4-FFF2-40B4-BE49-F238E27FC236}">
                <a16:creationId xmlns:a16="http://schemas.microsoft.com/office/drawing/2014/main" id="{814B71C5-A41D-40EC-88E7-D5C2B109E3F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77098" y="2845576"/>
            <a:ext cx="1427554" cy="142755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0" descr="器物損壊 イラスト に対する画像結果">
            <a:extLst>
              <a:ext uri="{FF2B5EF4-FFF2-40B4-BE49-F238E27FC236}">
                <a16:creationId xmlns:a16="http://schemas.microsoft.com/office/drawing/2014/main" id="{5FED7FE4-E90A-40DE-88E9-413E371F1F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5740" y="2936529"/>
            <a:ext cx="1281979" cy="1281979"/>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540413" y="1939016"/>
            <a:ext cx="2993746"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キャラクター</a:t>
            </a:r>
            <a:endParaRPr lang="en-US" sz="3600" b="1" dirty="0">
              <a:solidFill>
                <a:schemeClr val="accent5">
                  <a:lumMod val="75000"/>
                </a:schemeClr>
              </a:solidFill>
            </a:endParaRPr>
          </a:p>
        </p:txBody>
      </p:sp>
    </p:spTree>
    <p:extLst>
      <p:ext uri="{BB962C8B-B14F-4D97-AF65-F5344CB8AC3E}">
        <p14:creationId xmlns:p14="http://schemas.microsoft.com/office/powerpoint/2010/main" val="3671565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4467497" cy="1480008"/>
            <a:chOff x="0" y="0"/>
            <a:chExt cx="4467497" cy="1480008"/>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8" name="楕円 4">
            <a:extLst>
              <a:ext uri="{FF2B5EF4-FFF2-40B4-BE49-F238E27FC236}">
                <a16:creationId xmlns:a16="http://schemas.microsoft.com/office/drawing/2014/main" id="{0FA028AF-1D55-44B6-BC71-6E30263D37C0}"/>
              </a:ext>
            </a:extLst>
          </p:cNvPr>
          <p:cNvSpPr/>
          <p:nvPr/>
        </p:nvSpPr>
        <p:spPr>
          <a:xfrm>
            <a:off x="5011301" y="1815567"/>
            <a:ext cx="1837189" cy="50333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起動</a:t>
            </a:r>
          </a:p>
        </p:txBody>
      </p:sp>
      <p:sp>
        <p:nvSpPr>
          <p:cNvPr id="9" name="正方形/長方形 6">
            <a:extLst>
              <a:ext uri="{FF2B5EF4-FFF2-40B4-BE49-F238E27FC236}">
                <a16:creationId xmlns:a16="http://schemas.microsoft.com/office/drawing/2014/main" id="{C29545D2-C978-4B3D-A47E-1A4F386B55D6}"/>
              </a:ext>
            </a:extLst>
          </p:cNvPr>
          <p:cNvSpPr/>
          <p:nvPr/>
        </p:nvSpPr>
        <p:spPr>
          <a:xfrm>
            <a:off x="4928811" y="2981257"/>
            <a:ext cx="2002172" cy="352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メニュー画面</a:t>
            </a:r>
          </a:p>
        </p:txBody>
      </p:sp>
      <p:sp>
        <p:nvSpPr>
          <p:cNvPr id="10" name="二等辺三角形 8">
            <a:extLst>
              <a:ext uri="{FF2B5EF4-FFF2-40B4-BE49-F238E27FC236}">
                <a16:creationId xmlns:a16="http://schemas.microsoft.com/office/drawing/2014/main" id="{22A013EF-9B15-4F41-8D9B-68ED158F2BF9}"/>
              </a:ext>
            </a:extLst>
          </p:cNvPr>
          <p:cNvSpPr/>
          <p:nvPr/>
        </p:nvSpPr>
        <p:spPr>
          <a:xfrm flipV="1">
            <a:off x="5678227" y="2419541"/>
            <a:ext cx="503339" cy="444616"/>
          </a:xfrm>
          <a:prstGeom prst="triangl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45DFBCDE-1BA0-4337-8637-4954D046659D}"/>
              </a:ext>
            </a:extLst>
          </p:cNvPr>
          <p:cNvSpPr/>
          <p:nvPr/>
        </p:nvSpPr>
        <p:spPr>
          <a:xfrm>
            <a:off x="4848649" y="3854990"/>
            <a:ext cx="2084666" cy="881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選択画面</a:t>
            </a:r>
          </a:p>
        </p:txBody>
      </p:sp>
      <p:sp>
        <p:nvSpPr>
          <p:cNvPr id="12" name="正方形/長方形 11">
            <a:extLst>
              <a:ext uri="{FF2B5EF4-FFF2-40B4-BE49-F238E27FC236}">
                <a16:creationId xmlns:a16="http://schemas.microsoft.com/office/drawing/2014/main" id="{5494BF4F-0BFE-494A-9F3A-92470A634A3C}"/>
              </a:ext>
            </a:extLst>
          </p:cNvPr>
          <p:cNvSpPr/>
          <p:nvPr/>
        </p:nvSpPr>
        <p:spPr>
          <a:xfrm>
            <a:off x="1987043" y="5392859"/>
            <a:ext cx="1946246" cy="367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新規ゲーム</a:t>
            </a:r>
          </a:p>
        </p:txBody>
      </p:sp>
      <p:sp>
        <p:nvSpPr>
          <p:cNvPr id="13" name="正方形/長方形 12">
            <a:extLst>
              <a:ext uri="{FF2B5EF4-FFF2-40B4-BE49-F238E27FC236}">
                <a16:creationId xmlns:a16="http://schemas.microsoft.com/office/drawing/2014/main" id="{14F3E13E-7C09-4706-BDA2-79A9237F9932}"/>
              </a:ext>
            </a:extLst>
          </p:cNvPr>
          <p:cNvSpPr/>
          <p:nvPr/>
        </p:nvSpPr>
        <p:spPr>
          <a:xfrm>
            <a:off x="4630973" y="5361750"/>
            <a:ext cx="1946246" cy="367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セーブデータ</a:t>
            </a:r>
          </a:p>
        </p:txBody>
      </p:sp>
      <p:sp>
        <p:nvSpPr>
          <p:cNvPr id="14" name="正方形/長方形 13">
            <a:extLst>
              <a:ext uri="{FF2B5EF4-FFF2-40B4-BE49-F238E27FC236}">
                <a16:creationId xmlns:a16="http://schemas.microsoft.com/office/drawing/2014/main" id="{C2FD5A09-F53E-426D-BE77-8DFA1E04FA6F}"/>
              </a:ext>
            </a:extLst>
          </p:cNvPr>
          <p:cNvSpPr/>
          <p:nvPr/>
        </p:nvSpPr>
        <p:spPr>
          <a:xfrm>
            <a:off x="7375570" y="5348817"/>
            <a:ext cx="1946246" cy="367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設定</a:t>
            </a:r>
          </a:p>
        </p:txBody>
      </p:sp>
      <p:sp>
        <p:nvSpPr>
          <p:cNvPr id="15" name="二等辺三角形 15">
            <a:extLst>
              <a:ext uri="{FF2B5EF4-FFF2-40B4-BE49-F238E27FC236}">
                <a16:creationId xmlns:a16="http://schemas.microsoft.com/office/drawing/2014/main" id="{8750865E-6E6A-458D-AB1E-76316D74089C}"/>
              </a:ext>
            </a:extLst>
          </p:cNvPr>
          <p:cNvSpPr/>
          <p:nvPr/>
        </p:nvSpPr>
        <p:spPr>
          <a:xfrm flipV="1">
            <a:off x="5715493" y="3423607"/>
            <a:ext cx="348144" cy="251420"/>
          </a:xfrm>
          <a:prstGeom prst="triangl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26">
            <a:extLst>
              <a:ext uri="{FF2B5EF4-FFF2-40B4-BE49-F238E27FC236}">
                <a16:creationId xmlns:a16="http://schemas.microsoft.com/office/drawing/2014/main" id="{BE2D2518-4787-4902-BD8E-5146CD799F48}"/>
              </a:ext>
            </a:extLst>
          </p:cNvPr>
          <p:cNvSpPr/>
          <p:nvPr/>
        </p:nvSpPr>
        <p:spPr>
          <a:xfrm>
            <a:off x="2823421" y="6443877"/>
            <a:ext cx="2780675" cy="33319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ゲーム画面</a:t>
            </a:r>
          </a:p>
        </p:txBody>
      </p:sp>
      <p:sp>
        <p:nvSpPr>
          <p:cNvPr id="17" name="矢印: 二方向 101">
            <a:extLst>
              <a:ext uri="{FF2B5EF4-FFF2-40B4-BE49-F238E27FC236}">
                <a16:creationId xmlns:a16="http://schemas.microsoft.com/office/drawing/2014/main" id="{A2498D86-A38C-42D3-9AA0-7A54F199F890}"/>
              </a:ext>
            </a:extLst>
          </p:cNvPr>
          <p:cNvSpPr/>
          <p:nvPr/>
        </p:nvSpPr>
        <p:spPr>
          <a:xfrm rot="10800000">
            <a:off x="3616684" y="4396742"/>
            <a:ext cx="1187796" cy="952073"/>
          </a:xfrm>
          <a:prstGeom prst="leftUpArrow">
            <a:avLst>
              <a:gd name="adj1" fmla="val 13771"/>
              <a:gd name="adj2" fmla="val 15037"/>
              <a:gd name="adj3" fmla="val 18324"/>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二方向 104">
            <a:extLst>
              <a:ext uri="{FF2B5EF4-FFF2-40B4-BE49-F238E27FC236}">
                <a16:creationId xmlns:a16="http://schemas.microsoft.com/office/drawing/2014/main" id="{EE517630-27D3-4A56-93CE-BF4A36628D6D}"/>
              </a:ext>
            </a:extLst>
          </p:cNvPr>
          <p:cNvSpPr/>
          <p:nvPr/>
        </p:nvSpPr>
        <p:spPr>
          <a:xfrm rot="16200000">
            <a:off x="7263882" y="4116640"/>
            <a:ext cx="952073" cy="1424196"/>
          </a:xfrm>
          <a:prstGeom prst="leftUpArrow">
            <a:avLst>
              <a:gd name="adj1" fmla="val 13771"/>
              <a:gd name="adj2" fmla="val 15037"/>
              <a:gd name="adj3" fmla="val 18324"/>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二方向 105">
            <a:extLst>
              <a:ext uri="{FF2B5EF4-FFF2-40B4-BE49-F238E27FC236}">
                <a16:creationId xmlns:a16="http://schemas.microsoft.com/office/drawing/2014/main" id="{9C7BA93D-4CD3-43A5-945E-2CC712916A4E}"/>
              </a:ext>
            </a:extLst>
          </p:cNvPr>
          <p:cNvSpPr/>
          <p:nvPr/>
        </p:nvSpPr>
        <p:spPr>
          <a:xfrm rot="16200000">
            <a:off x="7722274" y="3332980"/>
            <a:ext cx="2053927" cy="3385029"/>
          </a:xfrm>
          <a:prstGeom prst="leftUpArrow">
            <a:avLst>
              <a:gd name="adj1" fmla="val 6540"/>
              <a:gd name="adj2" fmla="val 6250"/>
              <a:gd name="adj3" fmla="val 1665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二方向 106">
            <a:extLst>
              <a:ext uri="{FF2B5EF4-FFF2-40B4-BE49-F238E27FC236}">
                <a16:creationId xmlns:a16="http://schemas.microsoft.com/office/drawing/2014/main" id="{6E6FDC01-B7FC-4278-A9EC-9A589A5AE97E}"/>
              </a:ext>
            </a:extLst>
          </p:cNvPr>
          <p:cNvSpPr/>
          <p:nvPr/>
        </p:nvSpPr>
        <p:spPr>
          <a:xfrm>
            <a:off x="5715493" y="5759877"/>
            <a:ext cx="2736050" cy="1004342"/>
          </a:xfrm>
          <a:prstGeom prst="leftUpArrow">
            <a:avLst>
              <a:gd name="adj1" fmla="val 10613"/>
              <a:gd name="adj2" fmla="val 15037"/>
              <a:gd name="adj3" fmla="val 28026"/>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下 108">
            <a:extLst>
              <a:ext uri="{FF2B5EF4-FFF2-40B4-BE49-F238E27FC236}">
                <a16:creationId xmlns:a16="http://schemas.microsoft.com/office/drawing/2014/main" id="{AD76AE46-6259-48B6-B3E3-D65513CF22AE}"/>
              </a:ext>
            </a:extLst>
          </p:cNvPr>
          <p:cNvSpPr/>
          <p:nvPr/>
        </p:nvSpPr>
        <p:spPr>
          <a:xfrm>
            <a:off x="3616683" y="5807716"/>
            <a:ext cx="230722" cy="556353"/>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下 109">
            <a:extLst>
              <a:ext uri="{FF2B5EF4-FFF2-40B4-BE49-F238E27FC236}">
                <a16:creationId xmlns:a16="http://schemas.microsoft.com/office/drawing/2014/main" id="{FBBEF2CD-8F46-4123-BD9F-005304DE867A}"/>
              </a:ext>
            </a:extLst>
          </p:cNvPr>
          <p:cNvSpPr/>
          <p:nvPr/>
        </p:nvSpPr>
        <p:spPr>
          <a:xfrm>
            <a:off x="5148922" y="5797856"/>
            <a:ext cx="230722" cy="556353"/>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上向き折線 110">
            <a:extLst>
              <a:ext uri="{FF2B5EF4-FFF2-40B4-BE49-F238E27FC236}">
                <a16:creationId xmlns:a16="http://schemas.microsoft.com/office/drawing/2014/main" id="{D4EBD2AD-6B9E-480F-A5B0-17D1B753273C}"/>
              </a:ext>
            </a:extLst>
          </p:cNvPr>
          <p:cNvSpPr/>
          <p:nvPr/>
        </p:nvSpPr>
        <p:spPr>
          <a:xfrm rot="16200000" flipH="1" flipV="1">
            <a:off x="956011" y="4979962"/>
            <a:ext cx="2576170" cy="1018052"/>
          </a:xfrm>
          <a:prstGeom prst="bentUpArrow">
            <a:avLst>
              <a:gd name="adj1" fmla="val 12704"/>
              <a:gd name="adj2" fmla="val 18878"/>
              <a:gd name="adj3" fmla="val 3435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下 111">
            <a:extLst>
              <a:ext uri="{FF2B5EF4-FFF2-40B4-BE49-F238E27FC236}">
                <a16:creationId xmlns:a16="http://schemas.microsoft.com/office/drawing/2014/main" id="{B249DC21-4611-421F-9E99-6C236F7923A3}"/>
              </a:ext>
            </a:extLst>
          </p:cNvPr>
          <p:cNvSpPr/>
          <p:nvPr/>
        </p:nvSpPr>
        <p:spPr>
          <a:xfrm rot="16200000">
            <a:off x="3127368" y="2606232"/>
            <a:ext cx="284817" cy="3069409"/>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上下 112">
            <a:extLst>
              <a:ext uri="{FF2B5EF4-FFF2-40B4-BE49-F238E27FC236}">
                <a16:creationId xmlns:a16="http://schemas.microsoft.com/office/drawing/2014/main" id="{B28E2C8A-468E-4356-BEB3-65FF18B56DBE}"/>
              </a:ext>
            </a:extLst>
          </p:cNvPr>
          <p:cNvSpPr/>
          <p:nvPr/>
        </p:nvSpPr>
        <p:spPr>
          <a:xfrm>
            <a:off x="5692568" y="4759284"/>
            <a:ext cx="183987" cy="545491"/>
          </a:xfrm>
          <a:prstGeom prst="upDownArrow">
            <a:avLst>
              <a:gd name="adj1" fmla="val 36279"/>
              <a:gd name="adj2" fmla="val 78804"/>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TextBox 25"/>
          <p:cNvSpPr txBox="1"/>
          <p:nvPr/>
        </p:nvSpPr>
        <p:spPr>
          <a:xfrm>
            <a:off x="5038083" y="365571"/>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シーン遷移</a:t>
            </a:r>
          </a:p>
        </p:txBody>
      </p:sp>
      <p:sp>
        <p:nvSpPr>
          <p:cNvPr id="27" name="楕円 84">
            <a:extLst>
              <a:ext uri="{FF2B5EF4-FFF2-40B4-BE49-F238E27FC236}">
                <a16:creationId xmlns:a16="http://schemas.microsoft.com/office/drawing/2014/main" id="{90DD2FB1-B8A1-4E9A-8B5B-348AC5C172B5}"/>
              </a:ext>
            </a:extLst>
          </p:cNvPr>
          <p:cNvSpPr/>
          <p:nvPr/>
        </p:nvSpPr>
        <p:spPr>
          <a:xfrm>
            <a:off x="9227828" y="6129535"/>
            <a:ext cx="2011837" cy="48319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ゲーム終了</a:t>
            </a:r>
          </a:p>
        </p:txBody>
      </p:sp>
    </p:spTree>
    <p:extLst>
      <p:ext uri="{BB962C8B-B14F-4D97-AF65-F5344CB8AC3E}">
        <p14:creationId xmlns:p14="http://schemas.microsoft.com/office/powerpoint/2010/main" val="1133426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5038083" y="365571"/>
            <a:ext cx="6117597"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コントローラー</a:t>
            </a:r>
          </a:p>
        </p:txBody>
      </p:sp>
      <p:pic>
        <p:nvPicPr>
          <p:cNvPr id="8" name="図 9">
            <a:extLst>
              <a:ext uri="{FF2B5EF4-FFF2-40B4-BE49-F238E27FC236}">
                <a16:creationId xmlns:a16="http://schemas.microsoft.com/office/drawing/2014/main" id="{DD0B1AA7-6298-43D3-A4B5-8CB9B6E13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1400" y="3751898"/>
            <a:ext cx="3400425" cy="2190750"/>
          </a:xfrm>
          <a:prstGeom prst="rect">
            <a:avLst/>
          </a:prstGeom>
        </p:spPr>
      </p:pic>
      <p:cxnSp>
        <p:nvCxnSpPr>
          <p:cNvPr id="9" name="直線矢印コネクタ 22">
            <a:extLst>
              <a:ext uri="{FF2B5EF4-FFF2-40B4-BE49-F238E27FC236}">
                <a16:creationId xmlns:a16="http://schemas.microsoft.com/office/drawing/2014/main" id="{CB338E5D-766F-48DD-8EE8-0DAD9A7587BD}"/>
              </a:ext>
            </a:extLst>
          </p:cNvPr>
          <p:cNvCxnSpPr/>
          <p:nvPr/>
        </p:nvCxnSpPr>
        <p:spPr>
          <a:xfrm>
            <a:off x="3461928" y="2911844"/>
            <a:ext cx="1338943" cy="10349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22">
            <a:extLst>
              <a:ext uri="{FF2B5EF4-FFF2-40B4-BE49-F238E27FC236}">
                <a16:creationId xmlns:a16="http://schemas.microsoft.com/office/drawing/2014/main" id="{CB338E5D-766F-48DD-8EE8-0DAD9A7587BD}"/>
              </a:ext>
            </a:extLst>
          </p:cNvPr>
          <p:cNvCxnSpPr/>
          <p:nvPr/>
        </p:nvCxnSpPr>
        <p:spPr>
          <a:xfrm>
            <a:off x="4800871" y="2296372"/>
            <a:ext cx="310650" cy="14555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22">
            <a:extLst>
              <a:ext uri="{FF2B5EF4-FFF2-40B4-BE49-F238E27FC236}">
                <a16:creationId xmlns:a16="http://schemas.microsoft.com/office/drawing/2014/main" id="{CB338E5D-766F-48DD-8EE8-0DAD9A7587BD}"/>
              </a:ext>
            </a:extLst>
          </p:cNvPr>
          <p:cNvCxnSpPr/>
          <p:nvPr/>
        </p:nvCxnSpPr>
        <p:spPr>
          <a:xfrm flipH="1">
            <a:off x="6621639" y="2506672"/>
            <a:ext cx="1094152" cy="12452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22">
            <a:extLst>
              <a:ext uri="{FF2B5EF4-FFF2-40B4-BE49-F238E27FC236}">
                <a16:creationId xmlns:a16="http://schemas.microsoft.com/office/drawing/2014/main" id="{CB338E5D-766F-48DD-8EE8-0DAD9A7587BD}"/>
              </a:ext>
            </a:extLst>
          </p:cNvPr>
          <p:cNvCxnSpPr/>
          <p:nvPr/>
        </p:nvCxnSpPr>
        <p:spPr>
          <a:xfrm flipH="1">
            <a:off x="6957667" y="3235388"/>
            <a:ext cx="1568024" cy="7345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22">
            <a:extLst>
              <a:ext uri="{FF2B5EF4-FFF2-40B4-BE49-F238E27FC236}">
                <a16:creationId xmlns:a16="http://schemas.microsoft.com/office/drawing/2014/main" id="{CB338E5D-766F-48DD-8EE8-0DAD9A7587BD}"/>
              </a:ext>
            </a:extLst>
          </p:cNvPr>
          <p:cNvCxnSpPr/>
          <p:nvPr/>
        </p:nvCxnSpPr>
        <p:spPr>
          <a:xfrm flipV="1">
            <a:off x="3446618" y="4414861"/>
            <a:ext cx="1509578" cy="5822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629988" y="4812458"/>
            <a:ext cx="720005" cy="369332"/>
          </a:xfrm>
          <a:prstGeom prst="rect">
            <a:avLst/>
          </a:prstGeom>
          <a:noFill/>
        </p:spPr>
        <p:txBody>
          <a:bodyPr wrap="none" rtlCol="0">
            <a:spAutoFit/>
          </a:bodyPr>
          <a:lstStyle/>
          <a:p>
            <a:r>
              <a:rPr lang="en-US" dirty="0"/>
              <a:t>Move</a:t>
            </a:r>
          </a:p>
        </p:txBody>
      </p:sp>
      <p:cxnSp>
        <p:nvCxnSpPr>
          <p:cNvPr id="19" name="直線矢印コネクタ 22">
            <a:extLst>
              <a:ext uri="{FF2B5EF4-FFF2-40B4-BE49-F238E27FC236}">
                <a16:creationId xmlns:a16="http://schemas.microsoft.com/office/drawing/2014/main" id="{CB338E5D-766F-48DD-8EE8-0DAD9A7587BD}"/>
              </a:ext>
            </a:extLst>
          </p:cNvPr>
          <p:cNvCxnSpPr/>
          <p:nvPr/>
        </p:nvCxnSpPr>
        <p:spPr>
          <a:xfrm flipH="1" flipV="1">
            <a:off x="6896977" y="4458901"/>
            <a:ext cx="2116394" cy="2044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22">
            <a:extLst>
              <a:ext uri="{FF2B5EF4-FFF2-40B4-BE49-F238E27FC236}">
                <a16:creationId xmlns:a16="http://schemas.microsoft.com/office/drawing/2014/main" id="{CB338E5D-766F-48DD-8EE8-0DAD9A7587BD}"/>
              </a:ext>
            </a:extLst>
          </p:cNvPr>
          <p:cNvCxnSpPr/>
          <p:nvPr/>
        </p:nvCxnSpPr>
        <p:spPr>
          <a:xfrm flipH="1">
            <a:off x="6687500" y="4086212"/>
            <a:ext cx="2056582" cy="606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2">
            <a:extLst>
              <a:ext uri="{FF2B5EF4-FFF2-40B4-BE49-F238E27FC236}">
                <a16:creationId xmlns:a16="http://schemas.microsoft.com/office/drawing/2014/main" id="{CB338E5D-766F-48DD-8EE8-0DAD9A7587BD}"/>
              </a:ext>
            </a:extLst>
          </p:cNvPr>
          <p:cNvCxnSpPr/>
          <p:nvPr/>
        </p:nvCxnSpPr>
        <p:spPr>
          <a:xfrm flipH="1" flipV="1">
            <a:off x="6627688" y="4663509"/>
            <a:ext cx="2054757" cy="6123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744081" y="3946770"/>
            <a:ext cx="1846147" cy="369332"/>
          </a:xfrm>
          <a:prstGeom prst="rect">
            <a:avLst/>
          </a:prstGeom>
          <a:noFill/>
        </p:spPr>
        <p:txBody>
          <a:bodyPr wrap="square" rtlCol="0">
            <a:spAutoFit/>
          </a:bodyPr>
          <a:lstStyle/>
          <a:p>
            <a:r>
              <a:rPr lang="en-US" dirty="0"/>
              <a:t>Y: </a:t>
            </a:r>
            <a:r>
              <a:rPr lang="en-US" altLang="ja-JP" dirty="0"/>
              <a:t>Throw Items</a:t>
            </a:r>
          </a:p>
        </p:txBody>
      </p:sp>
      <p:sp>
        <p:nvSpPr>
          <p:cNvPr id="24" name="TextBox 23"/>
          <p:cNvSpPr txBox="1"/>
          <p:nvPr/>
        </p:nvSpPr>
        <p:spPr>
          <a:xfrm>
            <a:off x="9126581" y="4458901"/>
            <a:ext cx="1611087" cy="369332"/>
          </a:xfrm>
          <a:prstGeom prst="rect">
            <a:avLst/>
          </a:prstGeom>
          <a:noFill/>
        </p:spPr>
        <p:txBody>
          <a:bodyPr wrap="square" rtlCol="0">
            <a:spAutoFit/>
          </a:bodyPr>
          <a:lstStyle/>
          <a:p>
            <a:r>
              <a:rPr lang="en-US" dirty="0"/>
              <a:t>B: Catch Items</a:t>
            </a:r>
          </a:p>
        </p:txBody>
      </p:sp>
      <p:cxnSp>
        <p:nvCxnSpPr>
          <p:cNvPr id="25" name="直線矢印コネクタ 22">
            <a:extLst>
              <a:ext uri="{FF2B5EF4-FFF2-40B4-BE49-F238E27FC236}">
                <a16:creationId xmlns:a16="http://schemas.microsoft.com/office/drawing/2014/main" id="{CB338E5D-766F-48DD-8EE8-0DAD9A7587BD}"/>
              </a:ext>
            </a:extLst>
          </p:cNvPr>
          <p:cNvCxnSpPr/>
          <p:nvPr/>
        </p:nvCxnSpPr>
        <p:spPr>
          <a:xfrm flipH="1" flipV="1">
            <a:off x="6470469" y="4480011"/>
            <a:ext cx="44008" cy="16388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401266" y="6459158"/>
            <a:ext cx="1051218" cy="369332"/>
          </a:xfrm>
          <a:prstGeom prst="rect">
            <a:avLst/>
          </a:prstGeom>
          <a:noFill/>
        </p:spPr>
        <p:txBody>
          <a:bodyPr wrap="square" rtlCol="0">
            <a:spAutoFit/>
          </a:bodyPr>
          <a:lstStyle/>
          <a:p>
            <a:r>
              <a:rPr lang="en-US" dirty="0"/>
              <a:t>X: Roll</a:t>
            </a:r>
          </a:p>
        </p:txBody>
      </p:sp>
      <p:sp>
        <p:nvSpPr>
          <p:cNvPr id="27" name="TextBox 26"/>
          <p:cNvSpPr txBox="1"/>
          <p:nvPr/>
        </p:nvSpPr>
        <p:spPr>
          <a:xfrm>
            <a:off x="4590388" y="6459158"/>
            <a:ext cx="1678032" cy="369332"/>
          </a:xfrm>
          <a:prstGeom prst="rect">
            <a:avLst/>
          </a:prstGeom>
          <a:noFill/>
        </p:spPr>
        <p:txBody>
          <a:bodyPr wrap="square" rtlCol="0">
            <a:spAutoFit/>
          </a:bodyPr>
          <a:lstStyle/>
          <a:p>
            <a:r>
              <a:rPr lang="en-US" dirty="0"/>
              <a:t>Switch Items</a:t>
            </a:r>
          </a:p>
        </p:txBody>
      </p:sp>
      <p:cxnSp>
        <p:nvCxnSpPr>
          <p:cNvPr id="28" name="直線矢印コネクタ 22">
            <a:extLst>
              <a:ext uri="{FF2B5EF4-FFF2-40B4-BE49-F238E27FC236}">
                <a16:creationId xmlns:a16="http://schemas.microsoft.com/office/drawing/2014/main" id="{CB338E5D-766F-48DD-8EE8-0DAD9A7587BD}"/>
              </a:ext>
            </a:extLst>
          </p:cNvPr>
          <p:cNvCxnSpPr/>
          <p:nvPr/>
        </p:nvCxnSpPr>
        <p:spPr>
          <a:xfrm flipH="1" flipV="1">
            <a:off x="5407400" y="4828233"/>
            <a:ext cx="44008" cy="16388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744080" y="2830286"/>
            <a:ext cx="1993588" cy="369332"/>
          </a:xfrm>
          <a:prstGeom prst="rect">
            <a:avLst/>
          </a:prstGeom>
          <a:noFill/>
        </p:spPr>
        <p:txBody>
          <a:bodyPr wrap="square" rtlCol="0">
            <a:spAutoFit/>
          </a:bodyPr>
          <a:lstStyle/>
          <a:p>
            <a:r>
              <a:rPr lang="en-US" dirty="0"/>
              <a:t>R1: Run</a:t>
            </a:r>
          </a:p>
        </p:txBody>
      </p:sp>
      <p:sp>
        <p:nvSpPr>
          <p:cNvPr id="31" name="TextBox 30"/>
          <p:cNvSpPr txBox="1"/>
          <p:nvPr/>
        </p:nvSpPr>
        <p:spPr>
          <a:xfrm>
            <a:off x="8865326" y="5085806"/>
            <a:ext cx="1506583" cy="369332"/>
          </a:xfrm>
          <a:prstGeom prst="rect">
            <a:avLst/>
          </a:prstGeom>
          <a:noFill/>
        </p:spPr>
        <p:txBody>
          <a:bodyPr wrap="square" rtlCol="0">
            <a:spAutoFit/>
          </a:bodyPr>
          <a:lstStyle/>
          <a:p>
            <a:r>
              <a:rPr lang="en-US" dirty="0"/>
              <a:t>A: Attack</a:t>
            </a:r>
          </a:p>
        </p:txBody>
      </p:sp>
    </p:spTree>
    <p:extLst>
      <p:ext uri="{BB962C8B-B14F-4D97-AF65-F5344CB8AC3E}">
        <p14:creationId xmlns:p14="http://schemas.microsoft.com/office/powerpoint/2010/main" val="261459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6353078" y="372012"/>
            <a:ext cx="3261186"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ツール</a:t>
            </a:r>
          </a:p>
        </p:txBody>
      </p:sp>
      <p:sp>
        <p:nvSpPr>
          <p:cNvPr id="8" name="Rectangle 7"/>
          <p:cNvSpPr/>
          <p:nvPr/>
        </p:nvSpPr>
        <p:spPr>
          <a:xfrm>
            <a:off x="6696892" y="3439886"/>
            <a:ext cx="3704182" cy="322621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093134" y="3815414"/>
            <a:ext cx="1706880" cy="338554"/>
          </a:xfrm>
          <a:prstGeom prst="rect">
            <a:avLst/>
          </a:prstGeom>
          <a:noFill/>
        </p:spPr>
        <p:txBody>
          <a:bodyPr wrap="square" rtlCol="0">
            <a:spAutoFit/>
          </a:bodyPr>
          <a:lstStyle/>
          <a:p>
            <a:r>
              <a:rPr lang="ja-JP" altLang="en-US" sz="1600" b="1" dirty="0"/>
              <a:t>敵の初期化座標</a:t>
            </a:r>
            <a:endParaRPr lang="en-US" sz="1600" b="1" dirty="0"/>
          </a:p>
        </p:txBody>
      </p:sp>
      <p:sp>
        <p:nvSpPr>
          <p:cNvPr id="10" name="TextBox 9"/>
          <p:cNvSpPr txBox="1"/>
          <p:nvPr/>
        </p:nvSpPr>
        <p:spPr>
          <a:xfrm>
            <a:off x="9051249" y="3811137"/>
            <a:ext cx="1349828" cy="369332"/>
          </a:xfrm>
          <a:prstGeom prst="rect">
            <a:avLst/>
          </a:prstGeom>
          <a:noFill/>
        </p:spPr>
        <p:txBody>
          <a:bodyPr wrap="square" rtlCol="0">
            <a:spAutoFit/>
          </a:bodyPr>
          <a:lstStyle/>
          <a:p>
            <a:r>
              <a:rPr lang="en-US" dirty="0"/>
              <a:t>100,100</a:t>
            </a:r>
          </a:p>
        </p:txBody>
      </p:sp>
      <p:sp>
        <p:nvSpPr>
          <p:cNvPr id="11" name="Rectangle 10"/>
          <p:cNvSpPr/>
          <p:nvPr/>
        </p:nvSpPr>
        <p:spPr>
          <a:xfrm>
            <a:off x="7040884" y="5689559"/>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9051249" y="3800025"/>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093134" y="4367086"/>
            <a:ext cx="1497875" cy="571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rPr>
              <a:t>プレイヤーの初期化座標</a:t>
            </a:r>
            <a:endParaRPr lang="en-US" sz="1600" b="1" dirty="0">
              <a:solidFill>
                <a:schemeClr val="tx1"/>
              </a:solidFill>
            </a:endParaRPr>
          </a:p>
        </p:txBody>
      </p:sp>
      <p:sp>
        <p:nvSpPr>
          <p:cNvPr id="14" name="Rectangle 13"/>
          <p:cNvSpPr/>
          <p:nvPr/>
        </p:nvSpPr>
        <p:spPr>
          <a:xfrm>
            <a:off x="9051245" y="4479399"/>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051246" y="4468287"/>
            <a:ext cx="1349828" cy="369332"/>
          </a:xfrm>
          <a:prstGeom prst="rect">
            <a:avLst/>
          </a:prstGeom>
          <a:noFill/>
        </p:spPr>
        <p:txBody>
          <a:bodyPr wrap="square" rtlCol="0">
            <a:spAutoFit/>
          </a:bodyPr>
          <a:lstStyle/>
          <a:p>
            <a:r>
              <a:rPr lang="en-US" dirty="0"/>
              <a:t>200, 200</a:t>
            </a:r>
          </a:p>
        </p:txBody>
      </p:sp>
      <p:sp>
        <p:nvSpPr>
          <p:cNvPr id="16" name="Rectangle 15"/>
          <p:cNvSpPr/>
          <p:nvPr/>
        </p:nvSpPr>
        <p:spPr>
          <a:xfrm>
            <a:off x="7058301" y="5089373"/>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067008" y="5089373"/>
            <a:ext cx="1733006" cy="369332"/>
          </a:xfrm>
          <a:prstGeom prst="rect">
            <a:avLst/>
          </a:prstGeom>
          <a:noFill/>
        </p:spPr>
        <p:txBody>
          <a:bodyPr wrap="square" rtlCol="0">
            <a:spAutoFit/>
          </a:bodyPr>
          <a:lstStyle/>
          <a:p>
            <a:r>
              <a:rPr lang="en-US" dirty="0"/>
              <a:t>Object 1</a:t>
            </a:r>
            <a:r>
              <a:rPr lang="ja-JP" altLang="en-US" b="1" dirty="0"/>
              <a:t>の座標</a:t>
            </a:r>
            <a:endParaRPr lang="en-US" b="1" dirty="0"/>
          </a:p>
        </p:txBody>
      </p:sp>
      <p:sp>
        <p:nvSpPr>
          <p:cNvPr id="18" name="TextBox 17"/>
          <p:cNvSpPr txBox="1"/>
          <p:nvPr/>
        </p:nvSpPr>
        <p:spPr>
          <a:xfrm>
            <a:off x="9051246" y="5048845"/>
            <a:ext cx="1349828" cy="369332"/>
          </a:xfrm>
          <a:prstGeom prst="rect">
            <a:avLst/>
          </a:prstGeom>
          <a:noFill/>
        </p:spPr>
        <p:txBody>
          <a:bodyPr wrap="square" rtlCol="0">
            <a:spAutoFit/>
          </a:bodyPr>
          <a:lstStyle/>
          <a:p>
            <a:r>
              <a:rPr lang="en-US" dirty="0"/>
              <a:t>50, 50</a:t>
            </a:r>
          </a:p>
        </p:txBody>
      </p:sp>
      <p:sp>
        <p:nvSpPr>
          <p:cNvPr id="19" name="Rectangle 18"/>
          <p:cNvSpPr/>
          <p:nvPr/>
        </p:nvSpPr>
        <p:spPr>
          <a:xfrm>
            <a:off x="9051249" y="5083265"/>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679" y="3194797"/>
            <a:ext cx="4787539" cy="3590654"/>
          </a:xfrm>
          <a:prstGeom prst="rect">
            <a:avLst/>
          </a:prstGeom>
        </p:spPr>
      </p:pic>
      <p:cxnSp>
        <p:nvCxnSpPr>
          <p:cNvPr id="21" name="Straight Arrow Connector 20"/>
          <p:cNvCxnSpPr/>
          <p:nvPr/>
        </p:nvCxnSpPr>
        <p:spPr>
          <a:xfrm flipH="1" flipV="1">
            <a:off x="4794073" y="5174791"/>
            <a:ext cx="217716" cy="150245"/>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058301" y="5689559"/>
            <a:ext cx="1672047" cy="369332"/>
          </a:xfrm>
          <a:prstGeom prst="rect">
            <a:avLst/>
          </a:prstGeom>
          <a:noFill/>
        </p:spPr>
        <p:txBody>
          <a:bodyPr wrap="square" rtlCol="0">
            <a:spAutoFit/>
          </a:bodyPr>
          <a:lstStyle/>
          <a:p>
            <a:r>
              <a:rPr lang="ja-JP" altLang="en-US" b="1" dirty="0"/>
              <a:t>マウスの座標</a:t>
            </a:r>
            <a:endParaRPr lang="en-US" b="1" dirty="0"/>
          </a:p>
        </p:txBody>
      </p:sp>
      <p:sp>
        <p:nvSpPr>
          <p:cNvPr id="23" name="Rectangle 22"/>
          <p:cNvSpPr/>
          <p:nvPr/>
        </p:nvSpPr>
        <p:spPr>
          <a:xfrm>
            <a:off x="7123615" y="3800025"/>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9051245" y="5679203"/>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4441371" y="4848731"/>
            <a:ext cx="940526" cy="234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150,150</a:t>
            </a:r>
          </a:p>
        </p:txBody>
      </p:sp>
      <p:sp>
        <p:nvSpPr>
          <p:cNvPr id="26" name="TextBox 25"/>
          <p:cNvSpPr txBox="1"/>
          <p:nvPr/>
        </p:nvSpPr>
        <p:spPr>
          <a:xfrm>
            <a:off x="9091756" y="5689559"/>
            <a:ext cx="1114690" cy="369332"/>
          </a:xfrm>
          <a:prstGeom prst="rect">
            <a:avLst/>
          </a:prstGeom>
          <a:noFill/>
        </p:spPr>
        <p:txBody>
          <a:bodyPr wrap="square" rtlCol="0">
            <a:spAutoFit/>
          </a:bodyPr>
          <a:lstStyle/>
          <a:p>
            <a:r>
              <a:rPr lang="en-US" dirty="0"/>
              <a:t>150,150</a:t>
            </a:r>
          </a:p>
        </p:txBody>
      </p:sp>
      <p:sp>
        <p:nvSpPr>
          <p:cNvPr id="27" name="Rectangle 26"/>
          <p:cNvSpPr/>
          <p:nvPr/>
        </p:nvSpPr>
        <p:spPr>
          <a:xfrm>
            <a:off x="3474717" y="5369407"/>
            <a:ext cx="940526" cy="234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50,50</a:t>
            </a:r>
          </a:p>
        </p:txBody>
      </p:sp>
      <p:sp>
        <p:nvSpPr>
          <p:cNvPr id="28" name="Rectangle 27"/>
          <p:cNvSpPr/>
          <p:nvPr/>
        </p:nvSpPr>
        <p:spPr>
          <a:xfrm>
            <a:off x="3605346" y="6058891"/>
            <a:ext cx="679269" cy="285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Object1</a:t>
            </a:r>
          </a:p>
        </p:txBody>
      </p:sp>
      <p:cxnSp>
        <p:nvCxnSpPr>
          <p:cNvPr id="29" name="Straight Arrow Connector 28"/>
          <p:cNvCxnSpPr/>
          <p:nvPr/>
        </p:nvCxnSpPr>
        <p:spPr>
          <a:xfrm flipH="1" flipV="1">
            <a:off x="5297532" y="5389466"/>
            <a:ext cx="1650596" cy="48475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3605346" y="5679203"/>
            <a:ext cx="565512" cy="36933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p:nvPr/>
        </p:nvCxnSpPr>
        <p:spPr>
          <a:xfrm flipH="1">
            <a:off x="4235644" y="5317499"/>
            <a:ext cx="2712484" cy="54637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841584" y="1880340"/>
            <a:ext cx="4559490" cy="1323439"/>
          </a:xfrm>
          <a:prstGeom prst="rect">
            <a:avLst/>
          </a:prstGeom>
          <a:noFill/>
        </p:spPr>
        <p:txBody>
          <a:bodyPr wrap="square" rtlCol="0">
            <a:spAutoFit/>
          </a:bodyPr>
          <a:lstStyle/>
          <a:p>
            <a:r>
              <a:rPr lang="ja-JP" altLang="en-US" sz="2000" b="1" dirty="0"/>
              <a:t>デバッグシステムのように、ゲーム内の情報を表示し、そこから自分たちのニーズに合った情報を確認したり、変更したりすることができます。</a:t>
            </a:r>
            <a:endParaRPr lang="en-US" sz="2000" b="1" dirty="0"/>
          </a:p>
        </p:txBody>
      </p:sp>
    </p:spTree>
    <p:extLst>
      <p:ext uri="{BB962C8B-B14F-4D97-AF65-F5344CB8AC3E}">
        <p14:creationId xmlns:p14="http://schemas.microsoft.com/office/powerpoint/2010/main" val="2643564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6353078" y="372012"/>
            <a:ext cx="3261186"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ツール</a:t>
            </a:r>
          </a:p>
        </p:txBody>
      </p:sp>
      <p:sp>
        <p:nvSpPr>
          <p:cNvPr id="8" name="Rectangle 7"/>
          <p:cNvSpPr/>
          <p:nvPr/>
        </p:nvSpPr>
        <p:spPr>
          <a:xfrm>
            <a:off x="827315" y="3744686"/>
            <a:ext cx="3866605" cy="295220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223557" y="4127425"/>
            <a:ext cx="1706880" cy="338554"/>
          </a:xfrm>
          <a:prstGeom prst="rect">
            <a:avLst/>
          </a:prstGeom>
          <a:noFill/>
        </p:spPr>
        <p:txBody>
          <a:bodyPr wrap="square" rtlCol="0">
            <a:spAutoFit/>
          </a:bodyPr>
          <a:lstStyle/>
          <a:p>
            <a:r>
              <a:rPr lang="ja-JP" altLang="en-US" sz="1600" b="1" dirty="0"/>
              <a:t>敵の初期化座標</a:t>
            </a:r>
            <a:endParaRPr lang="en-US" sz="1600" b="1" dirty="0"/>
          </a:p>
        </p:txBody>
      </p:sp>
      <p:sp>
        <p:nvSpPr>
          <p:cNvPr id="10" name="TextBox 9"/>
          <p:cNvSpPr txBox="1"/>
          <p:nvPr/>
        </p:nvSpPr>
        <p:spPr>
          <a:xfrm>
            <a:off x="3181672" y="4123148"/>
            <a:ext cx="1349828" cy="369332"/>
          </a:xfrm>
          <a:prstGeom prst="rect">
            <a:avLst/>
          </a:prstGeom>
          <a:noFill/>
        </p:spPr>
        <p:txBody>
          <a:bodyPr wrap="square" rtlCol="0">
            <a:spAutoFit/>
          </a:bodyPr>
          <a:lstStyle/>
          <a:p>
            <a:r>
              <a:rPr lang="en-US" dirty="0"/>
              <a:t>100,100</a:t>
            </a:r>
          </a:p>
        </p:txBody>
      </p:sp>
      <p:sp>
        <p:nvSpPr>
          <p:cNvPr id="11" name="Rectangle 10"/>
          <p:cNvSpPr/>
          <p:nvPr/>
        </p:nvSpPr>
        <p:spPr>
          <a:xfrm>
            <a:off x="1171307" y="6001570"/>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3181672" y="4112036"/>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23557" y="4679097"/>
            <a:ext cx="1497875" cy="571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rPr>
              <a:t>プレイヤーの初期化座標</a:t>
            </a:r>
            <a:endParaRPr lang="en-US" sz="1600" b="1" dirty="0">
              <a:solidFill>
                <a:schemeClr val="tx1"/>
              </a:solidFill>
            </a:endParaRPr>
          </a:p>
        </p:txBody>
      </p:sp>
      <p:sp>
        <p:nvSpPr>
          <p:cNvPr id="14" name="Rectangle 13"/>
          <p:cNvSpPr/>
          <p:nvPr/>
        </p:nvSpPr>
        <p:spPr>
          <a:xfrm>
            <a:off x="3181668" y="4791410"/>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181669" y="4780298"/>
            <a:ext cx="1349828" cy="369332"/>
          </a:xfrm>
          <a:prstGeom prst="rect">
            <a:avLst/>
          </a:prstGeom>
          <a:noFill/>
        </p:spPr>
        <p:txBody>
          <a:bodyPr wrap="square" rtlCol="0">
            <a:spAutoFit/>
          </a:bodyPr>
          <a:lstStyle/>
          <a:p>
            <a:r>
              <a:rPr lang="en-US" dirty="0"/>
              <a:t>200, 200</a:t>
            </a:r>
          </a:p>
        </p:txBody>
      </p:sp>
      <p:sp>
        <p:nvSpPr>
          <p:cNvPr id="16" name="Rectangle 15"/>
          <p:cNvSpPr/>
          <p:nvPr/>
        </p:nvSpPr>
        <p:spPr>
          <a:xfrm>
            <a:off x="1188724" y="5401384"/>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197431" y="5401384"/>
            <a:ext cx="1733006" cy="369332"/>
          </a:xfrm>
          <a:prstGeom prst="rect">
            <a:avLst/>
          </a:prstGeom>
          <a:noFill/>
        </p:spPr>
        <p:txBody>
          <a:bodyPr wrap="square" rtlCol="0">
            <a:spAutoFit/>
          </a:bodyPr>
          <a:lstStyle/>
          <a:p>
            <a:r>
              <a:rPr lang="en-US" dirty="0"/>
              <a:t>Object 1</a:t>
            </a:r>
            <a:r>
              <a:rPr lang="ja-JP" altLang="en-US" b="1" dirty="0"/>
              <a:t>の座標</a:t>
            </a:r>
            <a:endParaRPr lang="en-US" b="1" dirty="0"/>
          </a:p>
        </p:txBody>
      </p:sp>
      <p:sp>
        <p:nvSpPr>
          <p:cNvPr id="18" name="TextBox 17"/>
          <p:cNvSpPr txBox="1"/>
          <p:nvPr/>
        </p:nvSpPr>
        <p:spPr>
          <a:xfrm>
            <a:off x="3181669" y="5360856"/>
            <a:ext cx="1349828" cy="369332"/>
          </a:xfrm>
          <a:prstGeom prst="rect">
            <a:avLst/>
          </a:prstGeom>
          <a:noFill/>
        </p:spPr>
        <p:txBody>
          <a:bodyPr wrap="square" rtlCol="0">
            <a:spAutoFit/>
          </a:bodyPr>
          <a:lstStyle/>
          <a:p>
            <a:r>
              <a:rPr lang="en-US" dirty="0"/>
              <a:t>50, 50</a:t>
            </a:r>
          </a:p>
        </p:txBody>
      </p:sp>
      <p:sp>
        <p:nvSpPr>
          <p:cNvPr id="19" name="Rectangle 18"/>
          <p:cNvSpPr/>
          <p:nvPr/>
        </p:nvSpPr>
        <p:spPr>
          <a:xfrm>
            <a:off x="3181672" y="5395276"/>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188724" y="6001570"/>
            <a:ext cx="1672047" cy="369332"/>
          </a:xfrm>
          <a:prstGeom prst="rect">
            <a:avLst/>
          </a:prstGeom>
          <a:noFill/>
        </p:spPr>
        <p:txBody>
          <a:bodyPr wrap="square" rtlCol="0">
            <a:spAutoFit/>
          </a:bodyPr>
          <a:lstStyle/>
          <a:p>
            <a:r>
              <a:rPr lang="ja-JP" altLang="en-US" b="1" dirty="0"/>
              <a:t>マウスの座標</a:t>
            </a:r>
            <a:endParaRPr lang="en-US" b="1" dirty="0"/>
          </a:p>
        </p:txBody>
      </p:sp>
      <p:sp>
        <p:nvSpPr>
          <p:cNvPr id="21" name="Rectangle 20"/>
          <p:cNvSpPr/>
          <p:nvPr/>
        </p:nvSpPr>
        <p:spPr>
          <a:xfrm>
            <a:off x="1254038" y="4112036"/>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3181668" y="5991214"/>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3222179" y="6001570"/>
            <a:ext cx="1114690" cy="369332"/>
          </a:xfrm>
          <a:prstGeom prst="rect">
            <a:avLst/>
          </a:prstGeom>
          <a:noFill/>
        </p:spPr>
        <p:txBody>
          <a:bodyPr wrap="square" rtlCol="0">
            <a:spAutoFit/>
          </a:bodyPr>
          <a:lstStyle/>
          <a:p>
            <a:r>
              <a:rPr lang="en-US" dirty="0"/>
              <a:t>150,150</a:t>
            </a:r>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7927" y="3679302"/>
            <a:ext cx="5226833" cy="6858070"/>
          </a:xfrm>
          <a:prstGeom prst="rect">
            <a:avLst/>
          </a:prstGeom>
        </p:spPr>
      </p:pic>
      <p:cxnSp>
        <p:nvCxnSpPr>
          <p:cNvPr id="25" name="Straight Arrow Connector 24"/>
          <p:cNvCxnSpPr/>
          <p:nvPr/>
        </p:nvCxnSpPr>
        <p:spPr>
          <a:xfrm flipH="1" flipV="1">
            <a:off x="4415246" y="4208256"/>
            <a:ext cx="1384663" cy="51007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4345574" y="4964964"/>
            <a:ext cx="1432566" cy="7037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4415246" y="5349744"/>
            <a:ext cx="1456516" cy="23019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3" idx="3"/>
          </p:cNvCxnSpPr>
          <p:nvPr/>
        </p:nvCxnSpPr>
        <p:spPr>
          <a:xfrm flipH="1">
            <a:off x="4336869" y="5700104"/>
            <a:ext cx="1521824" cy="48613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503343" y="1868833"/>
            <a:ext cx="6096000" cy="1200329"/>
          </a:xfrm>
          <a:prstGeom prst="rect">
            <a:avLst/>
          </a:prstGeom>
        </p:spPr>
        <p:txBody>
          <a:bodyPr>
            <a:spAutoFit/>
          </a:bodyPr>
          <a:lstStyle/>
          <a:p>
            <a:r>
              <a:rPr lang="en-US" dirty="0">
                <a:solidFill>
                  <a:srgbClr val="C00000"/>
                </a:solidFill>
              </a:rPr>
              <a:t>また、ゲーム内の情報をどのように管理しているのでしょうか？それは簡単で、テキストファイルを作成して数字を埋めていくだけで、デバッグツールと全く同じルートを辿ることができます。</a:t>
            </a:r>
          </a:p>
        </p:txBody>
      </p:sp>
    </p:spTree>
    <p:extLst>
      <p:ext uri="{BB962C8B-B14F-4D97-AF65-F5344CB8AC3E}">
        <p14:creationId xmlns:p14="http://schemas.microsoft.com/office/powerpoint/2010/main" val="3522932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pic>
        <p:nvPicPr>
          <p:cNvPr id="11268" name="Picture 4" descr="Activity, human, male, man, men, person, stand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5404" y="1541695"/>
            <a:ext cx="1186765" cy="1186765"/>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Hike, stroll, walk, walking, watchkit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9025" y="2832962"/>
            <a:ext cx="1202779" cy="1202779"/>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Dash, dashing, fast, run, runner, running, speed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11838" y="3043149"/>
            <a:ext cx="1016730" cy="782406"/>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descr="Silhouette Of Gymnastic Girl. Art Gymnastics Stock Vector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55404" y="4235843"/>
            <a:ext cx="892533" cy="1263019"/>
          </a:xfrm>
          <a:prstGeom prst="rect">
            <a:avLst/>
          </a:prstGeom>
          <a:noFill/>
          <a:extLst>
            <a:ext uri="{909E8E84-426E-40DD-AFC4-6F175D3DCCD1}">
              <a14:hiddenFill xmlns:a14="http://schemas.microsoft.com/office/drawing/2010/main">
                <a:solidFill>
                  <a:srgbClr val="FFFFFF"/>
                </a:solidFill>
              </a14:hiddenFill>
            </a:ext>
          </a:extLst>
        </p:spPr>
      </p:pic>
      <p:sp>
        <p:nvSpPr>
          <p:cNvPr id="8" name="Right Arrow 7"/>
          <p:cNvSpPr/>
          <p:nvPr/>
        </p:nvSpPr>
        <p:spPr>
          <a:xfrm rot="8540276">
            <a:off x="6573295" y="2431156"/>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2614664">
            <a:off x="8262535" y="2410289"/>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2614664">
            <a:off x="6520563" y="4510943"/>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8540276">
            <a:off x="8235039" y="4488698"/>
            <a:ext cx="689655" cy="18288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アイドル</a:t>
            </a:r>
            <a:endParaRPr lang="en-US"/>
          </a:p>
        </p:txBody>
      </p:sp>
      <p:sp>
        <p:nvSpPr>
          <p:cNvPr id="18" name="Right Arrow 17"/>
          <p:cNvSpPr/>
          <p:nvPr/>
        </p:nvSpPr>
        <p:spPr>
          <a:xfrm rot="1861306">
            <a:off x="8248827" y="5694000"/>
            <a:ext cx="689655" cy="18288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rot="8540276">
            <a:off x="6512854" y="5694000"/>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5932693" y="6254262"/>
            <a:ext cx="686798" cy="8709"/>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888123" y="6297789"/>
            <a:ext cx="2640540" cy="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150695" y="6468996"/>
            <a:ext cx="877163" cy="369332"/>
          </a:xfrm>
          <a:prstGeom prst="rect">
            <a:avLst/>
          </a:prstGeom>
          <a:solidFill>
            <a:schemeClr val="bg2">
              <a:lumMod val="75000"/>
            </a:schemeClr>
          </a:solidFill>
        </p:spPr>
        <p:txBody>
          <a:bodyPr wrap="none">
            <a:spAutoFit/>
          </a:bodyPr>
          <a:lstStyle/>
          <a:p>
            <a:r>
              <a:rPr lang="en-US" dirty="0"/>
              <a:t>短距離</a:t>
            </a:r>
          </a:p>
        </p:txBody>
      </p:sp>
      <p:sp>
        <p:nvSpPr>
          <p:cNvPr id="26" name="Rectangle 25"/>
          <p:cNvSpPr/>
          <p:nvPr/>
        </p:nvSpPr>
        <p:spPr>
          <a:xfrm>
            <a:off x="8579866" y="6497376"/>
            <a:ext cx="877163" cy="369332"/>
          </a:xfrm>
          <a:prstGeom prst="rect">
            <a:avLst/>
          </a:prstGeom>
          <a:solidFill>
            <a:schemeClr val="bg2">
              <a:lumMod val="75000"/>
            </a:schemeClr>
          </a:solidFill>
        </p:spPr>
        <p:txBody>
          <a:bodyPr wrap="none">
            <a:spAutoFit/>
          </a:bodyPr>
          <a:lstStyle/>
          <a:p>
            <a:r>
              <a:rPr lang="en-US" dirty="0"/>
              <a:t>長距離</a:t>
            </a:r>
          </a:p>
        </p:txBody>
      </p:sp>
      <p:cxnSp>
        <p:nvCxnSpPr>
          <p:cNvPr id="33" name="Straight Arrow Connector 32"/>
          <p:cNvCxnSpPr/>
          <p:nvPr/>
        </p:nvCxnSpPr>
        <p:spPr>
          <a:xfrm>
            <a:off x="6918122" y="3545438"/>
            <a:ext cx="1532940" cy="5033"/>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10119881" y="1926262"/>
            <a:ext cx="34313" cy="420455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8719091" y="1926262"/>
            <a:ext cx="1392082" cy="87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533035" y="1953664"/>
            <a:ext cx="62443" cy="44210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5524327" y="1962374"/>
            <a:ext cx="150353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52" name="Picture 4" descr="Activity, human, male, man, men, person, stand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6129" y="4761809"/>
            <a:ext cx="1186765" cy="1186765"/>
          </a:xfrm>
          <a:prstGeom prst="rect">
            <a:avLst/>
          </a:prstGeom>
          <a:noFill/>
          <a:extLst>
            <a:ext uri="{909E8E84-426E-40DD-AFC4-6F175D3DCCD1}">
              <a14:hiddenFill xmlns:a14="http://schemas.microsoft.com/office/drawing/2010/main">
                <a:solidFill>
                  <a:srgbClr val="FFFFFF"/>
                </a:solidFill>
              </a14:hiddenFill>
            </a:ext>
          </a:extLst>
        </p:spPr>
      </p:pic>
      <p:sp>
        <p:nvSpPr>
          <p:cNvPr id="53" name="Right Arrow 52"/>
          <p:cNvSpPr/>
          <p:nvPr/>
        </p:nvSpPr>
        <p:spPr>
          <a:xfrm rot="8540276">
            <a:off x="1145701" y="5970036"/>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Arrow 53"/>
          <p:cNvSpPr/>
          <p:nvPr/>
        </p:nvSpPr>
        <p:spPr>
          <a:xfrm rot="2614664">
            <a:off x="2733340" y="5944196"/>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rot="5400000">
            <a:off x="1961706" y="6314864"/>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rot="13697622">
            <a:off x="1082812" y="4536211"/>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19073579">
            <a:off x="2820768" y="4504672"/>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ight Arrow 57"/>
          <p:cNvSpPr/>
          <p:nvPr/>
        </p:nvSpPr>
        <p:spPr>
          <a:xfrm rot="16081218">
            <a:off x="1943324" y="4144402"/>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186526" y="2737522"/>
            <a:ext cx="1107996" cy="369332"/>
          </a:xfrm>
          <a:prstGeom prst="rect">
            <a:avLst/>
          </a:prstGeom>
          <a:solidFill>
            <a:schemeClr val="bg2">
              <a:lumMod val="75000"/>
            </a:schemeClr>
          </a:solidFill>
        </p:spPr>
        <p:txBody>
          <a:bodyPr wrap="none">
            <a:spAutoFit/>
          </a:bodyPr>
          <a:lstStyle/>
          <a:p>
            <a:r>
              <a:rPr lang="en-US" dirty="0"/>
              <a:t>アイドル</a:t>
            </a:r>
          </a:p>
        </p:txBody>
      </p:sp>
      <p:sp>
        <p:nvSpPr>
          <p:cNvPr id="48" name="Rectangle 47"/>
          <p:cNvSpPr/>
          <p:nvPr/>
        </p:nvSpPr>
        <p:spPr>
          <a:xfrm>
            <a:off x="6052268" y="3965860"/>
            <a:ext cx="646331" cy="369332"/>
          </a:xfrm>
          <a:prstGeom prst="rect">
            <a:avLst/>
          </a:prstGeom>
          <a:solidFill>
            <a:schemeClr val="bg2">
              <a:lumMod val="75000"/>
            </a:schemeClr>
          </a:solidFill>
        </p:spPr>
        <p:txBody>
          <a:bodyPr wrap="none">
            <a:spAutoFit/>
          </a:bodyPr>
          <a:lstStyle/>
          <a:p>
            <a:r>
              <a:rPr lang="en-US" dirty="0"/>
              <a:t>歩く</a:t>
            </a:r>
          </a:p>
        </p:txBody>
      </p:sp>
      <p:sp>
        <p:nvSpPr>
          <p:cNvPr id="49" name="Rectangle 48"/>
          <p:cNvSpPr/>
          <p:nvPr/>
        </p:nvSpPr>
        <p:spPr>
          <a:xfrm>
            <a:off x="8366205" y="3870309"/>
            <a:ext cx="1107996" cy="369332"/>
          </a:xfrm>
          <a:prstGeom prst="rect">
            <a:avLst/>
          </a:prstGeom>
          <a:solidFill>
            <a:schemeClr val="bg2">
              <a:lumMod val="75000"/>
            </a:schemeClr>
          </a:solidFill>
        </p:spPr>
        <p:txBody>
          <a:bodyPr wrap="none">
            <a:spAutoFit/>
          </a:bodyPr>
          <a:lstStyle/>
          <a:p>
            <a:r>
              <a:rPr lang="en-US" dirty="0"/>
              <a:t>走らせる</a:t>
            </a:r>
          </a:p>
        </p:txBody>
      </p:sp>
      <p:sp>
        <p:nvSpPr>
          <p:cNvPr id="62" name="Rectangle 61"/>
          <p:cNvSpPr/>
          <p:nvPr/>
        </p:nvSpPr>
        <p:spPr>
          <a:xfrm>
            <a:off x="7310204" y="5610518"/>
            <a:ext cx="877163" cy="369332"/>
          </a:xfrm>
          <a:prstGeom prst="rect">
            <a:avLst/>
          </a:prstGeom>
          <a:solidFill>
            <a:schemeClr val="bg2">
              <a:lumMod val="75000"/>
            </a:schemeClr>
          </a:solidFill>
        </p:spPr>
        <p:txBody>
          <a:bodyPr wrap="none">
            <a:spAutoFit/>
          </a:bodyPr>
          <a:lstStyle/>
          <a:p>
            <a:r>
              <a:rPr lang="ja-JP" altLang="en-US" b="1" dirty="0"/>
              <a:t>ロール</a:t>
            </a:r>
            <a:endParaRPr lang="en-US" b="1" dirty="0"/>
          </a:p>
        </p:txBody>
      </p:sp>
      <p:sp>
        <p:nvSpPr>
          <p:cNvPr id="63" name="Right Arrow 62"/>
          <p:cNvSpPr/>
          <p:nvPr/>
        </p:nvSpPr>
        <p:spPr>
          <a:xfrm>
            <a:off x="3114695" y="5226587"/>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ight Arrow 63"/>
          <p:cNvSpPr/>
          <p:nvPr/>
        </p:nvSpPr>
        <p:spPr>
          <a:xfrm rot="10800000">
            <a:off x="992660" y="5270721"/>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p:cNvSpPr/>
          <p:nvPr/>
        </p:nvSpPr>
        <p:spPr>
          <a:xfrm rot="5400000">
            <a:off x="7272965" y="3636290"/>
            <a:ext cx="896639" cy="160817"/>
          </a:xfrm>
          <a:prstGeom prst="rightArrow">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409389" y="1636061"/>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sp>
        <p:nvSpPr>
          <p:cNvPr id="68" name="TextBox 67"/>
          <p:cNvSpPr txBox="1"/>
          <p:nvPr/>
        </p:nvSpPr>
        <p:spPr>
          <a:xfrm>
            <a:off x="1725324" y="2741779"/>
            <a:ext cx="1172910"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移動</a:t>
            </a:r>
            <a:endParaRPr lang="en-US" sz="3600" b="1" dirty="0">
              <a:solidFill>
                <a:schemeClr val="accent5">
                  <a:lumMod val="75000"/>
                </a:schemeClr>
              </a:solidFill>
            </a:endParaRPr>
          </a:p>
        </p:txBody>
      </p:sp>
    </p:spTree>
    <p:extLst>
      <p:ext uri="{BB962C8B-B14F-4D97-AF65-F5344CB8AC3E}">
        <p14:creationId xmlns:p14="http://schemas.microsoft.com/office/powerpoint/2010/main" val="2335074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Box 83"/>
          <p:cNvSpPr txBox="1"/>
          <p:nvPr/>
        </p:nvSpPr>
        <p:spPr>
          <a:xfrm>
            <a:off x="409389" y="1636061"/>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sp>
        <p:nvSpPr>
          <p:cNvPr id="8" name="TextBox 7"/>
          <p:cNvSpPr txBox="1"/>
          <p:nvPr/>
        </p:nvSpPr>
        <p:spPr>
          <a:xfrm>
            <a:off x="398932" y="1633019"/>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sp>
        <p:nvSpPr>
          <p:cNvPr id="9" name="TextBox 8"/>
          <p:cNvSpPr txBox="1"/>
          <p:nvPr/>
        </p:nvSpPr>
        <p:spPr>
          <a:xfrm>
            <a:off x="379909" y="2764586"/>
            <a:ext cx="4060489"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キャッチアイテム</a:t>
            </a:r>
            <a:endParaRPr lang="en-US" sz="3600" b="1" dirty="0">
              <a:solidFill>
                <a:schemeClr val="accent5">
                  <a:lumMod val="75000"/>
                </a:schemeClr>
              </a:solidFill>
            </a:endParaRPr>
          </a:p>
        </p:txBody>
      </p:sp>
      <p:pic>
        <p:nvPicPr>
          <p:cNvPr id="17414" name="Picture 6" descr="Lawyer Clipart at GetDrawings.com | Free for personal use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64004" y="1733838"/>
            <a:ext cx="935561" cy="935561"/>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4447298" y="3256080"/>
            <a:ext cx="1454532" cy="816831"/>
            <a:chOff x="3827757" y="3742241"/>
            <a:chExt cx="1454532" cy="816831"/>
          </a:xfrm>
        </p:grpSpPr>
        <p:pic>
          <p:nvPicPr>
            <p:cNvPr id="14" name="Picture 6" descr="https://external-content.duckduckgo.com/iu/?u=https%3A%2F%2Ftse2.mm.bing.net%2Fth%3Fid%3DOIP.B3uPHSXUmGXgMXK9lf1MN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757" y="3742241"/>
              <a:ext cx="816831" cy="81683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Fighter, gladiator, medieval, morning star, soldier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59407" y="3774572"/>
              <a:ext cx="822882" cy="752167"/>
            </a:xfrm>
            <a:prstGeom prst="rect">
              <a:avLst/>
            </a:prstGeom>
            <a:noFill/>
            <a:extLst>
              <a:ext uri="{909E8E84-426E-40DD-AFC4-6F175D3DCCD1}">
                <a14:hiddenFill xmlns:a14="http://schemas.microsoft.com/office/drawing/2010/main">
                  <a:solidFill>
                    <a:srgbClr val="FFFFFF"/>
                  </a:solidFill>
                </a14:hiddenFill>
              </a:ext>
            </a:extLst>
          </p:spPr>
        </p:pic>
      </p:grpSp>
      <p:pic>
        <p:nvPicPr>
          <p:cNvPr id="17" name="Picture 6" descr="https://external-content.duckduckgo.com/iu/?u=https%3A%2F%2Ftse1.mm.bing.net%2Fth%3Fid%3DOIP.Fzl7S98H5cbRWqFn--aw6gHaHa%26pid%3DApi&amp;f=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26059" y="1891035"/>
            <a:ext cx="521133" cy="521133"/>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6595542" y="3278811"/>
            <a:ext cx="1190922" cy="602239"/>
            <a:chOff x="6327668" y="2345811"/>
            <a:chExt cx="1190922" cy="602239"/>
          </a:xfrm>
        </p:grpSpPr>
        <p:pic>
          <p:nvPicPr>
            <p:cNvPr id="17418" name="Picture 10" descr="Wind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27668" y="2345811"/>
              <a:ext cx="602239" cy="602239"/>
            </a:xfrm>
            <a:prstGeom prst="rect">
              <a:avLst/>
            </a:prstGeom>
            <a:noFill/>
            <a:extLst>
              <a:ext uri="{909E8E84-426E-40DD-AFC4-6F175D3DCCD1}">
                <a14:hiddenFill xmlns:a14="http://schemas.microsoft.com/office/drawing/2010/main">
                  <a:solidFill>
                    <a:srgbClr val="FFFFFF"/>
                  </a:solidFill>
                </a14:hiddenFill>
              </a:ext>
            </a:extLst>
          </p:spPr>
        </p:pic>
        <p:pic>
          <p:nvPicPr>
            <p:cNvPr id="17420" name="Picture 12" descr="Pause Vectors, Photos and PSD files | Free Download"/>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59632" y="2377334"/>
              <a:ext cx="558958" cy="558958"/>
            </a:xfrm>
            <a:prstGeom prst="rect">
              <a:avLst/>
            </a:prstGeom>
            <a:noFill/>
            <a:extLst>
              <a:ext uri="{909E8E84-426E-40DD-AFC4-6F175D3DCCD1}">
                <a14:hiddenFill xmlns:a14="http://schemas.microsoft.com/office/drawing/2010/main">
                  <a:solidFill>
                    <a:srgbClr val="FFFFFF"/>
                  </a:solidFill>
                </a14:hiddenFill>
              </a:ext>
            </a:extLst>
          </p:spPr>
        </p:pic>
      </p:grpSp>
      <p:pic>
        <p:nvPicPr>
          <p:cNvPr id="17422" name="Picture 14" descr="Change, exchange, move, refresh, replace, replacemen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83063" y="4462994"/>
            <a:ext cx="705394" cy="705394"/>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8827804" y="5523640"/>
            <a:ext cx="736313" cy="1206644"/>
            <a:chOff x="9095007" y="5018498"/>
            <a:chExt cx="918670" cy="1388618"/>
          </a:xfrm>
        </p:grpSpPr>
        <p:pic>
          <p:nvPicPr>
            <p:cNvPr id="17430" name="Picture 22" descr="Tutorial Membuat Drop Icon | Adobe Illustrator Bahasa ..."/>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095007" y="5018498"/>
              <a:ext cx="918670" cy="5167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6" descr="Bottle, Empty Icon - Download Free Icon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095007" y="5493895"/>
              <a:ext cx="913221" cy="9132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 name="Group 45"/>
          <p:cNvGrpSpPr/>
          <p:nvPr/>
        </p:nvGrpSpPr>
        <p:grpSpPr>
          <a:xfrm>
            <a:off x="9462480" y="4359081"/>
            <a:ext cx="1626385" cy="913221"/>
            <a:chOff x="9859857" y="4164782"/>
            <a:chExt cx="1626385" cy="913221"/>
          </a:xfrm>
        </p:grpSpPr>
        <p:pic>
          <p:nvPicPr>
            <p:cNvPr id="47" name="Picture 16" descr="Bottle, Empty Icon - Download Free Icon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859857" y="4164782"/>
              <a:ext cx="913221" cy="91322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8" descr="Royalty-Free full water bottle icon 398236 vector clip art ..."/>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606767" y="4164782"/>
              <a:ext cx="879475" cy="8794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Group 52"/>
          <p:cNvGrpSpPr/>
          <p:nvPr/>
        </p:nvGrpSpPr>
        <p:grpSpPr>
          <a:xfrm>
            <a:off x="8419389" y="3323245"/>
            <a:ext cx="1454532" cy="816831"/>
            <a:chOff x="3827757" y="3742241"/>
            <a:chExt cx="1454532" cy="816831"/>
          </a:xfrm>
        </p:grpSpPr>
        <p:pic>
          <p:nvPicPr>
            <p:cNvPr id="54" name="Picture 6" descr="https://external-content.duckduckgo.com/iu/?u=https%3A%2F%2Ftse2.mm.bing.net%2Fth%3Fid%3DOIP.B3uPHSXUmGXgMXK9lf1MN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757" y="3742241"/>
              <a:ext cx="816831" cy="81683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54" descr="Fighter, gladiator, medieval, morning star, soldier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59407" y="3774572"/>
              <a:ext cx="822882" cy="752167"/>
            </a:xfrm>
            <a:prstGeom prst="rect">
              <a:avLst/>
            </a:prstGeom>
            <a:noFill/>
            <a:extLst>
              <a:ext uri="{909E8E84-426E-40DD-AFC4-6F175D3DCCD1}">
                <a14:hiddenFill xmlns:a14="http://schemas.microsoft.com/office/drawing/2010/main">
                  <a:solidFill>
                    <a:srgbClr val="FFFFFF"/>
                  </a:solidFill>
                </a14:hiddenFill>
              </a:ext>
            </a:extLst>
          </p:spPr>
        </p:pic>
      </p:grpSp>
      <p:pic>
        <p:nvPicPr>
          <p:cNvPr id="56" name="Picture 14" descr="Change, exchange, move, refresh, replace, replacemen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845025" y="5980814"/>
            <a:ext cx="705394" cy="70539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4716121" y="2532453"/>
            <a:ext cx="1620957" cy="338554"/>
          </a:xfrm>
          <a:prstGeom prst="rect">
            <a:avLst/>
          </a:prstGeom>
          <a:solidFill>
            <a:srgbClr val="00B050"/>
          </a:solidFill>
        </p:spPr>
        <p:txBody>
          <a:bodyPr wrap="none">
            <a:spAutoFit/>
          </a:bodyPr>
          <a:lstStyle/>
          <a:p>
            <a:r>
              <a:rPr lang="en-US" sz="1600" dirty="0"/>
              <a:t>キャッチ</a:t>
            </a:r>
            <a:r>
              <a:rPr lang="ja-JP" altLang="en-US" sz="1600" b="1" dirty="0"/>
              <a:t>ボタン</a:t>
            </a:r>
            <a:endParaRPr lang="en-US" sz="1600" b="1" dirty="0"/>
          </a:p>
        </p:txBody>
      </p:sp>
      <p:sp>
        <p:nvSpPr>
          <p:cNvPr id="20" name="Right Arrow 19"/>
          <p:cNvSpPr/>
          <p:nvPr/>
        </p:nvSpPr>
        <p:spPr>
          <a:xfrm rot="10800000">
            <a:off x="5957841" y="3543099"/>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rot="5400000">
            <a:off x="7028872" y="2871871"/>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ight Arrow 59"/>
          <p:cNvSpPr/>
          <p:nvPr/>
        </p:nvSpPr>
        <p:spPr>
          <a:xfrm>
            <a:off x="6278937" y="2122232"/>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ight Arrow 60"/>
          <p:cNvSpPr/>
          <p:nvPr/>
        </p:nvSpPr>
        <p:spPr>
          <a:xfrm>
            <a:off x="7891618" y="3512654"/>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14" descr="Change, exchange, move, refresh, replace, replacemen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76457" y="4541133"/>
            <a:ext cx="705394" cy="705394"/>
          </a:xfrm>
          <a:prstGeom prst="rect">
            <a:avLst/>
          </a:prstGeom>
          <a:noFill/>
          <a:extLst>
            <a:ext uri="{909E8E84-426E-40DD-AFC4-6F175D3DCCD1}">
              <a14:hiddenFill xmlns:a14="http://schemas.microsoft.com/office/drawing/2010/main">
                <a:solidFill>
                  <a:srgbClr val="FFFFFF"/>
                </a:solidFill>
              </a14:hiddenFill>
            </a:ext>
          </a:extLst>
        </p:spPr>
      </p:pic>
      <p:sp>
        <p:nvSpPr>
          <p:cNvPr id="67" name="Right Arrow 66"/>
          <p:cNvSpPr/>
          <p:nvPr/>
        </p:nvSpPr>
        <p:spPr>
          <a:xfrm rot="7827828">
            <a:off x="4038155" y="4030575"/>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rot="7827828">
            <a:off x="7949891" y="4056928"/>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ight Arrow 68"/>
          <p:cNvSpPr/>
          <p:nvPr/>
        </p:nvSpPr>
        <p:spPr>
          <a:xfrm rot="2230333">
            <a:off x="9913168" y="3978653"/>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ight Arrow 69"/>
          <p:cNvSpPr/>
          <p:nvPr/>
        </p:nvSpPr>
        <p:spPr>
          <a:xfrm rot="7827828">
            <a:off x="9247656" y="5431396"/>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Arrow 70"/>
          <p:cNvSpPr/>
          <p:nvPr/>
        </p:nvSpPr>
        <p:spPr>
          <a:xfrm rot="2230333">
            <a:off x="10825834" y="5407952"/>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Arrow 71"/>
          <p:cNvSpPr/>
          <p:nvPr/>
        </p:nvSpPr>
        <p:spPr>
          <a:xfrm>
            <a:off x="407008" y="4107743"/>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07008" y="6185286"/>
            <a:ext cx="2731739" cy="646331"/>
          </a:xfrm>
          <a:prstGeom prst="rect">
            <a:avLst/>
          </a:prstGeom>
          <a:solidFill>
            <a:srgbClr val="00B050"/>
          </a:solidFill>
        </p:spPr>
        <p:txBody>
          <a:bodyPr wrap="square" rtlCol="0">
            <a:spAutoFit/>
          </a:bodyPr>
          <a:lstStyle/>
          <a:p>
            <a:pPr algn="ctr"/>
            <a:r>
              <a:rPr lang="ja-JP" altLang="en-US" b="1" dirty="0"/>
              <a:t>バッグが</a:t>
            </a:r>
            <a:endParaRPr lang="en-US" altLang="ja-JP" b="1" dirty="0"/>
          </a:p>
          <a:p>
            <a:r>
              <a:rPr lang="ja-JP" altLang="en-US" b="1" dirty="0"/>
              <a:t>空いてるか空いてないか</a:t>
            </a:r>
            <a:endParaRPr lang="en-US" b="1" dirty="0"/>
          </a:p>
        </p:txBody>
      </p:sp>
      <p:sp>
        <p:nvSpPr>
          <p:cNvPr id="24" name="Rectangle 23"/>
          <p:cNvSpPr/>
          <p:nvPr/>
        </p:nvSpPr>
        <p:spPr>
          <a:xfrm>
            <a:off x="1392141" y="4032244"/>
            <a:ext cx="415498" cy="369332"/>
          </a:xfrm>
          <a:prstGeom prst="rect">
            <a:avLst/>
          </a:prstGeom>
          <a:solidFill>
            <a:srgbClr val="00B050"/>
          </a:solidFill>
        </p:spPr>
        <p:txBody>
          <a:bodyPr wrap="none">
            <a:spAutoFit/>
          </a:bodyPr>
          <a:lstStyle/>
          <a:p>
            <a:r>
              <a:rPr lang="en-US" dirty="0"/>
              <a:t>真</a:t>
            </a:r>
          </a:p>
        </p:txBody>
      </p:sp>
      <p:sp>
        <p:nvSpPr>
          <p:cNvPr id="75" name="Right Arrow 74"/>
          <p:cNvSpPr/>
          <p:nvPr/>
        </p:nvSpPr>
        <p:spPr>
          <a:xfrm>
            <a:off x="407008" y="4609786"/>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382495" y="4554587"/>
            <a:ext cx="415498" cy="369332"/>
          </a:xfrm>
          <a:prstGeom prst="rect">
            <a:avLst/>
          </a:prstGeom>
          <a:solidFill>
            <a:srgbClr val="00B050"/>
          </a:solidFill>
        </p:spPr>
        <p:txBody>
          <a:bodyPr wrap="none">
            <a:spAutoFit/>
          </a:bodyPr>
          <a:lstStyle/>
          <a:p>
            <a:r>
              <a:rPr lang="en-US" dirty="0"/>
              <a:t>誤</a:t>
            </a:r>
          </a:p>
        </p:txBody>
      </p:sp>
      <p:sp>
        <p:nvSpPr>
          <p:cNvPr id="29" name="TextBox 28"/>
          <p:cNvSpPr txBox="1"/>
          <p:nvPr/>
        </p:nvSpPr>
        <p:spPr>
          <a:xfrm>
            <a:off x="7672251" y="1971903"/>
            <a:ext cx="1219200" cy="369332"/>
          </a:xfrm>
          <a:prstGeom prst="rect">
            <a:avLst/>
          </a:prstGeom>
          <a:solidFill>
            <a:srgbClr val="00B050"/>
          </a:solidFill>
        </p:spPr>
        <p:txBody>
          <a:bodyPr wrap="square" rtlCol="0">
            <a:spAutoFit/>
          </a:bodyPr>
          <a:lstStyle/>
          <a:p>
            <a:r>
              <a:rPr lang="ja-JP" altLang="en-US" b="1" dirty="0"/>
              <a:t>アイテム</a:t>
            </a:r>
            <a:endParaRPr lang="en-US" b="1" dirty="0"/>
          </a:p>
        </p:txBody>
      </p:sp>
      <p:grpSp>
        <p:nvGrpSpPr>
          <p:cNvPr id="78" name="Group 77"/>
          <p:cNvGrpSpPr/>
          <p:nvPr/>
        </p:nvGrpSpPr>
        <p:grpSpPr>
          <a:xfrm>
            <a:off x="942790" y="5212010"/>
            <a:ext cx="1626385" cy="913221"/>
            <a:chOff x="9859857" y="4164782"/>
            <a:chExt cx="1626385" cy="913221"/>
          </a:xfrm>
        </p:grpSpPr>
        <p:pic>
          <p:nvPicPr>
            <p:cNvPr id="79" name="Picture 16" descr="Bottle, Empty Icon - Download Free Icon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859857" y="4164782"/>
              <a:ext cx="913221" cy="913221"/>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8" descr="Royalty-Free full water bottle icon 398236 vector clip art ..."/>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606767" y="4164782"/>
              <a:ext cx="879475" cy="879475"/>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Rectangle 29"/>
          <p:cNvSpPr/>
          <p:nvPr/>
        </p:nvSpPr>
        <p:spPr>
          <a:xfrm>
            <a:off x="3399982" y="5211375"/>
            <a:ext cx="1107996" cy="369332"/>
          </a:xfrm>
          <a:prstGeom prst="rect">
            <a:avLst/>
          </a:prstGeom>
          <a:solidFill>
            <a:srgbClr val="00B050"/>
          </a:solidFill>
        </p:spPr>
        <p:txBody>
          <a:bodyPr wrap="none">
            <a:spAutoFit/>
          </a:bodyPr>
          <a:lstStyle/>
          <a:p>
            <a:r>
              <a:rPr lang="en-US" dirty="0"/>
              <a:t>スワップ</a:t>
            </a:r>
          </a:p>
        </p:txBody>
      </p:sp>
      <p:sp>
        <p:nvSpPr>
          <p:cNvPr id="32" name="Rectangle 31"/>
          <p:cNvSpPr/>
          <p:nvPr/>
        </p:nvSpPr>
        <p:spPr>
          <a:xfrm>
            <a:off x="4854621" y="4174415"/>
            <a:ext cx="877163" cy="369332"/>
          </a:xfrm>
          <a:prstGeom prst="rect">
            <a:avLst/>
          </a:prstGeom>
          <a:solidFill>
            <a:srgbClr val="00B050"/>
          </a:solidFill>
        </p:spPr>
        <p:txBody>
          <a:bodyPr wrap="none">
            <a:spAutoFit/>
          </a:bodyPr>
          <a:lstStyle/>
          <a:p>
            <a:r>
              <a:rPr lang="en-US" dirty="0"/>
              <a:t>空手</a:t>
            </a:r>
            <a:r>
              <a:rPr lang="ja-JP" altLang="en-US" b="1" dirty="0"/>
              <a:t>か</a:t>
            </a:r>
            <a:endParaRPr lang="en-US" b="1" dirty="0"/>
          </a:p>
        </p:txBody>
      </p:sp>
      <p:sp>
        <p:nvSpPr>
          <p:cNvPr id="43" name="Rectangle 42"/>
          <p:cNvSpPr/>
          <p:nvPr/>
        </p:nvSpPr>
        <p:spPr>
          <a:xfrm>
            <a:off x="8014288" y="6132195"/>
            <a:ext cx="877163" cy="369332"/>
          </a:xfrm>
          <a:prstGeom prst="rect">
            <a:avLst/>
          </a:prstGeom>
          <a:solidFill>
            <a:srgbClr val="00B050"/>
          </a:solidFill>
        </p:spPr>
        <p:txBody>
          <a:bodyPr wrap="none">
            <a:spAutoFit/>
          </a:bodyPr>
          <a:lstStyle/>
          <a:p>
            <a:r>
              <a:rPr lang="en-US" dirty="0"/>
              <a:t>入れる</a:t>
            </a:r>
          </a:p>
        </p:txBody>
      </p:sp>
      <p:sp>
        <p:nvSpPr>
          <p:cNvPr id="2" name="Rectangle 1"/>
          <p:cNvSpPr/>
          <p:nvPr/>
        </p:nvSpPr>
        <p:spPr>
          <a:xfrm>
            <a:off x="6327259" y="3855906"/>
            <a:ext cx="1800493" cy="369332"/>
          </a:xfrm>
          <a:prstGeom prst="rect">
            <a:avLst/>
          </a:prstGeom>
          <a:solidFill>
            <a:srgbClr val="00B050"/>
          </a:solidFill>
        </p:spPr>
        <p:txBody>
          <a:bodyPr wrap="none">
            <a:spAutoFit/>
          </a:bodyPr>
          <a:lstStyle/>
          <a:p>
            <a:r>
              <a:rPr lang="en-US" dirty="0"/>
              <a:t>活発か不活発か</a:t>
            </a:r>
          </a:p>
        </p:txBody>
      </p:sp>
    </p:spTree>
    <p:extLst>
      <p:ext uri="{BB962C8B-B14F-4D97-AF65-F5344CB8AC3E}">
        <p14:creationId xmlns:p14="http://schemas.microsoft.com/office/powerpoint/2010/main" val="913536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sp>
        <p:nvSpPr>
          <p:cNvPr id="8" name="TextBox 7"/>
          <p:cNvSpPr txBox="1"/>
          <p:nvPr/>
        </p:nvSpPr>
        <p:spPr>
          <a:xfrm>
            <a:off x="398932" y="1633019"/>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grpSp>
        <p:nvGrpSpPr>
          <p:cNvPr id="9" name="Group 8"/>
          <p:cNvGrpSpPr/>
          <p:nvPr/>
        </p:nvGrpSpPr>
        <p:grpSpPr>
          <a:xfrm>
            <a:off x="5980007" y="2930528"/>
            <a:ext cx="1161439" cy="652237"/>
            <a:chOff x="3827757" y="3742241"/>
            <a:chExt cx="1454532" cy="816831"/>
          </a:xfrm>
        </p:grpSpPr>
        <p:pic>
          <p:nvPicPr>
            <p:cNvPr id="10" name="Picture 6" descr="https://external-content.duckduckgo.com/iu/?u=https%3A%2F%2Ftse2.mm.bing.net%2Fth%3Fid%3DOIP.B3uPHSXUmGXgMXK9lf1MNwHaHa%26pid%3DApi&amp;f=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7757" y="3742241"/>
              <a:ext cx="816831" cy="81683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Fighter, gladiator, medieval, morning star, soldier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59407" y="3774572"/>
              <a:ext cx="822882" cy="752167"/>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11"/>
          <p:cNvSpPr txBox="1"/>
          <p:nvPr/>
        </p:nvSpPr>
        <p:spPr>
          <a:xfrm>
            <a:off x="1204502" y="2782003"/>
            <a:ext cx="2058491"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アタック</a:t>
            </a:r>
            <a:endParaRPr lang="en-US" sz="3600" b="1" dirty="0">
              <a:solidFill>
                <a:schemeClr val="accent5">
                  <a:lumMod val="75000"/>
                </a:schemeClr>
              </a:solidFill>
            </a:endParaRPr>
          </a:p>
        </p:txBody>
      </p:sp>
      <p:pic>
        <p:nvPicPr>
          <p:cNvPr id="18434" name="Picture 2" descr="Action, ball, baseball, player, throw, throwing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58015" y="2019502"/>
            <a:ext cx="782486" cy="615902"/>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Features - Xeu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26568" y="5377126"/>
            <a:ext cx="770433" cy="77043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s://external-content.duckduckgo.com/iu/?u=https%3A%2F%2Ftse1.mm.bing.net%2Fth%3Fid%3DOIP.Fzl7S98H5cbRWqFn--aw6gHaHa%26pid%3DApi&amp;f=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23808" y="4206470"/>
            <a:ext cx="521133" cy="52113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s://external-content.duckduckgo.com/iu/?u=https%3A%2F%2Ftse1.mm.bing.net%2Fth%3Fid%3DOIP.Fzl7S98H5cbRWqFn--aw6gHaHa%26pid%3DApi&amp;f=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30000" y="3532797"/>
            <a:ext cx="521133" cy="521133"/>
          </a:xfrm>
          <a:prstGeom prst="rect">
            <a:avLst/>
          </a:prstGeom>
          <a:noFill/>
          <a:extLst>
            <a:ext uri="{909E8E84-426E-40DD-AFC4-6F175D3DCCD1}">
              <a14:hiddenFill xmlns:a14="http://schemas.microsoft.com/office/drawing/2010/main">
                <a:solidFill>
                  <a:srgbClr val="FFFFFF"/>
                </a:solidFill>
              </a14:hiddenFill>
            </a:ext>
          </a:extLst>
        </p:spPr>
      </p:pic>
      <p:sp>
        <p:nvSpPr>
          <p:cNvPr id="17" name="Right Arrow 16"/>
          <p:cNvSpPr/>
          <p:nvPr/>
        </p:nvSpPr>
        <p:spPr>
          <a:xfrm rot="5400000">
            <a:off x="6226621" y="3802442"/>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5400000">
            <a:off x="6254033" y="4955627"/>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833257" y="4295279"/>
            <a:ext cx="1219200" cy="369332"/>
          </a:xfrm>
          <a:prstGeom prst="rect">
            <a:avLst/>
          </a:prstGeom>
          <a:solidFill>
            <a:srgbClr val="00B050"/>
          </a:solidFill>
        </p:spPr>
        <p:txBody>
          <a:bodyPr wrap="square" rtlCol="0">
            <a:spAutoFit/>
          </a:bodyPr>
          <a:lstStyle/>
          <a:p>
            <a:r>
              <a:rPr lang="ja-JP" altLang="en-US" b="1" dirty="0"/>
              <a:t>アイテム</a:t>
            </a:r>
            <a:endParaRPr lang="en-US" b="1" dirty="0"/>
          </a:p>
        </p:txBody>
      </p:sp>
      <p:sp>
        <p:nvSpPr>
          <p:cNvPr id="20" name="TextBox 19"/>
          <p:cNvSpPr txBox="1"/>
          <p:nvPr/>
        </p:nvSpPr>
        <p:spPr>
          <a:xfrm>
            <a:off x="9863954" y="3647575"/>
            <a:ext cx="1219200" cy="369332"/>
          </a:xfrm>
          <a:prstGeom prst="rect">
            <a:avLst/>
          </a:prstGeom>
          <a:solidFill>
            <a:srgbClr val="00B050"/>
          </a:solidFill>
        </p:spPr>
        <p:txBody>
          <a:bodyPr wrap="square" rtlCol="0">
            <a:spAutoFit/>
          </a:bodyPr>
          <a:lstStyle/>
          <a:p>
            <a:r>
              <a:rPr lang="ja-JP" altLang="en-US" b="1" dirty="0"/>
              <a:t>アイテム</a:t>
            </a:r>
            <a:endParaRPr lang="en-US" b="1" dirty="0"/>
          </a:p>
        </p:txBody>
      </p:sp>
      <p:pic>
        <p:nvPicPr>
          <p:cNvPr id="18438" name="Picture 6" descr="Attack, challenge, game, match, swords, weapon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92256" y="1800101"/>
            <a:ext cx="696461" cy="696461"/>
          </a:xfrm>
          <a:prstGeom prst="rect">
            <a:avLst/>
          </a:prstGeom>
          <a:noFill/>
          <a:extLst>
            <a:ext uri="{909E8E84-426E-40DD-AFC4-6F175D3DCCD1}">
              <a14:hiddenFill xmlns:a14="http://schemas.microsoft.com/office/drawing/2010/main">
                <a:solidFill>
                  <a:srgbClr val="FFFFFF"/>
                </a:solidFill>
              </a14:hiddenFill>
            </a:ext>
          </a:extLst>
        </p:spPr>
      </p:pic>
      <p:sp>
        <p:nvSpPr>
          <p:cNvPr id="22" name="Right Arrow 21"/>
          <p:cNvSpPr/>
          <p:nvPr/>
        </p:nvSpPr>
        <p:spPr>
          <a:xfrm rot="5400000">
            <a:off x="6182735" y="2506953"/>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912664" y="6284685"/>
            <a:ext cx="1800493" cy="369332"/>
          </a:xfrm>
          <a:prstGeom prst="rect">
            <a:avLst/>
          </a:prstGeom>
          <a:solidFill>
            <a:srgbClr val="00B050"/>
          </a:solidFill>
        </p:spPr>
        <p:txBody>
          <a:bodyPr wrap="none">
            <a:spAutoFit/>
          </a:bodyPr>
          <a:lstStyle/>
          <a:p>
            <a:r>
              <a:rPr lang="en-US" dirty="0"/>
              <a:t>アイテムの特徴</a:t>
            </a:r>
          </a:p>
        </p:txBody>
      </p:sp>
      <p:sp>
        <p:nvSpPr>
          <p:cNvPr id="24" name="Right Arrow 23"/>
          <p:cNvSpPr/>
          <p:nvPr/>
        </p:nvSpPr>
        <p:spPr>
          <a:xfrm rot="5400000">
            <a:off x="8995766" y="4617240"/>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40" name="Picture 8" descr="Attack, game, skill, stab, sword, ui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15245" y="5532676"/>
            <a:ext cx="596402" cy="596402"/>
          </a:xfrm>
          <a:prstGeom prst="rect">
            <a:avLst/>
          </a:prstGeom>
          <a:noFill/>
          <a:extLst>
            <a:ext uri="{909E8E84-426E-40DD-AFC4-6F175D3DCCD1}">
              <a14:hiddenFill xmlns:a14="http://schemas.microsoft.com/office/drawing/2010/main">
                <a:solidFill>
                  <a:srgbClr val="FFFFFF"/>
                </a:solidFill>
              </a14:hiddenFill>
            </a:ext>
          </a:extLst>
        </p:spPr>
      </p:pic>
      <p:sp>
        <p:nvSpPr>
          <p:cNvPr id="14" name="Right Arrow 13"/>
          <p:cNvSpPr/>
          <p:nvPr/>
        </p:nvSpPr>
        <p:spPr>
          <a:xfrm rot="10800000">
            <a:off x="5312229" y="5668429"/>
            <a:ext cx="667778" cy="18782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42" name="Picture 10" descr="Flying shuriken icon, SVG and PNG | Game-icons.ne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933737" y="5169353"/>
            <a:ext cx="617130" cy="61713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9787110" y="5333838"/>
            <a:ext cx="1800493" cy="369332"/>
          </a:xfrm>
          <a:prstGeom prst="rect">
            <a:avLst/>
          </a:prstGeom>
          <a:solidFill>
            <a:srgbClr val="00B050"/>
          </a:solidFill>
        </p:spPr>
        <p:txBody>
          <a:bodyPr wrap="none">
            <a:spAutoFit/>
          </a:bodyPr>
          <a:lstStyle/>
          <a:p>
            <a:r>
              <a:rPr lang="en-US" dirty="0"/>
              <a:t>投げられた武器</a:t>
            </a:r>
          </a:p>
        </p:txBody>
      </p:sp>
      <p:sp>
        <p:nvSpPr>
          <p:cNvPr id="29" name="Right Arrow 28"/>
          <p:cNvSpPr/>
          <p:nvPr/>
        </p:nvSpPr>
        <p:spPr>
          <a:xfrm rot="5400000">
            <a:off x="8971047" y="3022459"/>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274960" y="6239685"/>
            <a:ext cx="646331" cy="369332"/>
          </a:xfrm>
          <a:prstGeom prst="rect">
            <a:avLst/>
          </a:prstGeom>
          <a:solidFill>
            <a:srgbClr val="00B050"/>
          </a:solidFill>
        </p:spPr>
        <p:txBody>
          <a:bodyPr wrap="none">
            <a:spAutoFit/>
          </a:bodyPr>
          <a:lstStyle/>
          <a:p>
            <a:r>
              <a:rPr lang="en-US" dirty="0"/>
              <a:t>実攻</a:t>
            </a:r>
          </a:p>
        </p:txBody>
      </p:sp>
      <p:sp>
        <p:nvSpPr>
          <p:cNvPr id="25" name="Rectangle 24"/>
          <p:cNvSpPr/>
          <p:nvPr/>
        </p:nvSpPr>
        <p:spPr>
          <a:xfrm>
            <a:off x="5842370" y="1471362"/>
            <a:ext cx="1338828" cy="369332"/>
          </a:xfrm>
          <a:prstGeom prst="rect">
            <a:avLst/>
          </a:prstGeom>
          <a:solidFill>
            <a:srgbClr val="00B050"/>
          </a:solidFill>
        </p:spPr>
        <p:txBody>
          <a:bodyPr wrap="none">
            <a:spAutoFit/>
          </a:bodyPr>
          <a:lstStyle/>
          <a:p>
            <a:r>
              <a:rPr lang="en-US" dirty="0"/>
              <a:t>攻撃ボタン</a:t>
            </a:r>
          </a:p>
        </p:txBody>
      </p:sp>
      <p:sp>
        <p:nvSpPr>
          <p:cNvPr id="26" name="Rectangle 25"/>
          <p:cNvSpPr/>
          <p:nvPr/>
        </p:nvSpPr>
        <p:spPr>
          <a:xfrm>
            <a:off x="8468688" y="1590312"/>
            <a:ext cx="1569660" cy="369332"/>
          </a:xfrm>
          <a:prstGeom prst="rect">
            <a:avLst/>
          </a:prstGeom>
          <a:solidFill>
            <a:srgbClr val="00B050"/>
          </a:solidFill>
        </p:spPr>
        <p:txBody>
          <a:bodyPr wrap="none">
            <a:spAutoFit/>
          </a:bodyPr>
          <a:lstStyle/>
          <a:p>
            <a:r>
              <a:rPr lang="en-US" dirty="0"/>
              <a:t>スローボタン</a:t>
            </a:r>
          </a:p>
        </p:txBody>
      </p:sp>
      <p:sp>
        <p:nvSpPr>
          <p:cNvPr id="33" name="Right Arrow 32"/>
          <p:cNvSpPr/>
          <p:nvPr/>
        </p:nvSpPr>
        <p:spPr>
          <a:xfrm>
            <a:off x="668265" y="4053930"/>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653398" y="3978431"/>
            <a:ext cx="415498" cy="369332"/>
          </a:xfrm>
          <a:prstGeom prst="rect">
            <a:avLst/>
          </a:prstGeom>
          <a:solidFill>
            <a:srgbClr val="00B050"/>
          </a:solidFill>
        </p:spPr>
        <p:txBody>
          <a:bodyPr wrap="none">
            <a:spAutoFit/>
          </a:bodyPr>
          <a:lstStyle/>
          <a:p>
            <a:r>
              <a:rPr lang="en-US" dirty="0"/>
              <a:t>真</a:t>
            </a:r>
          </a:p>
        </p:txBody>
      </p:sp>
      <p:sp>
        <p:nvSpPr>
          <p:cNvPr id="35" name="Right Arrow 34"/>
          <p:cNvSpPr/>
          <p:nvPr/>
        </p:nvSpPr>
        <p:spPr>
          <a:xfrm>
            <a:off x="668265" y="4555973"/>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643752" y="4500774"/>
            <a:ext cx="415498" cy="369332"/>
          </a:xfrm>
          <a:prstGeom prst="rect">
            <a:avLst/>
          </a:prstGeom>
          <a:solidFill>
            <a:srgbClr val="00B050"/>
          </a:solidFill>
        </p:spPr>
        <p:txBody>
          <a:bodyPr wrap="none">
            <a:spAutoFit/>
          </a:bodyPr>
          <a:lstStyle/>
          <a:p>
            <a:r>
              <a:rPr lang="en-US" dirty="0"/>
              <a:t>誤</a:t>
            </a:r>
          </a:p>
        </p:txBody>
      </p:sp>
      <p:sp>
        <p:nvSpPr>
          <p:cNvPr id="37" name="Right Arrow 36"/>
          <p:cNvSpPr/>
          <p:nvPr/>
        </p:nvSpPr>
        <p:spPr>
          <a:xfrm>
            <a:off x="668265" y="5126065"/>
            <a:ext cx="611718" cy="20777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583323" y="5076031"/>
            <a:ext cx="646331" cy="369332"/>
          </a:xfrm>
          <a:prstGeom prst="rect">
            <a:avLst/>
          </a:prstGeom>
          <a:solidFill>
            <a:srgbClr val="00B050"/>
          </a:solidFill>
        </p:spPr>
        <p:txBody>
          <a:bodyPr wrap="none">
            <a:spAutoFit/>
          </a:bodyPr>
          <a:lstStyle/>
          <a:p>
            <a:r>
              <a:rPr lang="en-US" dirty="0"/>
              <a:t>出力</a:t>
            </a:r>
          </a:p>
        </p:txBody>
      </p:sp>
    </p:spTree>
    <p:extLst>
      <p:ext uri="{BB962C8B-B14F-4D97-AF65-F5344CB8AC3E}">
        <p14:creationId xmlns:p14="http://schemas.microsoft.com/office/powerpoint/2010/main" val="2890240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概要</a:t>
            </a:r>
          </a:p>
        </p:txBody>
      </p:sp>
      <p:sp>
        <p:nvSpPr>
          <p:cNvPr id="8" name="TextBox 7"/>
          <p:cNvSpPr txBox="1"/>
          <p:nvPr/>
        </p:nvSpPr>
        <p:spPr>
          <a:xfrm>
            <a:off x="2886892" y="1693824"/>
            <a:ext cx="757646" cy="369332"/>
          </a:xfrm>
          <a:prstGeom prst="rect">
            <a:avLst/>
          </a:prstGeom>
          <a:solidFill>
            <a:schemeClr val="accent2"/>
          </a:solidFill>
        </p:spPr>
        <p:txBody>
          <a:bodyPr wrap="square" rtlCol="0">
            <a:spAutoFit/>
          </a:bodyPr>
          <a:lstStyle/>
          <a:p>
            <a:r>
              <a:rPr lang="en-US" dirty="0">
                <a:solidFill>
                  <a:schemeClr val="bg1"/>
                </a:solidFill>
              </a:rPr>
              <a:t>Genre</a:t>
            </a:r>
          </a:p>
        </p:txBody>
      </p:sp>
      <p:sp>
        <p:nvSpPr>
          <p:cNvPr id="9" name="TextBox 8"/>
          <p:cNvSpPr txBox="1"/>
          <p:nvPr/>
        </p:nvSpPr>
        <p:spPr>
          <a:xfrm>
            <a:off x="4362995" y="1698172"/>
            <a:ext cx="2838994" cy="369332"/>
          </a:xfrm>
          <a:prstGeom prst="rect">
            <a:avLst/>
          </a:prstGeom>
          <a:noFill/>
        </p:spPr>
        <p:txBody>
          <a:bodyPr wrap="square" rtlCol="0">
            <a:spAutoFit/>
          </a:bodyPr>
          <a:lstStyle/>
          <a:p>
            <a:r>
              <a:rPr kumimoji="1" lang="en-US" altLang="ja-JP" b="1" dirty="0"/>
              <a:t>Top-down</a:t>
            </a:r>
            <a:r>
              <a:rPr kumimoji="1" lang="ja-JP" altLang="en-US" b="1" dirty="0"/>
              <a:t>  アクション</a:t>
            </a:r>
            <a:r>
              <a:rPr kumimoji="1" lang="en-US" altLang="ja-JP" b="1" dirty="0"/>
              <a:t>RPG</a:t>
            </a:r>
            <a:r>
              <a:rPr kumimoji="1" lang="ja-JP" altLang="en-US" b="1" dirty="0"/>
              <a:t>　</a:t>
            </a:r>
          </a:p>
        </p:txBody>
      </p:sp>
      <p:sp>
        <p:nvSpPr>
          <p:cNvPr id="10" name="TextBox 9"/>
          <p:cNvSpPr txBox="1"/>
          <p:nvPr/>
        </p:nvSpPr>
        <p:spPr>
          <a:xfrm>
            <a:off x="2893577" y="2926081"/>
            <a:ext cx="1010194" cy="369332"/>
          </a:xfrm>
          <a:prstGeom prst="rect">
            <a:avLst/>
          </a:prstGeom>
          <a:solidFill>
            <a:schemeClr val="accent2"/>
          </a:solidFill>
        </p:spPr>
        <p:txBody>
          <a:bodyPr wrap="square" rtlCol="0">
            <a:spAutoFit/>
          </a:bodyPr>
          <a:lstStyle/>
          <a:p>
            <a:r>
              <a:rPr lang="en-US" dirty="0">
                <a:solidFill>
                  <a:schemeClr val="bg1"/>
                </a:solidFill>
              </a:rPr>
              <a:t>Platform</a:t>
            </a:r>
          </a:p>
        </p:txBody>
      </p:sp>
      <p:sp>
        <p:nvSpPr>
          <p:cNvPr id="11" name="TextBox 10"/>
          <p:cNvSpPr txBox="1"/>
          <p:nvPr/>
        </p:nvSpPr>
        <p:spPr>
          <a:xfrm>
            <a:off x="4362995" y="2926081"/>
            <a:ext cx="554395" cy="369332"/>
          </a:xfrm>
          <a:prstGeom prst="rect">
            <a:avLst/>
          </a:prstGeom>
          <a:noFill/>
        </p:spPr>
        <p:txBody>
          <a:bodyPr wrap="square" rtlCol="0">
            <a:spAutoFit/>
          </a:bodyPr>
          <a:lstStyle/>
          <a:p>
            <a:r>
              <a:rPr kumimoji="1" lang="en-US" altLang="ja-JP" b="1" dirty="0"/>
              <a:t>PC</a:t>
            </a:r>
            <a:r>
              <a:rPr kumimoji="1" lang="ja-JP" altLang="en-US" b="1" dirty="0"/>
              <a:t>　</a:t>
            </a:r>
          </a:p>
        </p:txBody>
      </p:sp>
      <p:sp>
        <p:nvSpPr>
          <p:cNvPr id="14" name="TextBox 13"/>
          <p:cNvSpPr txBox="1"/>
          <p:nvPr/>
        </p:nvSpPr>
        <p:spPr>
          <a:xfrm>
            <a:off x="2886892" y="3973672"/>
            <a:ext cx="757646" cy="369332"/>
          </a:xfrm>
          <a:prstGeom prst="rect">
            <a:avLst/>
          </a:prstGeom>
          <a:solidFill>
            <a:schemeClr val="accent2"/>
          </a:solidFill>
        </p:spPr>
        <p:txBody>
          <a:bodyPr wrap="square" rtlCol="0">
            <a:spAutoFit/>
          </a:bodyPr>
          <a:lstStyle/>
          <a:p>
            <a:r>
              <a:rPr lang="en-US" dirty="0">
                <a:solidFill>
                  <a:schemeClr val="bg1"/>
                </a:solidFill>
              </a:rPr>
              <a:t>Mode</a:t>
            </a:r>
          </a:p>
        </p:txBody>
      </p:sp>
      <p:sp>
        <p:nvSpPr>
          <p:cNvPr id="15" name="TextBox 14"/>
          <p:cNvSpPr txBox="1"/>
          <p:nvPr/>
        </p:nvSpPr>
        <p:spPr>
          <a:xfrm>
            <a:off x="4471852" y="3969324"/>
            <a:ext cx="3156857" cy="369332"/>
          </a:xfrm>
          <a:prstGeom prst="rect">
            <a:avLst/>
          </a:prstGeom>
          <a:noFill/>
        </p:spPr>
        <p:txBody>
          <a:bodyPr wrap="square" rtlCol="0">
            <a:spAutoFit/>
          </a:bodyPr>
          <a:lstStyle/>
          <a:p>
            <a:r>
              <a:rPr kumimoji="1" lang="en-US" altLang="ja-JP" b="1" dirty="0"/>
              <a:t>Multiplayer( 2 ~ 4 Players)</a:t>
            </a:r>
          </a:p>
        </p:txBody>
      </p:sp>
      <p:pic>
        <p:nvPicPr>
          <p:cNvPr id="1030" name="Picture 6" descr="Controller, game, joystick, play, training, video gam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392841">
            <a:off x="7301742" y="3982480"/>
            <a:ext cx="488299" cy="48829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ontroller, game, joystick, play, training, video gam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6869" y="4067394"/>
            <a:ext cx="488299" cy="48829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Controller, game, joystick, play, training, video gam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156" y="4067393"/>
            <a:ext cx="488299" cy="48829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Controller, game, joystick, play, training, video gam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335038">
            <a:off x="8888666" y="4016707"/>
            <a:ext cx="488299" cy="48829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omputer Icon | Circle Addon 2 Iconset | Martz9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8780" y="3208817"/>
            <a:ext cx="822530" cy="82253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2882538" y="4882762"/>
            <a:ext cx="853442" cy="646331"/>
          </a:xfrm>
          <a:prstGeom prst="rect">
            <a:avLst/>
          </a:prstGeom>
          <a:solidFill>
            <a:schemeClr val="accent2"/>
          </a:solidFill>
        </p:spPr>
        <p:txBody>
          <a:bodyPr wrap="square" rtlCol="0">
            <a:spAutoFit/>
          </a:bodyPr>
          <a:lstStyle/>
          <a:p>
            <a:r>
              <a:rPr lang="en-US" dirty="0">
                <a:solidFill>
                  <a:schemeClr val="bg1"/>
                </a:solidFill>
              </a:rPr>
              <a:t>Game</a:t>
            </a:r>
          </a:p>
          <a:p>
            <a:r>
              <a:rPr lang="en-US" dirty="0">
                <a:solidFill>
                  <a:schemeClr val="bg1"/>
                </a:solidFill>
              </a:rPr>
              <a:t>Engine</a:t>
            </a:r>
          </a:p>
        </p:txBody>
      </p:sp>
      <p:sp>
        <p:nvSpPr>
          <p:cNvPr id="23" name="TextBox 22"/>
          <p:cNvSpPr txBox="1"/>
          <p:nvPr/>
        </p:nvSpPr>
        <p:spPr>
          <a:xfrm>
            <a:off x="4362996" y="5021263"/>
            <a:ext cx="1837508" cy="369332"/>
          </a:xfrm>
          <a:prstGeom prst="rect">
            <a:avLst/>
          </a:prstGeom>
          <a:noFill/>
        </p:spPr>
        <p:txBody>
          <a:bodyPr wrap="square" rtlCol="0">
            <a:spAutoFit/>
          </a:bodyPr>
          <a:lstStyle/>
          <a:p>
            <a:r>
              <a:rPr lang="en-US" b="1" dirty="0"/>
              <a:t>ＤＸ</a:t>
            </a:r>
            <a:r>
              <a:rPr lang="ja-JP" altLang="en-US" b="1" dirty="0"/>
              <a:t>ライブラリ</a:t>
            </a:r>
            <a:endParaRPr kumimoji="1" lang="en-US" altLang="ja-JP" b="1" dirty="0"/>
          </a:p>
        </p:txBody>
      </p:sp>
      <p:pic>
        <p:nvPicPr>
          <p:cNvPr id="1032" name="Picture 8" descr="DXライブラリ置き場 HO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2794" y="4689970"/>
            <a:ext cx="1031916" cy="1031917"/>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2882538" y="5899807"/>
            <a:ext cx="1021233" cy="369332"/>
          </a:xfrm>
          <a:prstGeom prst="rect">
            <a:avLst/>
          </a:prstGeom>
          <a:solidFill>
            <a:schemeClr val="accent2"/>
          </a:solidFill>
        </p:spPr>
        <p:txBody>
          <a:bodyPr wrap="square" rtlCol="0">
            <a:spAutoFit/>
          </a:bodyPr>
          <a:lstStyle/>
          <a:p>
            <a:r>
              <a:rPr lang="en-US" dirty="0">
                <a:solidFill>
                  <a:schemeClr val="bg1"/>
                </a:solidFill>
              </a:rPr>
              <a:t>Art Tools</a:t>
            </a:r>
          </a:p>
        </p:txBody>
      </p:sp>
      <p:sp>
        <p:nvSpPr>
          <p:cNvPr id="12" name="TextBox 11"/>
          <p:cNvSpPr txBox="1"/>
          <p:nvPr/>
        </p:nvSpPr>
        <p:spPr>
          <a:xfrm>
            <a:off x="4362995" y="5899807"/>
            <a:ext cx="3448594" cy="369332"/>
          </a:xfrm>
          <a:prstGeom prst="rect">
            <a:avLst/>
          </a:prstGeom>
          <a:noFill/>
        </p:spPr>
        <p:txBody>
          <a:bodyPr wrap="square" rtlCol="0">
            <a:spAutoFit/>
          </a:bodyPr>
          <a:lstStyle/>
          <a:p>
            <a:r>
              <a:rPr lang="en-US" b="1" dirty="0"/>
              <a:t>Photochop CC, Aseprite, Pyxel Edit</a:t>
            </a:r>
          </a:p>
        </p:txBody>
      </p:sp>
      <p:pic>
        <p:nvPicPr>
          <p:cNvPr id="1034" name="Picture 10" descr="File:Adobe Photoshop CC icon.svg - Wikimedia Comm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99635" y="5529093"/>
            <a:ext cx="1047812" cy="102189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external-content.duckduckgo.com/iu/?u=https%3A%2F%2Ftse1.mm.bing.net%2Fth%3Fid%3DOIP.h0sjympSwa3aWeoB9mXslAAAAA%26pid%3DApi&amp;f=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68406" y="5509201"/>
            <a:ext cx="1041783" cy="104178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yxel Edit pixel art graphics editor on Behanc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31148" y="5721887"/>
            <a:ext cx="1060722" cy="82967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Free Tech Pictograms – Desktop + Laptop Computer | Digital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917390" y="2719946"/>
            <a:ext cx="1390378" cy="821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645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sp>
        <p:nvSpPr>
          <p:cNvPr id="8" name="TextBox 7"/>
          <p:cNvSpPr txBox="1"/>
          <p:nvPr/>
        </p:nvSpPr>
        <p:spPr>
          <a:xfrm>
            <a:off x="398932" y="1633019"/>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9015" y="2736976"/>
            <a:ext cx="1224743" cy="162195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5917" y="2150608"/>
            <a:ext cx="322625" cy="322625"/>
          </a:xfrm>
          <a:prstGeom prst="rect">
            <a:avLst/>
          </a:prstGeom>
        </p:spPr>
      </p:pic>
      <p:sp>
        <p:nvSpPr>
          <p:cNvPr id="12" name="Rectangle 11"/>
          <p:cNvSpPr/>
          <p:nvPr/>
        </p:nvSpPr>
        <p:spPr>
          <a:xfrm>
            <a:off x="5157430" y="3026859"/>
            <a:ext cx="6096000" cy="646331"/>
          </a:xfrm>
          <a:prstGeom prst="rect">
            <a:avLst/>
          </a:prstGeom>
        </p:spPr>
        <p:txBody>
          <a:bodyPr>
            <a:spAutoFit/>
          </a:bodyPr>
          <a:lstStyle/>
          <a:p>
            <a:r>
              <a:rPr lang="en-US" b="1" dirty="0" err="1">
                <a:solidFill>
                  <a:schemeClr val="accent2">
                    <a:lumMod val="75000"/>
                  </a:schemeClr>
                </a:solidFill>
              </a:rPr>
              <a:t>プレイヤー</a:t>
            </a:r>
            <a:r>
              <a:rPr lang="en-US" dirty="0" err="1"/>
              <a:t>は少量の</a:t>
            </a:r>
            <a:r>
              <a:rPr lang="en-US" b="1" dirty="0" err="1">
                <a:solidFill>
                  <a:schemeClr val="accent2">
                    <a:lumMod val="75000"/>
                  </a:schemeClr>
                </a:solidFill>
              </a:rPr>
              <a:t>アイテムを持ち歩く</a:t>
            </a:r>
            <a:r>
              <a:rPr lang="en-US" dirty="0" err="1"/>
              <a:t>ことができます。キャラクターの種類によって異なります</a:t>
            </a:r>
            <a:r>
              <a:rPr lang="en-US" dirty="0"/>
              <a:t>。</a:t>
            </a:r>
          </a:p>
        </p:txBody>
      </p:sp>
      <p:pic>
        <p:nvPicPr>
          <p:cNvPr id="13" name="図 9">
            <a:extLst>
              <a:ext uri="{FF2B5EF4-FFF2-40B4-BE49-F238E27FC236}">
                <a16:creationId xmlns:a16="http://schemas.microsoft.com/office/drawing/2014/main" id="{DD0B1AA7-6298-43D3-A4B5-8CB9B6E13B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520" y="4667250"/>
            <a:ext cx="3400425" cy="2190750"/>
          </a:xfrm>
          <a:prstGeom prst="rect">
            <a:avLst/>
          </a:prstGeom>
        </p:spPr>
      </p:pic>
      <p:sp>
        <p:nvSpPr>
          <p:cNvPr id="14" name="Right Arrow 13"/>
          <p:cNvSpPr/>
          <p:nvPr/>
        </p:nvSpPr>
        <p:spPr>
          <a:xfrm>
            <a:off x="2269806" y="5665219"/>
            <a:ext cx="330926" cy="33498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1829231" y="5665219"/>
            <a:ext cx="323440" cy="33498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flipH="1">
            <a:off x="1990951" y="3026859"/>
            <a:ext cx="492792" cy="263836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520087" y="3026859"/>
            <a:ext cx="598688" cy="263836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フローチャート: 処理 1">
            <a:extLst>
              <a:ext uri="{FF2B5EF4-FFF2-40B4-BE49-F238E27FC236}">
                <a16:creationId xmlns:a16="http://schemas.microsoft.com/office/drawing/2014/main" id="{E458C06D-9C44-43D5-BE94-676505F0FF9A}"/>
              </a:ext>
            </a:extLst>
          </p:cNvPr>
          <p:cNvSpPr/>
          <p:nvPr/>
        </p:nvSpPr>
        <p:spPr>
          <a:xfrm>
            <a:off x="5114997" y="5132377"/>
            <a:ext cx="1795244" cy="16106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ローチャート: 処理 12">
            <a:extLst>
              <a:ext uri="{FF2B5EF4-FFF2-40B4-BE49-F238E27FC236}">
                <a16:creationId xmlns:a16="http://schemas.microsoft.com/office/drawing/2014/main" id="{6CE9C7CB-BA3F-4FCA-A609-507772241EE5}"/>
              </a:ext>
            </a:extLst>
          </p:cNvPr>
          <p:cNvSpPr/>
          <p:nvPr/>
        </p:nvSpPr>
        <p:spPr>
          <a:xfrm>
            <a:off x="7428284" y="5126351"/>
            <a:ext cx="1795244" cy="16106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ローチャート: 処理 14">
            <a:extLst>
              <a:ext uri="{FF2B5EF4-FFF2-40B4-BE49-F238E27FC236}">
                <a16:creationId xmlns:a16="http://schemas.microsoft.com/office/drawing/2014/main" id="{B0416DA7-AB5D-4A61-82DC-4CC1D8C8BE86}"/>
              </a:ext>
            </a:extLst>
          </p:cNvPr>
          <p:cNvSpPr/>
          <p:nvPr/>
        </p:nvSpPr>
        <p:spPr>
          <a:xfrm>
            <a:off x="9633995" y="5126351"/>
            <a:ext cx="1795244" cy="16106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
            <a:extLst>
              <a:ext uri="{FF2B5EF4-FFF2-40B4-BE49-F238E27FC236}">
                <a16:creationId xmlns:a16="http://schemas.microsoft.com/office/drawing/2014/main" id="{1D7C70B4-A73E-423C-997D-3CCEFBAF888F}"/>
              </a:ext>
            </a:extLst>
          </p:cNvPr>
          <p:cNvSpPr txBox="1"/>
          <p:nvPr/>
        </p:nvSpPr>
        <p:spPr>
          <a:xfrm>
            <a:off x="5189220" y="3835714"/>
            <a:ext cx="4982454" cy="523220"/>
          </a:xfrm>
          <a:prstGeom prst="rect">
            <a:avLst/>
          </a:prstGeom>
          <a:noFill/>
        </p:spPr>
        <p:txBody>
          <a:bodyPr wrap="none" rtlCol="0">
            <a:spAutoFit/>
          </a:bodyPr>
          <a:lstStyle/>
          <a:p>
            <a:r>
              <a:rPr kumimoji="1" lang="ja-JP" altLang="en-US" sz="2800" dirty="0">
                <a:solidFill>
                  <a:srgbClr val="7030A0"/>
                </a:solidFill>
              </a:rPr>
              <a:t>デフォルト</a:t>
            </a:r>
            <a:r>
              <a:rPr kumimoji="1" lang="ja-JP" altLang="en-US" dirty="0"/>
              <a:t>だと</a:t>
            </a:r>
            <a:r>
              <a:rPr kumimoji="1" lang="en-US" altLang="ja-JP" sz="2400" dirty="0">
                <a:solidFill>
                  <a:schemeClr val="accent2">
                    <a:lumMod val="60000"/>
                    <a:lumOff val="40000"/>
                  </a:schemeClr>
                </a:solidFill>
              </a:rPr>
              <a:t>3</a:t>
            </a:r>
            <a:r>
              <a:rPr kumimoji="1" lang="ja-JP" altLang="en-US" sz="2400" dirty="0">
                <a:solidFill>
                  <a:schemeClr val="accent2">
                    <a:lumMod val="60000"/>
                    <a:lumOff val="40000"/>
                  </a:schemeClr>
                </a:solidFill>
              </a:rPr>
              <a:t>つ</a:t>
            </a:r>
            <a:r>
              <a:rPr kumimoji="1" lang="ja-JP" altLang="en-US" dirty="0"/>
              <a:t>の武器を持ち歩ける</a:t>
            </a:r>
          </a:p>
        </p:txBody>
      </p:sp>
      <p:sp>
        <p:nvSpPr>
          <p:cNvPr id="22" name="テキスト ボックス 10">
            <a:extLst>
              <a:ext uri="{FF2B5EF4-FFF2-40B4-BE49-F238E27FC236}">
                <a16:creationId xmlns:a16="http://schemas.microsoft.com/office/drawing/2014/main" id="{9A4B8D53-37D2-4E31-A82F-8F803784D9F3}"/>
              </a:ext>
            </a:extLst>
          </p:cNvPr>
          <p:cNvSpPr txBox="1"/>
          <p:nvPr/>
        </p:nvSpPr>
        <p:spPr>
          <a:xfrm>
            <a:off x="5189220" y="4358934"/>
            <a:ext cx="6032421" cy="523220"/>
          </a:xfrm>
          <a:prstGeom prst="rect">
            <a:avLst/>
          </a:prstGeom>
          <a:noFill/>
        </p:spPr>
        <p:txBody>
          <a:bodyPr wrap="none" rtlCol="0">
            <a:spAutoFit/>
          </a:bodyPr>
          <a:lstStyle/>
          <a:p>
            <a:r>
              <a:rPr kumimoji="1" lang="ja-JP" altLang="en-US" sz="2800" b="1" dirty="0">
                <a:solidFill>
                  <a:schemeClr val="accent2"/>
                </a:solidFill>
              </a:rPr>
              <a:t>強化アイテム</a:t>
            </a:r>
            <a:r>
              <a:rPr kumimoji="1" lang="ja-JP" altLang="en-US" dirty="0"/>
              <a:t>によってインベントリが増えていく</a:t>
            </a:r>
          </a:p>
        </p:txBody>
      </p:sp>
      <p:sp>
        <p:nvSpPr>
          <p:cNvPr id="25" name="TextBox 24"/>
          <p:cNvSpPr txBox="1"/>
          <p:nvPr/>
        </p:nvSpPr>
        <p:spPr>
          <a:xfrm>
            <a:off x="6096431" y="1857308"/>
            <a:ext cx="3041089"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インベントリ</a:t>
            </a:r>
            <a:endParaRPr lang="en-US" sz="3600" b="1" dirty="0">
              <a:solidFill>
                <a:schemeClr val="accent5">
                  <a:lumMod val="75000"/>
                </a:schemeClr>
              </a:solidFill>
            </a:endParaRPr>
          </a:p>
        </p:txBody>
      </p:sp>
    </p:spTree>
    <p:extLst>
      <p:ext uri="{BB962C8B-B14F-4D97-AF65-F5344CB8AC3E}">
        <p14:creationId xmlns:p14="http://schemas.microsoft.com/office/powerpoint/2010/main" val="249326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sp>
        <p:nvSpPr>
          <p:cNvPr id="41" name="正方形/長方形 5">
            <a:extLst>
              <a:ext uri="{FF2B5EF4-FFF2-40B4-BE49-F238E27FC236}">
                <a16:creationId xmlns:a16="http://schemas.microsoft.com/office/drawing/2014/main" id="{63E7FBD6-D4EE-4F50-B4F1-C7A9AC656CF9}"/>
              </a:ext>
            </a:extLst>
          </p:cNvPr>
          <p:cNvSpPr/>
          <p:nvPr/>
        </p:nvSpPr>
        <p:spPr>
          <a:xfrm>
            <a:off x="1430644" y="2625870"/>
            <a:ext cx="1124125" cy="29361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囚人</a:t>
            </a:r>
            <a:r>
              <a:rPr kumimoji="1" lang="en-US" altLang="ja-JP" dirty="0"/>
              <a:t>A</a:t>
            </a:r>
            <a:endParaRPr kumimoji="1" lang="ja-JP" altLang="en-US" dirty="0"/>
          </a:p>
        </p:txBody>
      </p:sp>
      <p:sp>
        <p:nvSpPr>
          <p:cNvPr id="42" name="正方形/長方形 7">
            <a:extLst>
              <a:ext uri="{FF2B5EF4-FFF2-40B4-BE49-F238E27FC236}">
                <a16:creationId xmlns:a16="http://schemas.microsoft.com/office/drawing/2014/main" id="{8AC1CC0C-5C9E-4D7F-8D86-0F71923C0BE3}"/>
              </a:ext>
            </a:extLst>
          </p:cNvPr>
          <p:cNvSpPr/>
          <p:nvPr/>
        </p:nvSpPr>
        <p:spPr>
          <a:xfrm>
            <a:off x="7032679" y="1671412"/>
            <a:ext cx="1124125" cy="29361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囚人</a:t>
            </a:r>
            <a:r>
              <a:rPr kumimoji="1" lang="en-US" altLang="ja-JP" dirty="0"/>
              <a:t>B</a:t>
            </a:r>
            <a:endParaRPr kumimoji="1" lang="ja-JP" altLang="en-US" dirty="0"/>
          </a:p>
        </p:txBody>
      </p:sp>
      <p:sp>
        <p:nvSpPr>
          <p:cNvPr id="43" name="テキスト ボックス 1">
            <a:extLst>
              <a:ext uri="{FF2B5EF4-FFF2-40B4-BE49-F238E27FC236}">
                <a16:creationId xmlns:a16="http://schemas.microsoft.com/office/drawing/2014/main" id="{D7D8BA66-5C0D-4DF9-A37F-7609B60062C1}"/>
              </a:ext>
            </a:extLst>
          </p:cNvPr>
          <p:cNvSpPr txBox="1"/>
          <p:nvPr/>
        </p:nvSpPr>
        <p:spPr>
          <a:xfrm>
            <a:off x="3006041" y="3007160"/>
            <a:ext cx="1800493" cy="369332"/>
          </a:xfrm>
          <a:prstGeom prst="rect">
            <a:avLst/>
          </a:prstGeom>
          <a:noFill/>
        </p:spPr>
        <p:txBody>
          <a:bodyPr wrap="none" rtlCol="0">
            <a:spAutoFit/>
          </a:bodyPr>
          <a:lstStyle/>
          <a:p>
            <a:r>
              <a:rPr kumimoji="1" lang="ja-JP" altLang="en-US" dirty="0"/>
              <a:t>素手、ナイフ等</a:t>
            </a:r>
          </a:p>
        </p:txBody>
      </p:sp>
      <p:sp>
        <p:nvSpPr>
          <p:cNvPr id="44" name="テキスト ボックス 2">
            <a:extLst>
              <a:ext uri="{FF2B5EF4-FFF2-40B4-BE49-F238E27FC236}">
                <a16:creationId xmlns:a16="http://schemas.microsoft.com/office/drawing/2014/main" id="{88286993-D4CA-4C7E-B7FB-249FBD188890}"/>
              </a:ext>
            </a:extLst>
          </p:cNvPr>
          <p:cNvSpPr txBox="1"/>
          <p:nvPr/>
        </p:nvSpPr>
        <p:spPr>
          <a:xfrm>
            <a:off x="2620642" y="3497167"/>
            <a:ext cx="2492990" cy="646331"/>
          </a:xfrm>
          <a:prstGeom prst="rect">
            <a:avLst/>
          </a:prstGeom>
          <a:noFill/>
        </p:spPr>
        <p:txBody>
          <a:bodyPr wrap="none" rtlCol="0">
            <a:spAutoFit/>
          </a:bodyPr>
          <a:lstStyle/>
          <a:p>
            <a:r>
              <a:rPr kumimoji="1" lang="ja-JP" altLang="en-US" dirty="0"/>
              <a:t>ステージに入った</a:t>
            </a:r>
            <a:endParaRPr kumimoji="1" lang="en-US" altLang="ja-JP" dirty="0"/>
          </a:p>
          <a:p>
            <a:r>
              <a:rPr kumimoji="1" lang="ja-JP" altLang="en-US" dirty="0"/>
              <a:t>瞬間襲い掛かってくる</a:t>
            </a:r>
          </a:p>
        </p:txBody>
      </p:sp>
      <p:sp>
        <p:nvSpPr>
          <p:cNvPr id="45" name="テキスト ボックス 8">
            <a:extLst>
              <a:ext uri="{FF2B5EF4-FFF2-40B4-BE49-F238E27FC236}">
                <a16:creationId xmlns:a16="http://schemas.microsoft.com/office/drawing/2014/main" id="{6A188C33-5E3A-4BDE-869F-06632170FF1E}"/>
              </a:ext>
            </a:extLst>
          </p:cNvPr>
          <p:cNvSpPr txBox="1"/>
          <p:nvPr/>
        </p:nvSpPr>
        <p:spPr>
          <a:xfrm>
            <a:off x="2177851" y="4964657"/>
            <a:ext cx="2784737" cy="369332"/>
          </a:xfrm>
          <a:prstGeom prst="rect">
            <a:avLst/>
          </a:prstGeom>
          <a:noFill/>
        </p:spPr>
        <p:txBody>
          <a:bodyPr wrap="none" rtlCol="0">
            <a:spAutoFit/>
          </a:bodyPr>
          <a:lstStyle/>
          <a:p>
            <a:r>
              <a:rPr kumimoji="1" lang="en-US" altLang="ja-JP" dirty="0"/>
              <a:t>2,3</a:t>
            </a:r>
            <a:r>
              <a:rPr kumimoji="1" lang="ja-JP" altLang="en-US" dirty="0"/>
              <a:t>回攻撃を当てると後退</a:t>
            </a:r>
          </a:p>
        </p:txBody>
      </p:sp>
      <p:pic>
        <p:nvPicPr>
          <p:cNvPr id="46" name="図 9">
            <a:extLst>
              <a:ext uri="{FF2B5EF4-FFF2-40B4-BE49-F238E27FC236}">
                <a16:creationId xmlns:a16="http://schemas.microsoft.com/office/drawing/2014/main" id="{31683B45-7FC8-438F-90FC-46FB0A4D14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720" y="3066709"/>
            <a:ext cx="933975" cy="1867950"/>
          </a:xfrm>
          <a:prstGeom prst="rect">
            <a:avLst/>
          </a:prstGeom>
        </p:spPr>
      </p:pic>
      <p:sp>
        <p:nvSpPr>
          <p:cNvPr id="47" name="テキスト ボックス 10">
            <a:extLst>
              <a:ext uri="{FF2B5EF4-FFF2-40B4-BE49-F238E27FC236}">
                <a16:creationId xmlns:a16="http://schemas.microsoft.com/office/drawing/2014/main" id="{368ACDFD-A659-45AC-A6A8-A4A9A54F8A7B}"/>
              </a:ext>
            </a:extLst>
          </p:cNvPr>
          <p:cNvSpPr txBox="1"/>
          <p:nvPr/>
        </p:nvSpPr>
        <p:spPr>
          <a:xfrm>
            <a:off x="2990647" y="2641590"/>
            <a:ext cx="1107996" cy="369332"/>
          </a:xfrm>
          <a:prstGeom prst="rect">
            <a:avLst/>
          </a:prstGeom>
          <a:noFill/>
        </p:spPr>
        <p:txBody>
          <a:bodyPr wrap="none" rtlCol="0">
            <a:spAutoFit/>
          </a:bodyPr>
          <a:lstStyle/>
          <a:p>
            <a:r>
              <a:rPr kumimoji="1" lang="ja-JP" altLang="en-US" dirty="0"/>
              <a:t>近接攻撃</a:t>
            </a:r>
          </a:p>
        </p:txBody>
      </p:sp>
      <p:pic>
        <p:nvPicPr>
          <p:cNvPr id="48" name="図 11">
            <a:extLst>
              <a:ext uri="{FF2B5EF4-FFF2-40B4-BE49-F238E27FC236}">
                <a16:creationId xmlns:a16="http://schemas.microsoft.com/office/drawing/2014/main" id="{30AF5F89-116B-4F8E-8075-0A5697E54B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8420" y="2230799"/>
            <a:ext cx="933974" cy="1867948"/>
          </a:xfrm>
          <a:prstGeom prst="rect">
            <a:avLst/>
          </a:prstGeom>
        </p:spPr>
      </p:pic>
      <p:sp>
        <p:nvSpPr>
          <p:cNvPr id="49" name="テキスト ボックス 12">
            <a:extLst>
              <a:ext uri="{FF2B5EF4-FFF2-40B4-BE49-F238E27FC236}">
                <a16:creationId xmlns:a16="http://schemas.microsoft.com/office/drawing/2014/main" id="{E8AA9ACD-736A-475D-8111-69D0F4FF93C5}"/>
              </a:ext>
            </a:extLst>
          </p:cNvPr>
          <p:cNvSpPr txBox="1"/>
          <p:nvPr/>
        </p:nvSpPr>
        <p:spPr>
          <a:xfrm>
            <a:off x="8520940" y="2244261"/>
            <a:ext cx="1338828" cy="369332"/>
          </a:xfrm>
          <a:prstGeom prst="rect">
            <a:avLst/>
          </a:prstGeom>
          <a:noFill/>
        </p:spPr>
        <p:txBody>
          <a:bodyPr wrap="none" rtlCol="0">
            <a:spAutoFit/>
          </a:bodyPr>
          <a:lstStyle/>
          <a:p>
            <a:r>
              <a:rPr kumimoji="1" lang="ja-JP" altLang="en-US" dirty="0"/>
              <a:t>遠距離攻撃</a:t>
            </a:r>
          </a:p>
        </p:txBody>
      </p:sp>
      <p:sp>
        <p:nvSpPr>
          <p:cNvPr id="50" name="テキスト ボックス 13">
            <a:extLst>
              <a:ext uri="{FF2B5EF4-FFF2-40B4-BE49-F238E27FC236}">
                <a16:creationId xmlns:a16="http://schemas.microsoft.com/office/drawing/2014/main" id="{DEE92CFE-30B8-40EB-BD7C-50093BD5BC3A}"/>
              </a:ext>
            </a:extLst>
          </p:cNvPr>
          <p:cNvSpPr txBox="1"/>
          <p:nvPr/>
        </p:nvSpPr>
        <p:spPr>
          <a:xfrm>
            <a:off x="8508356" y="2613593"/>
            <a:ext cx="1820412" cy="369332"/>
          </a:xfrm>
          <a:prstGeom prst="rect">
            <a:avLst/>
          </a:prstGeom>
          <a:noFill/>
        </p:spPr>
        <p:txBody>
          <a:bodyPr wrap="square" rtlCol="0">
            <a:spAutoFit/>
          </a:bodyPr>
          <a:lstStyle/>
          <a:p>
            <a:r>
              <a:rPr kumimoji="1" lang="ja-JP" altLang="en-US" dirty="0"/>
              <a:t>ハンドガン、</a:t>
            </a:r>
          </a:p>
        </p:txBody>
      </p:sp>
      <p:sp>
        <p:nvSpPr>
          <p:cNvPr id="51" name="テキスト ボックス 15">
            <a:extLst>
              <a:ext uri="{FF2B5EF4-FFF2-40B4-BE49-F238E27FC236}">
                <a16:creationId xmlns:a16="http://schemas.microsoft.com/office/drawing/2014/main" id="{08951BEA-B38E-4A38-89EA-212F0E4D34A5}"/>
              </a:ext>
            </a:extLst>
          </p:cNvPr>
          <p:cNvSpPr txBox="1"/>
          <p:nvPr/>
        </p:nvSpPr>
        <p:spPr>
          <a:xfrm>
            <a:off x="7035441" y="5760628"/>
            <a:ext cx="2031325" cy="646331"/>
          </a:xfrm>
          <a:prstGeom prst="rect">
            <a:avLst/>
          </a:prstGeom>
          <a:noFill/>
        </p:spPr>
        <p:txBody>
          <a:bodyPr wrap="none" rtlCol="0">
            <a:spAutoFit/>
          </a:bodyPr>
          <a:lstStyle/>
          <a:p>
            <a:r>
              <a:rPr kumimoji="1" lang="ja-JP" altLang="en-US" dirty="0"/>
              <a:t>一定数弾を出すと</a:t>
            </a:r>
            <a:endParaRPr kumimoji="1" lang="en-US" altLang="ja-JP" dirty="0"/>
          </a:p>
          <a:p>
            <a:r>
              <a:rPr kumimoji="1" lang="ja-JP" altLang="en-US" dirty="0"/>
              <a:t>リロードする</a:t>
            </a:r>
          </a:p>
        </p:txBody>
      </p:sp>
      <p:pic>
        <p:nvPicPr>
          <p:cNvPr id="52" name="図 17">
            <a:extLst>
              <a:ext uri="{FF2B5EF4-FFF2-40B4-BE49-F238E27FC236}">
                <a16:creationId xmlns:a16="http://schemas.microsoft.com/office/drawing/2014/main" id="{3CFADF49-CF91-41C4-9A4B-D03673D851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7216" y="5358389"/>
            <a:ext cx="1499611" cy="1499611"/>
          </a:xfrm>
          <a:prstGeom prst="rect">
            <a:avLst/>
          </a:prstGeom>
        </p:spPr>
      </p:pic>
      <p:sp>
        <p:nvSpPr>
          <p:cNvPr id="53" name="楕円 18">
            <a:extLst>
              <a:ext uri="{FF2B5EF4-FFF2-40B4-BE49-F238E27FC236}">
                <a16:creationId xmlns:a16="http://schemas.microsoft.com/office/drawing/2014/main" id="{D3A14D22-65D1-4A89-9A70-FC193323AA4B}"/>
              </a:ext>
            </a:extLst>
          </p:cNvPr>
          <p:cNvSpPr/>
          <p:nvPr/>
        </p:nvSpPr>
        <p:spPr>
          <a:xfrm>
            <a:off x="10085763" y="3828915"/>
            <a:ext cx="545285" cy="5245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ｐ</a:t>
            </a:r>
          </a:p>
        </p:txBody>
      </p:sp>
      <p:sp>
        <p:nvSpPr>
          <p:cNvPr id="54" name="楕円 19">
            <a:extLst>
              <a:ext uri="{FF2B5EF4-FFF2-40B4-BE49-F238E27FC236}">
                <a16:creationId xmlns:a16="http://schemas.microsoft.com/office/drawing/2014/main" id="{1BA1D42D-348F-4A85-A33A-940C34E06E79}"/>
              </a:ext>
            </a:extLst>
          </p:cNvPr>
          <p:cNvSpPr/>
          <p:nvPr/>
        </p:nvSpPr>
        <p:spPr>
          <a:xfrm>
            <a:off x="8051103" y="4604038"/>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cxnSp>
        <p:nvCxnSpPr>
          <p:cNvPr id="55" name="直線矢印コネクタ 21">
            <a:extLst>
              <a:ext uri="{FF2B5EF4-FFF2-40B4-BE49-F238E27FC236}">
                <a16:creationId xmlns:a16="http://schemas.microsoft.com/office/drawing/2014/main" id="{3EDB05F2-25EB-47F4-9A15-628AE6BA14A6}"/>
              </a:ext>
            </a:extLst>
          </p:cNvPr>
          <p:cNvCxnSpPr/>
          <p:nvPr/>
        </p:nvCxnSpPr>
        <p:spPr>
          <a:xfrm flipV="1">
            <a:off x="8603818" y="4259387"/>
            <a:ext cx="1376983" cy="42821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楕円 22">
            <a:extLst>
              <a:ext uri="{FF2B5EF4-FFF2-40B4-BE49-F238E27FC236}">
                <a16:creationId xmlns:a16="http://schemas.microsoft.com/office/drawing/2014/main" id="{C92CDBC9-C244-48AD-B0D4-965865F6E9AE}"/>
              </a:ext>
            </a:extLst>
          </p:cNvPr>
          <p:cNvSpPr/>
          <p:nvPr/>
        </p:nvSpPr>
        <p:spPr>
          <a:xfrm>
            <a:off x="5835705" y="3682588"/>
            <a:ext cx="374396" cy="321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a:t>
            </a:r>
          </a:p>
          <a:p>
            <a:pPr algn="ctr"/>
            <a:r>
              <a:rPr kumimoji="1" lang="en-US" altLang="ja-JP" dirty="0"/>
              <a:t>P</a:t>
            </a:r>
          </a:p>
          <a:p>
            <a:pPr algn="ctr"/>
            <a:endParaRPr kumimoji="1" lang="ja-JP" altLang="en-US" dirty="0"/>
          </a:p>
        </p:txBody>
      </p:sp>
      <p:sp>
        <p:nvSpPr>
          <p:cNvPr id="57" name="楕円 24">
            <a:extLst>
              <a:ext uri="{FF2B5EF4-FFF2-40B4-BE49-F238E27FC236}">
                <a16:creationId xmlns:a16="http://schemas.microsoft.com/office/drawing/2014/main" id="{4E6ABC0C-CABF-4C51-858D-58BBCE692100}"/>
              </a:ext>
            </a:extLst>
          </p:cNvPr>
          <p:cNvSpPr/>
          <p:nvPr/>
        </p:nvSpPr>
        <p:spPr>
          <a:xfrm>
            <a:off x="4764236" y="4299766"/>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58" name="楕円 25">
            <a:extLst>
              <a:ext uri="{FF2B5EF4-FFF2-40B4-BE49-F238E27FC236}">
                <a16:creationId xmlns:a16="http://schemas.microsoft.com/office/drawing/2014/main" id="{9F4A4D81-0893-4340-B00F-81F3BE132270}"/>
              </a:ext>
            </a:extLst>
          </p:cNvPr>
          <p:cNvSpPr/>
          <p:nvPr/>
        </p:nvSpPr>
        <p:spPr>
          <a:xfrm>
            <a:off x="5736072" y="4882443"/>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59" name="楕円 26">
            <a:extLst>
              <a:ext uri="{FF2B5EF4-FFF2-40B4-BE49-F238E27FC236}">
                <a16:creationId xmlns:a16="http://schemas.microsoft.com/office/drawing/2014/main" id="{9E5DC89A-B3D1-42FC-B06A-6244EDE918B0}"/>
              </a:ext>
            </a:extLst>
          </p:cNvPr>
          <p:cNvSpPr/>
          <p:nvPr/>
        </p:nvSpPr>
        <p:spPr>
          <a:xfrm>
            <a:off x="6838251" y="4453857"/>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60" name="楕円 27">
            <a:extLst>
              <a:ext uri="{FF2B5EF4-FFF2-40B4-BE49-F238E27FC236}">
                <a16:creationId xmlns:a16="http://schemas.microsoft.com/office/drawing/2014/main" id="{AA49DC31-8171-4264-B8E9-CC32490175EF}"/>
              </a:ext>
            </a:extLst>
          </p:cNvPr>
          <p:cNvSpPr/>
          <p:nvPr/>
        </p:nvSpPr>
        <p:spPr>
          <a:xfrm>
            <a:off x="6432162" y="4857725"/>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cxnSp>
        <p:nvCxnSpPr>
          <p:cNvPr id="61" name="直線矢印コネクタ 34">
            <a:extLst>
              <a:ext uri="{FF2B5EF4-FFF2-40B4-BE49-F238E27FC236}">
                <a16:creationId xmlns:a16="http://schemas.microsoft.com/office/drawing/2014/main" id="{85ADA0E8-CDF6-45E6-A1E3-0DCB59E70BF5}"/>
              </a:ext>
            </a:extLst>
          </p:cNvPr>
          <p:cNvCxnSpPr>
            <a:cxnSpLocks/>
          </p:cNvCxnSpPr>
          <p:nvPr/>
        </p:nvCxnSpPr>
        <p:spPr>
          <a:xfrm flipV="1">
            <a:off x="5312791" y="4000684"/>
            <a:ext cx="422065" cy="3717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37">
            <a:extLst>
              <a:ext uri="{FF2B5EF4-FFF2-40B4-BE49-F238E27FC236}">
                <a16:creationId xmlns:a16="http://schemas.microsoft.com/office/drawing/2014/main" id="{A73C341D-DFBE-43A2-A352-C584C120B8AB}"/>
              </a:ext>
            </a:extLst>
          </p:cNvPr>
          <p:cNvCxnSpPr>
            <a:cxnSpLocks/>
          </p:cNvCxnSpPr>
          <p:nvPr/>
        </p:nvCxnSpPr>
        <p:spPr>
          <a:xfrm flipH="1" flipV="1">
            <a:off x="6224913" y="4195485"/>
            <a:ext cx="352238" cy="6156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38">
            <a:extLst>
              <a:ext uri="{FF2B5EF4-FFF2-40B4-BE49-F238E27FC236}">
                <a16:creationId xmlns:a16="http://schemas.microsoft.com/office/drawing/2014/main" id="{E6805A1F-9D6B-4D9F-9340-04C217AE0065}"/>
              </a:ext>
            </a:extLst>
          </p:cNvPr>
          <p:cNvCxnSpPr>
            <a:cxnSpLocks/>
          </p:cNvCxnSpPr>
          <p:nvPr/>
        </p:nvCxnSpPr>
        <p:spPr>
          <a:xfrm flipH="1" flipV="1">
            <a:off x="5990720" y="4151819"/>
            <a:ext cx="52481" cy="66947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39">
            <a:extLst>
              <a:ext uri="{FF2B5EF4-FFF2-40B4-BE49-F238E27FC236}">
                <a16:creationId xmlns:a16="http://schemas.microsoft.com/office/drawing/2014/main" id="{15583DB1-387F-437A-B241-FF781C37305F}"/>
              </a:ext>
            </a:extLst>
          </p:cNvPr>
          <p:cNvCxnSpPr>
            <a:cxnSpLocks/>
          </p:cNvCxnSpPr>
          <p:nvPr/>
        </p:nvCxnSpPr>
        <p:spPr>
          <a:xfrm flipH="1" flipV="1">
            <a:off x="6255798" y="3950563"/>
            <a:ext cx="593714" cy="48969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正方形/長方形 46">
            <a:extLst>
              <a:ext uri="{FF2B5EF4-FFF2-40B4-BE49-F238E27FC236}">
                <a16:creationId xmlns:a16="http://schemas.microsoft.com/office/drawing/2014/main" id="{35A584F5-B95E-48A8-8A83-F995389B788B}"/>
              </a:ext>
            </a:extLst>
          </p:cNvPr>
          <p:cNvSpPr/>
          <p:nvPr/>
        </p:nvSpPr>
        <p:spPr>
          <a:xfrm>
            <a:off x="5760935" y="2675800"/>
            <a:ext cx="523936" cy="93217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entrance</a:t>
            </a:r>
            <a:endParaRPr kumimoji="1" lang="ja-JP" altLang="en-US" dirty="0"/>
          </a:p>
        </p:txBody>
      </p:sp>
      <p:sp>
        <p:nvSpPr>
          <p:cNvPr id="66" name="楕円 47">
            <a:extLst>
              <a:ext uri="{FF2B5EF4-FFF2-40B4-BE49-F238E27FC236}">
                <a16:creationId xmlns:a16="http://schemas.microsoft.com/office/drawing/2014/main" id="{0CC14E78-AE70-489C-AE9F-89C3E406B039}"/>
              </a:ext>
            </a:extLst>
          </p:cNvPr>
          <p:cNvSpPr/>
          <p:nvPr/>
        </p:nvSpPr>
        <p:spPr>
          <a:xfrm>
            <a:off x="2536840" y="5760628"/>
            <a:ext cx="507534" cy="582286"/>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cxnSp>
        <p:nvCxnSpPr>
          <p:cNvPr id="67" name="直線矢印コネクタ 48">
            <a:extLst>
              <a:ext uri="{FF2B5EF4-FFF2-40B4-BE49-F238E27FC236}">
                <a16:creationId xmlns:a16="http://schemas.microsoft.com/office/drawing/2014/main" id="{041A306A-EC53-4B63-929A-83C280C27AB2}"/>
              </a:ext>
            </a:extLst>
          </p:cNvPr>
          <p:cNvCxnSpPr>
            <a:cxnSpLocks/>
          </p:cNvCxnSpPr>
          <p:nvPr/>
        </p:nvCxnSpPr>
        <p:spPr>
          <a:xfrm flipH="1">
            <a:off x="1947153" y="6316103"/>
            <a:ext cx="461395" cy="3687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楕円 53">
            <a:extLst>
              <a:ext uri="{FF2B5EF4-FFF2-40B4-BE49-F238E27FC236}">
                <a16:creationId xmlns:a16="http://schemas.microsoft.com/office/drawing/2014/main" id="{F57D1DC6-547F-4D40-B559-418D9D8E1AB6}"/>
              </a:ext>
            </a:extLst>
          </p:cNvPr>
          <p:cNvSpPr/>
          <p:nvPr/>
        </p:nvSpPr>
        <p:spPr>
          <a:xfrm>
            <a:off x="3651640" y="5613965"/>
            <a:ext cx="422064" cy="321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a:t>
            </a:r>
          </a:p>
          <a:p>
            <a:pPr algn="ctr"/>
            <a:r>
              <a:rPr kumimoji="1" lang="en-US" altLang="ja-JP" dirty="0"/>
              <a:t>P</a:t>
            </a:r>
          </a:p>
          <a:p>
            <a:pPr algn="ctr"/>
            <a:endParaRPr kumimoji="1" lang="ja-JP" altLang="en-US" dirty="0"/>
          </a:p>
        </p:txBody>
      </p:sp>
      <p:sp>
        <p:nvSpPr>
          <p:cNvPr id="69" name="爆発: 8 pt 54">
            <a:extLst>
              <a:ext uri="{FF2B5EF4-FFF2-40B4-BE49-F238E27FC236}">
                <a16:creationId xmlns:a16="http://schemas.microsoft.com/office/drawing/2014/main" id="{522F6DF0-A1D3-4E89-AB24-BBFDBC8B35B6}"/>
              </a:ext>
            </a:extLst>
          </p:cNvPr>
          <p:cNvSpPr/>
          <p:nvPr/>
        </p:nvSpPr>
        <p:spPr>
          <a:xfrm>
            <a:off x="3183959" y="5689190"/>
            <a:ext cx="819475" cy="492100"/>
          </a:xfrm>
          <a:prstGeom prst="irregularSeal1">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Hit</a:t>
            </a:r>
          </a:p>
        </p:txBody>
      </p:sp>
      <p:sp>
        <p:nvSpPr>
          <p:cNvPr id="70" name="正方形/長方形 55">
            <a:extLst>
              <a:ext uri="{FF2B5EF4-FFF2-40B4-BE49-F238E27FC236}">
                <a16:creationId xmlns:a16="http://schemas.microsoft.com/office/drawing/2014/main" id="{9FD882CB-D477-4D6F-AC28-075BA6954E3B}"/>
              </a:ext>
            </a:extLst>
          </p:cNvPr>
          <p:cNvSpPr/>
          <p:nvPr/>
        </p:nvSpPr>
        <p:spPr>
          <a:xfrm>
            <a:off x="2843158" y="2207470"/>
            <a:ext cx="1921078" cy="2941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囚人</a:t>
            </a:r>
            <a:r>
              <a:rPr kumimoji="1" lang="en-US" altLang="ja-JP" dirty="0"/>
              <a:t>0000~0500</a:t>
            </a:r>
            <a:endParaRPr kumimoji="1" lang="ja-JP" altLang="en-US" dirty="0"/>
          </a:p>
        </p:txBody>
      </p:sp>
      <p:sp>
        <p:nvSpPr>
          <p:cNvPr id="71" name="正方形/長方形 56">
            <a:extLst>
              <a:ext uri="{FF2B5EF4-FFF2-40B4-BE49-F238E27FC236}">
                <a16:creationId xmlns:a16="http://schemas.microsoft.com/office/drawing/2014/main" id="{0E3A4035-773C-44FA-A52C-AB518899DC05}"/>
              </a:ext>
            </a:extLst>
          </p:cNvPr>
          <p:cNvSpPr/>
          <p:nvPr/>
        </p:nvSpPr>
        <p:spPr>
          <a:xfrm>
            <a:off x="8407690" y="1697150"/>
            <a:ext cx="1921078" cy="2941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囚人</a:t>
            </a:r>
            <a:r>
              <a:rPr kumimoji="1" lang="en-US" altLang="ja-JP" dirty="0"/>
              <a:t>0501~1000</a:t>
            </a:r>
            <a:endParaRPr kumimoji="1" lang="ja-JP" altLang="en-US" dirty="0"/>
          </a:p>
        </p:txBody>
      </p:sp>
      <p:sp>
        <p:nvSpPr>
          <p:cNvPr id="72" name="TextBox 71"/>
          <p:cNvSpPr txBox="1"/>
          <p:nvPr/>
        </p:nvSpPr>
        <p:spPr>
          <a:xfrm>
            <a:off x="398932" y="1633019"/>
            <a:ext cx="1548221" cy="923330"/>
          </a:xfrm>
          <a:prstGeom prst="rect">
            <a:avLst/>
          </a:prstGeom>
          <a:solidFill>
            <a:srgbClr val="FFC000"/>
          </a:solidFill>
        </p:spPr>
        <p:txBody>
          <a:bodyPr wrap="square" rtlCol="0">
            <a:spAutoFit/>
          </a:bodyPr>
          <a:lstStyle/>
          <a:p>
            <a:r>
              <a:rPr lang="ja-JP" altLang="en-US" sz="5400" b="1" dirty="0"/>
              <a:t>敵</a:t>
            </a:r>
            <a:r>
              <a:rPr lang="en-US" altLang="ja-JP" sz="5400" b="1" dirty="0"/>
              <a:t>AI</a:t>
            </a:r>
            <a:endParaRPr lang="en-US" sz="5400" b="1" dirty="0"/>
          </a:p>
        </p:txBody>
      </p:sp>
    </p:spTree>
    <p:extLst>
      <p:ext uri="{BB962C8B-B14F-4D97-AF65-F5344CB8AC3E}">
        <p14:creationId xmlns:p14="http://schemas.microsoft.com/office/powerpoint/2010/main" val="981703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4">
            <a:extLst>
              <a:ext uri="{FF2B5EF4-FFF2-40B4-BE49-F238E27FC236}">
                <a16:creationId xmlns:a16="http://schemas.microsoft.com/office/drawing/2014/main" id="{1C7390E3-7F86-4759-B013-625FF8695BA8}"/>
              </a:ext>
            </a:extLst>
          </p:cNvPr>
          <p:cNvSpPr/>
          <p:nvPr/>
        </p:nvSpPr>
        <p:spPr>
          <a:xfrm>
            <a:off x="0" y="0"/>
            <a:ext cx="6455506"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3">
            <a:extLst>
              <a:ext uri="{FF2B5EF4-FFF2-40B4-BE49-F238E27FC236}">
                <a16:creationId xmlns:a16="http://schemas.microsoft.com/office/drawing/2014/main" id="{7F86680F-D054-4F49-8711-264897B230E3}"/>
              </a:ext>
            </a:extLst>
          </p:cNvPr>
          <p:cNvSpPr txBox="1"/>
          <p:nvPr/>
        </p:nvSpPr>
        <p:spPr>
          <a:xfrm>
            <a:off x="442375" y="232172"/>
            <a:ext cx="5570756" cy="1015663"/>
          </a:xfrm>
          <a:prstGeom prst="rect">
            <a:avLst/>
          </a:prstGeom>
          <a:noFill/>
        </p:spPr>
        <p:txBody>
          <a:bodyPr wrap="none" rtlCol="0">
            <a:spAutoFit/>
          </a:bodyPr>
          <a:lstStyle/>
          <a:p>
            <a:r>
              <a:rPr kumimoji="1" lang="ja-JP" altLang="en-US" sz="6000" dirty="0">
                <a:solidFill>
                  <a:schemeClr val="bg1"/>
                </a:solidFill>
              </a:rPr>
              <a:t>初期コンセプト</a:t>
            </a:r>
          </a:p>
        </p:txBody>
      </p:sp>
      <p:sp>
        <p:nvSpPr>
          <p:cNvPr id="10" name="TextBox 9"/>
          <p:cNvSpPr txBox="1"/>
          <p:nvPr/>
        </p:nvSpPr>
        <p:spPr>
          <a:xfrm>
            <a:off x="2468742" y="1863633"/>
            <a:ext cx="7088777" cy="923330"/>
          </a:xfrm>
          <a:prstGeom prst="rect">
            <a:avLst/>
          </a:prstGeom>
          <a:noFill/>
        </p:spPr>
        <p:txBody>
          <a:bodyPr wrap="square" rtlCol="0">
            <a:spAutoFit/>
          </a:bodyPr>
          <a:lstStyle/>
          <a:p>
            <a:r>
              <a:rPr lang="ja-JP" altLang="en-US" dirty="0"/>
              <a:t>それは、プレイヤーが敵を倒すために</a:t>
            </a:r>
            <a:r>
              <a:rPr lang="ja-JP" altLang="en-US" b="1" dirty="0">
                <a:solidFill>
                  <a:srgbClr val="FF0000"/>
                </a:solidFill>
              </a:rPr>
              <a:t>近接戦闘</a:t>
            </a:r>
            <a:r>
              <a:rPr lang="ja-JP" altLang="en-US" dirty="0"/>
              <a:t>であり、また、プレイヤーは敵を殺すために</a:t>
            </a:r>
            <a:r>
              <a:rPr lang="ja-JP" altLang="en-US" b="1" dirty="0">
                <a:solidFill>
                  <a:srgbClr val="FF0000"/>
                </a:solidFill>
              </a:rPr>
              <a:t>銃を使用</a:t>
            </a:r>
            <a:r>
              <a:rPr lang="ja-JP" altLang="en-US" dirty="0"/>
              <a:t>することができるを行うアクションゲームです。</a:t>
            </a:r>
            <a:endParaRPr lang="en-US" dirty="0"/>
          </a:p>
        </p:txBody>
      </p:sp>
      <p:pic>
        <p:nvPicPr>
          <p:cNvPr id="2054" name="Picture 6" descr="Shooting, sport shoot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4762" y="4833773"/>
            <a:ext cx="1072333" cy="107233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Shooting, sport shoot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8914" y="4268336"/>
            <a:ext cx="1072333" cy="107233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2" descr="View topic - ıllıllı ғroхт'ѕ gғх ѕнop ıllıllı"/>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1981" y="4580647"/>
            <a:ext cx="79365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2" descr="View topic - ıllıllı ғroхт'ѕ gғх ѕнop ıllıll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414689" y="4580647"/>
            <a:ext cx="99007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2" descr="View topic - ıllıllı ғroхт'ѕ gғх ѕнop ıllıllı"/>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70420" y="5007661"/>
            <a:ext cx="79365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2" descr="View topic - ıllıllı ғroхт'ѕ gғх ѕнop ıllıllı"/>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250" y="4750717"/>
            <a:ext cx="79365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2" descr="View topic - ıllıllı ғroхт'ѕ gғх ѕнop ıllıll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641584" y="4750717"/>
            <a:ext cx="99007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2" descr="View topic - ıllıllı ғroхт'ѕ gғх ѕнop ıllıll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885146" y="5114688"/>
            <a:ext cx="99007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2" descr="View topic - ıllıllı ғroхт'ѕ gғх ѕнop ıllıll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5440890" y="5177731"/>
            <a:ext cx="99007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Shooting, sport shooter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8847259" y="7118665"/>
            <a:ext cx="197198" cy="17575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Fighter, gladiator, medieval, morning star, soldier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10075" y="3358160"/>
            <a:ext cx="799306" cy="73061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Shooting, sport shoot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388431" y="4554690"/>
            <a:ext cx="1041833" cy="107233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4" descr="Fighter, gladiator, medieval, morning star, soldier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6185253" y="3617039"/>
            <a:ext cx="719172" cy="73061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4" descr="Fighter, gladiator, medieval, morning star, soldier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6430969" y="3170588"/>
            <a:ext cx="719172" cy="73061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Blast, bomb, boom, burst, cloudy explosion, effec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95775" y="3184558"/>
            <a:ext cx="841132" cy="84113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6" descr="Blast, bomb, boom, burst, cloudy explosion, effec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22047" y="4458171"/>
            <a:ext cx="841132" cy="841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21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5769428" y="249589"/>
            <a:ext cx="467214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ストーリー</a:t>
            </a:r>
            <a:endParaRPr lang="en-US" sz="6600" dirty="0">
              <a:solidFill>
                <a:schemeClr val="bg1"/>
              </a:solidFill>
            </a:endParaRPr>
          </a:p>
        </p:txBody>
      </p:sp>
      <p:sp>
        <p:nvSpPr>
          <p:cNvPr id="7" name="コンテンツ プレースホルダー 2">
            <a:extLst>
              <a:ext uri="{FF2B5EF4-FFF2-40B4-BE49-F238E27FC236}">
                <a16:creationId xmlns:a16="http://schemas.microsoft.com/office/drawing/2014/main" id="{7CA0DE63-B65E-49DA-AFCC-0CE594746D22}"/>
              </a:ext>
            </a:extLst>
          </p:cNvPr>
          <p:cNvSpPr>
            <a:spLocks noGrp="1"/>
          </p:cNvSpPr>
          <p:nvPr>
            <p:ph idx="1"/>
          </p:nvPr>
        </p:nvSpPr>
        <p:spPr>
          <a:xfrm>
            <a:off x="5019402" y="1730391"/>
            <a:ext cx="6172200" cy="3858768"/>
          </a:xfrm>
          <a:solidFill>
            <a:srgbClr val="FFC000"/>
          </a:solidFill>
        </p:spPr>
        <p:txBody>
          <a:bodyPr>
            <a:normAutofit/>
          </a:bodyPr>
          <a:lstStyle/>
          <a:p>
            <a:pPr marL="0" indent="0">
              <a:buNone/>
            </a:pPr>
            <a:r>
              <a:rPr kumimoji="1" lang="ja-JP" altLang="en-US" sz="2400" dirty="0"/>
              <a:t>君は、いま人生で最も最悪な場所で過ごしている。そこは刑務所だ。しかも君の時間は刑務所で止まった。つまり、解放される日が近づくと、刑務所に入ったに戻されてしまう。このループからぬけだすためには、凶悪な囚人と刑務官を倒してここから、脱獄するしかない・・・</a:t>
            </a:r>
          </a:p>
        </p:txBody>
      </p:sp>
      <p:pic>
        <p:nvPicPr>
          <p:cNvPr id="8" name="Picture 2" descr="ソース画像を表示">
            <a:extLst>
              <a:ext uri="{FF2B5EF4-FFF2-40B4-BE49-F238E27FC236}">
                <a16:creationId xmlns:a16="http://schemas.microsoft.com/office/drawing/2014/main" id="{52590340-4C10-4CDE-9AE0-0A1211C38C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335"/>
          <a:stretch/>
        </p:blipFill>
        <p:spPr bwMode="auto">
          <a:xfrm>
            <a:off x="837349" y="1943239"/>
            <a:ext cx="2906727" cy="4296452"/>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3">
            <a:extLst>
              <a:ext uri="{FF2B5EF4-FFF2-40B4-BE49-F238E27FC236}">
                <a16:creationId xmlns:a16="http://schemas.microsoft.com/office/drawing/2014/main" id="{E8E52140-6394-431D-A246-3B27BC61BA2C}"/>
              </a:ext>
            </a:extLst>
          </p:cNvPr>
          <p:cNvSpPr/>
          <p:nvPr/>
        </p:nvSpPr>
        <p:spPr>
          <a:xfrm>
            <a:off x="1537204" y="2096152"/>
            <a:ext cx="1320674" cy="9218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98455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Jail Vectors, Photos and PSD files | Fre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304" y="1384213"/>
            <a:ext cx="4245882" cy="4245883"/>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551021" y="2357674"/>
            <a:ext cx="2394857" cy="923330"/>
          </a:xfrm>
          <a:prstGeom prst="rect">
            <a:avLst/>
          </a:prstGeom>
          <a:solidFill>
            <a:srgbClr val="FFC000"/>
          </a:solidFill>
        </p:spPr>
        <p:txBody>
          <a:bodyPr wrap="square" rtlCol="0">
            <a:spAutoFit/>
          </a:bodyPr>
          <a:lstStyle/>
          <a:p>
            <a:r>
              <a:rPr lang="ja-JP" altLang="en-US" sz="5400" b="1" dirty="0"/>
              <a:t>ゴール</a:t>
            </a:r>
            <a:endParaRPr lang="en-US" sz="5400" b="1" dirty="0"/>
          </a:p>
        </p:txBody>
      </p:sp>
      <p:sp>
        <p:nvSpPr>
          <p:cNvPr id="8" name="Rectangle 7"/>
          <p:cNvSpPr/>
          <p:nvPr/>
        </p:nvSpPr>
        <p:spPr>
          <a:xfrm>
            <a:off x="5594221" y="4158671"/>
            <a:ext cx="5134739" cy="461665"/>
          </a:xfrm>
          <a:prstGeom prst="rect">
            <a:avLst/>
          </a:prstGeom>
        </p:spPr>
        <p:txBody>
          <a:bodyPr wrap="none">
            <a:spAutoFit/>
          </a:bodyPr>
          <a:lstStyle/>
          <a:p>
            <a:r>
              <a:rPr lang="en-US" sz="2400" b="1" dirty="0">
                <a:solidFill>
                  <a:srgbClr val="C00000"/>
                </a:solidFill>
              </a:rPr>
              <a:t>刑務所の出口を見つける</a:t>
            </a:r>
            <a:r>
              <a:rPr lang="en-US" sz="2400" dirty="0"/>
              <a:t>ことです</a:t>
            </a:r>
            <a:r>
              <a:rPr lang="en-US" sz="2400" b="1" dirty="0">
                <a:solidFill>
                  <a:srgbClr val="C00000"/>
                </a:solidFill>
              </a:rPr>
              <a:t>。</a:t>
            </a:r>
          </a:p>
        </p:txBody>
      </p:sp>
      <p:pic>
        <p:nvPicPr>
          <p:cNvPr id="3076" name="Picture 4" descr="Go Out Svg Png Icon Free Download (#170042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290713" y="5146006"/>
            <a:ext cx="2062064" cy="1868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016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7595" y="3291372"/>
            <a:ext cx="4584519" cy="2543570"/>
          </a:xfrm>
          <a:prstGeom prst="rect">
            <a:avLst/>
          </a:prstGeom>
        </p:spPr>
      </p:pic>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376850" y="1957080"/>
            <a:ext cx="2394857" cy="923330"/>
          </a:xfrm>
          <a:prstGeom prst="rect">
            <a:avLst/>
          </a:prstGeom>
          <a:solidFill>
            <a:srgbClr val="FFC000"/>
          </a:solidFill>
        </p:spPr>
        <p:txBody>
          <a:bodyPr wrap="square" rtlCol="0">
            <a:spAutoFit/>
          </a:bodyPr>
          <a:lstStyle/>
          <a:p>
            <a:r>
              <a:rPr lang="ja-JP" altLang="en-US" sz="5400" b="1" dirty="0"/>
              <a:t>ルール</a:t>
            </a:r>
            <a:endParaRPr lang="en-US" sz="5400" b="1" dirty="0"/>
          </a:p>
        </p:txBody>
      </p:sp>
      <p:pic>
        <p:nvPicPr>
          <p:cNvPr id="6146" name="Picture 2" descr="Gun, modern, shooter, submachine gun, weapo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196" y="4633491"/>
            <a:ext cx="575415" cy="57541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Gun, Pistol, Weapon Icon - Download Free Ico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96738" y="5312627"/>
            <a:ext cx="291939" cy="29193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s://external-content.duckduckgo.com/iu/?u=https%3A%2F%2Ftse1.mm.bing.net%2Fth%3Fid%3DOIP.Fzl7S98H5cbRWqFn--aw6gHaHa%26pid%3DApi&amp;f=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94947" y="4297819"/>
            <a:ext cx="522315" cy="52231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373189" y="3392332"/>
            <a:ext cx="6096000" cy="2031325"/>
          </a:xfrm>
          <a:prstGeom prst="rect">
            <a:avLst/>
          </a:prstGeom>
        </p:spPr>
        <p:txBody>
          <a:bodyPr>
            <a:spAutoFit/>
          </a:bodyPr>
          <a:lstStyle/>
          <a:p>
            <a:r>
              <a:rPr lang="en-US" b="1" dirty="0"/>
              <a:t>プレイヤーはマップ内にランダムに</a:t>
            </a:r>
            <a:r>
              <a:rPr lang="en-US" b="1" dirty="0">
                <a:solidFill>
                  <a:srgbClr val="C00000"/>
                </a:solidFill>
              </a:rPr>
              <a:t>配置された武器</a:t>
            </a:r>
            <a:r>
              <a:rPr lang="en-US" b="1" dirty="0"/>
              <a:t>を取り、それを</a:t>
            </a:r>
            <a:r>
              <a:rPr lang="en-US" b="1" dirty="0">
                <a:solidFill>
                  <a:srgbClr val="C00000"/>
                </a:solidFill>
              </a:rPr>
              <a:t>使って</a:t>
            </a:r>
            <a:r>
              <a:rPr lang="en-US" b="1" dirty="0"/>
              <a:t>敵にダメージを与えることができます。また、プレイヤーは</a:t>
            </a:r>
            <a:r>
              <a:rPr lang="en-US" b="1" dirty="0">
                <a:solidFill>
                  <a:srgbClr val="C00000"/>
                </a:solidFill>
              </a:rPr>
              <a:t>敵を倒した後に敵の武器を掴む</a:t>
            </a:r>
            <a:r>
              <a:rPr lang="en-US" b="1" dirty="0"/>
              <a:t>こともできます。</a:t>
            </a:r>
          </a:p>
          <a:p>
            <a:endParaRPr lang="en-US" b="1" dirty="0"/>
          </a:p>
          <a:p>
            <a:r>
              <a:rPr lang="ja-JP" altLang="en-US" b="1" dirty="0"/>
              <a:t>プレイヤーは慎重にプレイすれば</a:t>
            </a:r>
            <a:r>
              <a:rPr lang="ja-JP" altLang="en-US" b="1" dirty="0">
                <a:solidFill>
                  <a:srgbClr val="C00000"/>
                </a:solidFill>
              </a:rPr>
              <a:t>敵を避ける</a:t>
            </a:r>
            <a:r>
              <a:rPr lang="ja-JP" altLang="en-US" b="1" dirty="0"/>
              <a:t>ことができます。</a:t>
            </a:r>
            <a:endParaRPr lang="en-US" b="1" dirty="0"/>
          </a:p>
        </p:txBody>
      </p:sp>
      <p:pic>
        <p:nvPicPr>
          <p:cNvPr id="15" name="Picture 6" descr="https://external-content.duckduckgo.com/iu/?u=https%3A%2F%2Ftse1.mm.bing.net%2Fth%3Fid%3DOIP.Fzl7S98H5cbRWqFn--aw6gHaHa%26pid%3DApi&amp;f=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26566" y="5312627"/>
            <a:ext cx="522315" cy="52231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s://external-content.duckduckgo.com/iu/?u=https%3A%2F%2Ftse1.mm.bing.net%2Fth%3Fid%3DOIP.2hzS9Uoj0KWmvNZlZ775GwHaHa%26pid%3DApi&amp;f=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8355" y="5173061"/>
            <a:ext cx="661881" cy="66188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Blood, crime, kill, killing, manslaughter, murder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97008" y="3730151"/>
            <a:ext cx="1058251" cy="828826"/>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Finger, gesture, grab, hand, touch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V="1">
            <a:off x="2404376" y="4551847"/>
            <a:ext cx="425771" cy="425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059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376850" y="1957080"/>
            <a:ext cx="2394857" cy="923330"/>
          </a:xfrm>
          <a:prstGeom prst="rect">
            <a:avLst/>
          </a:prstGeom>
          <a:solidFill>
            <a:srgbClr val="FFC000"/>
          </a:solidFill>
        </p:spPr>
        <p:txBody>
          <a:bodyPr wrap="square" rtlCol="0">
            <a:spAutoFit/>
          </a:bodyPr>
          <a:lstStyle/>
          <a:p>
            <a:r>
              <a:rPr lang="ja-JP" altLang="en-US" sz="5400" b="1" dirty="0"/>
              <a:t>選択肢</a:t>
            </a:r>
            <a:endParaRPr lang="en-US" sz="5400" b="1" dirty="0"/>
          </a:p>
        </p:txBody>
      </p:sp>
      <p:sp>
        <p:nvSpPr>
          <p:cNvPr id="8" name="TextBox 7"/>
          <p:cNvSpPr txBox="1"/>
          <p:nvPr/>
        </p:nvSpPr>
        <p:spPr>
          <a:xfrm>
            <a:off x="4942114" y="3495982"/>
            <a:ext cx="470263" cy="369332"/>
          </a:xfrm>
          <a:prstGeom prst="rect">
            <a:avLst/>
          </a:prstGeom>
          <a:noFill/>
        </p:spPr>
        <p:txBody>
          <a:bodyPr wrap="square" rtlCol="0">
            <a:spAutoFit/>
          </a:bodyPr>
          <a:lstStyle/>
          <a:p>
            <a:r>
              <a:rPr lang="ja-JP" altLang="en-US" b="1" dirty="0">
                <a:solidFill>
                  <a:srgbClr val="FF0000"/>
                </a:solidFill>
              </a:rPr>
              <a:t>１</a:t>
            </a:r>
            <a:endParaRPr lang="en-US" b="1" dirty="0">
              <a:solidFill>
                <a:srgbClr val="FF0000"/>
              </a:solidFill>
            </a:endParaRPr>
          </a:p>
        </p:txBody>
      </p:sp>
      <p:sp>
        <p:nvSpPr>
          <p:cNvPr id="9" name="Rectangle 8"/>
          <p:cNvSpPr/>
          <p:nvPr/>
        </p:nvSpPr>
        <p:spPr>
          <a:xfrm>
            <a:off x="5513177" y="3357482"/>
            <a:ext cx="6096000" cy="646331"/>
          </a:xfrm>
          <a:prstGeom prst="rect">
            <a:avLst/>
          </a:prstGeom>
        </p:spPr>
        <p:txBody>
          <a:bodyPr>
            <a:spAutoFit/>
          </a:bodyPr>
          <a:lstStyle/>
          <a:p>
            <a:r>
              <a:rPr lang="en-US" dirty="0"/>
              <a:t>私たちは</a:t>
            </a:r>
            <a:r>
              <a:rPr lang="en-US" b="1" dirty="0">
                <a:solidFill>
                  <a:srgbClr val="C00000"/>
                </a:solidFill>
              </a:rPr>
              <a:t>すべての敵を殺し</a:t>
            </a:r>
            <a:r>
              <a:rPr lang="en-US" dirty="0"/>
              <a:t>、誰も私たちを邪魔することはできません。</a:t>
            </a:r>
          </a:p>
        </p:txBody>
      </p:sp>
      <p:sp>
        <p:nvSpPr>
          <p:cNvPr id="10" name="TextBox 9"/>
          <p:cNvSpPr txBox="1"/>
          <p:nvPr/>
        </p:nvSpPr>
        <p:spPr>
          <a:xfrm>
            <a:off x="4996242" y="4896384"/>
            <a:ext cx="470263" cy="369332"/>
          </a:xfrm>
          <a:prstGeom prst="rect">
            <a:avLst/>
          </a:prstGeom>
          <a:noFill/>
        </p:spPr>
        <p:txBody>
          <a:bodyPr wrap="square" rtlCol="0">
            <a:spAutoFit/>
          </a:bodyPr>
          <a:lstStyle/>
          <a:p>
            <a:r>
              <a:rPr lang="ja-JP" altLang="en-US" b="1" dirty="0">
                <a:solidFill>
                  <a:srgbClr val="FF0000"/>
                </a:solidFill>
              </a:rPr>
              <a:t>２</a:t>
            </a:r>
            <a:endParaRPr lang="en-US" b="1" dirty="0">
              <a:solidFill>
                <a:srgbClr val="FF0000"/>
              </a:solidFill>
            </a:endParaRPr>
          </a:p>
        </p:txBody>
      </p:sp>
      <p:sp>
        <p:nvSpPr>
          <p:cNvPr id="11" name="Rectangle 10"/>
          <p:cNvSpPr/>
          <p:nvPr/>
        </p:nvSpPr>
        <p:spPr>
          <a:xfrm>
            <a:off x="5567305" y="4757884"/>
            <a:ext cx="6096000" cy="646331"/>
          </a:xfrm>
          <a:prstGeom prst="rect">
            <a:avLst/>
          </a:prstGeom>
        </p:spPr>
        <p:txBody>
          <a:bodyPr>
            <a:spAutoFit/>
          </a:bodyPr>
          <a:lstStyle/>
          <a:p>
            <a:r>
              <a:rPr lang="en-US" dirty="0"/>
              <a:t>または我々は、ドアの外を見つけるためにこっそりと敵に捕まらないようにしようとすることができます。</a:t>
            </a:r>
          </a:p>
        </p:txBody>
      </p:sp>
      <p:pic>
        <p:nvPicPr>
          <p:cNvPr id="5122" name="Picture 2" descr="Blood, crime, kill, killing, manslaughter, murder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3235" y="3147405"/>
            <a:ext cx="1253626" cy="98184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912" y="2227745"/>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6958" y="3357482"/>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7282" y="2702669"/>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4881" y="2138686"/>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5898" y="3222142"/>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8477" y="1870085"/>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external-content.duckduckgo.com/iu/?u=https%3A%2F%2Ftse2.mm.bing.net%2Fth%3Fid%3DOIP.B3uPHSXUmGXgMXK9lf1MNwHaHa%26pid%3DApi&amp;f=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6892" y="5738004"/>
            <a:ext cx="1119996" cy="1119996"/>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Camera, crime, police, safety, secure, security, video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0478461">
            <a:off x="2648200" y="5189782"/>
            <a:ext cx="812231" cy="812231"/>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Connector 26"/>
          <p:cNvCxnSpPr/>
          <p:nvPr/>
        </p:nvCxnSpPr>
        <p:spPr>
          <a:xfrm flipV="1">
            <a:off x="661851" y="4896384"/>
            <a:ext cx="0" cy="196161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61851" y="4896384"/>
            <a:ext cx="3118197" cy="903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780048" y="4905420"/>
            <a:ext cx="0" cy="112962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3780048" y="6035040"/>
            <a:ext cx="100531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Right Arrow 41"/>
          <p:cNvSpPr/>
          <p:nvPr/>
        </p:nvSpPr>
        <p:spPr>
          <a:xfrm>
            <a:off x="4669670" y="5877192"/>
            <a:ext cx="326572" cy="324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16200000">
            <a:off x="498566" y="6532270"/>
            <a:ext cx="326572" cy="324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 descr="Go Out Svg Png Icon Free Download (#170042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5412377" y="5641191"/>
            <a:ext cx="1141444" cy="1034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08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5724796" y="1922246"/>
            <a:ext cx="3663044" cy="923330"/>
          </a:xfrm>
          <a:prstGeom prst="rect">
            <a:avLst/>
          </a:prstGeom>
          <a:solidFill>
            <a:srgbClr val="FFC000"/>
          </a:solidFill>
        </p:spPr>
        <p:txBody>
          <a:bodyPr wrap="square" rtlCol="0">
            <a:spAutoFit/>
          </a:bodyPr>
          <a:lstStyle/>
          <a:p>
            <a:r>
              <a:rPr lang="ja-JP" altLang="en-US" sz="5400" b="1" dirty="0"/>
              <a:t>ミッション</a:t>
            </a:r>
            <a:endParaRPr lang="en-US" sz="5400" b="1" dirty="0"/>
          </a:p>
        </p:txBody>
      </p:sp>
      <p:sp>
        <p:nvSpPr>
          <p:cNvPr id="22" name="テキスト ボックス 27">
            <a:extLst>
              <a:ext uri="{FF2B5EF4-FFF2-40B4-BE49-F238E27FC236}">
                <a16:creationId xmlns:a16="http://schemas.microsoft.com/office/drawing/2014/main" id="{2C7A6AD8-E1F7-4525-84FD-BC1C257AC843}"/>
              </a:ext>
            </a:extLst>
          </p:cNvPr>
          <p:cNvSpPr txBox="1"/>
          <p:nvPr/>
        </p:nvSpPr>
        <p:spPr>
          <a:xfrm>
            <a:off x="6428951" y="3458373"/>
            <a:ext cx="2954655" cy="369332"/>
          </a:xfrm>
          <a:prstGeom prst="rect">
            <a:avLst/>
          </a:prstGeom>
          <a:noFill/>
        </p:spPr>
        <p:txBody>
          <a:bodyPr wrap="none" rtlCol="0">
            <a:spAutoFit/>
          </a:bodyPr>
          <a:lstStyle/>
          <a:p>
            <a:r>
              <a:rPr kumimoji="1" lang="ja-JP" altLang="en-US" dirty="0"/>
              <a:t>ダンジョン形式になってる</a:t>
            </a:r>
          </a:p>
        </p:txBody>
      </p:sp>
      <p:sp>
        <p:nvSpPr>
          <p:cNvPr id="23" name="テキスト ボックス 28">
            <a:extLst>
              <a:ext uri="{FF2B5EF4-FFF2-40B4-BE49-F238E27FC236}">
                <a16:creationId xmlns:a16="http://schemas.microsoft.com/office/drawing/2014/main" id="{DD5613FA-6710-4DD4-8EF6-6CEC70CF0A89}"/>
              </a:ext>
            </a:extLst>
          </p:cNvPr>
          <p:cNvSpPr txBox="1"/>
          <p:nvPr/>
        </p:nvSpPr>
        <p:spPr>
          <a:xfrm>
            <a:off x="6485612" y="4088332"/>
            <a:ext cx="2723823" cy="646331"/>
          </a:xfrm>
          <a:prstGeom prst="rect">
            <a:avLst/>
          </a:prstGeom>
          <a:noFill/>
        </p:spPr>
        <p:txBody>
          <a:bodyPr wrap="none" rtlCol="0">
            <a:spAutoFit/>
          </a:bodyPr>
          <a:lstStyle/>
          <a:p>
            <a:r>
              <a:rPr kumimoji="1" lang="ja-JP" altLang="en-US" dirty="0"/>
              <a:t>処刑所に</a:t>
            </a:r>
            <a:r>
              <a:rPr kumimoji="1" lang="ja-JP" altLang="en-US" sz="3600" dirty="0">
                <a:solidFill>
                  <a:srgbClr val="7030A0"/>
                </a:solidFill>
              </a:rPr>
              <a:t>ボス</a:t>
            </a:r>
            <a:r>
              <a:rPr kumimoji="1" lang="ja-JP" altLang="en-US" dirty="0"/>
              <a:t>がいる</a:t>
            </a:r>
            <a:endParaRPr kumimoji="1" lang="en-US" altLang="ja-JP" dirty="0"/>
          </a:p>
        </p:txBody>
      </p:sp>
      <p:sp>
        <p:nvSpPr>
          <p:cNvPr id="24" name="テキスト ボックス 32">
            <a:extLst>
              <a:ext uri="{FF2B5EF4-FFF2-40B4-BE49-F238E27FC236}">
                <a16:creationId xmlns:a16="http://schemas.microsoft.com/office/drawing/2014/main" id="{D362627B-C9C1-4D5E-8E26-FCFBCCDE4292}"/>
              </a:ext>
            </a:extLst>
          </p:cNvPr>
          <p:cNvSpPr txBox="1"/>
          <p:nvPr/>
        </p:nvSpPr>
        <p:spPr>
          <a:xfrm>
            <a:off x="6484594" y="5008607"/>
            <a:ext cx="4006225" cy="584775"/>
          </a:xfrm>
          <a:prstGeom prst="rect">
            <a:avLst/>
          </a:prstGeom>
          <a:noFill/>
        </p:spPr>
        <p:txBody>
          <a:bodyPr wrap="none" rtlCol="0">
            <a:spAutoFit/>
          </a:bodyPr>
          <a:lstStyle/>
          <a:p>
            <a:r>
              <a:rPr kumimoji="1" lang="ja-JP" altLang="en-US" dirty="0"/>
              <a:t>ボスを倒すと</a:t>
            </a:r>
            <a:r>
              <a:rPr kumimoji="1" lang="ja-JP" altLang="en-US" sz="3200" dirty="0">
                <a:solidFill>
                  <a:srgbClr val="FF0000"/>
                </a:solidFill>
              </a:rPr>
              <a:t>出口</a:t>
            </a:r>
            <a:r>
              <a:rPr kumimoji="1" lang="ja-JP" altLang="en-US" dirty="0"/>
              <a:t>の鍵が手に入る</a:t>
            </a:r>
          </a:p>
        </p:txBody>
      </p:sp>
      <p:sp>
        <p:nvSpPr>
          <p:cNvPr id="30" name="四角形: 角を丸くする 26">
            <a:extLst>
              <a:ext uri="{FF2B5EF4-FFF2-40B4-BE49-F238E27FC236}">
                <a16:creationId xmlns:a16="http://schemas.microsoft.com/office/drawing/2014/main" id="{5342EAE3-88E5-49F1-93D0-7E95397BD529}"/>
              </a:ext>
            </a:extLst>
          </p:cNvPr>
          <p:cNvSpPr/>
          <p:nvPr/>
        </p:nvSpPr>
        <p:spPr>
          <a:xfrm>
            <a:off x="209174" y="5640877"/>
            <a:ext cx="4354734" cy="1157703"/>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け</a:t>
            </a:r>
          </a:p>
        </p:txBody>
      </p:sp>
      <p:sp>
        <p:nvSpPr>
          <p:cNvPr id="31" name="四角形: 角を丸くする 25">
            <a:extLst>
              <a:ext uri="{FF2B5EF4-FFF2-40B4-BE49-F238E27FC236}">
                <a16:creationId xmlns:a16="http://schemas.microsoft.com/office/drawing/2014/main" id="{705D2BE3-6E6F-4485-9445-75340751A6F0}"/>
              </a:ext>
            </a:extLst>
          </p:cNvPr>
          <p:cNvSpPr/>
          <p:nvPr/>
        </p:nvSpPr>
        <p:spPr>
          <a:xfrm>
            <a:off x="181566" y="4263061"/>
            <a:ext cx="4382341" cy="1165042"/>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24">
            <a:extLst>
              <a:ext uri="{FF2B5EF4-FFF2-40B4-BE49-F238E27FC236}">
                <a16:creationId xmlns:a16="http://schemas.microsoft.com/office/drawing/2014/main" id="{EC925E9F-DB4F-4566-9E29-3150965A3643}"/>
              </a:ext>
            </a:extLst>
          </p:cNvPr>
          <p:cNvSpPr/>
          <p:nvPr/>
        </p:nvSpPr>
        <p:spPr>
          <a:xfrm>
            <a:off x="209174" y="2892584"/>
            <a:ext cx="4354734" cy="1157703"/>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9">
            <a:extLst>
              <a:ext uri="{FF2B5EF4-FFF2-40B4-BE49-F238E27FC236}">
                <a16:creationId xmlns:a16="http://schemas.microsoft.com/office/drawing/2014/main" id="{2D2FF692-C4FC-4032-A3E0-7E5B899682A7}"/>
              </a:ext>
            </a:extLst>
          </p:cNvPr>
          <p:cNvSpPr/>
          <p:nvPr/>
        </p:nvSpPr>
        <p:spPr>
          <a:xfrm>
            <a:off x="209173" y="1601117"/>
            <a:ext cx="4327127" cy="1150363"/>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4" name="Picture 2" descr="独房 に対する画像結果">
            <a:extLst>
              <a:ext uri="{FF2B5EF4-FFF2-40B4-BE49-F238E27FC236}">
                <a16:creationId xmlns:a16="http://schemas.microsoft.com/office/drawing/2014/main" id="{E7CA4F5D-C3FA-48CE-842C-9C750761D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9907" y="1700090"/>
            <a:ext cx="1620382" cy="101512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独房 に対する画像結果">
            <a:extLst>
              <a:ext uri="{FF2B5EF4-FFF2-40B4-BE49-F238E27FC236}">
                <a16:creationId xmlns:a16="http://schemas.microsoft.com/office/drawing/2014/main" id="{2F4FB80F-0E4C-419A-9BFD-8F930FCB27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419" y="4286577"/>
            <a:ext cx="1550255" cy="111101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刑務所食堂 に対する画像結果">
            <a:extLst>
              <a:ext uri="{FF2B5EF4-FFF2-40B4-BE49-F238E27FC236}">
                <a16:creationId xmlns:a16="http://schemas.microsoft.com/office/drawing/2014/main" id="{2578085A-8047-4B3F-A756-7120044C0C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6519" y="2905997"/>
            <a:ext cx="1579922" cy="115770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0" descr="処刑所 に対する画像結果">
            <a:extLst>
              <a:ext uri="{FF2B5EF4-FFF2-40B4-BE49-F238E27FC236}">
                <a16:creationId xmlns:a16="http://schemas.microsoft.com/office/drawing/2014/main" id="{9E378A21-34EC-45EE-9008-067CD1E6E4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0777" y="5639057"/>
            <a:ext cx="1682955" cy="1104018"/>
          </a:xfrm>
          <a:prstGeom prst="rect">
            <a:avLst/>
          </a:prstGeom>
          <a:noFill/>
          <a:extLst>
            <a:ext uri="{909E8E84-426E-40DD-AFC4-6F175D3DCCD1}">
              <a14:hiddenFill xmlns:a14="http://schemas.microsoft.com/office/drawing/2010/main">
                <a:solidFill>
                  <a:srgbClr val="FFFFFF"/>
                </a:solidFill>
              </a14:hiddenFill>
            </a:ext>
          </a:extLst>
        </p:spPr>
      </p:pic>
      <p:sp>
        <p:nvSpPr>
          <p:cNvPr id="38" name="テキスト ボックス 3">
            <a:extLst>
              <a:ext uri="{FF2B5EF4-FFF2-40B4-BE49-F238E27FC236}">
                <a16:creationId xmlns:a16="http://schemas.microsoft.com/office/drawing/2014/main" id="{885C4D34-386C-4BCE-840C-390562B034DF}"/>
              </a:ext>
            </a:extLst>
          </p:cNvPr>
          <p:cNvSpPr txBox="1"/>
          <p:nvPr/>
        </p:nvSpPr>
        <p:spPr>
          <a:xfrm>
            <a:off x="349509" y="1806673"/>
            <a:ext cx="646331" cy="369332"/>
          </a:xfrm>
          <a:prstGeom prst="rect">
            <a:avLst/>
          </a:prstGeom>
          <a:noFill/>
        </p:spPr>
        <p:txBody>
          <a:bodyPr wrap="none" rtlCol="0">
            <a:spAutoFit/>
          </a:bodyPr>
          <a:lstStyle/>
          <a:p>
            <a:r>
              <a:rPr kumimoji="1" lang="ja-JP" altLang="en-US" dirty="0">
                <a:solidFill>
                  <a:schemeClr val="bg1">
                    <a:lumMod val="95000"/>
                  </a:schemeClr>
                </a:solidFill>
              </a:rPr>
              <a:t>独房</a:t>
            </a:r>
          </a:p>
        </p:txBody>
      </p:sp>
      <p:sp>
        <p:nvSpPr>
          <p:cNvPr id="39" name="テキスト ボックス 6">
            <a:extLst>
              <a:ext uri="{FF2B5EF4-FFF2-40B4-BE49-F238E27FC236}">
                <a16:creationId xmlns:a16="http://schemas.microsoft.com/office/drawing/2014/main" id="{2E70E666-F3E4-4466-AFC0-2320851D759D}"/>
              </a:ext>
            </a:extLst>
          </p:cNvPr>
          <p:cNvSpPr txBox="1"/>
          <p:nvPr/>
        </p:nvSpPr>
        <p:spPr>
          <a:xfrm>
            <a:off x="362830" y="3053900"/>
            <a:ext cx="646331" cy="369332"/>
          </a:xfrm>
          <a:prstGeom prst="rect">
            <a:avLst/>
          </a:prstGeom>
          <a:noFill/>
        </p:spPr>
        <p:txBody>
          <a:bodyPr wrap="none" rtlCol="0">
            <a:spAutoFit/>
          </a:bodyPr>
          <a:lstStyle/>
          <a:p>
            <a:r>
              <a:rPr kumimoji="1" lang="ja-JP" altLang="en-US" dirty="0">
                <a:solidFill>
                  <a:schemeClr val="bg1">
                    <a:lumMod val="95000"/>
                  </a:schemeClr>
                </a:solidFill>
              </a:rPr>
              <a:t>食堂</a:t>
            </a:r>
          </a:p>
        </p:txBody>
      </p:sp>
      <p:sp>
        <p:nvSpPr>
          <p:cNvPr id="40" name="テキスト ボックス 7">
            <a:extLst>
              <a:ext uri="{FF2B5EF4-FFF2-40B4-BE49-F238E27FC236}">
                <a16:creationId xmlns:a16="http://schemas.microsoft.com/office/drawing/2014/main" id="{135697A4-372B-4A43-B4C3-951AFD886CA9}"/>
              </a:ext>
            </a:extLst>
          </p:cNvPr>
          <p:cNvSpPr txBox="1"/>
          <p:nvPr/>
        </p:nvSpPr>
        <p:spPr>
          <a:xfrm>
            <a:off x="276851" y="4369722"/>
            <a:ext cx="1800493" cy="369332"/>
          </a:xfrm>
          <a:prstGeom prst="rect">
            <a:avLst/>
          </a:prstGeom>
          <a:noFill/>
        </p:spPr>
        <p:txBody>
          <a:bodyPr wrap="none" rtlCol="0">
            <a:spAutoFit/>
          </a:bodyPr>
          <a:lstStyle/>
          <a:p>
            <a:r>
              <a:rPr kumimoji="1" lang="ja-JP" altLang="en-US" dirty="0">
                <a:solidFill>
                  <a:schemeClr val="bg1">
                    <a:lumMod val="95000"/>
                  </a:schemeClr>
                </a:solidFill>
              </a:rPr>
              <a:t>凶悪犯罪者独房</a:t>
            </a:r>
          </a:p>
        </p:txBody>
      </p:sp>
      <p:sp>
        <p:nvSpPr>
          <p:cNvPr id="41" name="テキスト ボックス 14">
            <a:extLst>
              <a:ext uri="{FF2B5EF4-FFF2-40B4-BE49-F238E27FC236}">
                <a16:creationId xmlns:a16="http://schemas.microsoft.com/office/drawing/2014/main" id="{E19CCB58-2471-42FF-90A7-4018A42C83D5}"/>
              </a:ext>
            </a:extLst>
          </p:cNvPr>
          <p:cNvSpPr txBox="1"/>
          <p:nvPr/>
        </p:nvSpPr>
        <p:spPr>
          <a:xfrm>
            <a:off x="234092" y="5939324"/>
            <a:ext cx="877163" cy="369332"/>
          </a:xfrm>
          <a:prstGeom prst="rect">
            <a:avLst/>
          </a:prstGeom>
          <a:noFill/>
        </p:spPr>
        <p:txBody>
          <a:bodyPr wrap="none" rtlCol="0">
            <a:spAutoFit/>
          </a:bodyPr>
          <a:lstStyle/>
          <a:p>
            <a:r>
              <a:rPr kumimoji="1" lang="ja-JP" altLang="en-US" dirty="0">
                <a:solidFill>
                  <a:schemeClr val="bg1">
                    <a:lumMod val="95000"/>
                  </a:schemeClr>
                </a:solidFill>
              </a:rPr>
              <a:t>処刑所</a:t>
            </a:r>
          </a:p>
        </p:txBody>
      </p:sp>
      <p:sp>
        <p:nvSpPr>
          <p:cNvPr id="42" name="矢印: 下 22">
            <a:extLst>
              <a:ext uri="{FF2B5EF4-FFF2-40B4-BE49-F238E27FC236}">
                <a16:creationId xmlns:a16="http://schemas.microsoft.com/office/drawing/2014/main" id="{4D7F392F-AFDC-442D-9059-0A5B0187D15C}"/>
              </a:ext>
            </a:extLst>
          </p:cNvPr>
          <p:cNvSpPr/>
          <p:nvPr/>
        </p:nvSpPr>
        <p:spPr>
          <a:xfrm>
            <a:off x="4842040" y="1700090"/>
            <a:ext cx="484632" cy="5184845"/>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3" name="図 31" descr="挿絵 が含まれている画像&#10;&#10;自動的に生成された説明">
            <a:extLst>
              <a:ext uri="{FF2B5EF4-FFF2-40B4-BE49-F238E27FC236}">
                <a16:creationId xmlns:a16="http://schemas.microsoft.com/office/drawing/2014/main" id="{6FB074D6-EAE3-481C-BA24-F8C6AA5FB0C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45527" y="5892093"/>
            <a:ext cx="447453" cy="493453"/>
          </a:xfrm>
          <a:prstGeom prst="rect">
            <a:avLst/>
          </a:prstGeom>
        </p:spPr>
      </p:pic>
    </p:spTree>
    <p:extLst>
      <p:ext uri="{BB962C8B-B14F-4D97-AF65-F5344CB8AC3E}">
        <p14:creationId xmlns:p14="http://schemas.microsoft.com/office/powerpoint/2010/main" val="2932095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8" name="TextBox 7"/>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9" name="TextBox 8"/>
          <p:cNvSpPr txBox="1"/>
          <p:nvPr/>
        </p:nvSpPr>
        <p:spPr>
          <a:xfrm>
            <a:off x="6509111" y="1922246"/>
            <a:ext cx="2269673" cy="923330"/>
          </a:xfrm>
          <a:prstGeom prst="rect">
            <a:avLst/>
          </a:prstGeom>
          <a:solidFill>
            <a:srgbClr val="FFC000"/>
          </a:solidFill>
        </p:spPr>
        <p:txBody>
          <a:bodyPr wrap="square" rtlCol="0">
            <a:spAutoFit/>
          </a:bodyPr>
          <a:lstStyle/>
          <a:p>
            <a:r>
              <a:rPr lang="ja-JP" altLang="en-US" sz="5400" b="1" dirty="0"/>
              <a:t>レベル</a:t>
            </a:r>
            <a:endParaRPr lang="en-US" sz="5400" b="1" dirty="0"/>
          </a:p>
        </p:txBody>
      </p:sp>
      <p:sp>
        <p:nvSpPr>
          <p:cNvPr id="10" name="Rectangle 9"/>
          <p:cNvSpPr/>
          <p:nvPr/>
        </p:nvSpPr>
        <p:spPr>
          <a:xfrm>
            <a:off x="776469" y="2284091"/>
            <a:ext cx="5545108" cy="400110"/>
          </a:xfrm>
          <a:prstGeom prst="rect">
            <a:avLst/>
          </a:prstGeom>
        </p:spPr>
        <p:txBody>
          <a:bodyPr wrap="none">
            <a:spAutoFit/>
          </a:bodyPr>
          <a:lstStyle/>
          <a:p>
            <a:r>
              <a:rPr lang="en-US" sz="2000" b="1" dirty="0">
                <a:solidFill>
                  <a:schemeClr val="accent4">
                    <a:lumMod val="75000"/>
                  </a:schemeClr>
                </a:solidFill>
              </a:rPr>
              <a:t>倒した敵の数</a:t>
            </a:r>
            <a:r>
              <a:rPr lang="en-US" sz="2000" dirty="0"/>
              <a:t>が多いほど</a:t>
            </a:r>
            <a:r>
              <a:rPr lang="en-US" sz="2000" b="1" dirty="0">
                <a:solidFill>
                  <a:schemeClr val="accent4">
                    <a:lumMod val="75000"/>
                  </a:schemeClr>
                </a:solidFill>
              </a:rPr>
              <a:t>強い敵</a:t>
            </a:r>
            <a:r>
              <a:rPr lang="en-US" sz="2000" dirty="0"/>
              <a:t>が出現します</a:t>
            </a:r>
            <a:r>
              <a:rPr lang="en-US" sz="1600" dirty="0"/>
              <a:t>。</a:t>
            </a:r>
          </a:p>
        </p:txBody>
      </p:sp>
      <p:pic>
        <p:nvPicPr>
          <p:cNvPr id="7170" name="Picture 2" descr="Control, enforcement, gears, law, police, riot, weapons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86052" y="3561947"/>
            <a:ext cx="950083" cy="154917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Police, ready, shotgun, swat, weapo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2974" y="3600323"/>
            <a:ext cx="1112446" cy="1510802"/>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Gun, hunting, police, rifle, shooting, sport, weapon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27782" y="3561947"/>
            <a:ext cx="1785306" cy="178530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Tonfa Weapon Flat Icon Cartoon Vector | CartoonDealer.com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7164" y="3593487"/>
            <a:ext cx="1267823" cy="1722226"/>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Riot Police Icons - Download Free Vector Icons | Noun Projec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90098" y="3308411"/>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1" name="Right Arrow 10"/>
          <p:cNvSpPr/>
          <p:nvPr/>
        </p:nvSpPr>
        <p:spPr>
          <a:xfrm>
            <a:off x="2055223" y="4336536"/>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4903627" y="4336536"/>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7170114" y="4343940"/>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9556262" y="4336536"/>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76469" y="2803889"/>
            <a:ext cx="6096000" cy="738664"/>
          </a:xfrm>
          <a:prstGeom prst="rect">
            <a:avLst/>
          </a:prstGeom>
        </p:spPr>
        <p:txBody>
          <a:bodyPr>
            <a:spAutoFit/>
          </a:bodyPr>
          <a:lstStyle/>
          <a:p>
            <a:r>
              <a:rPr lang="en-US" sz="2400" b="1" dirty="0">
                <a:solidFill>
                  <a:schemeClr val="accent2">
                    <a:lumMod val="75000"/>
                  </a:schemeClr>
                </a:solidFill>
              </a:rPr>
              <a:t>しかし</a:t>
            </a:r>
            <a:r>
              <a:rPr lang="en-US" dirty="0"/>
              <a:t>、倒した敵が強いほど</a:t>
            </a:r>
            <a:r>
              <a:rPr lang="en-US" b="1" dirty="0">
                <a:solidFill>
                  <a:schemeClr val="accent4">
                    <a:lumMod val="75000"/>
                  </a:schemeClr>
                </a:solidFill>
              </a:rPr>
              <a:t>強いアイテム</a:t>
            </a:r>
            <a:r>
              <a:rPr lang="en-US" dirty="0"/>
              <a:t>を取ることができます。</a:t>
            </a:r>
          </a:p>
        </p:txBody>
      </p:sp>
      <p:pic>
        <p:nvPicPr>
          <p:cNvPr id="21" name="Picture 6" descr="https://external-content.duckduckgo.com/iu/?u=https%3A%2F%2Ftse1.mm.bing.net%2Fth%3Fid%3DOIP.Fzl7S98H5cbRWqFn--aw6gHaHa%26pid%3DApi&amp;f=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22994" y="5739057"/>
            <a:ext cx="767652" cy="76765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Gun, Pistol, Weapon Icon - Download Free Icon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88544" y="5890398"/>
            <a:ext cx="635925" cy="635925"/>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Police badge icon Royalty Free Vector Image - VectorStock"/>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68719" y="5211210"/>
            <a:ext cx="1688283" cy="1823346"/>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descr="https://external-content.duckduckgo.com/iu/?u=https%3A%2F%2Ftse1.mm.bing.net%2Fth%3Fid%3DOIP.B2Z0wWQbbYZtK5lvw2ejMAHaIs%26pid%3DApi&amp;f=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975814" y="5347253"/>
            <a:ext cx="1095856" cy="1285435"/>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16" descr="Bulletproof Vest Icon - Free Download at Icons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990848" y="5414304"/>
            <a:ext cx="1477003" cy="1477003"/>
          </a:xfrm>
          <a:prstGeom prst="rect">
            <a:avLst/>
          </a:prstGeom>
          <a:noFill/>
          <a:extLst>
            <a:ext uri="{909E8E84-426E-40DD-AFC4-6F175D3DCCD1}">
              <a14:hiddenFill xmlns:a14="http://schemas.microsoft.com/office/drawing/2010/main">
                <a:solidFill>
                  <a:srgbClr val="FFFFFF"/>
                </a:solidFill>
              </a14:hiddenFill>
            </a:ext>
          </a:extLst>
        </p:spPr>
      </p:pic>
      <p:sp>
        <p:nvSpPr>
          <p:cNvPr id="26" name="Right Arrow 25"/>
          <p:cNvSpPr/>
          <p:nvPr/>
        </p:nvSpPr>
        <p:spPr>
          <a:xfrm>
            <a:off x="9572500" y="5889655"/>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7220465" y="5889655"/>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4882482" y="5889655"/>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2082428" y="5889655"/>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96091" y="5347253"/>
            <a:ext cx="480378" cy="369332"/>
          </a:xfrm>
          <a:prstGeom prst="rect">
            <a:avLst/>
          </a:prstGeom>
          <a:noFill/>
        </p:spPr>
        <p:txBody>
          <a:bodyPr wrap="square" rtlCol="0">
            <a:spAutoFit/>
          </a:bodyPr>
          <a:lstStyle/>
          <a:p>
            <a:r>
              <a:rPr lang="ja-JP" altLang="en-US" b="1" dirty="0">
                <a:solidFill>
                  <a:srgbClr val="00B0F0"/>
                </a:solidFill>
              </a:rPr>
              <a:t>数</a:t>
            </a:r>
            <a:r>
              <a:rPr lang="en-US" altLang="ja-JP" b="1" dirty="0">
                <a:solidFill>
                  <a:srgbClr val="00B0F0"/>
                </a:solidFill>
              </a:rPr>
              <a:t>:</a:t>
            </a:r>
            <a:endParaRPr lang="en-US" b="1" dirty="0">
              <a:solidFill>
                <a:srgbClr val="00B0F0"/>
              </a:solidFill>
            </a:endParaRPr>
          </a:p>
        </p:txBody>
      </p:sp>
      <p:sp>
        <p:nvSpPr>
          <p:cNvPr id="14" name="TextBox 13"/>
          <p:cNvSpPr txBox="1"/>
          <p:nvPr/>
        </p:nvSpPr>
        <p:spPr>
          <a:xfrm>
            <a:off x="996754" y="5347253"/>
            <a:ext cx="767652" cy="369332"/>
          </a:xfrm>
          <a:prstGeom prst="rect">
            <a:avLst/>
          </a:prstGeom>
          <a:noFill/>
        </p:spPr>
        <p:txBody>
          <a:bodyPr wrap="square" rtlCol="0">
            <a:spAutoFit/>
          </a:bodyPr>
          <a:lstStyle/>
          <a:p>
            <a:r>
              <a:rPr lang="en-US" b="1" dirty="0">
                <a:solidFill>
                  <a:schemeClr val="accent5">
                    <a:lumMod val="75000"/>
                  </a:schemeClr>
                </a:solidFill>
              </a:rPr>
              <a:t>5</a:t>
            </a:r>
          </a:p>
        </p:txBody>
      </p:sp>
      <p:sp>
        <p:nvSpPr>
          <p:cNvPr id="33" name="TextBox 32"/>
          <p:cNvSpPr txBox="1"/>
          <p:nvPr/>
        </p:nvSpPr>
        <p:spPr>
          <a:xfrm>
            <a:off x="3188544" y="5315713"/>
            <a:ext cx="767652" cy="369332"/>
          </a:xfrm>
          <a:prstGeom prst="rect">
            <a:avLst/>
          </a:prstGeom>
          <a:noFill/>
        </p:spPr>
        <p:txBody>
          <a:bodyPr wrap="square" rtlCol="0">
            <a:spAutoFit/>
          </a:bodyPr>
          <a:lstStyle/>
          <a:p>
            <a:r>
              <a:rPr lang="en-US" b="1" dirty="0">
                <a:solidFill>
                  <a:schemeClr val="accent5">
                    <a:lumMod val="75000"/>
                  </a:schemeClr>
                </a:solidFill>
              </a:rPr>
              <a:t>15</a:t>
            </a:r>
          </a:p>
        </p:txBody>
      </p:sp>
      <p:sp>
        <p:nvSpPr>
          <p:cNvPr id="34" name="TextBox 33"/>
          <p:cNvSpPr txBox="1"/>
          <p:nvPr/>
        </p:nvSpPr>
        <p:spPr>
          <a:xfrm>
            <a:off x="5748896" y="5211210"/>
            <a:ext cx="767652" cy="369332"/>
          </a:xfrm>
          <a:prstGeom prst="rect">
            <a:avLst/>
          </a:prstGeom>
          <a:noFill/>
        </p:spPr>
        <p:txBody>
          <a:bodyPr wrap="square" rtlCol="0">
            <a:spAutoFit/>
          </a:bodyPr>
          <a:lstStyle/>
          <a:p>
            <a:r>
              <a:rPr lang="en-US" b="1" dirty="0">
                <a:solidFill>
                  <a:schemeClr val="accent5">
                    <a:lumMod val="75000"/>
                  </a:schemeClr>
                </a:solidFill>
              </a:rPr>
              <a:t>30</a:t>
            </a:r>
          </a:p>
        </p:txBody>
      </p:sp>
      <p:sp>
        <p:nvSpPr>
          <p:cNvPr id="35" name="TextBox 34"/>
          <p:cNvSpPr txBox="1"/>
          <p:nvPr/>
        </p:nvSpPr>
        <p:spPr>
          <a:xfrm>
            <a:off x="8068679" y="5205986"/>
            <a:ext cx="767652" cy="369332"/>
          </a:xfrm>
          <a:prstGeom prst="rect">
            <a:avLst/>
          </a:prstGeom>
          <a:noFill/>
        </p:spPr>
        <p:txBody>
          <a:bodyPr wrap="square" rtlCol="0">
            <a:spAutoFit/>
          </a:bodyPr>
          <a:lstStyle/>
          <a:p>
            <a:r>
              <a:rPr lang="en-US" b="1" dirty="0">
                <a:solidFill>
                  <a:schemeClr val="accent5">
                    <a:lumMod val="75000"/>
                  </a:schemeClr>
                </a:solidFill>
              </a:rPr>
              <a:t>70</a:t>
            </a:r>
          </a:p>
        </p:txBody>
      </p:sp>
      <p:sp>
        <p:nvSpPr>
          <p:cNvPr id="36" name="TextBox 35"/>
          <p:cNvSpPr txBox="1"/>
          <p:nvPr/>
        </p:nvSpPr>
        <p:spPr>
          <a:xfrm>
            <a:off x="10481600" y="5169366"/>
            <a:ext cx="767652" cy="369332"/>
          </a:xfrm>
          <a:prstGeom prst="rect">
            <a:avLst/>
          </a:prstGeom>
          <a:noFill/>
        </p:spPr>
        <p:txBody>
          <a:bodyPr wrap="square" rtlCol="0">
            <a:spAutoFit/>
          </a:bodyPr>
          <a:lstStyle/>
          <a:p>
            <a:r>
              <a:rPr lang="en-US" b="1" dirty="0">
                <a:solidFill>
                  <a:schemeClr val="accent5">
                    <a:lumMod val="75000"/>
                  </a:schemeClr>
                </a:solidFill>
              </a:rPr>
              <a:t>100</a:t>
            </a:r>
          </a:p>
        </p:txBody>
      </p:sp>
    </p:spTree>
    <p:extLst>
      <p:ext uri="{BB962C8B-B14F-4D97-AF65-F5344CB8AC3E}">
        <p14:creationId xmlns:p14="http://schemas.microsoft.com/office/powerpoint/2010/main" val="3389281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TotalTime>
  <Words>553</Words>
  <Application>Microsoft Office PowerPoint</Application>
  <PresentationFormat>ワイド画面</PresentationFormat>
  <Paragraphs>222</Paragraphs>
  <Slides>21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21</vt:i4>
      </vt:variant>
    </vt:vector>
  </HeadingPairs>
  <TitlesOfParts>
    <vt:vector size="25" baseType="lpstr">
      <vt:lpstr>Arial</vt:lpstr>
      <vt:lpstr>Calibri</vt:lpstr>
      <vt:lpstr>Calibri Light</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Hai Nam Trinh</dc:creator>
  <cp:lastModifiedBy>川浪 康士朗</cp:lastModifiedBy>
  <cp:revision>75</cp:revision>
  <dcterms:created xsi:type="dcterms:W3CDTF">2020-05-10T05:52:28Z</dcterms:created>
  <dcterms:modified xsi:type="dcterms:W3CDTF">2020-05-12T00:26:46Z</dcterms:modified>
</cp:coreProperties>
</file>