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82" r:id="rId14"/>
    <p:sldId id="267" r:id="rId15"/>
    <p:sldId id="269" r:id="rId16"/>
    <p:sldId id="270" r:id="rId17"/>
    <p:sldId id="271" r:id="rId18"/>
    <p:sldId id="272" r:id="rId19"/>
    <p:sldId id="273" r:id="rId20"/>
    <p:sldId id="274" r:id="rId21"/>
    <p:sldId id="276" r:id="rId22"/>
    <p:sldId id="275" r:id="rId23"/>
    <p:sldId id="277" r:id="rId24"/>
    <p:sldId id="279" r:id="rId25"/>
    <p:sldId id="278" r:id="rId26"/>
    <p:sldId id="280" r:id="rId27"/>
    <p:sldId id="281" r:id="rId28"/>
    <p:sldId id="287" r:id="rId29"/>
    <p:sldId id="288" r:id="rId30"/>
    <p:sldId id="289" r:id="rId31"/>
    <p:sldId id="291" r:id="rId32"/>
    <p:sldId id="290" r:id="rId33"/>
    <p:sldId id="284" r:id="rId34"/>
    <p:sldId id="286" r:id="rId35"/>
    <p:sldId id="2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FCB77-BED1-43CA-9D1A-6F85500EB134}">
          <p14:sldIdLst>
            <p14:sldId id="256"/>
            <p14:sldId id="257"/>
            <p14:sldId id="258"/>
            <p14:sldId id="259"/>
            <p14:sldId id="260"/>
            <p14:sldId id="262"/>
            <p14:sldId id="261"/>
            <p14:sldId id="263"/>
            <p14:sldId id="264"/>
            <p14:sldId id="265"/>
            <p14:sldId id="266"/>
            <p14:sldId id="268"/>
            <p14:sldId id="282"/>
            <p14:sldId id="267"/>
            <p14:sldId id="269"/>
            <p14:sldId id="270"/>
            <p14:sldId id="271"/>
            <p14:sldId id="272"/>
            <p14:sldId id="273"/>
            <p14:sldId id="274"/>
            <p14:sldId id="276"/>
            <p14:sldId id="275"/>
            <p14:sldId id="277"/>
            <p14:sldId id="279"/>
            <p14:sldId id="278"/>
            <p14:sldId id="280"/>
            <p14:sldId id="281"/>
            <p14:sldId id="287"/>
            <p14:sldId id="288"/>
            <p14:sldId id="289"/>
            <p14:sldId id="291"/>
            <p14:sldId id="290"/>
            <p14:sldId id="284"/>
            <p14:sldId id="286"/>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川浪 康士朗" initials="川浪" lastIdx="2" clrIdx="0">
    <p:extLst>
      <p:ext uri="{19B8F6BF-5375-455C-9EA6-DF929625EA0E}">
        <p15:presenceInfo xmlns:p15="http://schemas.microsoft.com/office/powerpoint/2012/main" userId="ac08058604fb7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60"/>
  </p:normalViewPr>
  <p:slideViewPr>
    <p:cSldViewPr snapToGrid="0">
      <p:cViewPr varScale="1">
        <p:scale>
          <a:sx n="91" d="100"/>
          <a:sy n="91"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3T12:19:06.026" idx="2">
    <p:pos x="5972" y="1464"/>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3T09:47:34.624" idx="1">
    <p:pos x="7301" y="106"/>
    <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2642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06754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8150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0956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909E4-55EF-4C03-B3F2-C5767FAA570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35003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909E4-55EF-4C03-B3F2-C5767FAA57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47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909E4-55EF-4C03-B3F2-C5767FAA5706}"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97841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909E4-55EF-4C03-B3F2-C5767FAA5706}"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56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909E4-55EF-4C03-B3F2-C5767FAA5706}"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265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144142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D909E4-55EF-4C03-B3F2-C5767FAA570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E972A-595B-4D85-9E74-D48069CAAF47}" type="slidenum">
              <a:rPr lang="en-US" smtClean="0"/>
              <a:t>‹#›</a:t>
            </a:fld>
            <a:endParaRPr lang="en-US"/>
          </a:p>
        </p:txBody>
      </p:sp>
    </p:spTree>
    <p:extLst>
      <p:ext uri="{BB962C8B-B14F-4D97-AF65-F5344CB8AC3E}">
        <p14:creationId xmlns:p14="http://schemas.microsoft.com/office/powerpoint/2010/main" val="45973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909E4-55EF-4C03-B3F2-C5767FAA5706}" type="datetimeFigureOut">
              <a:rPr lang="en-US" smtClean="0"/>
              <a:t>5/14/2020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E972A-595B-4D85-9E74-D48069CAAF47}" type="slidenum">
              <a:rPr lang="en-US" smtClean="0"/>
              <a:t>‹#›</a:t>
            </a:fld>
            <a:endParaRPr lang="en-US"/>
          </a:p>
        </p:txBody>
      </p:sp>
    </p:spTree>
    <p:extLst>
      <p:ext uri="{BB962C8B-B14F-4D97-AF65-F5344CB8AC3E}">
        <p14:creationId xmlns:p14="http://schemas.microsoft.com/office/powerpoint/2010/main" val="13898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7.jpe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jpeg"/></Relationships>
</file>

<file path=ppt/slides/_rels/slide1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jpeg"/><Relationship Id="rId5" Type="http://schemas.openxmlformats.org/officeDocument/2006/relationships/image" Target="../media/image22.jpeg"/><Relationship Id="rId10" Type="http://schemas.openxmlformats.org/officeDocument/2006/relationships/image" Target="../media/image66.png"/><Relationship Id="rId4" Type="http://schemas.openxmlformats.org/officeDocument/2006/relationships/image" Target="../media/image13.png"/><Relationship Id="rId9" Type="http://schemas.openxmlformats.org/officeDocument/2006/relationships/image" Target="../media/image65.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13.png"/><Relationship Id="rId7" Type="http://schemas.openxmlformats.org/officeDocument/2006/relationships/image" Target="../media/image71.pn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70.gif"/><Relationship Id="rId4" Type="http://schemas.openxmlformats.org/officeDocument/2006/relationships/image" Target="../media/image69.png"/><Relationship Id="rId9"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3.jp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1.png"/><Relationship Id="rId4" Type="http://schemas.openxmlformats.org/officeDocument/2006/relationships/image" Target="../media/image4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jpeg"/><Relationship Id="rId10" Type="http://schemas.openxmlformats.org/officeDocument/2006/relationships/image" Target="../media/image43.jpeg"/><Relationship Id="rId4" Type="http://schemas.openxmlformats.org/officeDocument/2006/relationships/image" Target="../media/image38.png"/><Relationship Id="rId9" Type="http://schemas.openxmlformats.org/officeDocument/2006/relationships/image" Target="../media/image4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3B5467D-9816-4FBB-B1D4-066B282A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473"/>
            <a:ext cx="12192000" cy="7050946"/>
          </a:xfrm>
          <a:prstGeom prst="rect">
            <a:avLst/>
          </a:prstGeom>
        </p:spPr>
      </p:pic>
      <p:sp>
        <p:nvSpPr>
          <p:cNvPr id="6" name="TextBox 6">
            <a:extLst>
              <a:ext uri="{FF2B5EF4-FFF2-40B4-BE49-F238E27FC236}">
                <a16:creationId xmlns:a16="http://schemas.microsoft.com/office/drawing/2014/main" id="{6DFFE040-43B3-443B-BD13-8A966C46778D}"/>
              </a:ext>
            </a:extLst>
          </p:cNvPr>
          <p:cNvSpPr txBox="1"/>
          <p:nvPr/>
        </p:nvSpPr>
        <p:spPr>
          <a:xfrm>
            <a:off x="4744175" y="3327274"/>
            <a:ext cx="3692434" cy="3416320"/>
          </a:xfrm>
          <a:prstGeom prst="rect">
            <a:avLst/>
          </a:prstGeom>
          <a:noFill/>
        </p:spPr>
        <p:txBody>
          <a:bodyPr wrap="square" rtlCol="0">
            <a:spAutoFit/>
          </a:bodyPr>
          <a:lstStyle/>
          <a:p>
            <a:r>
              <a:rPr lang="en-US" altLang="ja-JP" sz="2000" b="1" dirty="0">
                <a:solidFill>
                  <a:schemeClr val="bg1"/>
                </a:solidFill>
              </a:rPr>
              <a:t>ASO</a:t>
            </a:r>
            <a:r>
              <a:rPr lang="ja-JP" altLang="en-US" sz="2000" b="1" dirty="0">
                <a:solidFill>
                  <a:schemeClr val="bg1"/>
                </a:solidFill>
              </a:rPr>
              <a:t>ポップカルチャー専門学校</a:t>
            </a:r>
            <a:endParaRPr lang="en-US" altLang="ja-JP" sz="2000" b="1" dirty="0">
              <a:solidFill>
                <a:schemeClr val="bg1"/>
              </a:solidFill>
            </a:endParaRPr>
          </a:p>
          <a:p>
            <a:pPr algn="ctr"/>
            <a:r>
              <a:rPr lang="ja-JP" altLang="en-US" sz="2000" b="1" dirty="0">
                <a:solidFill>
                  <a:schemeClr val="bg1"/>
                </a:solidFill>
              </a:rPr>
              <a:t>ゲーム・</a:t>
            </a:r>
            <a:r>
              <a:rPr lang="en-US" altLang="ja-JP" sz="2000" b="1" dirty="0">
                <a:solidFill>
                  <a:schemeClr val="bg1"/>
                </a:solidFill>
              </a:rPr>
              <a:t>CG</a:t>
            </a:r>
            <a:r>
              <a:rPr lang="ja-JP" altLang="en-US" sz="2000" b="1" dirty="0">
                <a:solidFill>
                  <a:schemeClr val="bg1"/>
                </a:solidFill>
              </a:rPr>
              <a:t>・アニメ専攻</a:t>
            </a:r>
            <a:endParaRPr lang="en-US" altLang="ja-JP" sz="2000" b="1" dirty="0">
              <a:solidFill>
                <a:schemeClr val="bg1"/>
              </a:solidFill>
            </a:endParaRPr>
          </a:p>
          <a:p>
            <a:pPr algn="ctr"/>
            <a:r>
              <a:rPr lang="en-US" altLang="ja-JP" sz="2000" b="1" dirty="0">
                <a:solidFill>
                  <a:schemeClr val="bg1"/>
                </a:solidFill>
              </a:rPr>
              <a:t>2</a:t>
            </a:r>
            <a:r>
              <a:rPr lang="ja-JP" altLang="en-US" sz="2000" b="1" dirty="0">
                <a:solidFill>
                  <a:schemeClr val="bg1"/>
                </a:solidFill>
              </a:rPr>
              <a:t>年生</a:t>
            </a:r>
            <a:endParaRPr lang="en-US" altLang="ja-JP" sz="2000" b="1" dirty="0">
              <a:solidFill>
                <a:schemeClr val="bg1"/>
              </a:solidFill>
            </a:endParaRPr>
          </a:p>
          <a:p>
            <a:pPr algn="ctr"/>
            <a:endParaRPr lang="en-US" altLang="ja-JP" sz="2000" b="1" dirty="0">
              <a:solidFill>
                <a:schemeClr val="bg1"/>
              </a:solidFill>
            </a:endParaRPr>
          </a:p>
          <a:p>
            <a:pPr algn="ctr"/>
            <a:r>
              <a:rPr lang="ja-JP" altLang="en-US" sz="2000" b="1" dirty="0">
                <a:solidFill>
                  <a:schemeClr val="bg1"/>
                </a:solidFill>
              </a:rPr>
              <a:t>チーム名</a:t>
            </a:r>
            <a:endParaRPr lang="en-US" altLang="ja-JP" sz="2000" b="1" dirty="0">
              <a:solidFill>
                <a:schemeClr val="bg1"/>
              </a:solidFill>
            </a:endParaRPr>
          </a:p>
          <a:p>
            <a:pPr algn="ctr"/>
            <a:r>
              <a:rPr lang="ja-JP" altLang="en-US" sz="2000" b="1" dirty="0">
                <a:solidFill>
                  <a:schemeClr val="bg1"/>
                </a:solidFill>
              </a:rPr>
              <a:t>すみません</a:t>
            </a:r>
            <a:r>
              <a:rPr lang="en-US" altLang="ja-JP" sz="2000" b="1" dirty="0">
                <a:solidFill>
                  <a:schemeClr val="bg1"/>
                </a:solidFill>
              </a:rPr>
              <a:t>ASO</a:t>
            </a:r>
            <a:r>
              <a:rPr lang="ja-JP" altLang="en-US" sz="2000" b="1" dirty="0">
                <a:solidFill>
                  <a:schemeClr val="bg1"/>
                </a:solidFill>
              </a:rPr>
              <a:t>ゲームショウまでに完成しませんでした</a:t>
            </a:r>
            <a:endParaRPr lang="en-US" altLang="ja-JP" sz="2000" b="1" dirty="0">
              <a:solidFill>
                <a:schemeClr val="bg1"/>
              </a:solidFill>
            </a:endParaRPr>
          </a:p>
          <a:p>
            <a:pPr algn="ctr"/>
            <a:endParaRPr lang="en-US" sz="2000" b="1" dirty="0">
              <a:solidFill>
                <a:schemeClr val="bg1"/>
              </a:solidFill>
            </a:endParaRPr>
          </a:p>
          <a:p>
            <a:pPr algn="ctr"/>
            <a:r>
              <a:rPr lang="en-US" sz="2800" b="1" dirty="0">
                <a:solidFill>
                  <a:schemeClr val="bg1"/>
                </a:solidFill>
              </a:rPr>
              <a:t>TRINH LE HAI NAM</a:t>
            </a:r>
          </a:p>
          <a:p>
            <a:pPr algn="ctr"/>
            <a:r>
              <a:rPr lang="ja-JP" altLang="en-US" sz="2800" b="1" dirty="0">
                <a:solidFill>
                  <a:schemeClr val="bg1"/>
                </a:solidFill>
              </a:rPr>
              <a:t>川浪 康士朗</a:t>
            </a:r>
            <a:endParaRPr lang="en-US" sz="2800" b="1" dirty="0">
              <a:solidFill>
                <a:schemeClr val="bg1"/>
              </a:solidFill>
            </a:endParaRPr>
          </a:p>
        </p:txBody>
      </p:sp>
    </p:spTree>
    <p:extLst>
      <p:ext uri="{BB962C8B-B14F-4D97-AF65-F5344CB8AC3E}">
        <p14:creationId xmlns:p14="http://schemas.microsoft.com/office/powerpoint/2010/main" val="38089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pic>
        <p:nvPicPr>
          <p:cNvPr id="8"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446" y="5519795"/>
            <a:ext cx="1853444" cy="11611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259" y="3508346"/>
            <a:ext cx="1795709" cy="1315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995" y="3508346"/>
            <a:ext cx="1750890" cy="12548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13" y="1837497"/>
            <a:ext cx="1912813" cy="1254805"/>
          </a:xfrm>
          <a:prstGeom prst="rect">
            <a:avLst/>
          </a:prstGeom>
          <a:noFill/>
          <a:extLst>
            <a:ext uri="{909E8E84-426E-40DD-AFC4-6F175D3DCCD1}">
              <a14:hiddenFill xmlns:a14="http://schemas.microsoft.com/office/drawing/2010/main">
                <a:solidFill>
                  <a:srgbClr val="FFFFFF"/>
                </a:solidFill>
              </a14:hiddenFill>
            </a:ext>
          </a:extLst>
        </p:spPr>
      </p:pic>
      <p:sp>
        <p:nvSpPr>
          <p:cNvPr id="13" name="Down Arrow 12"/>
          <p:cNvSpPr/>
          <p:nvPr/>
        </p:nvSpPr>
        <p:spPr>
          <a:xfrm flipV="1">
            <a:off x="3099928" y="3240989"/>
            <a:ext cx="297322" cy="2082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47119" y="5120640"/>
            <a:ext cx="1955542"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347458" y="5120640"/>
            <a:ext cx="1899661" cy="330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295065" y="6000206"/>
            <a:ext cx="1139083" cy="369332"/>
          </a:xfrm>
          <a:prstGeom prst="rect">
            <a:avLst/>
          </a:prstGeom>
          <a:solidFill>
            <a:srgbClr val="FFFF00"/>
          </a:solidFill>
        </p:spPr>
        <p:txBody>
          <a:bodyPr wrap="square" rtlCol="0">
            <a:spAutoFit/>
          </a:bodyPr>
          <a:lstStyle/>
          <a:p>
            <a:r>
              <a:rPr lang="ja-JP" altLang="en-US" b="1" dirty="0">
                <a:solidFill>
                  <a:srgbClr val="C00000"/>
                </a:solidFill>
              </a:rPr>
              <a:t>スタート</a:t>
            </a:r>
            <a:endParaRPr lang="en-US" b="1" dirty="0">
              <a:solidFill>
                <a:srgbClr val="C00000"/>
              </a:solidFill>
            </a:endParaRPr>
          </a:p>
        </p:txBody>
      </p:sp>
      <p:sp>
        <p:nvSpPr>
          <p:cNvPr id="17" name="Rectangle 16"/>
          <p:cNvSpPr/>
          <p:nvPr/>
        </p:nvSpPr>
        <p:spPr>
          <a:xfrm>
            <a:off x="635798" y="3449791"/>
            <a:ext cx="1907284" cy="369332"/>
          </a:xfrm>
          <a:prstGeom prst="rect">
            <a:avLst/>
          </a:prstGeom>
          <a:solidFill>
            <a:schemeClr val="tx1">
              <a:lumMod val="65000"/>
              <a:lumOff val="35000"/>
            </a:schemeClr>
          </a:solidFill>
        </p:spPr>
        <p:txBody>
          <a:bodyPr wrap="square">
            <a:spAutoFit/>
          </a:bodyPr>
          <a:lstStyle/>
          <a:p>
            <a:pPr algn="ctr"/>
            <a:r>
              <a:rPr kumimoji="1" lang="ja-JP" altLang="en-US" dirty="0">
                <a:solidFill>
                  <a:schemeClr val="bg1">
                    <a:lumMod val="95000"/>
                  </a:schemeClr>
                </a:solidFill>
              </a:rPr>
              <a:t>凶悪犯罪者独房</a:t>
            </a:r>
          </a:p>
        </p:txBody>
      </p:sp>
      <p:sp>
        <p:nvSpPr>
          <p:cNvPr id="18" name="テキスト ボックス 6">
            <a:extLst>
              <a:ext uri="{FF2B5EF4-FFF2-40B4-BE49-F238E27FC236}">
                <a16:creationId xmlns:a16="http://schemas.microsoft.com/office/drawing/2014/main" id="{2E70E666-F3E4-4466-AFC0-2320851D759D}"/>
              </a:ext>
            </a:extLst>
          </p:cNvPr>
          <p:cNvSpPr txBox="1"/>
          <p:nvPr/>
        </p:nvSpPr>
        <p:spPr>
          <a:xfrm>
            <a:off x="4618947" y="3323680"/>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食堂</a:t>
            </a:r>
          </a:p>
        </p:txBody>
      </p:sp>
      <p:sp>
        <p:nvSpPr>
          <p:cNvPr id="19" name="テキスト ボックス 3">
            <a:extLst>
              <a:ext uri="{FF2B5EF4-FFF2-40B4-BE49-F238E27FC236}">
                <a16:creationId xmlns:a16="http://schemas.microsoft.com/office/drawing/2014/main" id="{885C4D34-386C-4BCE-840C-390562B034DF}"/>
              </a:ext>
            </a:extLst>
          </p:cNvPr>
          <p:cNvSpPr txBox="1"/>
          <p:nvPr/>
        </p:nvSpPr>
        <p:spPr>
          <a:xfrm>
            <a:off x="2923953" y="5321061"/>
            <a:ext cx="646331"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独房</a:t>
            </a:r>
          </a:p>
        </p:txBody>
      </p:sp>
      <p:sp>
        <p:nvSpPr>
          <p:cNvPr id="20" name="テキスト ボックス 14">
            <a:extLst>
              <a:ext uri="{FF2B5EF4-FFF2-40B4-BE49-F238E27FC236}">
                <a16:creationId xmlns:a16="http://schemas.microsoft.com/office/drawing/2014/main" id="{E19CCB58-2471-42FF-90A7-4018A42C83D5}"/>
              </a:ext>
            </a:extLst>
          </p:cNvPr>
          <p:cNvSpPr txBox="1"/>
          <p:nvPr/>
        </p:nvSpPr>
        <p:spPr>
          <a:xfrm>
            <a:off x="2808536" y="1680877"/>
            <a:ext cx="877163" cy="369332"/>
          </a:xfrm>
          <a:prstGeom prst="rect">
            <a:avLst/>
          </a:prstGeom>
          <a:solidFill>
            <a:schemeClr val="tx1">
              <a:lumMod val="65000"/>
              <a:lumOff val="35000"/>
            </a:schemeClr>
          </a:solidFill>
        </p:spPr>
        <p:txBody>
          <a:bodyPr wrap="none" rtlCol="0">
            <a:spAutoFit/>
          </a:bodyPr>
          <a:lstStyle/>
          <a:p>
            <a:r>
              <a:rPr kumimoji="1" lang="ja-JP" altLang="en-US" dirty="0">
                <a:solidFill>
                  <a:schemeClr val="bg1">
                    <a:lumMod val="95000"/>
                  </a:schemeClr>
                </a:solidFill>
              </a:rPr>
              <a:t>処刑所</a:t>
            </a:r>
          </a:p>
        </p:txBody>
      </p:sp>
      <p:sp>
        <p:nvSpPr>
          <p:cNvPr id="21" name="TextBox 20"/>
          <p:cNvSpPr txBox="1"/>
          <p:nvPr/>
        </p:nvSpPr>
        <p:spPr>
          <a:xfrm>
            <a:off x="6834322" y="3812582"/>
            <a:ext cx="161925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世界観</a:t>
            </a:r>
            <a:endParaRPr lang="en-US" sz="3600" b="1" dirty="0">
              <a:solidFill>
                <a:schemeClr val="accent5">
                  <a:lumMod val="75000"/>
                </a:schemeClr>
              </a:solidFill>
            </a:endParaRPr>
          </a:p>
        </p:txBody>
      </p:sp>
      <p:sp>
        <p:nvSpPr>
          <p:cNvPr id="22" name="Rectangle 21"/>
          <p:cNvSpPr/>
          <p:nvPr/>
        </p:nvSpPr>
        <p:spPr>
          <a:xfrm>
            <a:off x="5957207" y="4779588"/>
            <a:ext cx="4632416" cy="830997"/>
          </a:xfrm>
          <a:prstGeom prst="rect">
            <a:avLst/>
          </a:prstGeom>
        </p:spPr>
        <p:txBody>
          <a:bodyPr wrap="square">
            <a:spAutoFit/>
          </a:bodyPr>
          <a:lstStyle/>
          <a:p>
            <a:r>
              <a:rPr lang="en-US" sz="2400" dirty="0"/>
              <a:t>プレイヤーは</a:t>
            </a:r>
            <a:r>
              <a:rPr lang="en-US" sz="2400" b="1" dirty="0">
                <a:solidFill>
                  <a:srgbClr val="C00000"/>
                </a:solidFill>
              </a:rPr>
              <a:t>自由</a:t>
            </a:r>
            <a:r>
              <a:rPr lang="en-US" sz="2400" dirty="0"/>
              <a:t>にステージ間を</a:t>
            </a:r>
            <a:r>
              <a:rPr lang="en-US" sz="2400" dirty="0">
                <a:solidFill>
                  <a:srgbClr val="C00000"/>
                </a:solidFill>
              </a:rPr>
              <a:t>移動</a:t>
            </a:r>
            <a:r>
              <a:rPr lang="en-US" sz="2400" dirty="0"/>
              <a:t>することができます。</a:t>
            </a:r>
          </a:p>
        </p:txBody>
      </p:sp>
    </p:spTree>
    <p:extLst>
      <p:ext uri="{BB962C8B-B14F-4D97-AF65-F5344CB8AC3E}">
        <p14:creationId xmlns:p14="http://schemas.microsoft.com/office/powerpoint/2010/main" val="255139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8" name="TextBox 7"/>
          <p:cNvSpPr txBox="1"/>
          <p:nvPr/>
        </p:nvSpPr>
        <p:spPr>
          <a:xfrm>
            <a:off x="6628445" y="3856456"/>
            <a:ext cx="2031004"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アイテム</a:t>
            </a:r>
            <a:endParaRPr lang="en-US" sz="3600" b="1" dirty="0">
              <a:solidFill>
                <a:schemeClr val="accent5">
                  <a:lumMod val="75000"/>
                </a:schemeClr>
              </a:solidFill>
            </a:endParaRPr>
          </a:p>
        </p:txBody>
      </p:sp>
      <p:sp>
        <p:nvSpPr>
          <p:cNvPr id="9" name="TextBox 8"/>
          <p:cNvSpPr txBox="1"/>
          <p:nvPr/>
        </p:nvSpPr>
        <p:spPr>
          <a:xfrm>
            <a:off x="731521" y="2660910"/>
            <a:ext cx="1907536" cy="369332"/>
          </a:xfrm>
          <a:prstGeom prst="rect">
            <a:avLst/>
          </a:prstGeom>
          <a:solidFill>
            <a:schemeClr val="bg2">
              <a:lumMod val="75000"/>
            </a:schemeClr>
          </a:solidFill>
        </p:spPr>
        <p:txBody>
          <a:bodyPr wrap="square" rtlCol="0">
            <a:spAutoFit/>
          </a:bodyPr>
          <a:lstStyle/>
          <a:p>
            <a:r>
              <a:rPr lang="ja-JP" altLang="en-US" b="1" dirty="0">
                <a:solidFill>
                  <a:schemeClr val="bg1"/>
                </a:solidFill>
              </a:rPr>
              <a:t>メレーウェポン</a:t>
            </a:r>
            <a:endParaRPr lang="en-US" b="1" dirty="0">
              <a:solidFill>
                <a:schemeClr val="bg1"/>
              </a:solidFill>
            </a:endParaRPr>
          </a:p>
        </p:txBody>
      </p:sp>
      <p:sp>
        <p:nvSpPr>
          <p:cNvPr id="10" name="Rectangle 9"/>
          <p:cNvSpPr/>
          <p:nvPr/>
        </p:nvSpPr>
        <p:spPr>
          <a:xfrm>
            <a:off x="808126" y="3448977"/>
            <a:ext cx="877163" cy="369332"/>
          </a:xfrm>
          <a:prstGeom prst="rect">
            <a:avLst/>
          </a:prstGeom>
        </p:spPr>
        <p:txBody>
          <a:bodyPr wrap="none">
            <a:spAutoFit/>
          </a:bodyPr>
          <a:lstStyle/>
          <a:p>
            <a:r>
              <a:rPr lang="en-US" dirty="0"/>
              <a:t>ナイフ</a:t>
            </a:r>
          </a:p>
        </p:txBody>
      </p:sp>
      <p:sp>
        <p:nvSpPr>
          <p:cNvPr id="11" name="Rectangle 10"/>
          <p:cNvSpPr/>
          <p:nvPr/>
        </p:nvSpPr>
        <p:spPr>
          <a:xfrm>
            <a:off x="808250" y="4520625"/>
            <a:ext cx="877163" cy="369332"/>
          </a:xfrm>
          <a:prstGeom prst="rect">
            <a:avLst/>
          </a:prstGeom>
        </p:spPr>
        <p:txBody>
          <a:bodyPr wrap="none">
            <a:spAutoFit/>
          </a:bodyPr>
          <a:lstStyle/>
          <a:p>
            <a:r>
              <a:rPr lang="en-US" dirty="0"/>
              <a:t>警察棒</a:t>
            </a:r>
          </a:p>
        </p:txBody>
      </p:sp>
      <p:sp>
        <p:nvSpPr>
          <p:cNvPr id="12" name="Rectangle 11"/>
          <p:cNvSpPr/>
          <p:nvPr/>
        </p:nvSpPr>
        <p:spPr>
          <a:xfrm>
            <a:off x="1038958" y="5395054"/>
            <a:ext cx="415498" cy="369332"/>
          </a:xfrm>
          <a:prstGeom prst="rect">
            <a:avLst/>
          </a:prstGeom>
        </p:spPr>
        <p:txBody>
          <a:bodyPr wrap="none">
            <a:spAutoFit/>
          </a:bodyPr>
          <a:lstStyle/>
          <a:p>
            <a:r>
              <a:rPr lang="en-US" dirty="0"/>
              <a:t>刀</a:t>
            </a:r>
          </a:p>
        </p:txBody>
      </p:sp>
      <p:pic>
        <p:nvPicPr>
          <p:cNvPr id="10242" name="Picture 2" descr="Horror knife Icon | Halloween Iconset | Icons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335" y="3269397"/>
            <a:ext cx="556989" cy="5569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335" y="4179622"/>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lade, japanese, katana, ninja, samurai, sword,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335" y="5244574"/>
            <a:ext cx="670292" cy="67029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58770" y="2660910"/>
            <a:ext cx="1107996" cy="369332"/>
          </a:xfrm>
          <a:prstGeom prst="rect">
            <a:avLst/>
          </a:prstGeom>
          <a:solidFill>
            <a:schemeClr val="bg2">
              <a:lumMod val="75000"/>
            </a:schemeClr>
          </a:solidFill>
        </p:spPr>
        <p:txBody>
          <a:bodyPr wrap="none">
            <a:spAutoFit/>
          </a:bodyPr>
          <a:lstStyle/>
          <a:p>
            <a:r>
              <a:rPr lang="en-US">
                <a:solidFill>
                  <a:schemeClr val="bg1"/>
                </a:solidFill>
              </a:rPr>
              <a:t>射程兵器</a:t>
            </a:r>
            <a:endParaRPr lang="en-US" dirty="0">
              <a:solidFill>
                <a:schemeClr val="bg1"/>
              </a:solidFill>
            </a:endParaRPr>
          </a:p>
        </p:txBody>
      </p:sp>
      <p:sp>
        <p:nvSpPr>
          <p:cNvPr id="14" name="Rectangle 13"/>
          <p:cNvSpPr/>
          <p:nvPr/>
        </p:nvSpPr>
        <p:spPr>
          <a:xfrm>
            <a:off x="3227938" y="3363225"/>
            <a:ext cx="1338828" cy="369332"/>
          </a:xfrm>
          <a:prstGeom prst="rect">
            <a:avLst/>
          </a:prstGeom>
        </p:spPr>
        <p:txBody>
          <a:bodyPr wrap="none">
            <a:spAutoFit/>
          </a:bodyPr>
          <a:lstStyle/>
          <a:p>
            <a:r>
              <a:rPr lang="en-US" dirty="0"/>
              <a:t>ハンドガン</a:t>
            </a:r>
          </a:p>
        </p:txBody>
      </p:sp>
      <p:pic>
        <p:nvPicPr>
          <p:cNvPr id="19" name="Picture 4" descr="Gun, Pistol, Weapon Icon - Download Fre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686" y="3131014"/>
            <a:ext cx="635925" cy="635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227938" y="4122474"/>
            <a:ext cx="1338828" cy="369332"/>
          </a:xfrm>
          <a:prstGeom prst="rect">
            <a:avLst/>
          </a:prstGeom>
        </p:spPr>
        <p:txBody>
          <a:bodyPr wrap="none">
            <a:spAutoFit/>
          </a:bodyPr>
          <a:lstStyle/>
          <a:p>
            <a:r>
              <a:rPr lang="en-US" dirty="0"/>
              <a:t>マシンガン</a:t>
            </a:r>
          </a:p>
        </p:txBody>
      </p:sp>
      <p:pic>
        <p:nvPicPr>
          <p:cNvPr id="21" name="Picture 2" descr="Gun, modern, shooter, submachine gun, weap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8686" y="3835633"/>
            <a:ext cx="727815" cy="727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227938" y="4947274"/>
            <a:ext cx="1569660" cy="369332"/>
          </a:xfrm>
          <a:prstGeom prst="rect">
            <a:avLst/>
          </a:prstGeom>
        </p:spPr>
        <p:txBody>
          <a:bodyPr wrap="none">
            <a:spAutoFit/>
          </a:bodyPr>
          <a:lstStyle/>
          <a:p>
            <a:r>
              <a:rPr lang="en-US" dirty="0"/>
              <a:t>ショットガン</a:t>
            </a:r>
          </a:p>
        </p:txBody>
      </p:sp>
      <p:pic>
        <p:nvPicPr>
          <p:cNvPr id="23" name="Picture 14" descr="https://external-content.duckduckgo.com/iu/?u=https%3A%2F%2Ftse1.mm.bing.net%2Fth%3Fid%3DOIP.B2Z0wWQbbYZtK5lvw2ejMAHaIs%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6898" y="4758864"/>
            <a:ext cx="636108" cy="74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4467497" cy="1480008"/>
            <a:chOff x="0" y="0"/>
            <a:chExt cx="4467497" cy="1480008"/>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8" name="楕円 4">
            <a:extLst>
              <a:ext uri="{FF2B5EF4-FFF2-40B4-BE49-F238E27FC236}">
                <a16:creationId xmlns:a16="http://schemas.microsoft.com/office/drawing/2014/main" id="{0FA028AF-1D55-44B6-BC71-6E30263D37C0}"/>
              </a:ext>
            </a:extLst>
          </p:cNvPr>
          <p:cNvSpPr/>
          <p:nvPr/>
        </p:nvSpPr>
        <p:spPr>
          <a:xfrm>
            <a:off x="5011301" y="1815567"/>
            <a:ext cx="1837189" cy="5033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起動</a:t>
            </a:r>
          </a:p>
        </p:txBody>
      </p:sp>
      <p:sp>
        <p:nvSpPr>
          <p:cNvPr id="9" name="正方形/長方形 6">
            <a:extLst>
              <a:ext uri="{FF2B5EF4-FFF2-40B4-BE49-F238E27FC236}">
                <a16:creationId xmlns:a16="http://schemas.microsoft.com/office/drawing/2014/main" id="{C29545D2-C978-4B3D-A47E-1A4F386B55D6}"/>
              </a:ext>
            </a:extLst>
          </p:cNvPr>
          <p:cNvSpPr/>
          <p:nvPr/>
        </p:nvSpPr>
        <p:spPr>
          <a:xfrm>
            <a:off x="4928811" y="2981257"/>
            <a:ext cx="2002172" cy="352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タイトル画面</a:t>
            </a:r>
          </a:p>
        </p:txBody>
      </p:sp>
      <p:sp>
        <p:nvSpPr>
          <p:cNvPr id="10" name="二等辺三角形 8">
            <a:extLst>
              <a:ext uri="{FF2B5EF4-FFF2-40B4-BE49-F238E27FC236}">
                <a16:creationId xmlns:a16="http://schemas.microsoft.com/office/drawing/2014/main" id="{22A013EF-9B15-4F41-8D9B-68ED158F2BF9}"/>
              </a:ext>
            </a:extLst>
          </p:cNvPr>
          <p:cNvSpPr/>
          <p:nvPr/>
        </p:nvSpPr>
        <p:spPr>
          <a:xfrm flipV="1">
            <a:off x="5678227" y="2419541"/>
            <a:ext cx="503339" cy="444616"/>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5DFBCDE-1BA0-4337-8637-4954D046659D}"/>
              </a:ext>
            </a:extLst>
          </p:cNvPr>
          <p:cNvSpPr/>
          <p:nvPr/>
        </p:nvSpPr>
        <p:spPr>
          <a:xfrm>
            <a:off x="4848649" y="3854990"/>
            <a:ext cx="2084666" cy="881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選択画面</a:t>
            </a:r>
          </a:p>
        </p:txBody>
      </p:sp>
      <p:sp>
        <p:nvSpPr>
          <p:cNvPr id="12" name="正方形/長方形 11">
            <a:extLst>
              <a:ext uri="{FF2B5EF4-FFF2-40B4-BE49-F238E27FC236}">
                <a16:creationId xmlns:a16="http://schemas.microsoft.com/office/drawing/2014/main" id="{5494BF4F-0BFE-494A-9F3A-92470A634A3C}"/>
              </a:ext>
            </a:extLst>
          </p:cNvPr>
          <p:cNvSpPr/>
          <p:nvPr/>
        </p:nvSpPr>
        <p:spPr>
          <a:xfrm>
            <a:off x="2052724" y="5180102"/>
            <a:ext cx="2098441"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キャラクター選択</a:t>
            </a:r>
          </a:p>
        </p:txBody>
      </p:sp>
      <p:sp>
        <p:nvSpPr>
          <p:cNvPr id="13" name="正方形/長方形 12">
            <a:extLst>
              <a:ext uri="{FF2B5EF4-FFF2-40B4-BE49-F238E27FC236}">
                <a16:creationId xmlns:a16="http://schemas.microsoft.com/office/drawing/2014/main" id="{14F3E13E-7C09-4706-BDA2-79A9237F9932}"/>
              </a:ext>
            </a:extLst>
          </p:cNvPr>
          <p:cNvSpPr/>
          <p:nvPr/>
        </p:nvSpPr>
        <p:spPr>
          <a:xfrm>
            <a:off x="4630973" y="5361750"/>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セーブデータ</a:t>
            </a:r>
          </a:p>
        </p:txBody>
      </p:sp>
      <p:sp>
        <p:nvSpPr>
          <p:cNvPr id="14" name="正方形/長方形 13">
            <a:extLst>
              <a:ext uri="{FF2B5EF4-FFF2-40B4-BE49-F238E27FC236}">
                <a16:creationId xmlns:a16="http://schemas.microsoft.com/office/drawing/2014/main" id="{C2FD5A09-F53E-426D-BE77-8DFA1E04FA6F}"/>
              </a:ext>
            </a:extLst>
          </p:cNvPr>
          <p:cNvSpPr/>
          <p:nvPr/>
        </p:nvSpPr>
        <p:spPr>
          <a:xfrm>
            <a:off x="7375570" y="5348817"/>
            <a:ext cx="1946246" cy="367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設定</a:t>
            </a:r>
          </a:p>
        </p:txBody>
      </p:sp>
      <p:sp>
        <p:nvSpPr>
          <p:cNvPr id="15" name="二等辺三角形 15">
            <a:extLst>
              <a:ext uri="{FF2B5EF4-FFF2-40B4-BE49-F238E27FC236}">
                <a16:creationId xmlns:a16="http://schemas.microsoft.com/office/drawing/2014/main" id="{8750865E-6E6A-458D-AB1E-76316D74089C}"/>
              </a:ext>
            </a:extLst>
          </p:cNvPr>
          <p:cNvSpPr/>
          <p:nvPr/>
        </p:nvSpPr>
        <p:spPr>
          <a:xfrm flipV="1">
            <a:off x="5715493" y="3423607"/>
            <a:ext cx="348144" cy="251420"/>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26">
            <a:extLst>
              <a:ext uri="{FF2B5EF4-FFF2-40B4-BE49-F238E27FC236}">
                <a16:creationId xmlns:a16="http://schemas.microsoft.com/office/drawing/2014/main" id="{BE2D2518-4787-4902-BD8E-5146CD799F48}"/>
              </a:ext>
            </a:extLst>
          </p:cNvPr>
          <p:cNvSpPr/>
          <p:nvPr/>
        </p:nvSpPr>
        <p:spPr>
          <a:xfrm>
            <a:off x="2893721" y="6237571"/>
            <a:ext cx="2780675" cy="5266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ゲーム画面</a:t>
            </a:r>
          </a:p>
        </p:txBody>
      </p:sp>
      <p:sp>
        <p:nvSpPr>
          <p:cNvPr id="17" name="矢印: 二方向 101">
            <a:extLst>
              <a:ext uri="{FF2B5EF4-FFF2-40B4-BE49-F238E27FC236}">
                <a16:creationId xmlns:a16="http://schemas.microsoft.com/office/drawing/2014/main" id="{A2498D86-A38C-42D3-9AA0-7A54F199F890}"/>
              </a:ext>
            </a:extLst>
          </p:cNvPr>
          <p:cNvSpPr/>
          <p:nvPr/>
        </p:nvSpPr>
        <p:spPr>
          <a:xfrm rot="10800000">
            <a:off x="3616684" y="4272359"/>
            <a:ext cx="1187796" cy="871069"/>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二方向 104">
            <a:extLst>
              <a:ext uri="{FF2B5EF4-FFF2-40B4-BE49-F238E27FC236}">
                <a16:creationId xmlns:a16="http://schemas.microsoft.com/office/drawing/2014/main" id="{EE517630-27D3-4A56-93CE-BF4A36628D6D}"/>
              </a:ext>
            </a:extLst>
          </p:cNvPr>
          <p:cNvSpPr/>
          <p:nvPr/>
        </p:nvSpPr>
        <p:spPr>
          <a:xfrm rot="16200000">
            <a:off x="7263882" y="4116640"/>
            <a:ext cx="952073" cy="1424196"/>
          </a:xfrm>
          <a:prstGeom prst="leftUpArrow">
            <a:avLst>
              <a:gd name="adj1" fmla="val 13771"/>
              <a:gd name="adj2" fmla="val 15037"/>
              <a:gd name="adj3" fmla="val 183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二方向 105">
            <a:extLst>
              <a:ext uri="{FF2B5EF4-FFF2-40B4-BE49-F238E27FC236}">
                <a16:creationId xmlns:a16="http://schemas.microsoft.com/office/drawing/2014/main" id="{9C7BA93D-4CD3-43A5-945E-2CC712916A4E}"/>
              </a:ext>
            </a:extLst>
          </p:cNvPr>
          <p:cNvSpPr/>
          <p:nvPr/>
        </p:nvSpPr>
        <p:spPr>
          <a:xfrm rot="16200000">
            <a:off x="7722274" y="3332980"/>
            <a:ext cx="2053927" cy="3385029"/>
          </a:xfrm>
          <a:prstGeom prst="leftUpArrow">
            <a:avLst>
              <a:gd name="adj1" fmla="val 6540"/>
              <a:gd name="adj2" fmla="val 6250"/>
              <a:gd name="adj3" fmla="val 166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二方向 106">
            <a:extLst>
              <a:ext uri="{FF2B5EF4-FFF2-40B4-BE49-F238E27FC236}">
                <a16:creationId xmlns:a16="http://schemas.microsoft.com/office/drawing/2014/main" id="{6E6FDC01-B7FC-4278-A9EC-9A589A5AE97E}"/>
              </a:ext>
            </a:extLst>
          </p:cNvPr>
          <p:cNvSpPr/>
          <p:nvPr/>
        </p:nvSpPr>
        <p:spPr>
          <a:xfrm>
            <a:off x="5715493" y="5759877"/>
            <a:ext cx="2736050" cy="1004342"/>
          </a:xfrm>
          <a:prstGeom prst="leftUpArrow">
            <a:avLst>
              <a:gd name="adj1" fmla="val 10613"/>
              <a:gd name="adj2" fmla="val 15037"/>
              <a:gd name="adj3" fmla="val 2802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108">
            <a:extLst>
              <a:ext uri="{FF2B5EF4-FFF2-40B4-BE49-F238E27FC236}">
                <a16:creationId xmlns:a16="http://schemas.microsoft.com/office/drawing/2014/main" id="{AD76AE46-6259-48B6-B3E3-D65513CF22AE}"/>
              </a:ext>
            </a:extLst>
          </p:cNvPr>
          <p:cNvSpPr/>
          <p:nvPr/>
        </p:nvSpPr>
        <p:spPr>
          <a:xfrm>
            <a:off x="3616683" y="5618170"/>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109">
            <a:extLst>
              <a:ext uri="{FF2B5EF4-FFF2-40B4-BE49-F238E27FC236}">
                <a16:creationId xmlns:a16="http://schemas.microsoft.com/office/drawing/2014/main" id="{FBBEF2CD-8F46-4123-BD9F-005304DE867A}"/>
              </a:ext>
            </a:extLst>
          </p:cNvPr>
          <p:cNvSpPr/>
          <p:nvPr/>
        </p:nvSpPr>
        <p:spPr>
          <a:xfrm>
            <a:off x="5148923" y="5703034"/>
            <a:ext cx="230722" cy="55635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上向き折線 110">
            <a:extLst>
              <a:ext uri="{FF2B5EF4-FFF2-40B4-BE49-F238E27FC236}">
                <a16:creationId xmlns:a16="http://schemas.microsoft.com/office/drawing/2014/main" id="{D4EBD2AD-6B9E-480F-A5B0-17D1B753273C}"/>
              </a:ext>
            </a:extLst>
          </p:cNvPr>
          <p:cNvSpPr/>
          <p:nvPr/>
        </p:nvSpPr>
        <p:spPr>
          <a:xfrm rot="16200000" flipH="1" flipV="1">
            <a:off x="1122609" y="4813364"/>
            <a:ext cx="2242974" cy="1018052"/>
          </a:xfrm>
          <a:prstGeom prst="bentUpArrow">
            <a:avLst>
              <a:gd name="adj1" fmla="val 12704"/>
              <a:gd name="adj2" fmla="val 18878"/>
              <a:gd name="adj3" fmla="val 34352"/>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111">
            <a:extLst>
              <a:ext uri="{FF2B5EF4-FFF2-40B4-BE49-F238E27FC236}">
                <a16:creationId xmlns:a16="http://schemas.microsoft.com/office/drawing/2014/main" id="{B249DC21-4611-421F-9E99-6C236F7923A3}"/>
              </a:ext>
            </a:extLst>
          </p:cNvPr>
          <p:cNvSpPr/>
          <p:nvPr/>
        </p:nvSpPr>
        <p:spPr>
          <a:xfrm rot="16200000">
            <a:off x="3127368" y="2606232"/>
            <a:ext cx="284817" cy="3069409"/>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上下 112">
            <a:extLst>
              <a:ext uri="{FF2B5EF4-FFF2-40B4-BE49-F238E27FC236}">
                <a16:creationId xmlns:a16="http://schemas.microsoft.com/office/drawing/2014/main" id="{B28E2C8A-468E-4356-BEB3-65FF18B56DBE}"/>
              </a:ext>
            </a:extLst>
          </p:cNvPr>
          <p:cNvSpPr/>
          <p:nvPr/>
        </p:nvSpPr>
        <p:spPr>
          <a:xfrm>
            <a:off x="5692568" y="4759284"/>
            <a:ext cx="183987" cy="545491"/>
          </a:xfrm>
          <a:prstGeom prst="upDownArrow">
            <a:avLst>
              <a:gd name="adj1" fmla="val 36279"/>
              <a:gd name="adj2" fmla="val 788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TextBox 25"/>
          <p:cNvSpPr txBox="1"/>
          <p:nvPr/>
        </p:nvSpPr>
        <p:spPr>
          <a:xfrm>
            <a:off x="5038083" y="365571"/>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シーン遷移</a:t>
            </a:r>
          </a:p>
        </p:txBody>
      </p:sp>
      <p:sp>
        <p:nvSpPr>
          <p:cNvPr id="27" name="楕円 84">
            <a:extLst>
              <a:ext uri="{FF2B5EF4-FFF2-40B4-BE49-F238E27FC236}">
                <a16:creationId xmlns:a16="http://schemas.microsoft.com/office/drawing/2014/main" id="{90DD2FB1-B8A1-4E9A-8B5B-348AC5C172B5}"/>
              </a:ext>
            </a:extLst>
          </p:cNvPr>
          <p:cNvSpPr/>
          <p:nvPr/>
        </p:nvSpPr>
        <p:spPr>
          <a:xfrm>
            <a:off x="9227828" y="6129535"/>
            <a:ext cx="2011837" cy="4831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ゲーム終了</a:t>
            </a:r>
          </a:p>
        </p:txBody>
      </p:sp>
      <p:sp>
        <p:nvSpPr>
          <p:cNvPr id="3" name="正方形/長方形 2">
            <a:extLst>
              <a:ext uri="{FF2B5EF4-FFF2-40B4-BE49-F238E27FC236}">
                <a16:creationId xmlns:a16="http://schemas.microsoft.com/office/drawing/2014/main" id="{A51C927E-82C1-4122-8BA2-E2B78BF16F16}"/>
              </a:ext>
            </a:extLst>
          </p:cNvPr>
          <p:cNvSpPr/>
          <p:nvPr/>
        </p:nvSpPr>
        <p:spPr>
          <a:xfrm>
            <a:off x="93117" y="2883853"/>
            <a:ext cx="1565091" cy="35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p>
        </p:txBody>
      </p:sp>
      <p:sp>
        <p:nvSpPr>
          <p:cNvPr id="29" name="矢印: 下 111">
            <a:extLst>
              <a:ext uri="{FF2B5EF4-FFF2-40B4-BE49-F238E27FC236}">
                <a16:creationId xmlns:a16="http://schemas.microsoft.com/office/drawing/2014/main" id="{EF16AFF0-E8E9-46D3-B50E-365D2F763EA5}"/>
              </a:ext>
            </a:extLst>
          </p:cNvPr>
          <p:cNvSpPr/>
          <p:nvPr/>
        </p:nvSpPr>
        <p:spPr>
          <a:xfrm flipV="1">
            <a:off x="426677" y="3380588"/>
            <a:ext cx="284817" cy="3196901"/>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2660B36-BCC9-4586-8240-2741A274552A}"/>
              </a:ext>
            </a:extLst>
          </p:cNvPr>
          <p:cNvSpPr/>
          <p:nvPr/>
        </p:nvSpPr>
        <p:spPr>
          <a:xfrm>
            <a:off x="494950" y="6577490"/>
            <a:ext cx="2217075" cy="1528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111">
            <a:extLst>
              <a:ext uri="{FF2B5EF4-FFF2-40B4-BE49-F238E27FC236}">
                <a16:creationId xmlns:a16="http://schemas.microsoft.com/office/drawing/2014/main" id="{DE1F09F5-8EF0-4C0C-9E32-6C989AFFA44A}"/>
              </a:ext>
            </a:extLst>
          </p:cNvPr>
          <p:cNvSpPr/>
          <p:nvPr/>
        </p:nvSpPr>
        <p:spPr>
          <a:xfrm rot="16200000">
            <a:off x="3114989" y="1542686"/>
            <a:ext cx="284817" cy="3044657"/>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BEEFC95-7BDE-4211-8ECE-A6C94E641794}"/>
              </a:ext>
            </a:extLst>
          </p:cNvPr>
          <p:cNvSpPr txBox="1"/>
          <p:nvPr/>
        </p:nvSpPr>
        <p:spPr>
          <a:xfrm>
            <a:off x="234141" y="3834853"/>
            <a:ext cx="641522" cy="369332"/>
          </a:xfrm>
          <a:prstGeom prst="rect">
            <a:avLst/>
          </a:prstGeom>
          <a:noFill/>
        </p:spPr>
        <p:txBody>
          <a:bodyPr wrap="none" rtlCol="0">
            <a:spAutoFit/>
          </a:bodyPr>
          <a:lstStyle/>
          <a:p>
            <a:r>
              <a:rPr kumimoji="1" lang="en-US" altLang="ja-JP" dirty="0"/>
              <a:t>clear</a:t>
            </a:r>
            <a:endParaRPr kumimoji="1" lang="ja-JP" altLang="en-US" dirty="0"/>
          </a:p>
        </p:txBody>
      </p:sp>
      <p:sp>
        <p:nvSpPr>
          <p:cNvPr id="32" name="矢印: 下 31">
            <a:extLst>
              <a:ext uri="{FF2B5EF4-FFF2-40B4-BE49-F238E27FC236}">
                <a16:creationId xmlns:a16="http://schemas.microsoft.com/office/drawing/2014/main" id="{07DF0429-078D-4DF6-8C1B-B7F4F5488CE2}"/>
              </a:ext>
            </a:extLst>
          </p:cNvPr>
          <p:cNvSpPr/>
          <p:nvPr/>
        </p:nvSpPr>
        <p:spPr>
          <a:xfrm rot="10800000">
            <a:off x="1092993" y="3825379"/>
            <a:ext cx="325144" cy="2821700"/>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A6385C5E-25D2-42E1-AFDC-03D833FCE18E}"/>
              </a:ext>
            </a:extLst>
          </p:cNvPr>
          <p:cNvSpPr/>
          <p:nvPr/>
        </p:nvSpPr>
        <p:spPr>
          <a:xfrm>
            <a:off x="909249" y="3369805"/>
            <a:ext cx="2217075" cy="35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ゲームオーバー</a:t>
            </a:r>
          </a:p>
        </p:txBody>
      </p:sp>
      <p:sp>
        <p:nvSpPr>
          <p:cNvPr id="34" name="矢印: 右 33">
            <a:extLst>
              <a:ext uri="{FF2B5EF4-FFF2-40B4-BE49-F238E27FC236}">
                <a16:creationId xmlns:a16="http://schemas.microsoft.com/office/drawing/2014/main" id="{4E04D522-4FA7-44FD-A02C-33122D997134}"/>
              </a:ext>
            </a:extLst>
          </p:cNvPr>
          <p:cNvSpPr/>
          <p:nvPr/>
        </p:nvSpPr>
        <p:spPr>
          <a:xfrm>
            <a:off x="3137483" y="3281198"/>
            <a:ext cx="1666997" cy="284817"/>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8B4B44D-72F6-4CA0-87F8-2D24E4C54BA6}"/>
              </a:ext>
            </a:extLst>
          </p:cNvPr>
          <p:cNvSpPr/>
          <p:nvPr/>
        </p:nvSpPr>
        <p:spPr>
          <a:xfrm>
            <a:off x="4380509" y="5011895"/>
            <a:ext cx="2339073" cy="810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121E4AB-7D95-49DB-83B4-891EFB6EA98F}"/>
              </a:ext>
            </a:extLst>
          </p:cNvPr>
          <p:cNvSpPr txBox="1"/>
          <p:nvPr/>
        </p:nvSpPr>
        <p:spPr>
          <a:xfrm>
            <a:off x="3201185" y="6346529"/>
            <a:ext cx="415498" cy="369332"/>
          </a:xfrm>
          <a:prstGeom prst="rect">
            <a:avLst/>
          </a:prstGeom>
          <a:noFill/>
        </p:spPr>
        <p:txBody>
          <a:bodyPr wrap="none" rtlCol="0">
            <a:spAutoFit/>
          </a:bodyPr>
          <a:lstStyle/>
          <a:p>
            <a:r>
              <a:rPr kumimoji="1" lang="ja-JP" altLang="en-US" dirty="0"/>
              <a:t>１</a:t>
            </a:r>
          </a:p>
        </p:txBody>
      </p:sp>
      <p:sp>
        <p:nvSpPr>
          <p:cNvPr id="38" name="テキスト ボックス 37">
            <a:extLst>
              <a:ext uri="{FF2B5EF4-FFF2-40B4-BE49-F238E27FC236}">
                <a16:creationId xmlns:a16="http://schemas.microsoft.com/office/drawing/2014/main" id="{D1386AD3-8C7D-4567-9875-193E27D0517C}"/>
              </a:ext>
            </a:extLst>
          </p:cNvPr>
          <p:cNvSpPr txBox="1"/>
          <p:nvPr/>
        </p:nvSpPr>
        <p:spPr>
          <a:xfrm>
            <a:off x="4908495" y="2953089"/>
            <a:ext cx="415498" cy="369332"/>
          </a:xfrm>
          <a:prstGeom prst="rect">
            <a:avLst/>
          </a:prstGeom>
          <a:noFill/>
        </p:spPr>
        <p:txBody>
          <a:bodyPr wrap="none" rtlCol="0">
            <a:spAutoFit/>
          </a:bodyPr>
          <a:lstStyle/>
          <a:p>
            <a:r>
              <a:rPr kumimoji="1" lang="ja-JP" altLang="en-US" dirty="0"/>
              <a:t>２</a:t>
            </a:r>
          </a:p>
        </p:txBody>
      </p:sp>
      <p:sp>
        <p:nvSpPr>
          <p:cNvPr id="39" name="テキスト ボックス 38">
            <a:extLst>
              <a:ext uri="{FF2B5EF4-FFF2-40B4-BE49-F238E27FC236}">
                <a16:creationId xmlns:a16="http://schemas.microsoft.com/office/drawing/2014/main" id="{32FA013B-9E1B-4925-88A3-F0977BD3899C}"/>
              </a:ext>
            </a:extLst>
          </p:cNvPr>
          <p:cNvSpPr txBox="1"/>
          <p:nvPr/>
        </p:nvSpPr>
        <p:spPr>
          <a:xfrm>
            <a:off x="4968595" y="4104289"/>
            <a:ext cx="301686" cy="369332"/>
          </a:xfrm>
          <a:prstGeom prst="rect">
            <a:avLst/>
          </a:prstGeom>
          <a:noFill/>
        </p:spPr>
        <p:txBody>
          <a:bodyPr wrap="none" rtlCol="0">
            <a:spAutoFit/>
          </a:bodyPr>
          <a:lstStyle/>
          <a:p>
            <a:r>
              <a:rPr kumimoji="1" lang="en-US" altLang="ja-JP" dirty="0"/>
              <a:t>3</a:t>
            </a:r>
            <a:endParaRPr kumimoji="1" lang="ja-JP" altLang="en-US" dirty="0"/>
          </a:p>
        </p:txBody>
      </p:sp>
    </p:spTree>
    <p:extLst>
      <p:ext uri="{BB962C8B-B14F-4D97-AF65-F5344CB8AC3E}">
        <p14:creationId xmlns:p14="http://schemas.microsoft.com/office/powerpoint/2010/main" val="113342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80F0C0B-2FCA-4790-97DF-80A7E06D6649}"/>
              </a:ext>
            </a:extLst>
          </p:cNvPr>
          <p:cNvSpPr/>
          <p:nvPr/>
        </p:nvSpPr>
        <p:spPr>
          <a:xfrm>
            <a:off x="0" y="0"/>
            <a:ext cx="2625754" cy="9982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エンディング＆</a:t>
            </a:r>
            <a:endParaRPr kumimoji="1" lang="en-US" altLang="ja-JP" dirty="0"/>
          </a:p>
          <a:p>
            <a:pPr algn="ctr"/>
            <a:r>
              <a:rPr kumimoji="1" lang="ja-JP" altLang="en-US" dirty="0"/>
              <a:t>ゲームオーバー</a:t>
            </a:r>
          </a:p>
        </p:txBody>
      </p:sp>
      <p:sp>
        <p:nvSpPr>
          <p:cNvPr id="7" name="正方形/長方形 6">
            <a:extLst>
              <a:ext uri="{FF2B5EF4-FFF2-40B4-BE49-F238E27FC236}">
                <a16:creationId xmlns:a16="http://schemas.microsoft.com/office/drawing/2014/main" id="{F1162657-9126-459A-8777-39F9D9859868}"/>
              </a:ext>
            </a:extLst>
          </p:cNvPr>
          <p:cNvSpPr/>
          <p:nvPr/>
        </p:nvSpPr>
        <p:spPr>
          <a:xfrm>
            <a:off x="4057475" y="260058"/>
            <a:ext cx="4077050" cy="2432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GAME_CLEAR</a:t>
            </a:r>
            <a:endParaRPr kumimoji="1" lang="ja-JP" altLang="en-US" dirty="0"/>
          </a:p>
        </p:txBody>
      </p:sp>
      <p:sp>
        <p:nvSpPr>
          <p:cNvPr id="8" name="正方形/長方形 7">
            <a:extLst>
              <a:ext uri="{FF2B5EF4-FFF2-40B4-BE49-F238E27FC236}">
                <a16:creationId xmlns:a16="http://schemas.microsoft.com/office/drawing/2014/main" id="{44D79C7D-D211-49E9-B63E-A6AE47869C95}"/>
              </a:ext>
            </a:extLst>
          </p:cNvPr>
          <p:cNvSpPr/>
          <p:nvPr/>
        </p:nvSpPr>
        <p:spPr>
          <a:xfrm>
            <a:off x="4057476" y="3429000"/>
            <a:ext cx="4077050" cy="251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GAME_OVER</a:t>
            </a:r>
            <a:endParaRPr kumimoji="1" lang="ja-JP" altLang="en-US" dirty="0"/>
          </a:p>
        </p:txBody>
      </p:sp>
      <p:sp>
        <p:nvSpPr>
          <p:cNvPr id="10" name="正方形/長方形 9">
            <a:extLst>
              <a:ext uri="{FF2B5EF4-FFF2-40B4-BE49-F238E27FC236}">
                <a16:creationId xmlns:a16="http://schemas.microsoft.com/office/drawing/2014/main" id="{18CFA964-39ED-4570-AAF1-20FC9760C88C}"/>
              </a:ext>
            </a:extLst>
          </p:cNvPr>
          <p:cNvSpPr/>
          <p:nvPr/>
        </p:nvSpPr>
        <p:spPr>
          <a:xfrm>
            <a:off x="9480957" y="2567032"/>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cxnSp>
        <p:nvCxnSpPr>
          <p:cNvPr id="13" name="直線矢印コネクタ 12">
            <a:extLst>
              <a:ext uri="{FF2B5EF4-FFF2-40B4-BE49-F238E27FC236}">
                <a16:creationId xmlns:a16="http://schemas.microsoft.com/office/drawing/2014/main" id="{E1210E1E-D7C0-409F-9C39-83B219BC9A80}"/>
              </a:ext>
            </a:extLst>
          </p:cNvPr>
          <p:cNvCxnSpPr/>
          <p:nvPr/>
        </p:nvCxnSpPr>
        <p:spPr>
          <a:xfrm>
            <a:off x="8221211" y="2323750"/>
            <a:ext cx="1259746" cy="427839"/>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ACDEE14E-1432-4E55-9403-9FC1931E7EF9}"/>
              </a:ext>
            </a:extLst>
          </p:cNvPr>
          <p:cNvCxnSpPr>
            <a:cxnSpLocks/>
          </p:cNvCxnSpPr>
          <p:nvPr/>
        </p:nvCxnSpPr>
        <p:spPr>
          <a:xfrm flipV="1">
            <a:off x="8293916" y="3228366"/>
            <a:ext cx="1187041" cy="757804"/>
          </a:xfrm>
          <a:prstGeom prst="straightConnector1">
            <a:avLst/>
          </a:prstGeom>
          <a:ln w="5715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9E8C45C1-9B51-4168-B5FE-589E175DFFF6}"/>
              </a:ext>
            </a:extLst>
          </p:cNvPr>
          <p:cNvSpPr txBox="1"/>
          <p:nvPr/>
        </p:nvSpPr>
        <p:spPr>
          <a:xfrm>
            <a:off x="8732940" y="3801504"/>
            <a:ext cx="3185487" cy="369332"/>
          </a:xfrm>
          <a:prstGeom prst="rect">
            <a:avLst/>
          </a:prstGeom>
          <a:noFill/>
        </p:spPr>
        <p:txBody>
          <a:bodyPr wrap="none" rtlCol="0">
            <a:spAutoFit/>
          </a:bodyPr>
          <a:lstStyle/>
          <a:p>
            <a:r>
              <a:rPr kumimoji="1" lang="ja-JP" altLang="en-US" dirty="0"/>
              <a:t>どちらもスコアを表示させる</a:t>
            </a:r>
          </a:p>
        </p:txBody>
      </p:sp>
      <p:sp>
        <p:nvSpPr>
          <p:cNvPr id="19" name="正方形/長方形 18">
            <a:extLst>
              <a:ext uri="{FF2B5EF4-FFF2-40B4-BE49-F238E27FC236}">
                <a16:creationId xmlns:a16="http://schemas.microsoft.com/office/drawing/2014/main" id="{4994F199-9E68-4CCE-BF4E-34A78EF095C4}"/>
              </a:ext>
            </a:extLst>
          </p:cNvPr>
          <p:cNvSpPr/>
          <p:nvPr/>
        </p:nvSpPr>
        <p:spPr>
          <a:xfrm>
            <a:off x="4057475" y="260058"/>
            <a:ext cx="975919"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ending</a:t>
            </a:r>
            <a:endParaRPr kumimoji="1" lang="ja-JP" altLang="en-US" dirty="0"/>
          </a:p>
        </p:txBody>
      </p:sp>
      <p:sp>
        <p:nvSpPr>
          <p:cNvPr id="21" name="正方形/長方形 20">
            <a:extLst>
              <a:ext uri="{FF2B5EF4-FFF2-40B4-BE49-F238E27FC236}">
                <a16:creationId xmlns:a16="http://schemas.microsoft.com/office/drawing/2014/main" id="{3A680C52-9CBF-4E6D-93D9-D60CD804E34C}"/>
              </a:ext>
            </a:extLst>
          </p:cNvPr>
          <p:cNvSpPr/>
          <p:nvPr/>
        </p:nvSpPr>
        <p:spPr>
          <a:xfrm>
            <a:off x="4057475" y="3429000"/>
            <a:ext cx="1269535" cy="34394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gameOver</a:t>
            </a:r>
            <a:endParaRPr kumimoji="1" lang="ja-JP" altLang="en-US" dirty="0"/>
          </a:p>
        </p:txBody>
      </p:sp>
      <p:sp>
        <p:nvSpPr>
          <p:cNvPr id="22" name="正方形/長方形 21">
            <a:extLst>
              <a:ext uri="{FF2B5EF4-FFF2-40B4-BE49-F238E27FC236}">
                <a16:creationId xmlns:a16="http://schemas.microsoft.com/office/drawing/2014/main" id="{E26164D0-A673-4B26-BF21-FB4A9D166626}"/>
              </a:ext>
            </a:extLst>
          </p:cNvPr>
          <p:cNvSpPr/>
          <p:nvPr/>
        </p:nvSpPr>
        <p:spPr>
          <a:xfrm>
            <a:off x="9363512" y="604007"/>
            <a:ext cx="1468073"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Staff </a:t>
            </a:r>
          </a:p>
          <a:p>
            <a:pPr algn="ctr"/>
            <a:r>
              <a:rPr kumimoji="1" lang="en-US" altLang="ja-JP" dirty="0"/>
              <a:t>Congrats</a:t>
            </a:r>
            <a:endParaRPr kumimoji="1" lang="ja-JP" altLang="en-US" dirty="0"/>
          </a:p>
        </p:txBody>
      </p:sp>
      <p:sp>
        <p:nvSpPr>
          <p:cNvPr id="23" name="矢印: 右 22">
            <a:extLst>
              <a:ext uri="{FF2B5EF4-FFF2-40B4-BE49-F238E27FC236}">
                <a16:creationId xmlns:a16="http://schemas.microsoft.com/office/drawing/2014/main" id="{45E4049E-2BB3-40A0-8BB2-3D5F66CBBF26}"/>
              </a:ext>
            </a:extLst>
          </p:cNvPr>
          <p:cNvSpPr/>
          <p:nvPr/>
        </p:nvSpPr>
        <p:spPr>
          <a:xfrm>
            <a:off x="8261758" y="943761"/>
            <a:ext cx="897622" cy="226503"/>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DA585D1-3D8A-4219-AF6A-235B9B64EB8D}"/>
              </a:ext>
            </a:extLst>
          </p:cNvPr>
          <p:cNvSpPr txBox="1"/>
          <p:nvPr/>
        </p:nvSpPr>
        <p:spPr>
          <a:xfrm>
            <a:off x="9285215" y="1371383"/>
            <a:ext cx="2291012" cy="369332"/>
          </a:xfrm>
          <a:prstGeom prst="rect">
            <a:avLst/>
          </a:prstGeom>
          <a:noFill/>
        </p:spPr>
        <p:txBody>
          <a:bodyPr wrap="none" rtlCol="0">
            <a:spAutoFit/>
          </a:bodyPr>
          <a:lstStyle/>
          <a:p>
            <a:r>
              <a:rPr kumimoji="1" lang="en-US" altLang="ja-JP" dirty="0"/>
              <a:t>Staff:</a:t>
            </a:r>
            <a:r>
              <a:rPr kumimoji="1" lang="ja-JP" altLang="en-US" dirty="0"/>
              <a:t>自分たちの名前</a:t>
            </a:r>
          </a:p>
        </p:txBody>
      </p:sp>
      <p:sp>
        <p:nvSpPr>
          <p:cNvPr id="25" name="テキスト ボックス 24">
            <a:extLst>
              <a:ext uri="{FF2B5EF4-FFF2-40B4-BE49-F238E27FC236}">
                <a16:creationId xmlns:a16="http://schemas.microsoft.com/office/drawing/2014/main" id="{08243FEF-6354-4C24-B3AD-F1F764E86DD6}"/>
              </a:ext>
            </a:extLst>
          </p:cNvPr>
          <p:cNvSpPr txBox="1"/>
          <p:nvPr/>
        </p:nvSpPr>
        <p:spPr>
          <a:xfrm>
            <a:off x="9285215" y="1653813"/>
            <a:ext cx="2742610" cy="646331"/>
          </a:xfrm>
          <a:prstGeom prst="rect">
            <a:avLst/>
          </a:prstGeom>
          <a:noFill/>
        </p:spPr>
        <p:txBody>
          <a:bodyPr wrap="none" rtlCol="0">
            <a:spAutoFit/>
          </a:bodyPr>
          <a:lstStyle/>
          <a:p>
            <a:r>
              <a:rPr kumimoji="1" lang="en-US" altLang="ja-JP" dirty="0"/>
              <a:t>Congrats :</a:t>
            </a:r>
            <a:r>
              <a:rPr kumimoji="1" lang="ja-JP" altLang="en-US" dirty="0"/>
              <a:t>「おめでとう」</a:t>
            </a:r>
            <a:endParaRPr kumimoji="1" lang="en-US" altLang="ja-JP" dirty="0"/>
          </a:p>
          <a:p>
            <a:r>
              <a:rPr kumimoji="1" lang="en-US" altLang="ja-JP" dirty="0"/>
              <a:t>	</a:t>
            </a:r>
            <a:r>
              <a:rPr kumimoji="1" lang="ja-JP" altLang="en-US" dirty="0"/>
              <a:t>と表示する</a:t>
            </a:r>
          </a:p>
        </p:txBody>
      </p:sp>
      <p:sp>
        <p:nvSpPr>
          <p:cNvPr id="30" name="正方形/長方形 29">
            <a:extLst>
              <a:ext uri="{FF2B5EF4-FFF2-40B4-BE49-F238E27FC236}">
                <a16:creationId xmlns:a16="http://schemas.microsoft.com/office/drawing/2014/main" id="{4B53DD4E-0D68-4346-8D55-A4C7BD8A253D}"/>
              </a:ext>
            </a:extLst>
          </p:cNvPr>
          <p:cNvSpPr/>
          <p:nvPr/>
        </p:nvSpPr>
        <p:spPr>
          <a:xfrm>
            <a:off x="2954324" y="5934670"/>
            <a:ext cx="6096000" cy="923330"/>
          </a:xfrm>
          <a:prstGeom prst="rect">
            <a:avLst/>
          </a:prstGeom>
        </p:spPr>
        <p:txBody>
          <a:bodyPr>
            <a:spAutoFit/>
          </a:bodyPr>
          <a:lstStyle/>
          <a:p>
            <a:r>
              <a:rPr lang="ja-JP" altLang="en-US" dirty="0">
                <a:latin typeface="Segoe UI" panose="020B0502040204020203" pitchFamily="34" charset="0"/>
              </a:rPr>
              <a:t>ゲームクリアまたはゲームオーバーの場合は、スコアを表示します。ゲームをクリアした人にはハイライトを作ります。</a:t>
            </a:r>
            <a:endParaRPr lang="ja-JP" altLang="en-US" b="0" i="0" dirty="0">
              <a:effectLst/>
              <a:latin typeface="Segoe UI" panose="020B0502040204020203" pitchFamily="34" charset="0"/>
            </a:endParaRPr>
          </a:p>
        </p:txBody>
      </p:sp>
      <p:sp>
        <p:nvSpPr>
          <p:cNvPr id="31" name="正方形/長方形 30">
            <a:extLst>
              <a:ext uri="{FF2B5EF4-FFF2-40B4-BE49-F238E27FC236}">
                <a16:creationId xmlns:a16="http://schemas.microsoft.com/office/drawing/2014/main" id="{D83D9C4F-C301-4F64-A6ED-7820F72281F4}"/>
              </a:ext>
            </a:extLst>
          </p:cNvPr>
          <p:cNvSpPr/>
          <p:nvPr/>
        </p:nvSpPr>
        <p:spPr>
          <a:xfrm>
            <a:off x="5327010" y="1815195"/>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
        <p:nvSpPr>
          <p:cNvPr id="32" name="正方形/長方形 31">
            <a:extLst>
              <a:ext uri="{FF2B5EF4-FFF2-40B4-BE49-F238E27FC236}">
                <a16:creationId xmlns:a16="http://schemas.microsoft.com/office/drawing/2014/main" id="{1DE7DAB5-8FCA-49A4-857E-2440F813009D}"/>
              </a:ext>
            </a:extLst>
          </p:cNvPr>
          <p:cNvSpPr/>
          <p:nvPr/>
        </p:nvSpPr>
        <p:spPr>
          <a:xfrm>
            <a:off x="5327010" y="4917507"/>
            <a:ext cx="1350628" cy="7969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Score:</a:t>
            </a:r>
            <a:endParaRPr kumimoji="1" lang="ja-JP" altLang="en-US" dirty="0"/>
          </a:p>
        </p:txBody>
      </p:sp>
    </p:spTree>
    <p:extLst>
      <p:ext uri="{BB962C8B-B14F-4D97-AF65-F5344CB8AC3E}">
        <p14:creationId xmlns:p14="http://schemas.microsoft.com/office/powerpoint/2010/main" val="9829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楕円 26">
            <a:extLst>
              <a:ext uri="{FF2B5EF4-FFF2-40B4-BE49-F238E27FC236}">
                <a16:creationId xmlns:a16="http://schemas.microsoft.com/office/drawing/2014/main" id="{255DEAC7-ECC2-4B29-ADE3-C4AB39A17AE7}"/>
              </a:ext>
            </a:extLst>
          </p:cNvPr>
          <p:cNvSpPr/>
          <p:nvPr/>
        </p:nvSpPr>
        <p:spPr>
          <a:xfrm>
            <a:off x="2502052" y="5694603"/>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4">
            <a:extLst>
              <a:ext uri="{FF2B5EF4-FFF2-40B4-BE49-F238E27FC236}">
                <a16:creationId xmlns:a16="http://schemas.microsoft.com/office/drawing/2014/main" id="{1C7390E3-7F86-4759-B013-625FF8695BA8}"/>
              </a:ext>
            </a:extLst>
          </p:cNvPr>
          <p:cNvSpPr/>
          <p:nvPr/>
        </p:nvSpPr>
        <p:spPr>
          <a:xfrm>
            <a:off x="-1" y="0"/>
            <a:ext cx="4288353" cy="9060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6" name="TextBox 5"/>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内容物</a:t>
            </a:r>
            <a:endParaRPr lang="en-US" sz="5400" b="1" dirty="0"/>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2" y="160617"/>
            <a:ext cx="4288353" cy="584775"/>
          </a:xfrm>
          <a:prstGeom prst="rect">
            <a:avLst/>
          </a:prstGeom>
          <a:noFill/>
        </p:spPr>
        <p:txBody>
          <a:bodyPr wrap="none" rtlCol="0">
            <a:spAutoFit/>
          </a:bodyPr>
          <a:lstStyle/>
          <a:p>
            <a:r>
              <a:rPr kumimoji="1" lang="ja-JP" altLang="en-US" sz="3200" dirty="0">
                <a:solidFill>
                  <a:schemeClr val="bg1"/>
                </a:solidFill>
              </a:rPr>
              <a:t>キャラクター選択画面</a:t>
            </a:r>
          </a:p>
        </p:txBody>
      </p:sp>
      <p:sp>
        <p:nvSpPr>
          <p:cNvPr id="8" name="楕円 18">
            <a:extLst>
              <a:ext uri="{FF2B5EF4-FFF2-40B4-BE49-F238E27FC236}">
                <a16:creationId xmlns:a16="http://schemas.microsoft.com/office/drawing/2014/main" id="{14D89E71-7B25-40EB-B4F0-379F54EEC9A1}"/>
              </a:ext>
            </a:extLst>
          </p:cNvPr>
          <p:cNvSpPr/>
          <p:nvPr/>
        </p:nvSpPr>
        <p:spPr>
          <a:xfrm>
            <a:off x="2563723" y="4618860"/>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殺人イラスト に対する画像結果">
            <a:extLst>
              <a:ext uri="{FF2B5EF4-FFF2-40B4-BE49-F238E27FC236}">
                <a16:creationId xmlns:a16="http://schemas.microsoft.com/office/drawing/2014/main" id="{A6B37270-F547-434A-93F1-FD646711D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38" y="2972295"/>
            <a:ext cx="1552869" cy="1134588"/>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11">
            <a:extLst>
              <a:ext uri="{FF2B5EF4-FFF2-40B4-BE49-F238E27FC236}">
                <a16:creationId xmlns:a16="http://schemas.microsoft.com/office/drawing/2014/main" id="{39286245-B575-407E-939D-8E16D70194FB}"/>
              </a:ext>
            </a:extLst>
          </p:cNvPr>
          <p:cNvSpPr txBox="1"/>
          <p:nvPr/>
        </p:nvSpPr>
        <p:spPr>
          <a:xfrm>
            <a:off x="1189036" y="4153049"/>
            <a:ext cx="646331" cy="369332"/>
          </a:xfrm>
          <a:prstGeom prst="rect">
            <a:avLst/>
          </a:prstGeom>
          <a:noFill/>
        </p:spPr>
        <p:txBody>
          <a:bodyPr wrap="none" rtlCol="0">
            <a:spAutoFit/>
          </a:bodyPr>
          <a:lstStyle/>
          <a:p>
            <a:r>
              <a:rPr kumimoji="1" lang="ja-JP" altLang="en-US" dirty="0">
                <a:solidFill>
                  <a:schemeClr val="bg1">
                    <a:lumMod val="50000"/>
                  </a:schemeClr>
                </a:solidFill>
              </a:rPr>
              <a:t>殺人</a:t>
            </a:r>
          </a:p>
        </p:txBody>
      </p:sp>
      <p:sp>
        <p:nvSpPr>
          <p:cNvPr id="11" name="テキスト ボックス 12">
            <a:extLst>
              <a:ext uri="{FF2B5EF4-FFF2-40B4-BE49-F238E27FC236}">
                <a16:creationId xmlns:a16="http://schemas.microsoft.com/office/drawing/2014/main" id="{7759D084-59C1-43CB-82DC-2EA814709540}"/>
              </a:ext>
            </a:extLst>
          </p:cNvPr>
          <p:cNvSpPr txBox="1"/>
          <p:nvPr/>
        </p:nvSpPr>
        <p:spPr>
          <a:xfrm>
            <a:off x="10651237" y="4394101"/>
            <a:ext cx="877163" cy="369332"/>
          </a:xfrm>
          <a:prstGeom prst="rect">
            <a:avLst/>
          </a:prstGeom>
          <a:noFill/>
        </p:spPr>
        <p:txBody>
          <a:bodyPr wrap="none" rtlCol="0">
            <a:spAutoFit/>
          </a:bodyPr>
          <a:lstStyle/>
          <a:p>
            <a:r>
              <a:rPr kumimoji="1" lang="ja-JP" altLang="en-US" dirty="0">
                <a:solidFill>
                  <a:schemeClr val="bg1">
                    <a:lumMod val="50000"/>
                  </a:schemeClr>
                </a:solidFill>
              </a:rPr>
              <a:t>万引き</a:t>
            </a:r>
            <a:endParaRPr kumimoji="1" lang="en-US" altLang="ja-JP" dirty="0">
              <a:solidFill>
                <a:schemeClr val="bg1">
                  <a:lumMod val="50000"/>
                </a:schemeClr>
              </a:solidFill>
            </a:endParaRPr>
          </a:p>
        </p:txBody>
      </p:sp>
      <p:pic>
        <p:nvPicPr>
          <p:cNvPr id="12" name="Picture 8" descr="暴行 イラスト に対する画像結果">
            <a:extLst>
              <a:ext uri="{FF2B5EF4-FFF2-40B4-BE49-F238E27FC236}">
                <a16:creationId xmlns:a16="http://schemas.microsoft.com/office/drawing/2014/main" id="{E297020F-426D-4BD5-8F64-0D836CF6C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608" y="2944019"/>
            <a:ext cx="1244403" cy="119114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3">
            <a:extLst>
              <a:ext uri="{FF2B5EF4-FFF2-40B4-BE49-F238E27FC236}">
                <a16:creationId xmlns:a16="http://schemas.microsoft.com/office/drawing/2014/main" id="{E1D47829-B187-4585-BE2A-CBCED7E14060}"/>
              </a:ext>
            </a:extLst>
          </p:cNvPr>
          <p:cNvSpPr txBox="1"/>
          <p:nvPr/>
        </p:nvSpPr>
        <p:spPr>
          <a:xfrm>
            <a:off x="5826457" y="4173452"/>
            <a:ext cx="1256896" cy="369332"/>
          </a:xfrm>
          <a:prstGeom prst="rect">
            <a:avLst/>
          </a:prstGeom>
          <a:noFill/>
        </p:spPr>
        <p:txBody>
          <a:bodyPr wrap="square" rtlCol="0">
            <a:spAutoFit/>
          </a:bodyPr>
          <a:lstStyle/>
          <a:p>
            <a:r>
              <a:rPr kumimoji="1" lang="ja-JP" altLang="en-US" dirty="0">
                <a:solidFill>
                  <a:schemeClr val="bg1">
                    <a:lumMod val="50000"/>
                  </a:schemeClr>
                </a:solidFill>
              </a:rPr>
              <a:t>暴行</a:t>
            </a:r>
            <a:endParaRPr kumimoji="1" lang="en-US" altLang="ja-JP" dirty="0">
              <a:solidFill>
                <a:schemeClr val="bg1">
                  <a:lumMod val="50000"/>
                </a:schemeClr>
              </a:solidFill>
            </a:endParaRPr>
          </a:p>
        </p:txBody>
      </p:sp>
      <p:sp>
        <p:nvSpPr>
          <p:cNvPr id="14" name="矢印: 右 14">
            <a:extLst>
              <a:ext uri="{FF2B5EF4-FFF2-40B4-BE49-F238E27FC236}">
                <a16:creationId xmlns:a16="http://schemas.microsoft.com/office/drawing/2014/main" id="{C5BC1BF5-43B8-4581-A698-575D0A88DDF8}"/>
              </a:ext>
            </a:extLst>
          </p:cNvPr>
          <p:cNvSpPr/>
          <p:nvPr/>
        </p:nvSpPr>
        <p:spPr>
          <a:xfrm flipH="1">
            <a:off x="4445247" y="4656465"/>
            <a:ext cx="506392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5">
            <a:extLst>
              <a:ext uri="{FF2B5EF4-FFF2-40B4-BE49-F238E27FC236}">
                <a16:creationId xmlns:a16="http://schemas.microsoft.com/office/drawing/2014/main" id="{CFA0A257-E0E8-48B3-B2F6-30D83799AD75}"/>
              </a:ext>
            </a:extLst>
          </p:cNvPr>
          <p:cNvSpPr txBox="1"/>
          <p:nvPr/>
        </p:nvSpPr>
        <p:spPr>
          <a:xfrm>
            <a:off x="8082732" y="4245382"/>
            <a:ext cx="1107996" cy="369332"/>
          </a:xfrm>
          <a:prstGeom prst="rect">
            <a:avLst/>
          </a:prstGeom>
          <a:noFill/>
        </p:spPr>
        <p:txBody>
          <a:bodyPr wrap="none" rtlCol="0">
            <a:spAutoFit/>
          </a:bodyPr>
          <a:lstStyle/>
          <a:p>
            <a:r>
              <a:rPr kumimoji="1" lang="ja-JP" altLang="en-US" dirty="0"/>
              <a:t>器物損壊</a:t>
            </a:r>
          </a:p>
        </p:txBody>
      </p:sp>
      <p:sp>
        <p:nvSpPr>
          <p:cNvPr id="16" name="テキスト ボックス 16">
            <a:extLst>
              <a:ext uri="{FF2B5EF4-FFF2-40B4-BE49-F238E27FC236}">
                <a16:creationId xmlns:a16="http://schemas.microsoft.com/office/drawing/2014/main" id="{B18D9314-C1A2-43AE-956E-ABCA6CAC81C1}"/>
              </a:ext>
            </a:extLst>
          </p:cNvPr>
          <p:cNvSpPr txBox="1"/>
          <p:nvPr/>
        </p:nvSpPr>
        <p:spPr>
          <a:xfrm>
            <a:off x="2802949" y="4618860"/>
            <a:ext cx="1720546" cy="830997"/>
          </a:xfrm>
          <a:prstGeom prst="rect">
            <a:avLst/>
          </a:prstGeom>
          <a:noFill/>
        </p:spPr>
        <p:txBody>
          <a:bodyPr wrap="square" rtlCol="0">
            <a:spAutoFit/>
          </a:bodyPr>
          <a:lstStyle/>
          <a:p>
            <a:r>
              <a:rPr kumimoji="1" lang="ja-JP" altLang="en-US" sz="4800" dirty="0">
                <a:solidFill>
                  <a:schemeClr val="bg1"/>
                </a:solidFill>
              </a:rPr>
              <a:t>高い</a:t>
            </a:r>
          </a:p>
        </p:txBody>
      </p:sp>
      <p:sp>
        <p:nvSpPr>
          <p:cNvPr id="17" name="楕円 20">
            <a:extLst>
              <a:ext uri="{FF2B5EF4-FFF2-40B4-BE49-F238E27FC236}">
                <a16:creationId xmlns:a16="http://schemas.microsoft.com/office/drawing/2014/main" id="{A88B343C-F20B-435E-9B04-5D2F4A10E454}"/>
              </a:ext>
            </a:extLst>
          </p:cNvPr>
          <p:cNvSpPr/>
          <p:nvPr/>
        </p:nvSpPr>
        <p:spPr>
          <a:xfrm>
            <a:off x="9666215" y="4732541"/>
            <a:ext cx="1791178" cy="7694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21">
            <a:extLst>
              <a:ext uri="{FF2B5EF4-FFF2-40B4-BE49-F238E27FC236}">
                <a16:creationId xmlns:a16="http://schemas.microsoft.com/office/drawing/2014/main" id="{B06A5553-377A-49CF-89EA-1299AA755840}"/>
              </a:ext>
            </a:extLst>
          </p:cNvPr>
          <p:cNvSpPr txBox="1"/>
          <p:nvPr/>
        </p:nvSpPr>
        <p:spPr>
          <a:xfrm>
            <a:off x="9907144" y="4698283"/>
            <a:ext cx="1791178" cy="769441"/>
          </a:xfrm>
          <a:prstGeom prst="rect">
            <a:avLst/>
          </a:prstGeom>
          <a:noFill/>
        </p:spPr>
        <p:txBody>
          <a:bodyPr wrap="square" rtlCol="0">
            <a:spAutoFit/>
          </a:bodyPr>
          <a:lstStyle/>
          <a:p>
            <a:r>
              <a:rPr kumimoji="1" lang="ja-JP" altLang="en-US" sz="4400" dirty="0">
                <a:solidFill>
                  <a:schemeClr val="bg1"/>
                </a:solidFill>
              </a:rPr>
              <a:t>低い</a:t>
            </a:r>
          </a:p>
        </p:txBody>
      </p:sp>
      <p:pic>
        <p:nvPicPr>
          <p:cNvPr id="19" name="Picture 12" descr="強盗 イラスト に対する画像結果">
            <a:extLst>
              <a:ext uri="{FF2B5EF4-FFF2-40B4-BE49-F238E27FC236}">
                <a16:creationId xmlns:a16="http://schemas.microsoft.com/office/drawing/2014/main" id="{D72545E3-C77A-4B98-B650-CD226A4DC4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8564" y="3094827"/>
            <a:ext cx="1167036" cy="8502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22">
            <a:extLst>
              <a:ext uri="{FF2B5EF4-FFF2-40B4-BE49-F238E27FC236}">
                <a16:creationId xmlns:a16="http://schemas.microsoft.com/office/drawing/2014/main" id="{DDD9B367-F72C-428E-8CCE-AF0383D39109}"/>
              </a:ext>
            </a:extLst>
          </p:cNvPr>
          <p:cNvSpPr txBox="1"/>
          <p:nvPr/>
        </p:nvSpPr>
        <p:spPr>
          <a:xfrm>
            <a:off x="3798917" y="4090108"/>
            <a:ext cx="646331" cy="369332"/>
          </a:xfrm>
          <a:prstGeom prst="rect">
            <a:avLst/>
          </a:prstGeom>
          <a:noFill/>
        </p:spPr>
        <p:txBody>
          <a:bodyPr wrap="none" rtlCol="0">
            <a:spAutoFit/>
          </a:bodyPr>
          <a:lstStyle/>
          <a:p>
            <a:r>
              <a:rPr kumimoji="1" lang="ja-JP" altLang="en-US" dirty="0"/>
              <a:t>強盗</a:t>
            </a:r>
          </a:p>
        </p:txBody>
      </p:sp>
      <p:sp>
        <p:nvSpPr>
          <p:cNvPr id="21" name="テキスト ボックス 1">
            <a:extLst>
              <a:ext uri="{FF2B5EF4-FFF2-40B4-BE49-F238E27FC236}">
                <a16:creationId xmlns:a16="http://schemas.microsoft.com/office/drawing/2014/main" id="{5E3936A0-64A9-4DD5-9C46-EFBED1EE6121}"/>
              </a:ext>
            </a:extLst>
          </p:cNvPr>
          <p:cNvSpPr txBox="1"/>
          <p:nvPr/>
        </p:nvSpPr>
        <p:spPr>
          <a:xfrm>
            <a:off x="250317" y="4614714"/>
            <a:ext cx="1877437" cy="769441"/>
          </a:xfrm>
          <a:prstGeom prst="rect">
            <a:avLst/>
          </a:prstGeom>
          <a:solidFill>
            <a:schemeClr val="accent2"/>
          </a:solidFill>
        </p:spPr>
        <p:txBody>
          <a:bodyPr wrap="none" rtlCol="0">
            <a:spAutoFit/>
          </a:bodyPr>
          <a:lstStyle/>
          <a:p>
            <a:r>
              <a:rPr kumimoji="1" lang="ja-JP" altLang="en-US" sz="4400" dirty="0">
                <a:solidFill>
                  <a:schemeClr val="bg1">
                    <a:lumMod val="95000"/>
                  </a:schemeClr>
                </a:solidFill>
              </a:rPr>
              <a:t>攻撃力</a:t>
            </a:r>
            <a:endParaRPr kumimoji="1" lang="en-US" altLang="ja-JP" sz="4400" dirty="0">
              <a:solidFill>
                <a:schemeClr val="bg1">
                  <a:lumMod val="95000"/>
                </a:schemeClr>
              </a:solidFill>
            </a:endParaRPr>
          </a:p>
        </p:txBody>
      </p:sp>
      <p:sp>
        <p:nvSpPr>
          <p:cNvPr id="22" name="テキスト ボックス 2">
            <a:extLst>
              <a:ext uri="{FF2B5EF4-FFF2-40B4-BE49-F238E27FC236}">
                <a16:creationId xmlns:a16="http://schemas.microsoft.com/office/drawing/2014/main" id="{8C9B7183-E27F-455D-A423-A280443EAA39}"/>
              </a:ext>
            </a:extLst>
          </p:cNvPr>
          <p:cNvSpPr txBox="1"/>
          <p:nvPr/>
        </p:nvSpPr>
        <p:spPr>
          <a:xfrm>
            <a:off x="115243" y="5799355"/>
            <a:ext cx="2147583" cy="646331"/>
          </a:xfrm>
          <a:prstGeom prst="rect">
            <a:avLst/>
          </a:prstGeom>
          <a:solidFill>
            <a:schemeClr val="accent2"/>
          </a:solidFill>
        </p:spPr>
        <p:txBody>
          <a:bodyPr wrap="square" rtlCol="0">
            <a:spAutoFit/>
          </a:bodyPr>
          <a:lstStyle/>
          <a:p>
            <a:r>
              <a:rPr kumimoji="1" lang="ja-JP" altLang="en-US" sz="3600" dirty="0">
                <a:solidFill>
                  <a:schemeClr val="bg1">
                    <a:lumMod val="95000"/>
                  </a:schemeClr>
                </a:solidFill>
              </a:rPr>
              <a:t>移動速度</a:t>
            </a:r>
          </a:p>
        </p:txBody>
      </p:sp>
      <p:sp>
        <p:nvSpPr>
          <p:cNvPr id="23" name="楕円 23">
            <a:extLst>
              <a:ext uri="{FF2B5EF4-FFF2-40B4-BE49-F238E27FC236}">
                <a16:creationId xmlns:a16="http://schemas.microsoft.com/office/drawing/2014/main" id="{06E6971A-82DF-47C1-B41C-49BF674C4713}"/>
              </a:ext>
            </a:extLst>
          </p:cNvPr>
          <p:cNvSpPr/>
          <p:nvPr/>
        </p:nvSpPr>
        <p:spPr>
          <a:xfrm>
            <a:off x="9689948" y="5722892"/>
            <a:ext cx="1869514" cy="7514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4">
            <a:extLst>
              <a:ext uri="{FF2B5EF4-FFF2-40B4-BE49-F238E27FC236}">
                <a16:creationId xmlns:a16="http://schemas.microsoft.com/office/drawing/2014/main" id="{7E7D1935-9423-4E39-AE6D-5DE1ABB2281A}"/>
              </a:ext>
            </a:extLst>
          </p:cNvPr>
          <p:cNvSpPr/>
          <p:nvPr/>
        </p:nvSpPr>
        <p:spPr>
          <a:xfrm>
            <a:off x="4445248" y="5677884"/>
            <a:ext cx="5151758" cy="713856"/>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5">
            <a:extLst>
              <a:ext uri="{FF2B5EF4-FFF2-40B4-BE49-F238E27FC236}">
                <a16:creationId xmlns:a16="http://schemas.microsoft.com/office/drawing/2014/main" id="{F2A7CA9B-E2DF-4F2D-A45A-1DC889015E4A}"/>
              </a:ext>
            </a:extLst>
          </p:cNvPr>
          <p:cNvSpPr txBox="1"/>
          <p:nvPr/>
        </p:nvSpPr>
        <p:spPr>
          <a:xfrm>
            <a:off x="2729567" y="5621735"/>
            <a:ext cx="1720546" cy="830997"/>
          </a:xfrm>
          <a:prstGeom prst="rect">
            <a:avLst/>
          </a:prstGeom>
          <a:noFill/>
        </p:spPr>
        <p:txBody>
          <a:bodyPr wrap="square" rtlCol="0">
            <a:spAutoFit/>
          </a:bodyPr>
          <a:lstStyle/>
          <a:p>
            <a:r>
              <a:rPr kumimoji="1" lang="ja-JP" altLang="en-US" sz="4800" dirty="0">
                <a:solidFill>
                  <a:schemeClr val="bg1"/>
                </a:solidFill>
              </a:rPr>
              <a:t>遅い</a:t>
            </a:r>
          </a:p>
        </p:txBody>
      </p:sp>
      <p:sp>
        <p:nvSpPr>
          <p:cNvPr id="27" name="テキスト ボックス 27">
            <a:extLst>
              <a:ext uri="{FF2B5EF4-FFF2-40B4-BE49-F238E27FC236}">
                <a16:creationId xmlns:a16="http://schemas.microsoft.com/office/drawing/2014/main" id="{AC66B347-B382-44A5-B5F9-1A406F1F8542}"/>
              </a:ext>
            </a:extLst>
          </p:cNvPr>
          <p:cNvSpPr txBox="1"/>
          <p:nvPr/>
        </p:nvSpPr>
        <p:spPr>
          <a:xfrm>
            <a:off x="9907144" y="5755687"/>
            <a:ext cx="1791178" cy="769441"/>
          </a:xfrm>
          <a:prstGeom prst="rect">
            <a:avLst/>
          </a:prstGeom>
          <a:noFill/>
        </p:spPr>
        <p:txBody>
          <a:bodyPr wrap="square" rtlCol="0">
            <a:spAutoFit/>
          </a:bodyPr>
          <a:lstStyle/>
          <a:p>
            <a:r>
              <a:rPr kumimoji="1" lang="ja-JP" altLang="en-US" sz="4400" dirty="0">
                <a:solidFill>
                  <a:schemeClr val="bg1"/>
                </a:solidFill>
              </a:rPr>
              <a:t>速い</a:t>
            </a:r>
          </a:p>
        </p:txBody>
      </p:sp>
      <p:pic>
        <p:nvPicPr>
          <p:cNvPr id="28" name="Picture 6" descr="ソース画像を表示">
            <a:extLst>
              <a:ext uri="{FF2B5EF4-FFF2-40B4-BE49-F238E27FC236}">
                <a16:creationId xmlns:a16="http://schemas.microsoft.com/office/drawing/2014/main" id="{814B71C5-A41D-40EC-88E7-D5C2B109E3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7098" y="2845576"/>
            <a:ext cx="1427554" cy="14275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器物損壊 イラスト に対する画像結果">
            <a:extLst>
              <a:ext uri="{FF2B5EF4-FFF2-40B4-BE49-F238E27FC236}">
                <a16:creationId xmlns:a16="http://schemas.microsoft.com/office/drawing/2014/main" id="{5FED7FE4-E90A-40DE-88E9-413E371F1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740" y="2936529"/>
            <a:ext cx="1281979" cy="12819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1540413" y="1939016"/>
            <a:ext cx="2993746"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キャラクター</a:t>
            </a:r>
            <a:endParaRPr lang="en-US" sz="3600" b="1" dirty="0">
              <a:solidFill>
                <a:schemeClr val="accent5">
                  <a:lumMod val="75000"/>
                </a:schemeClr>
              </a:solidFill>
            </a:endParaRPr>
          </a:p>
        </p:txBody>
      </p:sp>
      <p:sp>
        <p:nvSpPr>
          <p:cNvPr id="2" name="正方形/長方形 1">
            <a:extLst>
              <a:ext uri="{FF2B5EF4-FFF2-40B4-BE49-F238E27FC236}">
                <a16:creationId xmlns:a16="http://schemas.microsoft.com/office/drawing/2014/main" id="{1B9B4D9C-3A61-4A08-95BD-F70C4F424B26}"/>
              </a:ext>
            </a:extLst>
          </p:cNvPr>
          <p:cNvSpPr/>
          <p:nvPr/>
        </p:nvSpPr>
        <p:spPr>
          <a:xfrm>
            <a:off x="3386317" y="283676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CB69B534-A735-406E-842F-9D6FFDBE48A6}"/>
              </a:ext>
            </a:extLst>
          </p:cNvPr>
          <p:cNvSpPr/>
          <p:nvPr/>
        </p:nvSpPr>
        <p:spPr>
          <a:xfrm>
            <a:off x="8067158" y="2965011"/>
            <a:ext cx="1281979" cy="160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156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5038083" y="365571"/>
            <a:ext cx="6117597"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コントローラー</a:t>
            </a:r>
          </a:p>
        </p:txBody>
      </p:sp>
      <p:pic>
        <p:nvPicPr>
          <p:cNvPr id="8" name="図 9">
            <a:extLst>
              <a:ext uri="{FF2B5EF4-FFF2-40B4-BE49-F238E27FC236}">
                <a16:creationId xmlns:a16="http://schemas.microsoft.com/office/drawing/2014/main" id="{DD0B1AA7-6298-43D3-A4B5-8CB9B6E13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400" y="3751898"/>
            <a:ext cx="3400425" cy="2190750"/>
          </a:xfrm>
          <a:prstGeom prst="rect">
            <a:avLst/>
          </a:prstGeom>
        </p:spPr>
      </p:pic>
      <p:cxnSp>
        <p:nvCxnSpPr>
          <p:cNvPr id="9" name="直線矢印コネクタ 22">
            <a:extLst>
              <a:ext uri="{FF2B5EF4-FFF2-40B4-BE49-F238E27FC236}">
                <a16:creationId xmlns:a16="http://schemas.microsoft.com/office/drawing/2014/main" id="{CB338E5D-766F-48DD-8EE8-0DAD9A7587BD}"/>
              </a:ext>
            </a:extLst>
          </p:cNvPr>
          <p:cNvCxnSpPr/>
          <p:nvPr/>
        </p:nvCxnSpPr>
        <p:spPr>
          <a:xfrm>
            <a:off x="3461928" y="2911844"/>
            <a:ext cx="1338943" cy="1034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22">
            <a:extLst>
              <a:ext uri="{FF2B5EF4-FFF2-40B4-BE49-F238E27FC236}">
                <a16:creationId xmlns:a16="http://schemas.microsoft.com/office/drawing/2014/main" id="{CB338E5D-766F-48DD-8EE8-0DAD9A7587BD}"/>
              </a:ext>
            </a:extLst>
          </p:cNvPr>
          <p:cNvCxnSpPr/>
          <p:nvPr/>
        </p:nvCxnSpPr>
        <p:spPr>
          <a:xfrm>
            <a:off x="4800871" y="2296372"/>
            <a:ext cx="310650" cy="1455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22">
            <a:extLst>
              <a:ext uri="{FF2B5EF4-FFF2-40B4-BE49-F238E27FC236}">
                <a16:creationId xmlns:a16="http://schemas.microsoft.com/office/drawing/2014/main" id="{CB338E5D-766F-48DD-8EE8-0DAD9A7587BD}"/>
              </a:ext>
            </a:extLst>
          </p:cNvPr>
          <p:cNvCxnSpPr/>
          <p:nvPr/>
        </p:nvCxnSpPr>
        <p:spPr>
          <a:xfrm flipH="1">
            <a:off x="6621639" y="2506672"/>
            <a:ext cx="1094152" cy="1245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2">
            <a:extLst>
              <a:ext uri="{FF2B5EF4-FFF2-40B4-BE49-F238E27FC236}">
                <a16:creationId xmlns:a16="http://schemas.microsoft.com/office/drawing/2014/main" id="{CB338E5D-766F-48DD-8EE8-0DAD9A7587BD}"/>
              </a:ext>
            </a:extLst>
          </p:cNvPr>
          <p:cNvCxnSpPr/>
          <p:nvPr/>
        </p:nvCxnSpPr>
        <p:spPr>
          <a:xfrm flipH="1">
            <a:off x="6957667" y="3235388"/>
            <a:ext cx="1568024" cy="734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CB338E5D-766F-48DD-8EE8-0DAD9A7587BD}"/>
              </a:ext>
            </a:extLst>
          </p:cNvPr>
          <p:cNvCxnSpPr/>
          <p:nvPr/>
        </p:nvCxnSpPr>
        <p:spPr>
          <a:xfrm flipV="1">
            <a:off x="3446618" y="4414861"/>
            <a:ext cx="1509578" cy="582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29988" y="4812458"/>
            <a:ext cx="720005" cy="369332"/>
          </a:xfrm>
          <a:prstGeom prst="rect">
            <a:avLst/>
          </a:prstGeom>
          <a:noFill/>
        </p:spPr>
        <p:txBody>
          <a:bodyPr wrap="none" rtlCol="0">
            <a:spAutoFit/>
          </a:bodyPr>
          <a:lstStyle/>
          <a:p>
            <a:r>
              <a:rPr lang="en-US" dirty="0"/>
              <a:t>Move</a:t>
            </a:r>
          </a:p>
        </p:txBody>
      </p:sp>
      <p:cxnSp>
        <p:nvCxnSpPr>
          <p:cNvPr id="19" name="直線矢印コネクタ 22">
            <a:extLst>
              <a:ext uri="{FF2B5EF4-FFF2-40B4-BE49-F238E27FC236}">
                <a16:creationId xmlns:a16="http://schemas.microsoft.com/office/drawing/2014/main" id="{CB338E5D-766F-48DD-8EE8-0DAD9A7587BD}"/>
              </a:ext>
            </a:extLst>
          </p:cNvPr>
          <p:cNvCxnSpPr/>
          <p:nvPr/>
        </p:nvCxnSpPr>
        <p:spPr>
          <a:xfrm flipH="1" flipV="1">
            <a:off x="6896977" y="4458901"/>
            <a:ext cx="2116394" cy="204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22">
            <a:extLst>
              <a:ext uri="{FF2B5EF4-FFF2-40B4-BE49-F238E27FC236}">
                <a16:creationId xmlns:a16="http://schemas.microsoft.com/office/drawing/2014/main" id="{CB338E5D-766F-48DD-8EE8-0DAD9A7587BD}"/>
              </a:ext>
            </a:extLst>
          </p:cNvPr>
          <p:cNvCxnSpPr/>
          <p:nvPr/>
        </p:nvCxnSpPr>
        <p:spPr>
          <a:xfrm flipH="1">
            <a:off x="6687500" y="4086212"/>
            <a:ext cx="2056582" cy="60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2">
            <a:extLst>
              <a:ext uri="{FF2B5EF4-FFF2-40B4-BE49-F238E27FC236}">
                <a16:creationId xmlns:a16="http://schemas.microsoft.com/office/drawing/2014/main" id="{CB338E5D-766F-48DD-8EE8-0DAD9A7587BD}"/>
              </a:ext>
            </a:extLst>
          </p:cNvPr>
          <p:cNvCxnSpPr/>
          <p:nvPr/>
        </p:nvCxnSpPr>
        <p:spPr>
          <a:xfrm flipH="1" flipV="1">
            <a:off x="6627688" y="4663509"/>
            <a:ext cx="2054757" cy="6123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44081" y="3946770"/>
            <a:ext cx="1846147" cy="369332"/>
          </a:xfrm>
          <a:prstGeom prst="rect">
            <a:avLst/>
          </a:prstGeom>
          <a:noFill/>
        </p:spPr>
        <p:txBody>
          <a:bodyPr wrap="square" rtlCol="0">
            <a:spAutoFit/>
          </a:bodyPr>
          <a:lstStyle/>
          <a:p>
            <a:r>
              <a:rPr lang="en-US" dirty="0"/>
              <a:t>Y: </a:t>
            </a:r>
            <a:r>
              <a:rPr lang="en-US" altLang="ja-JP" dirty="0"/>
              <a:t>Throw Items</a:t>
            </a:r>
          </a:p>
        </p:txBody>
      </p:sp>
      <p:sp>
        <p:nvSpPr>
          <p:cNvPr id="24" name="TextBox 23"/>
          <p:cNvSpPr txBox="1"/>
          <p:nvPr/>
        </p:nvSpPr>
        <p:spPr>
          <a:xfrm>
            <a:off x="9126581" y="4458901"/>
            <a:ext cx="1611087" cy="369332"/>
          </a:xfrm>
          <a:prstGeom prst="rect">
            <a:avLst/>
          </a:prstGeom>
          <a:noFill/>
        </p:spPr>
        <p:txBody>
          <a:bodyPr wrap="square" rtlCol="0">
            <a:spAutoFit/>
          </a:bodyPr>
          <a:lstStyle/>
          <a:p>
            <a:r>
              <a:rPr lang="en-US" dirty="0"/>
              <a:t>B: Catch Items</a:t>
            </a:r>
          </a:p>
        </p:txBody>
      </p:sp>
      <p:cxnSp>
        <p:nvCxnSpPr>
          <p:cNvPr id="25" name="直線矢印コネクタ 22">
            <a:extLst>
              <a:ext uri="{FF2B5EF4-FFF2-40B4-BE49-F238E27FC236}">
                <a16:creationId xmlns:a16="http://schemas.microsoft.com/office/drawing/2014/main" id="{CB338E5D-766F-48DD-8EE8-0DAD9A7587BD}"/>
              </a:ext>
            </a:extLst>
          </p:cNvPr>
          <p:cNvCxnSpPr/>
          <p:nvPr/>
        </p:nvCxnSpPr>
        <p:spPr>
          <a:xfrm flipH="1" flipV="1">
            <a:off x="6470469" y="4480011"/>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01266" y="6459158"/>
            <a:ext cx="1051218" cy="369332"/>
          </a:xfrm>
          <a:prstGeom prst="rect">
            <a:avLst/>
          </a:prstGeom>
          <a:noFill/>
        </p:spPr>
        <p:txBody>
          <a:bodyPr wrap="square" rtlCol="0">
            <a:spAutoFit/>
          </a:bodyPr>
          <a:lstStyle/>
          <a:p>
            <a:r>
              <a:rPr lang="en-US" dirty="0"/>
              <a:t>X: Roll</a:t>
            </a:r>
          </a:p>
        </p:txBody>
      </p:sp>
      <p:sp>
        <p:nvSpPr>
          <p:cNvPr id="27" name="TextBox 26"/>
          <p:cNvSpPr txBox="1"/>
          <p:nvPr/>
        </p:nvSpPr>
        <p:spPr>
          <a:xfrm>
            <a:off x="4590388" y="6459158"/>
            <a:ext cx="1678032" cy="369332"/>
          </a:xfrm>
          <a:prstGeom prst="rect">
            <a:avLst/>
          </a:prstGeom>
          <a:noFill/>
        </p:spPr>
        <p:txBody>
          <a:bodyPr wrap="square" rtlCol="0">
            <a:spAutoFit/>
          </a:bodyPr>
          <a:lstStyle/>
          <a:p>
            <a:r>
              <a:rPr lang="en-US" dirty="0"/>
              <a:t>Switch Items</a:t>
            </a:r>
          </a:p>
        </p:txBody>
      </p:sp>
      <p:cxnSp>
        <p:nvCxnSpPr>
          <p:cNvPr id="28" name="直線矢印コネクタ 22">
            <a:extLst>
              <a:ext uri="{FF2B5EF4-FFF2-40B4-BE49-F238E27FC236}">
                <a16:creationId xmlns:a16="http://schemas.microsoft.com/office/drawing/2014/main" id="{CB338E5D-766F-48DD-8EE8-0DAD9A7587BD}"/>
              </a:ext>
            </a:extLst>
          </p:cNvPr>
          <p:cNvCxnSpPr/>
          <p:nvPr/>
        </p:nvCxnSpPr>
        <p:spPr>
          <a:xfrm flipH="1" flipV="1">
            <a:off x="5407400" y="4828233"/>
            <a:ext cx="44008" cy="1638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44080" y="2830286"/>
            <a:ext cx="1993588" cy="369332"/>
          </a:xfrm>
          <a:prstGeom prst="rect">
            <a:avLst/>
          </a:prstGeom>
          <a:noFill/>
        </p:spPr>
        <p:txBody>
          <a:bodyPr wrap="square" rtlCol="0">
            <a:spAutoFit/>
          </a:bodyPr>
          <a:lstStyle/>
          <a:p>
            <a:r>
              <a:rPr lang="en-US" dirty="0"/>
              <a:t>R1: Run</a:t>
            </a:r>
          </a:p>
        </p:txBody>
      </p:sp>
      <p:sp>
        <p:nvSpPr>
          <p:cNvPr id="31" name="TextBox 30"/>
          <p:cNvSpPr txBox="1"/>
          <p:nvPr/>
        </p:nvSpPr>
        <p:spPr>
          <a:xfrm>
            <a:off x="8865326" y="5085806"/>
            <a:ext cx="1506583" cy="369332"/>
          </a:xfrm>
          <a:prstGeom prst="rect">
            <a:avLst/>
          </a:prstGeom>
          <a:noFill/>
        </p:spPr>
        <p:txBody>
          <a:bodyPr wrap="square" rtlCol="0">
            <a:spAutoFit/>
          </a:bodyPr>
          <a:lstStyle/>
          <a:p>
            <a:r>
              <a:rPr lang="en-US" dirty="0"/>
              <a:t>A: Attack</a:t>
            </a:r>
          </a:p>
        </p:txBody>
      </p:sp>
    </p:spTree>
    <p:extLst>
      <p:ext uri="{BB962C8B-B14F-4D97-AF65-F5344CB8AC3E}">
        <p14:creationId xmlns:p14="http://schemas.microsoft.com/office/powerpoint/2010/main" val="26145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6696892" y="3439886"/>
            <a:ext cx="3704182" cy="322621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3134" y="3815414"/>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9051249" y="3811137"/>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7040884" y="5689559"/>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051249" y="380002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93134" y="4367086"/>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9051245" y="4479399"/>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51246" y="4468287"/>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7058301" y="5089373"/>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67008" y="5089373"/>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9051246" y="5048845"/>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9051249" y="5083265"/>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9" y="3194797"/>
            <a:ext cx="4787539" cy="3590654"/>
          </a:xfrm>
          <a:prstGeom prst="rect">
            <a:avLst/>
          </a:prstGeom>
        </p:spPr>
      </p:pic>
      <p:cxnSp>
        <p:nvCxnSpPr>
          <p:cNvPr id="21" name="Straight Arrow Connector 20"/>
          <p:cNvCxnSpPr/>
          <p:nvPr/>
        </p:nvCxnSpPr>
        <p:spPr>
          <a:xfrm flipH="1" flipV="1">
            <a:off x="4794073" y="5174791"/>
            <a:ext cx="217716" cy="150245"/>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8301" y="5689559"/>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3" name="Rectangle 22"/>
          <p:cNvSpPr/>
          <p:nvPr/>
        </p:nvSpPr>
        <p:spPr>
          <a:xfrm>
            <a:off x="7123615" y="3800025"/>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051245" y="5679203"/>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441371" y="4848731"/>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150,150</a:t>
            </a:r>
          </a:p>
        </p:txBody>
      </p:sp>
      <p:sp>
        <p:nvSpPr>
          <p:cNvPr id="26" name="TextBox 25"/>
          <p:cNvSpPr txBox="1"/>
          <p:nvPr/>
        </p:nvSpPr>
        <p:spPr>
          <a:xfrm>
            <a:off x="9091756" y="5689559"/>
            <a:ext cx="1114690" cy="369332"/>
          </a:xfrm>
          <a:prstGeom prst="rect">
            <a:avLst/>
          </a:prstGeom>
          <a:noFill/>
        </p:spPr>
        <p:txBody>
          <a:bodyPr wrap="square" rtlCol="0">
            <a:spAutoFit/>
          </a:bodyPr>
          <a:lstStyle/>
          <a:p>
            <a:r>
              <a:rPr lang="en-US" dirty="0"/>
              <a:t>150,150</a:t>
            </a:r>
          </a:p>
        </p:txBody>
      </p:sp>
      <p:sp>
        <p:nvSpPr>
          <p:cNvPr id="27" name="Rectangle 26"/>
          <p:cNvSpPr/>
          <p:nvPr/>
        </p:nvSpPr>
        <p:spPr>
          <a:xfrm>
            <a:off x="3474717" y="5369407"/>
            <a:ext cx="940526" cy="234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a:t>
            </a:r>
          </a:p>
        </p:txBody>
      </p:sp>
      <p:sp>
        <p:nvSpPr>
          <p:cNvPr id="28" name="Rectangle 27"/>
          <p:cNvSpPr/>
          <p:nvPr/>
        </p:nvSpPr>
        <p:spPr>
          <a:xfrm>
            <a:off x="3605346" y="6058891"/>
            <a:ext cx="679269" cy="285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Object1</a:t>
            </a:r>
          </a:p>
        </p:txBody>
      </p:sp>
      <p:cxnSp>
        <p:nvCxnSpPr>
          <p:cNvPr id="29" name="Straight Arrow Connector 28"/>
          <p:cNvCxnSpPr/>
          <p:nvPr/>
        </p:nvCxnSpPr>
        <p:spPr>
          <a:xfrm flipH="1" flipV="1">
            <a:off x="5297532" y="5389466"/>
            <a:ext cx="1650596" cy="4847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605346" y="5679203"/>
            <a:ext cx="565512" cy="36933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4235644" y="5317499"/>
            <a:ext cx="2712484" cy="54637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41584" y="1880340"/>
            <a:ext cx="4559490" cy="1323439"/>
          </a:xfrm>
          <a:prstGeom prst="rect">
            <a:avLst/>
          </a:prstGeom>
          <a:noFill/>
        </p:spPr>
        <p:txBody>
          <a:bodyPr wrap="square" rtlCol="0">
            <a:spAutoFit/>
          </a:bodyPr>
          <a:lstStyle/>
          <a:p>
            <a:r>
              <a:rPr lang="ja-JP" altLang="en-US" sz="2000" b="1" dirty="0"/>
              <a:t>デバッグシステムのように、ゲーム内の情報を表示し、そこから自分たちのニーズに合った情報を確認したり、変更したりすることができます。</a:t>
            </a:r>
            <a:endParaRPr lang="en-US" sz="2000" b="1" dirty="0"/>
          </a:p>
        </p:txBody>
      </p:sp>
    </p:spTree>
    <p:extLst>
      <p:ext uri="{BB962C8B-B14F-4D97-AF65-F5344CB8AC3E}">
        <p14:creationId xmlns:p14="http://schemas.microsoft.com/office/powerpoint/2010/main" val="264356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6353078" y="372012"/>
            <a:ext cx="3261186"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ツール</a:t>
            </a:r>
          </a:p>
        </p:txBody>
      </p:sp>
      <p:sp>
        <p:nvSpPr>
          <p:cNvPr id="8" name="Rectangle 7"/>
          <p:cNvSpPr/>
          <p:nvPr/>
        </p:nvSpPr>
        <p:spPr>
          <a:xfrm>
            <a:off x="827315" y="3744686"/>
            <a:ext cx="3866605" cy="295220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23557" y="4127425"/>
            <a:ext cx="1706880" cy="338554"/>
          </a:xfrm>
          <a:prstGeom prst="rect">
            <a:avLst/>
          </a:prstGeom>
          <a:noFill/>
        </p:spPr>
        <p:txBody>
          <a:bodyPr wrap="square" rtlCol="0">
            <a:spAutoFit/>
          </a:bodyPr>
          <a:lstStyle/>
          <a:p>
            <a:r>
              <a:rPr lang="ja-JP" altLang="en-US" sz="1600" b="1" dirty="0"/>
              <a:t>敵の初期化座標</a:t>
            </a:r>
            <a:endParaRPr lang="en-US" sz="1600" b="1" dirty="0"/>
          </a:p>
        </p:txBody>
      </p:sp>
      <p:sp>
        <p:nvSpPr>
          <p:cNvPr id="10" name="TextBox 9"/>
          <p:cNvSpPr txBox="1"/>
          <p:nvPr/>
        </p:nvSpPr>
        <p:spPr>
          <a:xfrm>
            <a:off x="3181672" y="4123148"/>
            <a:ext cx="1349828" cy="369332"/>
          </a:xfrm>
          <a:prstGeom prst="rect">
            <a:avLst/>
          </a:prstGeom>
          <a:noFill/>
        </p:spPr>
        <p:txBody>
          <a:bodyPr wrap="square" rtlCol="0">
            <a:spAutoFit/>
          </a:bodyPr>
          <a:lstStyle/>
          <a:p>
            <a:r>
              <a:rPr lang="en-US" dirty="0"/>
              <a:t>100,100</a:t>
            </a:r>
          </a:p>
        </p:txBody>
      </p:sp>
      <p:sp>
        <p:nvSpPr>
          <p:cNvPr id="11" name="Rectangle 10"/>
          <p:cNvSpPr/>
          <p:nvPr/>
        </p:nvSpPr>
        <p:spPr>
          <a:xfrm>
            <a:off x="1171307" y="6001570"/>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181672" y="411203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23557" y="4679097"/>
            <a:ext cx="1497875" cy="571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プレイヤーの初期化座標</a:t>
            </a:r>
            <a:endParaRPr lang="en-US" sz="1600" b="1" dirty="0">
              <a:solidFill>
                <a:schemeClr val="tx1"/>
              </a:solidFill>
            </a:endParaRPr>
          </a:p>
        </p:txBody>
      </p:sp>
      <p:sp>
        <p:nvSpPr>
          <p:cNvPr id="14" name="Rectangle 13"/>
          <p:cNvSpPr/>
          <p:nvPr/>
        </p:nvSpPr>
        <p:spPr>
          <a:xfrm>
            <a:off x="3181668" y="4791410"/>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81669" y="4780298"/>
            <a:ext cx="1349828" cy="369332"/>
          </a:xfrm>
          <a:prstGeom prst="rect">
            <a:avLst/>
          </a:prstGeom>
          <a:noFill/>
        </p:spPr>
        <p:txBody>
          <a:bodyPr wrap="square" rtlCol="0">
            <a:spAutoFit/>
          </a:bodyPr>
          <a:lstStyle/>
          <a:p>
            <a:r>
              <a:rPr lang="en-US" dirty="0"/>
              <a:t>200, 200</a:t>
            </a:r>
          </a:p>
        </p:txBody>
      </p:sp>
      <p:sp>
        <p:nvSpPr>
          <p:cNvPr id="16" name="Rectangle 15"/>
          <p:cNvSpPr/>
          <p:nvPr/>
        </p:nvSpPr>
        <p:spPr>
          <a:xfrm>
            <a:off x="1188724" y="5401384"/>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7431" y="5401384"/>
            <a:ext cx="1733006" cy="369332"/>
          </a:xfrm>
          <a:prstGeom prst="rect">
            <a:avLst/>
          </a:prstGeom>
          <a:noFill/>
        </p:spPr>
        <p:txBody>
          <a:bodyPr wrap="square" rtlCol="0">
            <a:spAutoFit/>
          </a:bodyPr>
          <a:lstStyle/>
          <a:p>
            <a:r>
              <a:rPr lang="en-US" dirty="0"/>
              <a:t>Object 1</a:t>
            </a:r>
            <a:r>
              <a:rPr lang="ja-JP" altLang="en-US" b="1" dirty="0"/>
              <a:t>の座標</a:t>
            </a:r>
            <a:endParaRPr lang="en-US" b="1" dirty="0"/>
          </a:p>
        </p:txBody>
      </p:sp>
      <p:sp>
        <p:nvSpPr>
          <p:cNvPr id="18" name="TextBox 17"/>
          <p:cNvSpPr txBox="1"/>
          <p:nvPr/>
        </p:nvSpPr>
        <p:spPr>
          <a:xfrm>
            <a:off x="3181669" y="5360856"/>
            <a:ext cx="1349828" cy="369332"/>
          </a:xfrm>
          <a:prstGeom prst="rect">
            <a:avLst/>
          </a:prstGeom>
          <a:noFill/>
        </p:spPr>
        <p:txBody>
          <a:bodyPr wrap="square" rtlCol="0">
            <a:spAutoFit/>
          </a:bodyPr>
          <a:lstStyle/>
          <a:p>
            <a:r>
              <a:rPr lang="en-US" dirty="0"/>
              <a:t>50, 50</a:t>
            </a:r>
          </a:p>
        </p:txBody>
      </p:sp>
      <p:sp>
        <p:nvSpPr>
          <p:cNvPr id="19" name="Rectangle 18"/>
          <p:cNvSpPr/>
          <p:nvPr/>
        </p:nvSpPr>
        <p:spPr>
          <a:xfrm>
            <a:off x="3181672" y="5395276"/>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88724" y="6001570"/>
            <a:ext cx="1672047" cy="369332"/>
          </a:xfrm>
          <a:prstGeom prst="rect">
            <a:avLst/>
          </a:prstGeom>
          <a:noFill/>
        </p:spPr>
        <p:txBody>
          <a:bodyPr wrap="square" rtlCol="0">
            <a:spAutoFit/>
          </a:bodyPr>
          <a:lstStyle/>
          <a:p>
            <a:r>
              <a:rPr lang="ja-JP" altLang="en-US" b="1" dirty="0"/>
              <a:t>マウスの座標</a:t>
            </a:r>
            <a:endParaRPr lang="en-US" b="1" dirty="0"/>
          </a:p>
        </p:txBody>
      </p:sp>
      <p:sp>
        <p:nvSpPr>
          <p:cNvPr id="21" name="Rectangle 20"/>
          <p:cNvSpPr/>
          <p:nvPr/>
        </p:nvSpPr>
        <p:spPr>
          <a:xfrm>
            <a:off x="1254038" y="4112036"/>
            <a:ext cx="170688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181668" y="5991214"/>
            <a:ext cx="1062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3222179" y="6001570"/>
            <a:ext cx="1114690" cy="369332"/>
          </a:xfrm>
          <a:prstGeom prst="rect">
            <a:avLst/>
          </a:prstGeom>
          <a:noFill/>
        </p:spPr>
        <p:txBody>
          <a:bodyPr wrap="square" rtlCol="0">
            <a:spAutoFit/>
          </a:bodyPr>
          <a:lstStyle/>
          <a:p>
            <a:r>
              <a:rPr lang="en-US" dirty="0"/>
              <a:t>150,150</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927" y="3679302"/>
            <a:ext cx="5226833" cy="6858070"/>
          </a:xfrm>
          <a:prstGeom prst="rect">
            <a:avLst/>
          </a:prstGeom>
        </p:spPr>
      </p:pic>
      <p:cxnSp>
        <p:nvCxnSpPr>
          <p:cNvPr id="25" name="Straight Arrow Connector 24"/>
          <p:cNvCxnSpPr/>
          <p:nvPr/>
        </p:nvCxnSpPr>
        <p:spPr>
          <a:xfrm flipH="1" flipV="1">
            <a:off x="4415246" y="4208256"/>
            <a:ext cx="1384663" cy="51007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345574" y="4964964"/>
            <a:ext cx="1432566" cy="7037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415246" y="5349744"/>
            <a:ext cx="1456516" cy="2301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3"/>
          </p:cNvCxnSpPr>
          <p:nvPr/>
        </p:nvCxnSpPr>
        <p:spPr>
          <a:xfrm flipH="1">
            <a:off x="4336869" y="5700104"/>
            <a:ext cx="1521824" cy="4861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03343" y="1868833"/>
            <a:ext cx="6096000" cy="1200329"/>
          </a:xfrm>
          <a:prstGeom prst="rect">
            <a:avLst/>
          </a:prstGeom>
        </p:spPr>
        <p:txBody>
          <a:bodyPr>
            <a:spAutoFit/>
          </a:bodyPr>
          <a:lstStyle/>
          <a:p>
            <a:r>
              <a:rPr lang="en-US" dirty="0">
                <a:solidFill>
                  <a:srgbClr val="C00000"/>
                </a:solidFill>
              </a:rPr>
              <a:t>また、ゲーム内の情報をどのように管理しているのでしょうか？それは簡単で、テキストファイルを作成して数字を埋めていくだけで、デバッグツールと全く同じルートを辿ることができます。</a:t>
            </a:r>
          </a:p>
        </p:txBody>
      </p:sp>
    </p:spTree>
    <p:extLst>
      <p:ext uri="{BB962C8B-B14F-4D97-AF65-F5344CB8AC3E}">
        <p14:creationId xmlns:p14="http://schemas.microsoft.com/office/powerpoint/2010/main" val="352293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pic>
        <p:nvPicPr>
          <p:cNvPr id="11268"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404" y="1541695"/>
            <a:ext cx="1186765" cy="118676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ike, stroll, walk, walking, watchki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025" y="2832962"/>
            <a:ext cx="1202779" cy="120277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sh, dashing, fast, run, runner, running, speed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11838" y="3043149"/>
            <a:ext cx="1016730" cy="782406"/>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Silhouette Of Gymnastic Girl. Art Gymnastics Stock Vecto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5404" y="4235843"/>
            <a:ext cx="892533" cy="126301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8540276">
            <a:off x="6573295" y="243115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614664">
            <a:off x="8262535" y="2410289"/>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614664">
            <a:off x="6520563" y="4510943"/>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8540276">
            <a:off x="8235039" y="4488698"/>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アイドル</a:t>
            </a:r>
            <a:endParaRPr lang="en-US"/>
          </a:p>
        </p:txBody>
      </p:sp>
      <p:sp>
        <p:nvSpPr>
          <p:cNvPr id="18" name="Right Arrow 17"/>
          <p:cNvSpPr/>
          <p:nvPr/>
        </p:nvSpPr>
        <p:spPr>
          <a:xfrm rot="1861306">
            <a:off x="8248827" y="5694000"/>
            <a:ext cx="689655" cy="18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8540276">
            <a:off x="6512854" y="5694000"/>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932693" y="6254262"/>
            <a:ext cx="686798" cy="87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888123" y="6297789"/>
            <a:ext cx="2640540"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50695" y="6468996"/>
            <a:ext cx="877163" cy="369332"/>
          </a:xfrm>
          <a:prstGeom prst="rect">
            <a:avLst/>
          </a:prstGeom>
          <a:solidFill>
            <a:schemeClr val="bg2">
              <a:lumMod val="75000"/>
            </a:schemeClr>
          </a:solidFill>
        </p:spPr>
        <p:txBody>
          <a:bodyPr wrap="none">
            <a:spAutoFit/>
          </a:bodyPr>
          <a:lstStyle/>
          <a:p>
            <a:r>
              <a:rPr lang="en-US" dirty="0"/>
              <a:t>短距離</a:t>
            </a:r>
          </a:p>
        </p:txBody>
      </p:sp>
      <p:sp>
        <p:nvSpPr>
          <p:cNvPr id="26" name="Rectangle 25"/>
          <p:cNvSpPr/>
          <p:nvPr/>
        </p:nvSpPr>
        <p:spPr>
          <a:xfrm>
            <a:off x="8579866" y="6497376"/>
            <a:ext cx="877163" cy="369332"/>
          </a:xfrm>
          <a:prstGeom prst="rect">
            <a:avLst/>
          </a:prstGeom>
          <a:solidFill>
            <a:schemeClr val="bg2">
              <a:lumMod val="75000"/>
            </a:schemeClr>
          </a:solidFill>
        </p:spPr>
        <p:txBody>
          <a:bodyPr wrap="none">
            <a:spAutoFit/>
          </a:bodyPr>
          <a:lstStyle/>
          <a:p>
            <a:r>
              <a:rPr lang="en-US" dirty="0"/>
              <a:t>長距離</a:t>
            </a:r>
          </a:p>
        </p:txBody>
      </p:sp>
      <p:cxnSp>
        <p:nvCxnSpPr>
          <p:cNvPr id="33" name="Straight Arrow Connector 32"/>
          <p:cNvCxnSpPr/>
          <p:nvPr/>
        </p:nvCxnSpPr>
        <p:spPr>
          <a:xfrm>
            <a:off x="6918122" y="3545438"/>
            <a:ext cx="1532940" cy="503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10119881" y="1926262"/>
            <a:ext cx="34313" cy="42045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8719091" y="1926262"/>
            <a:ext cx="1392082" cy="8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533035" y="1953664"/>
            <a:ext cx="62443" cy="442101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4327" y="1962374"/>
            <a:ext cx="15035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2" name="Picture 4" descr="Activity, human, male, man, men, person, stand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6129" y="4761809"/>
            <a:ext cx="1186765" cy="1186765"/>
          </a:xfrm>
          <a:prstGeom prst="rect">
            <a:avLst/>
          </a:prstGeom>
          <a:noFill/>
          <a:extLst>
            <a:ext uri="{909E8E84-426E-40DD-AFC4-6F175D3DCCD1}">
              <a14:hiddenFill xmlns:a14="http://schemas.microsoft.com/office/drawing/2010/main">
                <a:solidFill>
                  <a:srgbClr val="FFFFFF"/>
                </a:solidFill>
              </a14:hiddenFill>
            </a:ext>
          </a:extLst>
        </p:spPr>
      </p:pic>
      <p:sp>
        <p:nvSpPr>
          <p:cNvPr id="53" name="Right Arrow 52"/>
          <p:cNvSpPr/>
          <p:nvPr/>
        </p:nvSpPr>
        <p:spPr>
          <a:xfrm rot="8540276">
            <a:off x="1145701" y="597003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2614664">
            <a:off x="2733340" y="5944196"/>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5400000">
            <a:off x="1961706" y="6314864"/>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3697622">
            <a:off x="1082812" y="453621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73579">
            <a:off x="2820768" y="450467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rot="16081218">
            <a:off x="1943324" y="4144402"/>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186526" y="2737522"/>
            <a:ext cx="1107996" cy="369332"/>
          </a:xfrm>
          <a:prstGeom prst="rect">
            <a:avLst/>
          </a:prstGeom>
          <a:solidFill>
            <a:schemeClr val="bg2">
              <a:lumMod val="75000"/>
            </a:schemeClr>
          </a:solidFill>
        </p:spPr>
        <p:txBody>
          <a:bodyPr wrap="none">
            <a:spAutoFit/>
          </a:bodyPr>
          <a:lstStyle/>
          <a:p>
            <a:r>
              <a:rPr lang="en-US" dirty="0"/>
              <a:t>アイドル</a:t>
            </a:r>
          </a:p>
        </p:txBody>
      </p:sp>
      <p:sp>
        <p:nvSpPr>
          <p:cNvPr id="48" name="Rectangle 47"/>
          <p:cNvSpPr/>
          <p:nvPr/>
        </p:nvSpPr>
        <p:spPr>
          <a:xfrm>
            <a:off x="6052268" y="3965860"/>
            <a:ext cx="646331" cy="369332"/>
          </a:xfrm>
          <a:prstGeom prst="rect">
            <a:avLst/>
          </a:prstGeom>
          <a:solidFill>
            <a:schemeClr val="bg2">
              <a:lumMod val="75000"/>
            </a:schemeClr>
          </a:solidFill>
        </p:spPr>
        <p:txBody>
          <a:bodyPr wrap="none">
            <a:spAutoFit/>
          </a:bodyPr>
          <a:lstStyle/>
          <a:p>
            <a:r>
              <a:rPr lang="en-US" dirty="0"/>
              <a:t>歩く</a:t>
            </a:r>
          </a:p>
        </p:txBody>
      </p:sp>
      <p:sp>
        <p:nvSpPr>
          <p:cNvPr id="49" name="Rectangle 48"/>
          <p:cNvSpPr/>
          <p:nvPr/>
        </p:nvSpPr>
        <p:spPr>
          <a:xfrm>
            <a:off x="8366205" y="3870309"/>
            <a:ext cx="1107996" cy="369332"/>
          </a:xfrm>
          <a:prstGeom prst="rect">
            <a:avLst/>
          </a:prstGeom>
          <a:solidFill>
            <a:schemeClr val="bg2">
              <a:lumMod val="75000"/>
            </a:schemeClr>
          </a:solidFill>
        </p:spPr>
        <p:txBody>
          <a:bodyPr wrap="none">
            <a:spAutoFit/>
          </a:bodyPr>
          <a:lstStyle/>
          <a:p>
            <a:r>
              <a:rPr lang="en-US" dirty="0"/>
              <a:t>走らせる</a:t>
            </a:r>
          </a:p>
        </p:txBody>
      </p:sp>
      <p:sp>
        <p:nvSpPr>
          <p:cNvPr id="62" name="Rectangle 61"/>
          <p:cNvSpPr/>
          <p:nvPr/>
        </p:nvSpPr>
        <p:spPr>
          <a:xfrm>
            <a:off x="7310204" y="5610518"/>
            <a:ext cx="877163" cy="369332"/>
          </a:xfrm>
          <a:prstGeom prst="rect">
            <a:avLst/>
          </a:prstGeom>
          <a:solidFill>
            <a:schemeClr val="bg2">
              <a:lumMod val="75000"/>
            </a:schemeClr>
          </a:solidFill>
        </p:spPr>
        <p:txBody>
          <a:bodyPr wrap="none">
            <a:spAutoFit/>
          </a:bodyPr>
          <a:lstStyle/>
          <a:p>
            <a:r>
              <a:rPr lang="ja-JP" altLang="en-US" b="1" dirty="0"/>
              <a:t>ロール</a:t>
            </a:r>
            <a:endParaRPr lang="en-US" b="1" dirty="0"/>
          </a:p>
        </p:txBody>
      </p:sp>
      <p:sp>
        <p:nvSpPr>
          <p:cNvPr id="63" name="Right Arrow 62"/>
          <p:cNvSpPr/>
          <p:nvPr/>
        </p:nvSpPr>
        <p:spPr>
          <a:xfrm>
            <a:off x="3114695" y="5226587"/>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rot="10800000">
            <a:off x="992660" y="5270721"/>
            <a:ext cx="68965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5400000">
            <a:off x="7272965" y="3636290"/>
            <a:ext cx="896639" cy="160817"/>
          </a:xfrm>
          <a:prstGeom prst="rightArrow">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68" name="TextBox 67"/>
          <p:cNvSpPr txBox="1"/>
          <p:nvPr/>
        </p:nvSpPr>
        <p:spPr>
          <a:xfrm>
            <a:off x="1725324" y="2741779"/>
            <a:ext cx="1172910"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移動</a:t>
            </a:r>
            <a:endParaRPr lang="en-US" sz="3600" b="1" dirty="0">
              <a:solidFill>
                <a:schemeClr val="accent5">
                  <a:lumMod val="75000"/>
                </a:schemeClr>
              </a:solidFill>
            </a:endParaRPr>
          </a:p>
        </p:txBody>
      </p:sp>
    </p:spTree>
    <p:extLst>
      <p:ext uri="{BB962C8B-B14F-4D97-AF65-F5344CB8AC3E}">
        <p14:creationId xmlns:p14="http://schemas.microsoft.com/office/powerpoint/2010/main" val="2335074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p:cNvSpPr txBox="1"/>
          <p:nvPr/>
        </p:nvSpPr>
        <p:spPr>
          <a:xfrm>
            <a:off x="409389" y="1636061"/>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sp>
        <p:nvSpPr>
          <p:cNvPr id="9" name="TextBox 8"/>
          <p:cNvSpPr txBox="1"/>
          <p:nvPr/>
        </p:nvSpPr>
        <p:spPr>
          <a:xfrm>
            <a:off x="379909" y="2764586"/>
            <a:ext cx="40604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キャッチアイテム</a:t>
            </a:r>
            <a:endParaRPr lang="en-US" sz="3600" b="1" dirty="0">
              <a:solidFill>
                <a:schemeClr val="accent5">
                  <a:lumMod val="75000"/>
                </a:schemeClr>
              </a:solidFill>
            </a:endParaRPr>
          </a:p>
        </p:txBody>
      </p:sp>
      <p:pic>
        <p:nvPicPr>
          <p:cNvPr id="17414" name="Picture 6" descr="Lawyer Clipart at GetDrawings.com | Free for personal u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4004" y="1733838"/>
            <a:ext cx="935561" cy="93556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447298" y="3256080"/>
            <a:ext cx="1454532" cy="816831"/>
            <a:chOff x="3827757" y="3742241"/>
            <a:chExt cx="1454532" cy="816831"/>
          </a:xfrm>
        </p:grpSpPr>
        <p:pic>
          <p:nvPicPr>
            <p:cNvPr id="1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6059" y="1891035"/>
            <a:ext cx="521133" cy="52113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6595542" y="3278811"/>
            <a:ext cx="1190922" cy="602239"/>
            <a:chOff x="6327668" y="2345811"/>
            <a:chExt cx="1190922" cy="602239"/>
          </a:xfrm>
        </p:grpSpPr>
        <p:pic>
          <p:nvPicPr>
            <p:cNvPr id="17418" name="Picture 10" descr="Wind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27668" y="2345811"/>
              <a:ext cx="602239" cy="602239"/>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descr="Pause Vectors, Photos and PSD files | Free Downloa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59632" y="2377334"/>
              <a:ext cx="558958" cy="558958"/>
            </a:xfrm>
            <a:prstGeom prst="rect">
              <a:avLst/>
            </a:prstGeom>
            <a:noFill/>
            <a:extLst>
              <a:ext uri="{909E8E84-426E-40DD-AFC4-6F175D3DCCD1}">
                <a14:hiddenFill xmlns:a14="http://schemas.microsoft.com/office/drawing/2010/main">
                  <a:solidFill>
                    <a:srgbClr val="FFFFFF"/>
                  </a:solidFill>
                </a14:hiddenFill>
              </a:ext>
            </a:extLst>
          </p:spPr>
        </p:pic>
      </p:grpSp>
      <p:pic>
        <p:nvPicPr>
          <p:cNvPr id="17422"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3063" y="4462994"/>
            <a:ext cx="705394" cy="7053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8827804" y="5523640"/>
            <a:ext cx="736313" cy="1206644"/>
            <a:chOff x="9095007" y="5018498"/>
            <a:chExt cx="918670" cy="1388618"/>
          </a:xfrm>
        </p:grpSpPr>
        <p:pic>
          <p:nvPicPr>
            <p:cNvPr id="17430" name="Picture 22" descr="Tutorial Membuat Drop Icon | Adobe Illustrator Bahasa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95007" y="5018498"/>
              <a:ext cx="918670" cy="516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95007" y="5493895"/>
              <a:ext cx="913221" cy="9132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462480" y="4359081"/>
            <a:ext cx="1626385" cy="913221"/>
            <a:chOff x="9859857" y="4164782"/>
            <a:chExt cx="1626385" cy="913221"/>
          </a:xfrm>
        </p:grpSpPr>
        <p:pic>
          <p:nvPicPr>
            <p:cNvPr id="47"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8419389" y="3323245"/>
            <a:ext cx="1454532" cy="816831"/>
            <a:chOff x="3827757" y="3742241"/>
            <a:chExt cx="1454532" cy="816831"/>
          </a:xfrm>
        </p:grpSpPr>
        <p:pic>
          <p:nvPicPr>
            <p:cNvPr id="54" name="Picture 6" descr="https://external-content.duckduckgo.com/iu/?u=https%3A%2F%2Ftse2.mm.bing.net%2Fth%3Fid%3DOIP.B3uPHSXUmGXgMXK9lf1MN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Fighter, gladiator, medieval, morning star, soldier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pic>
        <p:nvPicPr>
          <p:cNvPr id="5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5025" y="5980814"/>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716121" y="2532453"/>
            <a:ext cx="1620957" cy="338554"/>
          </a:xfrm>
          <a:prstGeom prst="rect">
            <a:avLst/>
          </a:prstGeom>
          <a:solidFill>
            <a:srgbClr val="00B050"/>
          </a:solidFill>
        </p:spPr>
        <p:txBody>
          <a:bodyPr wrap="none">
            <a:spAutoFit/>
          </a:bodyPr>
          <a:lstStyle/>
          <a:p>
            <a:r>
              <a:rPr lang="en-US" sz="1600" dirty="0"/>
              <a:t>キャッチ</a:t>
            </a:r>
            <a:r>
              <a:rPr lang="ja-JP" altLang="en-US" sz="1600" b="1" dirty="0"/>
              <a:t>ボタン</a:t>
            </a:r>
            <a:endParaRPr lang="en-US" sz="1600" b="1" dirty="0"/>
          </a:p>
        </p:txBody>
      </p:sp>
      <p:sp>
        <p:nvSpPr>
          <p:cNvPr id="20" name="Right Arrow 19"/>
          <p:cNvSpPr/>
          <p:nvPr/>
        </p:nvSpPr>
        <p:spPr>
          <a:xfrm rot="10800000">
            <a:off x="5957841" y="3543099"/>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rot="5400000">
            <a:off x="7028872" y="2871871"/>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78937" y="2122232"/>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7891618" y="3512654"/>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14" descr="Change, exchange, move, refresh, replace, replacemen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76457" y="4541133"/>
            <a:ext cx="705394" cy="705394"/>
          </a:xfrm>
          <a:prstGeom prst="rect">
            <a:avLst/>
          </a:prstGeom>
          <a:noFill/>
          <a:extLst>
            <a:ext uri="{909E8E84-426E-40DD-AFC4-6F175D3DCCD1}">
              <a14:hiddenFill xmlns:a14="http://schemas.microsoft.com/office/drawing/2010/main">
                <a:solidFill>
                  <a:srgbClr val="FFFFFF"/>
                </a:solidFill>
              </a14:hiddenFill>
            </a:ext>
          </a:extLst>
        </p:spPr>
      </p:pic>
      <p:sp>
        <p:nvSpPr>
          <p:cNvPr id="67" name="Right Arrow 66"/>
          <p:cNvSpPr/>
          <p:nvPr/>
        </p:nvSpPr>
        <p:spPr>
          <a:xfrm rot="7827828">
            <a:off x="4038155" y="4030575"/>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7827828">
            <a:off x="7949891" y="4056928"/>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2230333">
            <a:off x="9913168" y="397865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7827828">
            <a:off x="9247656" y="5431396"/>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2230333">
            <a:off x="10825834" y="5407952"/>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07008" y="4107743"/>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07008" y="6185286"/>
            <a:ext cx="2731739" cy="646331"/>
          </a:xfrm>
          <a:prstGeom prst="rect">
            <a:avLst/>
          </a:prstGeom>
          <a:solidFill>
            <a:srgbClr val="00B050"/>
          </a:solidFill>
        </p:spPr>
        <p:txBody>
          <a:bodyPr wrap="square" rtlCol="0">
            <a:spAutoFit/>
          </a:bodyPr>
          <a:lstStyle/>
          <a:p>
            <a:pPr algn="ctr"/>
            <a:r>
              <a:rPr lang="ja-JP" altLang="en-US" b="1" dirty="0"/>
              <a:t>バッグが</a:t>
            </a:r>
            <a:endParaRPr lang="en-US" altLang="ja-JP" b="1" dirty="0"/>
          </a:p>
          <a:p>
            <a:r>
              <a:rPr lang="ja-JP" altLang="en-US" b="1" dirty="0"/>
              <a:t>空いてるか空いてないか</a:t>
            </a:r>
            <a:endParaRPr lang="en-US" b="1" dirty="0"/>
          </a:p>
        </p:txBody>
      </p:sp>
      <p:sp>
        <p:nvSpPr>
          <p:cNvPr id="24" name="Rectangle 23"/>
          <p:cNvSpPr/>
          <p:nvPr/>
        </p:nvSpPr>
        <p:spPr>
          <a:xfrm>
            <a:off x="1392141" y="4032244"/>
            <a:ext cx="415498" cy="369332"/>
          </a:xfrm>
          <a:prstGeom prst="rect">
            <a:avLst/>
          </a:prstGeom>
          <a:solidFill>
            <a:srgbClr val="00B050"/>
          </a:solidFill>
        </p:spPr>
        <p:txBody>
          <a:bodyPr wrap="none">
            <a:spAutoFit/>
          </a:bodyPr>
          <a:lstStyle/>
          <a:p>
            <a:r>
              <a:rPr lang="en-US" dirty="0"/>
              <a:t>真</a:t>
            </a:r>
          </a:p>
        </p:txBody>
      </p:sp>
      <p:sp>
        <p:nvSpPr>
          <p:cNvPr id="75" name="Right Arrow 74"/>
          <p:cNvSpPr/>
          <p:nvPr/>
        </p:nvSpPr>
        <p:spPr>
          <a:xfrm>
            <a:off x="407008" y="4609786"/>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382495" y="4554587"/>
            <a:ext cx="415498" cy="369332"/>
          </a:xfrm>
          <a:prstGeom prst="rect">
            <a:avLst/>
          </a:prstGeom>
          <a:solidFill>
            <a:srgbClr val="00B050"/>
          </a:solidFill>
        </p:spPr>
        <p:txBody>
          <a:bodyPr wrap="none">
            <a:spAutoFit/>
          </a:bodyPr>
          <a:lstStyle/>
          <a:p>
            <a:r>
              <a:rPr lang="en-US" dirty="0"/>
              <a:t>誤</a:t>
            </a:r>
          </a:p>
        </p:txBody>
      </p:sp>
      <p:sp>
        <p:nvSpPr>
          <p:cNvPr id="29" name="TextBox 28"/>
          <p:cNvSpPr txBox="1"/>
          <p:nvPr/>
        </p:nvSpPr>
        <p:spPr>
          <a:xfrm>
            <a:off x="7672251" y="1971903"/>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grpSp>
        <p:nvGrpSpPr>
          <p:cNvPr id="78" name="Group 77"/>
          <p:cNvGrpSpPr/>
          <p:nvPr/>
        </p:nvGrpSpPr>
        <p:grpSpPr>
          <a:xfrm>
            <a:off x="942790" y="5212010"/>
            <a:ext cx="1626385" cy="913221"/>
            <a:chOff x="9859857" y="4164782"/>
            <a:chExt cx="1626385" cy="913221"/>
          </a:xfrm>
        </p:grpSpPr>
        <p:pic>
          <p:nvPicPr>
            <p:cNvPr id="79" name="Picture 16" descr="Bottle, Empty Icon - Download Free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59857" y="4164782"/>
              <a:ext cx="913221" cy="91322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8" descr="Royalty-Free full water bottle icon 398236 vector clip art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06767" y="4164782"/>
              <a:ext cx="879475" cy="879475"/>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p:cNvSpPr/>
          <p:nvPr/>
        </p:nvSpPr>
        <p:spPr>
          <a:xfrm>
            <a:off x="3399982" y="5211375"/>
            <a:ext cx="1107996" cy="369332"/>
          </a:xfrm>
          <a:prstGeom prst="rect">
            <a:avLst/>
          </a:prstGeom>
          <a:solidFill>
            <a:srgbClr val="00B050"/>
          </a:solidFill>
        </p:spPr>
        <p:txBody>
          <a:bodyPr wrap="none">
            <a:spAutoFit/>
          </a:bodyPr>
          <a:lstStyle/>
          <a:p>
            <a:r>
              <a:rPr lang="en-US" dirty="0"/>
              <a:t>スワップ</a:t>
            </a:r>
          </a:p>
        </p:txBody>
      </p:sp>
      <p:sp>
        <p:nvSpPr>
          <p:cNvPr id="32" name="Rectangle 31"/>
          <p:cNvSpPr/>
          <p:nvPr/>
        </p:nvSpPr>
        <p:spPr>
          <a:xfrm>
            <a:off x="4854621" y="4174415"/>
            <a:ext cx="877163" cy="369332"/>
          </a:xfrm>
          <a:prstGeom prst="rect">
            <a:avLst/>
          </a:prstGeom>
          <a:solidFill>
            <a:srgbClr val="00B050"/>
          </a:solidFill>
        </p:spPr>
        <p:txBody>
          <a:bodyPr wrap="none">
            <a:spAutoFit/>
          </a:bodyPr>
          <a:lstStyle/>
          <a:p>
            <a:r>
              <a:rPr lang="en-US" dirty="0"/>
              <a:t>空手</a:t>
            </a:r>
            <a:r>
              <a:rPr lang="ja-JP" altLang="en-US" b="1" dirty="0"/>
              <a:t>か</a:t>
            </a:r>
            <a:endParaRPr lang="en-US" b="1" dirty="0"/>
          </a:p>
        </p:txBody>
      </p:sp>
      <p:sp>
        <p:nvSpPr>
          <p:cNvPr id="43" name="Rectangle 42"/>
          <p:cNvSpPr/>
          <p:nvPr/>
        </p:nvSpPr>
        <p:spPr>
          <a:xfrm>
            <a:off x="8014288" y="6132195"/>
            <a:ext cx="877163" cy="369332"/>
          </a:xfrm>
          <a:prstGeom prst="rect">
            <a:avLst/>
          </a:prstGeom>
          <a:solidFill>
            <a:srgbClr val="00B050"/>
          </a:solidFill>
        </p:spPr>
        <p:txBody>
          <a:bodyPr wrap="none">
            <a:spAutoFit/>
          </a:bodyPr>
          <a:lstStyle/>
          <a:p>
            <a:r>
              <a:rPr lang="en-US" dirty="0"/>
              <a:t>入れる</a:t>
            </a:r>
          </a:p>
        </p:txBody>
      </p:sp>
      <p:sp>
        <p:nvSpPr>
          <p:cNvPr id="2" name="Rectangle 1"/>
          <p:cNvSpPr/>
          <p:nvPr/>
        </p:nvSpPr>
        <p:spPr>
          <a:xfrm>
            <a:off x="6327259" y="3855906"/>
            <a:ext cx="1800493" cy="369332"/>
          </a:xfrm>
          <a:prstGeom prst="rect">
            <a:avLst/>
          </a:prstGeom>
          <a:solidFill>
            <a:srgbClr val="00B050"/>
          </a:solidFill>
        </p:spPr>
        <p:txBody>
          <a:bodyPr wrap="none">
            <a:spAutoFit/>
          </a:bodyPr>
          <a:lstStyle/>
          <a:p>
            <a:r>
              <a:rPr lang="en-US" dirty="0"/>
              <a:t>活発か不活発か</a:t>
            </a:r>
          </a:p>
        </p:txBody>
      </p:sp>
    </p:spTree>
    <p:extLst>
      <p:ext uri="{BB962C8B-B14F-4D97-AF65-F5344CB8AC3E}">
        <p14:creationId xmlns:p14="http://schemas.microsoft.com/office/powerpoint/2010/main" val="91353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概要</a:t>
            </a:r>
          </a:p>
        </p:txBody>
      </p:sp>
      <p:sp>
        <p:nvSpPr>
          <p:cNvPr id="8" name="TextBox 7"/>
          <p:cNvSpPr txBox="1"/>
          <p:nvPr/>
        </p:nvSpPr>
        <p:spPr>
          <a:xfrm>
            <a:off x="2886892" y="1693824"/>
            <a:ext cx="757646" cy="369332"/>
          </a:xfrm>
          <a:prstGeom prst="rect">
            <a:avLst/>
          </a:prstGeom>
          <a:solidFill>
            <a:schemeClr val="accent2"/>
          </a:solidFill>
        </p:spPr>
        <p:txBody>
          <a:bodyPr wrap="square" rtlCol="0">
            <a:spAutoFit/>
          </a:bodyPr>
          <a:lstStyle/>
          <a:p>
            <a:r>
              <a:rPr lang="en-US" dirty="0">
                <a:solidFill>
                  <a:schemeClr val="bg1"/>
                </a:solidFill>
              </a:rPr>
              <a:t>Genre</a:t>
            </a:r>
          </a:p>
        </p:txBody>
      </p:sp>
      <p:sp>
        <p:nvSpPr>
          <p:cNvPr id="9" name="TextBox 8"/>
          <p:cNvSpPr txBox="1"/>
          <p:nvPr/>
        </p:nvSpPr>
        <p:spPr>
          <a:xfrm>
            <a:off x="4362995" y="1698172"/>
            <a:ext cx="2838994" cy="369332"/>
          </a:xfrm>
          <a:prstGeom prst="rect">
            <a:avLst/>
          </a:prstGeom>
          <a:noFill/>
        </p:spPr>
        <p:txBody>
          <a:bodyPr wrap="square" rtlCol="0">
            <a:spAutoFit/>
          </a:bodyPr>
          <a:lstStyle/>
          <a:p>
            <a:r>
              <a:rPr kumimoji="1" lang="en-US" altLang="ja-JP" b="1" dirty="0"/>
              <a:t>Top-down</a:t>
            </a:r>
            <a:r>
              <a:rPr kumimoji="1" lang="ja-JP" altLang="en-US" b="1" dirty="0"/>
              <a:t>  アクション</a:t>
            </a:r>
            <a:r>
              <a:rPr kumimoji="1" lang="en-US" altLang="ja-JP" b="1" dirty="0"/>
              <a:t>RPG</a:t>
            </a:r>
            <a:r>
              <a:rPr kumimoji="1" lang="ja-JP" altLang="en-US" b="1" dirty="0"/>
              <a:t>　</a:t>
            </a:r>
          </a:p>
        </p:txBody>
      </p:sp>
      <p:sp>
        <p:nvSpPr>
          <p:cNvPr id="10" name="TextBox 9"/>
          <p:cNvSpPr txBox="1"/>
          <p:nvPr/>
        </p:nvSpPr>
        <p:spPr>
          <a:xfrm>
            <a:off x="2893577" y="2926081"/>
            <a:ext cx="1010194" cy="369332"/>
          </a:xfrm>
          <a:prstGeom prst="rect">
            <a:avLst/>
          </a:prstGeom>
          <a:solidFill>
            <a:schemeClr val="accent2"/>
          </a:solidFill>
        </p:spPr>
        <p:txBody>
          <a:bodyPr wrap="square" rtlCol="0">
            <a:spAutoFit/>
          </a:bodyPr>
          <a:lstStyle/>
          <a:p>
            <a:r>
              <a:rPr lang="en-US" dirty="0">
                <a:solidFill>
                  <a:schemeClr val="bg1"/>
                </a:solidFill>
              </a:rPr>
              <a:t>Platform</a:t>
            </a:r>
          </a:p>
        </p:txBody>
      </p:sp>
      <p:sp>
        <p:nvSpPr>
          <p:cNvPr id="11" name="TextBox 10"/>
          <p:cNvSpPr txBox="1"/>
          <p:nvPr/>
        </p:nvSpPr>
        <p:spPr>
          <a:xfrm>
            <a:off x="4362995" y="2926081"/>
            <a:ext cx="554395" cy="369332"/>
          </a:xfrm>
          <a:prstGeom prst="rect">
            <a:avLst/>
          </a:prstGeom>
          <a:noFill/>
        </p:spPr>
        <p:txBody>
          <a:bodyPr wrap="square" rtlCol="0">
            <a:spAutoFit/>
          </a:bodyPr>
          <a:lstStyle/>
          <a:p>
            <a:r>
              <a:rPr kumimoji="1" lang="en-US" altLang="ja-JP" b="1" dirty="0"/>
              <a:t>PC</a:t>
            </a:r>
            <a:r>
              <a:rPr kumimoji="1" lang="ja-JP" altLang="en-US" b="1" dirty="0"/>
              <a:t>　</a:t>
            </a:r>
          </a:p>
        </p:txBody>
      </p:sp>
      <p:sp>
        <p:nvSpPr>
          <p:cNvPr id="14" name="TextBox 13"/>
          <p:cNvSpPr txBox="1"/>
          <p:nvPr/>
        </p:nvSpPr>
        <p:spPr>
          <a:xfrm>
            <a:off x="2886892" y="3973672"/>
            <a:ext cx="757646" cy="369332"/>
          </a:xfrm>
          <a:prstGeom prst="rect">
            <a:avLst/>
          </a:prstGeom>
          <a:solidFill>
            <a:schemeClr val="accent2"/>
          </a:solidFill>
        </p:spPr>
        <p:txBody>
          <a:bodyPr wrap="square" rtlCol="0">
            <a:spAutoFit/>
          </a:bodyPr>
          <a:lstStyle/>
          <a:p>
            <a:r>
              <a:rPr lang="en-US" dirty="0">
                <a:solidFill>
                  <a:schemeClr val="bg1"/>
                </a:solidFill>
              </a:rPr>
              <a:t>Mode</a:t>
            </a:r>
          </a:p>
        </p:txBody>
      </p:sp>
      <p:sp>
        <p:nvSpPr>
          <p:cNvPr id="15" name="TextBox 14"/>
          <p:cNvSpPr txBox="1"/>
          <p:nvPr/>
        </p:nvSpPr>
        <p:spPr>
          <a:xfrm>
            <a:off x="4471852" y="3969324"/>
            <a:ext cx="3156857" cy="369332"/>
          </a:xfrm>
          <a:prstGeom prst="rect">
            <a:avLst/>
          </a:prstGeom>
          <a:noFill/>
        </p:spPr>
        <p:txBody>
          <a:bodyPr wrap="square" rtlCol="0">
            <a:spAutoFit/>
          </a:bodyPr>
          <a:lstStyle/>
          <a:p>
            <a:r>
              <a:rPr kumimoji="1" lang="en-US" altLang="ja-JP" b="1" dirty="0"/>
              <a:t>Multiplayer( 2 ~ 4 Players)</a:t>
            </a:r>
          </a:p>
        </p:txBody>
      </p:sp>
      <p:pic>
        <p:nvPicPr>
          <p:cNvPr id="103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92841">
            <a:off x="7301742" y="3982480"/>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869" y="4067394"/>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4156" y="4067393"/>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ontroller, game, joystick, play, training, video gam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335038">
            <a:off x="8888666" y="4016707"/>
            <a:ext cx="488299" cy="4882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mputer Icon | Circle Addon 2 Iconset | Martz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8780" y="3208817"/>
            <a:ext cx="822530" cy="82253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82538" y="4882762"/>
            <a:ext cx="853442" cy="646331"/>
          </a:xfrm>
          <a:prstGeom prst="rect">
            <a:avLst/>
          </a:prstGeom>
          <a:solidFill>
            <a:schemeClr val="accent2"/>
          </a:solidFill>
        </p:spPr>
        <p:txBody>
          <a:bodyPr wrap="square" rtlCol="0">
            <a:spAutoFit/>
          </a:bodyPr>
          <a:lstStyle/>
          <a:p>
            <a:r>
              <a:rPr lang="en-US" dirty="0">
                <a:solidFill>
                  <a:schemeClr val="bg1"/>
                </a:solidFill>
              </a:rPr>
              <a:t>Game</a:t>
            </a:r>
          </a:p>
          <a:p>
            <a:r>
              <a:rPr lang="en-US" dirty="0">
                <a:solidFill>
                  <a:schemeClr val="bg1"/>
                </a:solidFill>
              </a:rPr>
              <a:t>Engine</a:t>
            </a:r>
          </a:p>
        </p:txBody>
      </p:sp>
      <p:sp>
        <p:nvSpPr>
          <p:cNvPr id="23" name="TextBox 22"/>
          <p:cNvSpPr txBox="1"/>
          <p:nvPr/>
        </p:nvSpPr>
        <p:spPr>
          <a:xfrm>
            <a:off x="4362996" y="5021263"/>
            <a:ext cx="1837508" cy="369332"/>
          </a:xfrm>
          <a:prstGeom prst="rect">
            <a:avLst/>
          </a:prstGeom>
          <a:noFill/>
        </p:spPr>
        <p:txBody>
          <a:bodyPr wrap="square" rtlCol="0">
            <a:spAutoFit/>
          </a:bodyPr>
          <a:lstStyle/>
          <a:p>
            <a:r>
              <a:rPr lang="en-US" b="1" dirty="0"/>
              <a:t>ＤＸ</a:t>
            </a:r>
            <a:r>
              <a:rPr lang="ja-JP" altLang="en-US" b="1" dirty="0"/>
              <a:t>ライブラリ</a:t>
            </a:r>
            <a:endParaRPr kumimoji="1" lang="en-US" altLang="ja-JP" b="1" dirty="0"/>
          </a:p>
        </p:txBody>
      </p:sp>
      <p:pic>
        <p:nvPicPr>
          <p:cNvPr id="1032" name="Picture 8" descr="DXライブラリ置き場 H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4" y="4689970"/>
            <a:ext cx="1031916" cy="103191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882538" y="5899807"/>
            <a:ext cx="1021233" cy="369332"/>
          </a:xfrm>
          <a:prstGeom prst="rect">
            <a:avLst/>
          </a:prstGeom>
          <a:solidFill>
            <a:schemeClr val="accent2"/>
          </a:solidFill>
        </p:spPr>
        <p:txBody>
          <a:bodyPr wrap="square" rtlCol="0">
            <a:spAutoFit/>
          </a:bodyPr>
          <a:lstStyle/>
          <a:p>
            <a:r>
              <a:rPr lang="en-US" dirty="0">
                <a:solidFill>
                  <a:schemeClr val="bg1"/>
                </a:solidFill>
              </a:rPr>
              <a:t>Art Tools</a:t>
            </a:r>
          </a:p>
        </p:txBody>
      </p:sp>
      <p:sp>
        <p:nvSpPr>
          <p:cNvPr id="12" name="TextBox 11"/>
          <p:cNvSpPr txBox="1"/>
          <p:nvPr/>
        </p:nvSpPr>
        <p:spPr>
          <a:xfrm>
            <a:off x="4362995" y="5899807"/>
            <a:ext cx="3448594" cy="369332"/>
          </a:xfrm>
          <a:prstGeom prst="rect">
            <a:avLst/>
          </a:prstGeom>
          <a:noFill/>
        </p:spPr>
        <p:txBody>
          <a:bodyPr wrap="square" rtlCol="0">
            <a:spAutoFit/>
          </a:bodyPr>
          <a:lstStyle/>
          <a:p>
            <a:r>
              <a:rPr lang="en-US" b="1" dirty="0"/>
              <a:t>Photochop CC, Aseprite, Pyxel Edit</a:t>
            </a:r>
          </a:p>
        </p:txBody>
      </p:sp>
      <p:pic>
        <p:nvPicPr>
          <p:cNvPr id="1034" name="Picture 10" descr="File:Adobe Photoshop CC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99635" y="5529093"/>
            <a:ext cx="1047812" cy="10218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xternal-content.duckduckgo.com/iu/?u=https%3A%2F%2Ftse1.mm.bing.net%2Fth%3Fid%3DOIP.h0sjympSwa3aWeoB9mXslAAAA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68406" y="5509201"/>
            <a:ext cx="1041783" cy="10417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yxel Edit pixel art graphics editor on Beha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148" y="5721887"/>
            <a:ext cx="1060722" cy="8296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Tech Pictograms – Desktop + Laptop Computer | Digital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17390" y="2719946"/>
            <a:ext cx="1390378" cy="8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4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grpSp>
        <p:nvGrpSpPr>
          <p:cNvPr id="9" name="Group 8"/>
          <p:cNvGrpSpPr/>
          <p:nvPr/>
        </p:nvGrpSpPr>
        <p:grpSpPr>
          <a:xfrm>
            <a:off x="5980007" y="2930528"/>
            <a:ext cx="1161439" cy="652237"/>
            <a:chOff x="3827757" y="3742241"/>
            <a:chExt cx="1454532" cy="816831"/>
          </a:xfrm>
        </p:grpSpPr>
        <p:pic>
          <p:nvPicPr>
            <p:cNvPr id="10" name="Picture 6" descr="https://external-content.duckduckgo.com/iu/?u=https%3A%2F%2Ftse2.mm.bing.net%2Fth%3Fid%3DOIP.B3uPHSXUmGXgMXK9lf1MNwHaHa%26pid%3DApi&amp;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757" y="3742241"/>
              <a:ext cx="816831" cy="8168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ighter, gladiator, medieval, morning star, soldi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9407" y="3774572"/>
              <a:ext cx="822882" cy="75216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1204502" y="2782003"/>
            <a:ext cx="2058491"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アタック</a:t>
            </a:r>
            <a:endParaRPr lang="en-US" sz="3600" b="1" dirty="0">
              <a:solidFill>
                <a:schemeClr val="accent5">
                  <a:lumMod val="75000"/>
                </a:schemeClr>
              </a:solidFill>
            </a:endParaRPr>
          </a:p>
        </p:txBody>
      </p:sp>
      <p:pic>
        <p:nvPicPr>
          <p:cNvPr id="18434" name="Picture 2" descr="Action, ball, baseball, player, throw, throw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8015" y="2019502"/>
            <a:ext cx="782486" cy="61590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Features - Xe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6568" y="5377126"/>
            <a:ext cx="770433" cy="770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808" y="4206470"/>
            <a:ext cx="521133" cy="5211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external-content.duckduckgo.com/iu/?u=https%3A%2F%2Ftse1.mm.bing.net%2Fth%3Fid%3DOIP.Fzl7S98H5cbRWqFn--aw6g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30000" y="3532797"/>
            <a:ext cx="521133" cy="521133"/>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5400000">
            <a:off x="6226621" y="3802442"/>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6254033" y="4955627"/>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33257" y="4295279"/>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sp>
        <p:nvSpPr>
          <p:cNvPr id="20" name="TextBox 19"/>
          <p:cNvSpPr txBox="1"/>
          <p:nvPr/>
        </p:nvSpPr>
        <p:spPr>
          <a:xfrm>
            <a:off x="9863954" y="3647575"/>
            <a:ext cx="1219200" cy="369332"/>
          </a:xfrm>
          <a:prstGeom prst="rect">
            <a:avLst/>
          </a:prstGeom>
          <a:solidFill>
            <a:srgbClr val="00B050"/>
          </a:solidFill>
        </p:spPr>
        <p:txBody>
          <a:bodyPr wrap="square" rtlCol="0">
            <a:spAutoFit/>
          </a:bodyPr>
          <a:lstStyle/>
          <a:p>
            <a:r>
              <a:rPr lang="ja-JP" altLang="en-US" b="1" dirty="0"/>
              <a:t>アイテム</a:t>
            </a:r>
            <a:endParaRPr lang="en-US" b="1" dirty="0"/>
          </a:p>
        </p:txBody>
      </p:sp>
      <p:pic>
        <p:nvPicPr>
          <p:cNvPr id="18438" name="Picture 6" descr="Attack, challenge, game, match, swords, weapon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2256" y="1800101"/>
            <a:ext cx="696461" cy="696461"/>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a:xfrm rot="5400000">
            <a:off x="6182735" y="2506953"/>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12664" y="6284685"/>
            <a:ext cx="1800493" cy="369332"/>
          </a:xfrm>
          <a:prstGeom prst="rect">
            <a:avLst/>
          </a:prstGeom>
          <a:solidFill>
            <a:srgbClr val="00B050"/>
          </a:solidFill>
        </p:spPr>
        <p:txBody>
          <a:bodyPr wrap="none">
            <a:spAutoFit/>
          </a:bodyPr>
          <a:lstStyle/>
          <a:p>
            <a:r>
              <a:rPr lang="en-US" dirty="0"/>
              <a:t>アイテムの特徴</a:t>
            </a:r>
          </a:p>
        </p:txBody>
      </p:sp>
      <p:sp>
        <p:nvSpPr>
          <p:cNvPr id="24" name="Right Arrow 23"/>
          <p:cNvSpPr/>
          <p:nvPr/>
        </p:nvSpPr>
        <p:spPr>
          <a:xfrm rot="5400000">
            <a:off x="8995766" y="4617240"/>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0" name="Picture 8" descr="Attack, game, skill, stab, sword, ui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15245" y="5532676"/>
            <a:ext cx="596402" cy="596402"/>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0800000">
            <a:off x="5312229" y="5668429"/>
            <a:ext cx="667778" cy="1878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42" name="Picture 10" descr="Flying shuriken icon, SVG and PNG | Game-icons.ne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33737" y="5169353"/>
            <a:ext cx="617130" cy="61713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9787110" y="5333838"/>
            <a:ext cx="1800493" cy="369332"/>
          </a:xfrm>
          <a:prstGeom prst="rect">
            <a:avLst/>
          </a:prstGeom>
          <a:solidFill>
            <a:srgbClr val="00B050"/>
          </a:solidFill>
        </p:spPr>
        <p:txBody>
          <a:bodyPr wrap="none">
            <a:spAutoFit/>
          </a:bodyPr>
          <a:lstStyle/>
          <a:p>
            <a:r>
              <a:rPr lang="en-US" dirty="0"/>
              <a:t>投げられた武器</a:t>
            </a:r>
          </a:p>
        </p:txBody>
      </p:sp>
      <p:sp>
        <p:nvSpPr>
          <p:cNvPr id="29" name="Right Arrow 28"/>
          <p:cNvSpPr/>
          <p:nvPr/>
        </p:nvSpPr>
        <p:spPr>
          <a:xfrm rot="5400000">
            <a:off x="8971047" y="3022459"/>
            <a:ext cx="515505" cy="240916"/>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74960" y="6239685"/>
            <a:ext cx="646331" cy="369332"/>
          </a:xfrm>
          <a:prstGeom prst="rect">
            <a:avLst/>
          </a:prstGeom>
          <a:solidFill>
            <a:srgbClr val="00B050"/>
          </a:solidFill>
        </p:spPr>
        <p:txBody>
          <a:bodyPr wrap="none">
            <a:spAutoFit/>
          </a:bodyPr>
          <a:lstStyle/>
          <a:p>
            <a:r>
              <a:rPr lang="en-US" dirty="0"/>
              <a:t>実攻</a:t>
            </a:r>
          </a:p>
        </p:txBody>
      </p:sp>
      <p:sp>
        <p:nvSpPr>
          <p:cNvPr id="25" name="Rectangle 24"/>
          <p:cNvSpPr/>
          <p:nvPr/>
        </p:nvSpPr>
        <p:spPr>
          <a:xfrm>
            <a:off x="5842370" y="1471362"/>
            <a:ext cx="1338828" cy="369332"/>
          </a:xfrm>
          <a:prstGeom prst="rect">
            <a:avLst/>
          </a:prstGeom>
          <a:solidFill>
            <a:srgbClr val="00B050"/>
          </a:solidFill>
        </p:spPr>
        <p:txBody>
          <a:bodyPr wrap="none">
            <a:spAutoFit/>
          </a:bodyPr>
          <a:lstStyle/>
          <a:p>
            <a:r>
              <a:rPr lang="en-US" dirty="0"/>
              <a:t>攻撃ボタン</a:t>
            </a:r>
          </a:p>
        </p:txBody>
      </p:sp>
      <p:sp>
        <p:nvSpPr>
          <p:cNvPr id="26" name="Rectangle 25"/>
          <p:cNvSpPr/>
          <p:nvPr/>
        </p:nvSpPr>
        <p:spPr>
          <a:xfrm>
            <a:off x="8468688" y="1590312"/>
            <a:ext cx="1569660" cy="369332"/>
          </a:xfrm>
          <a:prstGeom prst="rect">
            <a:avLst/>
          </a:prstGeom>
          <a:solidFill>
            <a:srgbClr val="00B050"/>
          </a:solidFill>
        </p:spPr>
        <p:txBody>
          <a:bodyPr wrap="none">
            <a:spAutoFit/>
          </a:bodyPr>
          <a:lstStyle/>
          <a:p>
            <a:r>
              <a:rPr lang="en-US" dirty="0"/>
              <a:t>スローボタン</a:t>
            </a:r>
          </a:p>
        </p:txBody>
      </p:sp>
      <p:sp>
        <p:nvSpPr>
          <p:cNvPr id="33" name="Right Arrow 32"/>
          <p:cNvSpPr/>
          <p:nvPr/>
        </p:nvSpPr>
        <p:spPr>
          <a:xfrm>
            <a:off x="668265" y="4053930"/>
            <a:ext cx="607976" cy="219003"/>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53398" y="3978431"/>
            <a:ext cx="415498" cy="369332"/>
          </a:xfrm>
          <a:prstGeom prst="rect">
            <a:avLst/>
          </a:prstGeom>
          <a:solidFill>
            <a:srgbClr val="00B050"/>
          </a:solidFill>
        </p:spPr>
        <p:txBody>
          <a:bodyPr wrap="none">
            <a:spAutoFit/>
          </a:bodyPr>
          <a:lstStyle/>
          <a:p>
            <a:r>
              <a:rPr lang="en-US" dirty="0"/>
              <a:t>真</a:t>
            </a:r>
          </a:p>
        </p:txBody>
      </p:sp>
      <p:sp>
        <p:nvSpPr>
          <p:cNvPr id="35" name="Right Arrow 34"/>
          <p:cNvSpPr/>
          <p:nvPr/>
        </p:nvSpPr>
        <p:spPr>
          <a:xfrm>
            <a:off x="668265" y="4555973"/>
            <a:ext cx="607976" cy="219003"/>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643752" y="4500774"/>
            <a:ext cx="415498" cy="369332"/>
          </a:xfrm>
          <a:prstGeom prst="rect">
            <a:avLst/>
          </a:prstGeom>
          <a:solidFill>
            <a:srgbClr val="00B050"/>
          </a:solidFill>
        </p:spPr>
        <p:txBody>
          <a:bodyPr wrap="none">
            <a:spAutoFit/>
          </a:bodyPr>
          <a:lstStyle/>
          <a:p>
            <a:r>
              <a:rPr lang="en-US" dirty="0"/>
              <a:t>誤</a:t>
            </a:r>
          </a:p>
        </p:txBody>
      </p:sp>
      <p:sp>
        <p:nvSpPr>
          <p:cNvPr id="37" name="Right Arrow 36"/>
          <p:cNvSpPr/>
          <p:nvPr/>
        </p:nvSpPr>
        <p:spPr>
          <a:xfrm>
            <a:off x="668265" y="5126065"/>
            <a:ext cx="611718" cy="2077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83323" y="5076031"/>
            <a:ext cx="646331" cy="369332"/>
          </a:xfrm>
          <a:prstGeom prst="rect">
            <a:avLst/>
          </a:prstGeom>
          <a:solidFill>
            <a:srgbClr val="00B050"/>
          </a:solidFill>
        </p:spPr>
        <p:txBody>
          <a:bodyPr wrap="none">
            <a:spAutoFit/>
          </a:bodyPr>
          <a:lstStyle/>
          <a:p>
            <a:r>
              <a:rPr lang="en-US" dirty="0"/>
              <a:t>出力</a:t>
            </a:r>
          </a:p>
        </p:txBody>
      </p:sp>
    </p:spTree>
    <p:extLst>
      <p:ext uri="{BB962C8B-B14F-4D97-AF65-F5344CB8AC3E}">
        <p14:creationId xmlns:p14="http://schemas.microsoft.com/office/powerpoint/2010/main" val="289024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8" name="TextBox 7"/>
          <p:cNvSpPr txBox="1"/>
          <p:nvPr/>
        </p:nvSpPr>
        <p:spPr>
          <a:xfrm>
            <a:off x="398932" y="1633019"/>
            <a:ext cx="4371703" cy="923330"/>
          </a:xfrm>
          <a:prstGeom prst="rect">
            <a:avLst/>
          </a:prstGeom>
          <a:solidFill>
            <a:srgbClr val="FFC000"/>
          </a:solidFill>
        </p:spPr>
        <p:txBody>
          <a:bodyPr wrap="square" rtlCol="0">
            <a:spAutoFit/>
          </a:bodyPr>
          <a:lstStyle/>
          <a:p>
            <a:r>
              <a:rPr lang="ja-JP" altLang="en-US" sz="5400" b="1" dirty="0"/>
              <a:t>キャラクター</a:t>
            </a:r>
            <a:endParaRPr lang="en-US" sz="5400" b="1"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015" y="2736976"/>
            <a:ext cx="1224743" cy="16219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917" y="2150608"/>
            <a:ext cx="322625" cy="322625"/>
          </a:xfrm>
          <a:prstGeom prst="rect">
            <a:avLst/>
          </a:prstGeom>
        </p:spPr>
      </p:pic>
      <p:sp>
        <p:nvSpPr>
          <p:cNvPr id="12" name="Rectangle 11"/>
          <p:cNvSpPr/>
          <p:nvPr/>
        </p:nvSpPr>
        <p:spPr>
          <a:xfrm>
            <a:off x="5157430" y="3026859"/>
            <a:ext cx="6096000" cy="646331"/>
          </a:xfrm>
          <a:prstGeom prst="rect">
            <a:avLst/>
          </a:prstGeom>
        </p:spPr>
        <p:txBody>
          <a:bodyPr>
            <a:spAutoFit/>
          </a:bodyPr>
          <a:lstStyle/>
          <a:p>
            <a:r>
              <a:rPr lang="en-US" b="1" dirty="0" err="1">
                <a:solidFill>
                  <a:schemeClr val="accent2">
                    <a:lumMod val="75000"/>
                  </a:schemeClr>
                </a:solidFill>
              </a:rPr>
              <a:t>プレイヤー</a:t>
            </a:r>
            <a:r>
              <a:rPr lang="en-US" dirty="0" err="1"/>
              <a:t>は少量の</a:t>
            </a:r>
            <a:r>
              <a:rPr lang="en-US" b="1" dirty="0" err="1">
                <a:solidFill>
                  <a:schemeClr val="accent2">
                    <a:lumMod val="75000"/>
                  </a:schemeClr>
                </a:solidFill>
              </a:rPr>
              <a:t>アイテムを持ち歩く</a:t>
            </a:r>
            <a:r>
              <a:rPr lang="en-US" dirty="0" err="1"/>
              <a:t>ことができます。キャラクターの種類によって異なります</a:t>
            </a:r>
            <a:r>
              <a:rPr lang="en-US" dirty="0"/>
              <a:t>。</a:t>
            </a:r>
          </a:p>
        </p:txBody>
      </p:sp>
      <p:pic>
        <p:nvPicPr>
          <p:cNvPr id="13" name="図 9">
            <a:extLst>
              <a:ext uri="{FF2B5EF4-FFF2-40B4-BE49-F238E27FC236}">
                <a16:creationId xmlns:a16="http://schemas.microsoft.com/office/drawing/2014/main" id="{DD0B1AA7-6298-43D3-A4B5-8CB9B6E13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20" y="4667250"/>
            <a:ext cx="3400425" cy="2190750"/>
          </a:xfrm>
          <a:prstGeom prst="rect">
            <a:avLst/>
          </a:prstGeom>
        </p:spPr>
      </p:pic>
      <p:sp>
        <p:nvSpPr>
          <p:cNvPr id="14" name="Right Arrow 13"/>
          <p:cNvSpPr/>
          <p:nvPr/>
        </p:nvSpPr>
        <p:spPr>
          <a:xfrm>
            <a:off x="2269806" y="5665219"/>
            <a:ext cx="330926"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1829231" y="5665219"/>
            <a:ext cx="323440" cy="33498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1990951" y="3026859"/>
            <a:ext cx="492792"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20087" y="3026859"/>
            <a:ext cx="598688" cy="26383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フローチャート: 処理 1">
            <a:extLst>
              <a:ext uri="{FF2B5EF4-FFF2-40B4-BE49-F238E27FC236}">
                <a16:creationId xmlns:a16="http://schemas.microsoft.com/office/drawing/2014/main" id="{E458C06D-9C44-43D5-BE94-676505F0FF9A}"/>
              </a:ext>
            </a:extLst>
          </p:cNvPr>
          <p:cNvSpPr/>
          <p:nvPr/>
        </p:nvSpPr>
        <p:spPr>
          <a:xfrm>
            <a:off x="5114997" y="5132377"/>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処理 12">
            <a:extLst>
              <a:ext uri="{FF2B5EF4-FFF2-40B4-BE49-F238E27FC236}">
                <a16:creationId xmlns:a16="http://schemas.microsoft.com/office/drawing/2014/main" id="{6CE9C7CB-BA3F-4FCA-A609-507772241EE5}"/>
              </a:ext>
            </a:extLst>
          </p:cNvPr>
          <p:cNvSpPr/>
          <p:nvPr/>
        </p:nvSpPr>
        <p:spPr>
          <a:xfrm>
            <a:off x="7428284"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処理 14">
            <a:extLst>
              <a:ext uri="{FF2B5EF4-FFF2-40B4-BE49-F238E27FC236}">
                <a16:creationId xmlns:a16="http://schemas.microsoft.com/office/drawing/2014/main" id="{B0416DA7-AB5D-4A61-82DC-4CC1D8C8BE86}"/>
              </a:ext>
            </a:extLst>
          </p:cNvPr>
          <p:cNvSpPr/>
          <p:nvPr/>
        </p:nvSpPr>
        <p:spPr>
          <a:xfrm>
            <a:off x="9633995" y="5126351"/>
            <a:ext cx="1795244" cy="16106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
            <a:extLst>
              <a:ext uri="{FF2B5EF4-FFF2-40B4-BE49-F238E27FC236}">
                <a16:creationId xmlns:a16="http://schemas.microsoft.com/office/drawing/2014/main" id="{1D7C70B4-A73E-423C-997D-3CCEFBAF888F}"/>
              </a:ext>
            </a:extLst>
          </p:cNvPr>
          <p:cNvSpPr txBox="1"/>
          <p:nvPr/>
        </p:nvSpPr>
        <p:spPr>
          <a:xfrm>
            <a:off x="5189220" y="3835714"/>
            <a:ext cx="4982454" cy="523220"/>
          </a:xfrm>
          <a:prstGeom prst="rect">
            <a:avLst/>
          </a:prstGeom>
          <a:noFill/>
        </p:spPr>
        <p:txBody>
          <a:bodyPr wrap="none" rtlCol="0">
            <a:spAutoFit/>
          </a:bodyPr>
          <a:lstStyle/>
          <a:p>
            <a:r>
              <a:rPr kumimoji="1" lang="ja-JP" altLang="en-US" sz="2800" dirty="0">
                <a:solidFill>
                  <a:srgbClr val="7030A0"/>
                </a:solidFill>
              </a:rPr>
              <a:t>デフォルト</a:t>
            </a:r>
            <a:r>
              <a:rPr kumimoji="1" lang="ja-JP" altLang="en-US" dirty="0"/>
              <a:t>だと</a:t>
            </a:r>
            <a:r>
              <a:rPr kumimoji="1" lang="en-US" altLang="ja-JP" sz="2400" dirty="0">
                <a:solidFill>
                  <a:schemeClr val="accent2">
                    <a:lumMod val="60000"/>
                    <a:lumOff val="40000"/>
                  </a:schemeClr>
                </a:solidFill>
              </a:rPr>
              <a:t>3</a:t>
            </a:r>
            <a:r>
              <a:rPr kumimoji="1" lang="ja-JP" altLang="en-US" sz="2400" dirty="0">
                <a:solidFill>
                  <a:schemeClr val="accent2">
                    <a:lumMod val="60000"/>
                    <a:lumOff val="40000"/>
                  </a:schemeClr>
                </a:solidFill>
              </a:rPr>
              <a:t>つ</a:t>
            </a:r>
            <a:r>
              <a:rPr kumimoji="1" lang="ja-JP" altLang="en-US" dirty="0"/>
              <a:t>の武器を持ち歩ける</a:t>
            </a:r>
          </a:p>
        </p:txBody>
      </p:sp>
      <p:sp>
        <p:nvSpPr>
          <p:cNvPr id="22" name="テキスト ボックス 10">
            <a:extLst>
              <a:ext uri="{FF2B5EF4-FFF2-40B4-BE49-F238E27FC236}">
                <a16:creationId xmlns:a16="http://schemas.microsoft.com/office/drawing/2014/main" id="{9A4B8D53-37D2-4E31-A82F-8F803784D9F3}"/>
              </a:ext>
            </a:extLst>
          </p:cNvPr>
          <p:cNvSpPr txBox="1"/>
          <p:nvPr/>
        </p:nvSpPr>
        <p:spPr>
          <a:xfrm>
            <a:off x="5189220" y="4358934"/>
            <a:ext cx="6032421" cy="523220"/>
          </a:xfrm>
          <a:prstGeom prst="rect">
            <a:avLst/>
          </a:prstGeom>
          <a:noFill/>
        </p:spPr>
        <p:txBody>
          <a:bodyPr wrap="none" rtlCol="0">
            <a:spAutoFit/>
          </a:bodyPr>
          <a:lstStyle/>
          <a:p>
            <a:r>
              <a:rPr kumimoji="1" lang="ja-JP" altLang="en-US" sz="2800" b="1" dirty="0">
                <a:solidFill>
                  <a:schemeClr val="accent2"/>
                </a:solidFill>
              </a:rPr>
              <a:t>強化アイテム</a:t>
            </a:r>
            <a:r>
              <a:rPr kumimoji="1" lang="ja-JP" altLang="en-US" dirty="0"/>
              <a:t>によってインベントリが増えていく</a:t>
            </a:r>
          </a:p>
        </p:txBody>
      </p:sp>
      <p:sp>
        <p:nvSpPr>
          <p:cNvPr id="25" name="TextBox 24"/>
          <p:cNvSpPr txBox="1"/>
          <p:nvPr/>
        </p:nvSpPr>
        <p:spPr>
          <a:xfrm>
            <a:off x="6096431" y="1857308"/>
            <a:ext cx="3041089" cy="646331"/>
          </a:xfrm>
          <a:prstGeom prst="rect">
            <a:avLst/>
          </a:prstGeom>
          <a:solidFill>
            <a:srgbClr val="FFFF00"/>
          </a:solidFill>
        </p:spPr>
        <p:txBody>
          <a:bodyPr wrap="square" rtlCol="0">
            <a:spAutoFit/>
          </a:bodyPr>
          <a:lstStyle/>
          <a:p>
            <a:r>
              <a:rPr lang="ja-JP" altLang="en-US" sz="3600" b="1" dirty="0">
                <a:solidFill>
                  <a:schemeClr val="accent5">
                    <a:lumMod val="75000"/>
                  </a:schemeClr>
                </a:solidFill>
              </a:rPr>
              <a:t>インベントリ</a:t>
            </a:r>
            <a:endParaRPr lang="en-US" sz="3600" b="1" dirty="0">
              <a:solidFill>
                <a:schemeClr val="accent5">
                  <a:lumMod val="75000"/>
                </a:schemeClr>
              </a:solidFill>
            </a:endParaRPr>
          </a:p>
        </p:txBody>
      </p:sp>
    </p:spTree>
    <p:extLst>
      <p:ext uri="{BB962C8B-B14F-4D97-AF65-F5344CB8AC3E}">
        <p14:creationId xmlns:p14="http://schemas.microsoft.com/office/powerpoint/2010/main" val="24932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4467497" cy="1480008"/>
            <a:chOff x="0" y="0"/>
            <a:chExt cx="4467497" cy="1480008"/>
          </a:xfrm>
        </p:grpSpPr>
        <p:sp>
          <p:nvSpPr>
            <p:cNvPr id="5" name="正方形/長方形 4">
              <a:extLst>
                <a:ext uri="{FF2B5EF4-FFF2-40B4-BE49-F238E27FC236}">
                  <a16:creationId xmlns:a16="http://schemas.microsoft.com/office/drawing/2014/main" id="{1C7390E3-7F86-4759-B013-625FF8695BA8}"/>
                </a:ext>
              </a:extLst>
            </p:cNvPr>
            <p:cNvSpPr/>
            <p:nvPr/>
          </p:nvSpPr>
          <p:spPr>
            <a:xfrm>
              <a:off x="0" y="0"/>
              <a:ext cx="4467497"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7F86680F-D054-4F49-8711-264897B230E3}"/>
                </a:ext>
              </a:extLst>
            </p:cNvPr>
            <p:cNvSpPr txBox="1"/>
            <p:nvPr/>
          </p:nvSpPr>
          <p:spPr>
            <a:xfrm>
              <a:off x="567164" y="249589"/>
              <a:ext cx="3262432" cy="1015663"/>
            </a:xfrm>
            <a:prstGeom prst="rect">
              <a:avLst/>
            </a:prstGeom>
            <a:noFill/>
          </p:spPr>
          <p:txBody>
            <a:bodyPr wrap="none" rtlCol="0">
              <a:spAutoFit/>
            </a:bodyPr>
            <a:lstStyle/>
            <a:p>
              <a:r>
                <a:rPr kumimoji="1" lang="ja-JP" altLang="en-US" sz="6000" dirty="0">
                  <a:solidFill>
                    <a:schemeClr val="bg1"/>
                  </a:solidFill>
                </a:rPr>
                <a:t>システム</a:t>
              </a:r>
            </a:p>
          </p:txBody>
        </p:sp>
      </p:grpSp>
      <p:sp>
        <p:nvSpPr>
          <p:cNvPr id="7" name="TextBox 6"/>
          <p:cNvSpPr txBox="1"/>
          <p:nvPr/>
        </p:nvSpPr>
        <p:spPr>
          <a:xfrm>
            <a:off x="4833257" y="372012"/>
            <a:ext cx="689718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ゲームメカニズム</a:t>
            </a:r>
          </a:p>
        </p:txBody>
      </p:sp>
      <p:sp>
        <p:nvSpPr>
          <p:cNvPr id="41" name="正方形/長方形 5">
            <a:extLst>
              <a:ext uri="{FF2B5EF4-FFF2-40B4-BE49-F238E27FC236}">
                <a16:creationId xmlns:a16="http://schemas.microsoft.com/office/drawing/2014/main" id="{63E7FBD6-D4EE-4F50-B4F1-C7A9AC656CF9}"/>
              </a:ext>
            </a:extLst>
          </p:cNvPr>
          <p:cNvSpPr/>
          <p:nvPr/>
        </p:nvSpPr>
        <p:spPr>
          <a:xfrm>
            <a:off x="1430644" y="2625870"/>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A</a:t>
            </a:r>
            <a:endParaRPr kumimoji="1" lang="ja-JP" altLang="en-US" dirty="0"/>
          </a:p>
        </p:txBody>
      </p:sp>
      <p:sp>
        <p:nvSpPr>
          <p:cNvPr id="42" name="正方形/長方形 7">
            <a:extLst>
              <a:ext uri="{FF2B5EF4-FFF2-40B4-BE49-F238E27FC236}">
                <a16:creationId xmlns:a16="http://schemas.microsoft.com/office/drawing/2014/main" id="{8AC1CC0C-5C9E-4D7F-8D86-0F71923C0BE3}"/>
              </a:ext>
            </a:extLst>
          </p:cNvPr>
          <p:cNvSpPr/>
          <p:nvPr/>
        </p:nvSpPr>
        <p:spPr>
          <a:xfrm>
            <a:off x="7032679" y="1671412"/>
            <a:ext cx="1124125" cy="2936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B</a:t>
            </a:r>
            <a:endParaRPr kumimoji="1" lang="ja-JP" altLang="en-US" dirty="0"/>
          </a:p>
        </p:txBody>
      </p:sp>
      <p:sp>
        <p:nvSpPr>
          <p:cNvPr id="43" name="テキスト ボックス 1">
            <a:extLst>
              <a:ext uri="{FF2B5EF4-FFF2-40B4-BE49-F238E27FC236}">
                <a16:creationId xmlns:a16="http://schemas.microsoft.com/office/drawing/2014/main" id="{D7D8BA66-5C0D-4DF9-A37F-7609B60062C1}"/>
              </a:ext>
            </a:extLst>
          </p:cNvPr>
          <p:cNvSpPr txBox="1"/>
          <p:nvPr/>
        </p:nvSpPr>
        <p:spPr>
          <a:xfrm>
            <a:off x="3006041" y="3007160"/>
            <a:ext cx="1800493" cy="369332"/>
          </a:xfrm>
          <a:prstGeom prst="rect">
            <a:avLst/>
          </a:prstGeom>
          <a:noFill/>
        </p:spPr>
        <p:txBody>
          <a:bodyPr wrap="none" rtlCol="0">
            <a:spAutoFit/>
          </a:bodyPr>
          <a:lstStyle/>
          <a:p>
            <a:r>
              <a:rPr kumimoji="1" lang="ja-JP" altLang="en-US" dirty="0"/>
              <a:t>素手、ナイフ等</a:t>
            </a:r>
          </a:p>
        </p:txBody>
      </p:sp>
      <p:sp>
        <p:nvSpPr>
          <p:cNvPr id="44" name="テキスト ボックス 2">
            <a:extLst>
              <a:ext uri="{FF2B5EF4-FFF2-40B4-BE49-F238E27FC236}">
                <a16:creationId xmlns:a16="http://schemas.microsoft.com/office/drawing/2014/main" id="{88286993-D4CA-4C7E-B7FB-249FBD188890}"/>
              </a:ext>
            </a:extLst>
          </p:cNvPr>
          <p:cNvSpPr txBox="1"/>
          <p:nvPr/>
        </p:nvSpPr>
        <p:spPr>
          <a:xfrm>
            <a:off x="2620642" y="3497167"/>
            <a:ext cx="2492990" cy="646331"/>
          </a:xfrm>
          <a:prstGeom prst="rect">
            <a:avLst/>
          </a:prstGeom>
          <a:noFill/>
        </p:spPr>
        <p:txBody>
          <a:bodyPr wrap="none" rtlCol="0">
            <a:spAutoFit/>
          </a:bodyPr>
          <a:lstStyle/>
          <a:p>
            <a:r>
              <a:rPr kumimoji="1" lang="ja-JP" altLang="en-US" dirty="0"/>
              <a:t>ステージに入った</a:t>
            </a:r>
            <a:endParaRPr kumimoji="1" lang="en-US" altLang="ja-JP" dirty="0"/>
          </a:p>
          <a:p>
            <a:r>
              <a:rPr kumimoji="1" lang="ja-JP" altLang="en-US" dirty="0"/>
              <a:t>瞬間襲い掛かってくる</a:t>
            </a:r>
          </a:p>
        </p:txBody>
      </p:sp>
      <p:sp>
        <p:nvSpPr>
          <p:cNvPr id="45" name="テキスト ボックス 8">
            <a:extLst>
              <a:ext uri="{FF2B5EF4-FFF2-40B4-BE49-F238E27FC236}">
                <a16:creationId xmlns:a16="http://schemas.microsoft.com/office/drawing/2014/main" id="{6A188C33-5E3A-4BDE-869F-06632170FF1E}"/>
              </a:ext>
            </a:extLst>
          </p:cNvPr>
          <p:cNvSpPr txBox="1"/>
          <p:nvPr/>
        </p:nvSpPr>
        <p:spPr>
          <a:xfrm>
            <a:off x="2177851" y="4964657"/>
            <a:ext cx="2784737" cy="369332"/>
          </a:xfrm>
          <a:prstGeom prst="rect">
            <a:avLst/>
          </a:prstGeom>
          <a:noFill/>
        </p:spPr>
        <p:txBody>
          <a:bodyPr wrap="none" rtlCol="0">
            <a:spAutoFit/>
          </a:bodyPr>
          <a:lstStyle/>
          <a:p>
            <a:r>
              <a:rPr kumimoji="1" lang="en-US" altLang="ja-JP" dirty="0"/>
              <a:t>2,3</a:t>
            </a:r>
            <a:r>
              <a:rPr kumimoji="1" lang="ja-JP" altLang="en-US" dirty="0"/>
              <a:t>回攻撃を当てると後退</a:t>
            </a:r>
          </a:p>
        </p:txBody>
      </p:sp>
      <p:pic>
        <p:nvPicPr>
          <p:cNvPr id="46" name="図 9">
            <a:extLst>
              <a:ext uri="{FF2B5EF4-FFF2-40B4-BE49-F238E27FC236}">
                <a16:creationId xmlns:a16="http://schemas.microsoft.com/office/drawing/2014/main" id="{31683B45-7FC8-438F-90FC-46FB0A4D1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720" y="3066709"/>
            <a:ext cx="933975" cy="1867950"/>
          </a:xfrm>
          <a:prstGeom prst="rect">
            <a:avLst/>
          </a:prstGeom>
        </p:spPr>
      </p:pic>
      <p:sp>
        <p:nvSpPr>
          <p:cNvPr id="47" name="テキスト ボックス 10">
            <a:extLst>
              <a:ext uri="{FF2B5EF4-FFF2-40B4-BE49-F238E27FC236}">
                <a16:creationId xmlns:a16="http://schemas.microsoft.com/office/drawing/2014/main" id="{368ACDFD-A659-45AC-A6A8-A4A9A54F8A7B}"/>
              </a:ext>
            </a:extLst>
          </p:cNvPr>
          <p:cNvSpPr txBox="1"/>
          <p:nvPr/>
        </p:nvSpPr>
        <p:spPr>
          <a:xfrm>
            <a:off x="2990647" y="2641590"/>
            <a:ext cx="1107996" cy="369332"/>
          </a:xfrm>
          <a:prstGeom prst="rect">
            <a:avLst/>
          </a:prstGeom>
          <a:noFill/>
        </p:spPr>
        <p:txBody>
          <a:bodyPr wrap="none" rtlCol="0">
            <a:spAutoFit/>
          </a:bodyPr>
          <a:lstStyle/>
          <a:p>
            <a:r>
              <a:rPr kumimoji="1" lang="ja-JP" altLang="en-US" dirty="0"/>
              <a:t>近接攻撃</a:t>
            </a:r>
          </a:p>
        </p:txBody>
      </p:sp>
      <p:pic>
        <p:nvPicPr>
          <p:cNvPr id="48" name="図 11">
            <a:extLst>
              <a:ext uri="{FF2B5EF4-FFF2-40B4-BE49-F238E27FC236}">
                <a16:creationId xmlns:a16="http://schemas.microsoft.com/office/drawing/2014/main" id="{30AF5F89-116B-4F8E-8075-0A5697E5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420" y="2230799"/>
            <a:ext cx="933974" cy="1867948"/>
          </a:xfrm>
          <a:prstGeom prst="rect">
            <a:avLst/>
          </a:prstGeom>
        </p:spPr>
      </p:pic>
      <p:sp>
        <p:nvSpPr>
          <p:cNvPr id="49" name="テキスト ボックス 12">
            <a:extLst>
              <a:ext uri="{FF2B5EF4-FFF2-40B4-BE49-F238E27FC236}">
                <a16:creationId xmlns:a16="http://schemas.microsoft.com/office/drawing/2014/main" id="{E8AA9ACD-736A-475D-8111-69D0F4FF93C5}"/>
              </a:ext>
            </a:extLst>
          </p:cNvPr>
          <p:cNvSpPr txBox="1"/>
          <p:nvPr/>
        </p:nvSpPr>
        <p:spPr>
          <a:xfrm>
            <a:off x="8520940" y="2244261"/>
            <a:ext cx="1338828" cy="369332"/>
          </a:xfrm>
          <a:prstGeom prst="rect">
            <a:avLst/>
          </a:prstGeom>
          <a:noFill/>
        </p:spPr>
        <p:txBody>
          <a:bodyPr wrap="none" rtlCol="0">
            <a:spAutoFit/>
          </a:bodyPr>
          <a:lstStyle/>
          <a:p>
            <a:r>
              <a:rPr kumimoji="1" lang="ja-JP" altLang="en-US" dirty="0"/>
              <a:t>遠距離攻撃</a:t>
            </a:r>
          </a:p>
        </p:txBody>
      </p:sp>
      <p:sp>
        <p:nvSpPr>
          <p:cNvPr id="50" name="テキスト ボックス 13">
            <a:extLst>
              <a:ext uri="{FF2B5EF4-FFF2-40B4-BE49-F238E27FC236}">
                <a16:creationId xmlns:a16="http://schemas.microsoft.com/office/drawing/2014/main" id="{DEE92CFE-30B8-40EB-BD7C-50093BD5BC3A}"/>
              </a:ext>
            </a:extLst>
          </p:cNvPr>
          <p:cNvSpPr txBox="1"/>
          <p:nvPr/>
        </p:nvSpPr>
        <p:spPr>
          <a:xfrm>
            <a:off x="8508356" y="2613593"/>
            <a:ext cx="1820412" cy="369332"/>
          </a:xfrm>
          <a:prstGeom prst="rect">
            <a:avLst/>
          </a:prstGeom>
          <a:noFill/>
        </p:spPr>
        <p:txBody>
          <a:bodyPr wrap="square" rtlCol="0">
            <a:spAutoFit/>
          </a:bodyPr>
          <a:lstStyle/>
          <a:p>
            <a:r>
              <a:rPr kumimoji="1" lang="ja-JP" altLang="en-US" dirty="0"/>
              <a:t>ハンドガン、</a:t>
            </a:r>
          </a:p>
        </p:txBody>
      </p:sp>
      <p:sp>
        <p:nvSpPr>
          <p:cNvPr id="51" name="テキスト ボックス 15">
            <a:extLst>
              <a:ext uri="{FF2B5EF4-FFF2-40B4-BE49-F238E27FC236}">
                <a16:creationId xmlns:a16="http://schemas.microsoft.com/office/drawing/2014/main" id="{08951BEA-B38E-4A38-89EA-212F0E4D34A5}"/>
              </a:ext>
            </a:extLst>
          </p:cNvPr>
          <p:cNvSpPr txBox="1"/>
          <p:nvPr/>
        </p:nvSpPr>
        <p:spPr>
          <a:xfrm>
            <a:off x="7035441" y="5760628"/>
            <a:ext cx="2031325" cy="646331"/>
          </a:xfrm>
          <a:prstGeom prst="rect">
            <a:avLst/>
          </a:prstGeom>
          <a:noFill/>
        </p:spPr>
        <p:txBody>
          <a:bodyPr wrap="none" rtlCol="0">
            <a:spAutoFit/>
          </a:bodyPr>
          <a:lstStyle/>
          <a:p>
            <a:r>
              <a:rPr kumimoji="1" lang="ja-JP" altLang="en-US" dirty="0"/>
              <a:t>一定数弾を出すと</a:t>
            </a:r>
            <a:endParaRPr kumimoji="1" lang="en-US" altLang="ja-JP" dirty="0"/>
          </a:p>
          <a:p>
            <a:r>
              <a:rPr kumimoji="1" lang="ja-JP" altLang="en-US" dirty="0"/>
              <a:t>リロードする</a:t>
            </a:r>
          </a:p>
        </p:txBody>
      </p:sp>
      <p:pic>
        <p:nvPicPr>
          <p:cNvPr id="52" name="図 17">
            <a:extLst>
              <a:ext uri="{FF2B5EF4-FFF2-40B4-BE49-F238E27FC236}">
                <a16:creationId xmlns:a16="http://schemas.microsoft.com/office/drawing/2014/main" id="{3CFADF49-CF91-41C4-9A4B-D03673D85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7216" y="5358389"/>
            <a:ext cx="1499611" cy="1499611"/>
          </a:xfrm>
          <a:prstGeom prst="rect">
            <a:avLst/>
          </a:prstGeom>
        </p:spPr>
      </p:pic>
      <p:sp>
        <p:nvSpPr>
          <p:cNvPr id="53" name="楕円 18">
            <a:extLst>
              <a:ext uri="{FF2B5EF4-FFF2-40B4-BE49-F238E27FC236}">
                <a16:creationId xmlns:a16="http://schemas.microsoft.com/office/drawing/2014/main" id="{D3A14D22-65D1-4A89-9A70-FC193323AA4B}"/>
              </a:ext>
            </a:extLst>
          </p:cNvPr>
          <p:cNvSpPr/>
          <p:nvPr/>
        </p:nvSpPr>
        <p:spPr>
          <a:xfrm>
            <a:off x="10085763" y="3828915"/>
            <a:ext cx="545285" cy="524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ｐ</a:t>
            </a:r>
          </a:p>
        </p:txBody>
      </p:sp>
      <p:sp>
        <p:nvSpPr>
          <p:cNvPr id="54" name="楕円 19">
            <a:extLst>
              <a:ext uri="{FF2B5EF4-FFF2-40B4-BE49-F238E27FC236}">
                <a16:creationId xmlns:a16="http://schemas.microsoft.com/office/drawing/2014/main" id="{1BA1D42D-348F-4A85-A33A-940C34E06E79}"/>
              </a:ext>
            </a:extLst>
          </p:cNvPr>
          <p:cNvSpPr/>
          <p:nvPr/>
        </p:nvSpPr>
        <p:spPr>
          <a:xfrm>
            <a:off x="8051103" y="4604038"/>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55" name="直線矢印コネクタ 21">
            <a:extLst>
              <a:ext uri="{FF2B5EF4-FFF2-40B4-BE49-F238E27FC236}">
                <a16:creationId xmlns:a16="http://schemas.microsoft.com/office/drawing/2014/main" id="{3EDB05F2-25EB-47F4-9A15-628AE6BA14A6}"/>
              </a:ext>
            </a:extLst>
          </p:cNvPr>
          <p:cNvCxnSpPr/>
          <p:nvPr/>
        </p:nvCxnSpPr>
        <p:spPr>
          <a:xfrm flipV="1">
            <a:off x="8603818" y="4259387"/>
            <a:ext cx="1376983" cy="4282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22">
            <a:extLst>
              <a:ext uri="{FF2B5EF4-FFF2-40B4-BE49-F238E27FC236}">
                <a16:creationId xmlns:a16="http://schemas.microsoft.com/office/drawing/2014/main" id="{C92CDBC9-C244-48AD-B0D4-965865F6E9AE}"/>
              </a:ext>
            </a:extLst>
          </p:cNvPr>
          <p:cNvSpPr/>
          <p:nvPr/>
        </p:nvSpPr>
        <p:spPr>
          <a:xfrm>
            <a:off x="5835705" y="3682588"/>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57" name="楕円 24">
            <a:extLst>
              <a:ext uri="{FF2B5EF4-FFF2-40B4-BE49-F238E27FC236}">
                <a16:creationId xmlns:a16="http://schemas.microsoft.com/office/drawing/2014/main" id="{4E6ABC0C-CABF-4C51-858D-58BBCE692100}"/>
              </a:ext>
            </a:extLst>
          </p:cNvPr>
          <p:cNvSpPr/>
          <p:nvPr/>
        </p:nvSpPr>
        <p:spPr>
          <a:xfrm>
            <a:off x="4764236" y="4299766"/>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8" name="楕円 25">
            <a:extLst>
              <a:ext uri="{FF2B5EF4-FFF2-40B4-BE49-F238E27FC236}">
                <a16:creationId xmlns:a16="http://schemas.microsoft.com/office/drawing/2014/main" id="{9F4A4D81-0893-4340-B00F-81F3BE132270}"/>
              </a:ext>
            </a:extLst>
          </p:cNvPr>
          <p:cNvSpPr/>
          <p:nvPr/>
        </p:nvSpPr>
        <p:spPr>
          <a:xfrm>
            <a:off x="5736072" y="48824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59" name="楕円 26">
            <a:extLst>
              <a:ext uri="{FF2B5EF4-FFF2-40B4-BE49-F238E27FC236}">
                <a16:creationId xmlns:a16="http://schemas.microsoft.com/office/drawing/2014/main" id="{9E5DC89A-B3D1-42FC-B06A-6244EDE918B0}"/>
              </a:ext>
            </a:extLst>
          </p:cNvPr>
          <p:cNvSpPr/>
          <p:nvPr/>
        </p:nvSpPr>
        <p:spPr>
          <a:xfrm>
            <a:off x="6838251" y="4453857"/>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60" name="楕円 27">
            <a:extLst>
              <a:ext uri="{FF2B5EF4-FFF2-40B4-BE49-F238E27FC236}">
                <a16:creationId xmlns:a16="http://schemas.microsoft.com/office/drawing/2014/main" id="{AA49DC31-8171-4264-B8E9-CC32490175EF}"/>
              </a:ext>
            </a:extLst>
          </p:cNvPr>
          <p:cNvSpPr/>
          <p:nvPr/>
        </p:nvSpPr>
        <p:spPr>
          <a:xfrm>
            <a:off x="6432162" y="4857725"/>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1" name="直線矢印コネクタ 34">
            <a:extLst>
              <a:ext uri="{FF2B5EF4-FFF2-40B4-BE49-F238E27FC236}">
                <a16:creationId xmlns:a16="http://schemas.microsoft.com/office/drawing/2014/main" id="{85ADA0E8-CDF6-45E6-A1E3-0DCB59E70BF5}"/>
              </a:ext>
            </a:extLst>
          </p:cNvPr>
          <p:cNvCxnSpPr>
            <a:cxnSpLocks/>
          </p:cNvCxnSpPr>
          <p:nvPr/>
        </p:nvCxnSpPr>
        <p:spPr>
          <a:xfrm flipV="1">
            <a:off x="5312791" y="4000684"/>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37">
            <a:extLst>
              <a:ext uri="{FF2B5EF4-FFF2-40B4-BE49-F238E27FC236}">
                <a16:creationId xmlns:a16="http://schemas.microsoft.com/office/drawing/2014/main" id="{A73C341D-DFBE-43A2-A352-C584C120B8AB}"/>
              </a:ext>
            </a:extLst>
          </p:cNvPr>
          <p:cNvCxnSpPr>
            <a:cxnSpLocks/>
          </p:cNvCxnSpPr>
          <p:nvPr/>
        </p:nvCxnSpPr>
        <p:spPr>
          <a:xfrm flipH="1" flipV="1">
            <a:off x="6224913" y="4195485"/>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38">
            <a:extLst>
              <a:ext uri="{FF2B5EF4-FFF2-40B4-BE49-F238E27FC236}">
                <a16:creationId xmlns:a16="http://schemas.microsoft.com/office/drawing/2014/main" id="{E6805A1F-9D6B-4D9F-9340-04C217AE0065}"/>
              </a:ext>
            </a:extLst>
          </p:cNvPr>
          <p:cNvCxnSpPr>
            <a:cxnSpLocks/>
          </p:cNvCxnSpPr>
          <p:nvPr/>
        </p:nvCxnSpPr>
        <p:spPr>
          <a:xfrm flipH="1" flipV="1">
            <a:off x="5990720" y="4151819"/>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39">
            <a:extLst>
              <a:ext uri="{FF2B5EF4-FFF2-40B4-BE49-F238E27FC236}">
                <a16:creationId xmlns:a16="http://schemas.microsoft.com/office/drawing/2014/main" id="{15583DB1-387F-437A-B241-FF781C37305F}"/>
              </a:ext>
            </a:extLst>
          </p:cNvPr>
          <p:cNvCxnSpPr>
            <a:cxnSpLocks/>
          </p:cNvCxnSpPr>
          <p:nvPr/>
        </p:nvCxnSpPr>
        <p:spPr>
          <a:xfrm flipH="1" flipV="1">
            <a:off x="6255798" y="3950563"/>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46">
            <a:extLst>
              <a:ext uri="{FF2B5EF4-FFF2-40B4-BE49-F238E27FC236}">
                <a16:creationId xmlns:a16="http://schemas.microsoft.com/office/drawing/2014/main" id="{35A584F5-B95E-48A8-8A83-F995389B788B}"/>
              </a:ext>
            </a:extLst>
          </p:cNvPr>
          <p:cNvSpPr/>
          <p:nvPr/>
        </p:nvSpPr>
        <p:spPr>
          <a:xfrm>
            <a:off x="5760935" y="2675800"/>
            <a:ext cx="523936" cy="9321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entrance</a:t>
            </a:r>
            <a:endParaRPr kumimoji="1" lang="ja-JP" altLang="en-US" dirty="0"/>
          </a:p>
        </p:txBody>
      </p:sp>
      <p:sp>
        <p:nvSpPr>
          <p:cNvPr id="66" name="楕円 47">
            <a:extLst>
              <a:ext uri="{FF2B5EF4-FFF2-40B4-BE49-F238E27FC236}">
                <a16:creationId xmlns:a16="http://schemas.microsoft.com/office/drawing/2014/main" id="{0CC14E78-AE70-489C-AE9F-89C3E406B039}"/>
              </a:ext>
            </a:extLst>
          </p:cNvPr>
          <p:cNvSpPr/>
          <p:nvPr/>
        </p:nvSpPr>
        <p:spPr>
          <a:xfrm>
            <a:off x="2536840" y="5760628"/>
            <a:ext cx="507534" cy="582286"/>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67" name="直線矢印コネクタ 48">
            <a:extLst>
              <a:ext uri="{FF2B5EF4-FFF2-40B4-BE49-F238E27FC236}">
                <a16:creationId xmlns:a16="http://schemas.microsoft.com/office/drawing/2014/main" id="{041A306A-EC53-4B63-929A-83C280C27AB2}"/>
              </a:ext>
            </a:extLst>
          </p:cNvPr>
          <p:cNvCxnSpPr>
            <a:cxnSpLocks/>
          </p:cNvCxnSpPr>
          <p:nvPr/>
        </p:nvCxnSpPr>
        <p:spPr>
          <a:xfrm flipH="1">
            <a:off x="1947153" y="6316103"/>
            <a:ext cx="461395" cy="3687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楕円 53">
            <a:extLst>
              <a:ext uri="{FF2B5EF4-FFF2-40B4-BE49-F238E27FC236}">
                <a16:creationId xmlns:a16="http://schemas.microsoft.com/office/drawing/2014/main" id="{F57D1DC6-547F-4D40-B559-418D9D8E1AB6}"/>
              </a:ext>
            </a:extLst>
          </p:cNvPr>
          <p:cNvSpPr/>
          <p:nvPr/>
        </p:nvSpPr>
        <p:spPr>
          <a:xfrm>
            <a:off x="3651640" y="5613965"/>
            <a:ext cx="422064"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a:p>
            <a:pPr algn="ctr"/>
            <a:r>
              <a:rPr kumimoji="1" lang="en-US" altLang="ja-JP" dirty="0"/>
              <a:t>P</a:t>
            </a:r>
          </a:p>
          <a:p>
            <a:pPr algn="ctr"/>
            <a:endParaRPr kumimoji="1" lang="ja-JP" altLang="en-US" dirty="0"/>
          </a:p>
        </p:txBody>
      </p:sp>
      <p:sp>
        <p:nvSpPr>
          <p:cNvPr id="69" name="爆発: 8 pt 54">
            <a:extLst>
              <a:ext uri="{FF2B5EF4-FFF2-40B4-BE49-F238E27FC236}">
                <a16:creationId xmlns:a16="http://schemas.microsoft.com/office/drawing/2014/main" id="{522F6DF0-A1D3-4E89-AB24-BBFDBC8B35B6}"/>
              </a:ext>
            </a:extLst>
          </p:cNvPr>
          <p:cNvSpPr/>
          <p:nvPr/>
        </p:nvSpPr>
        <p:spPr>
          <a:xfrm>
            <a:off x="3183959" y="5689190"/>
            <a:ext cx="819475" cy="492100"/>
          </a:xfrm>
          <a:prstGeom prst="irregularSeal1">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Hit</a:t>
            </a:r>
          </a:p>
        </p:txBody>
      </p:sp>
      <p:sp>
        <p:nvSpPr>
          <p:cNvPr id="70" name="正方形/長方形 55">
            <a:extLst>
              <a:ext uri="{FF2B5EF4-FFF2-40B4-BE49-F238E27FC236}">
                <a16:creationId xmlns:a16="http://schemas.microsoft.com/office/drawing/2014/main" id="{9FD882CB-D477-4D6F-AC28-075BA6954E3B}"/>
              </a:ext>
            </a:extLst>
          </p:cNvPr>
          <p:cNvSpPr/>
          <p:nvPr/>
        </p:nvSpPr>
        <p:spPr>
          <a:xfrm>
            <a:off x="2843158" y="220747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0000~0500</a:t>
            </a:r>
            <a:endParaRPr kumimoji="1" lang="ja-JP" altLang="en-US" dirty="0"/>
          </a:p>
        </p:txBody>
      </p:sp>
      <p:sp>
        <p:nvSpPr>
          <p:cNvPr id="71" name="正方形/長方形 56">
            <a:extLst>
              <a:ext uri="{FF2B5EF4-FFF2-40B4-BE49-F238E27FC236}">
                <a16:creationId xmlns:a16="http://schemas.microsoft.com/office/drawing/2014/main" id="{0E3A4035-773C-44FA-A52C-AB518899DC05}"/>
              </a:ext>
            </a:extLst>
          </p:cNvPr>
          <p:cNvSpPr/>
          <p:nvPr/>
        </p:nvSpPr>
        <p:spPr>
          <a:xfrm>
            <a:off x="8407690" y="1697150"/>
            <a:ext cx="1921078" cy="2941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囚人</a:t>
            </a:r>
            <a:r>
              <a:rPr kumimoji="1" lang="en-US" altLang="ja-JP" dirty="0"/>
              <a:t>0501~1000</a:t>
            </a:r>
            <a:endParaRPr kumimoji="1" lang="ja-JP" altLang="en-US" dirty="0"/>
          </a:p>
        </p:txBody>
      </p:sp>
      <p:sp>
        <p:nvSpPr>
          <p:cNvPr id="72" name="TextBox 71"/>
          <p:cNvSpPr txBox="1"/>
          <p:nvPr/>
        </p:nvSpPr>
        <p:spPr>
          <a:xfrm>
            <a:off x="398932" y="1633019"/>
            <a:ext cx="1548221" cy="923330"/>
          </a:xfrm>
          <a:prstGeom prst="rect">
            <a:avLst/>
          </a:prstGeom>
          <a:solidFill>
            <a:srgbClr val="FFC000"/>
          </a:solidFill>
        </p:spPr>
        <p:txBody>
          <a:bodyPr wrap="square" rtlCol="0">
            <a:spAutoFit/>
          </a:bodyPr>
          <a:lstStyle/>
          <a:p>
            <a:r>
              <a:rPr lang="ja-JP" altLang="en-US" sz="5400" b="1" dirty="0"/>
              <a:t>敵</a:t>
            </a:r>
            <a:r>
              <a:rPr lang="en-US" altLang="ja-JP" sz="5400" b="1" dirty="0"/>
              <a:t>AI</a:t>
            </a:r>
            <a:endParaRPr lang="en-US" sz="5400" b="1" dirty="0"/>
          </a:p>
        </p:txBody>
      </p:sp>
    </p:spTree>
    <p:extLst>
      <p:ext uri="{BB962C8B-B14F-4D97-AF65-F5344CB8AC3E}">
        <p14:creationId xmlns:p14="http://schemas.microsoft.com/office/powerpoint/2010/main" val="98170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47001" y="3347014"/>
            <a:ext cx="1412506" cy="25375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63687" y="63811"/>
            <a:ext cx="6520070" cy="1844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101010" y="220243"/>
            <a:ext cx="824947" cy="369332"/>
          </a:xfrm>
          <a:prstGeom prst="rect">
            <a:avLst/>
          </a:prstGeom>
          <a:solidFill>
            <a:srgbClr val="FF0000"/>
          </a:solidFill>
        </p:spPr>
        <p:txBody>
          <a:bodyPr wrap="square" rtlCol="0">
            <a:spAutoFit/>
          </a:bodyPr>
          <a:lstStyle/>
          <a:p>
            <a:r>
              <a:rPr lang="en-US" dirty="0"/>
              <a:t>Object</a:t>
            </a:r>
          </a:p>
        </p:txBody>
      </p:sp>
      <p:sp>
        <p:nvSpPr>
          <p:cNvPr id="5" name="TextBox 4"/>
          <p:cNvSpPr txBox="1"/>
          <p:nvPr/>
        </p:nvSpPr>
        <p:spPr>
          <a:xfrm>
            <a:off x="812678" y="2217170"/>
            <a:ext cx="914400" cy="369332"/>
          </a:xfrm>
          <a:prstGeom prst="rect">
            <a:avLst/>
          </a:prstGeom>
          <a:solidFill>
            <a:srgbClr val="FFC000"/>
          </a:solidFill>
        </p:spPr>
        <p:txBody>
          <a:bodyPr wrap="square" rtlCol="0">
            <a:spAutoFit/>
          </a:bodyPr>
          <a:lstStyle/>
          <a:p>
            <a:r>
              <a:rPr lang="en-US" dirty="0"/>
              <a:t>Player</a:t>
            </a:r>
          </a:p>
        </p:txBody>
      </p:sp>
      <p:sp>
        <p:nvSpPr>
          <p:cNvPr id="6" name="TextBox 5"/>
          <p:cNvSpPr txBox="1"/>
          <p:nvPr/>
        </p:nvSpPr>
        <p:spPr>
          <a:xfrm>
            <a:off x="4495336" y="2092979"/>
            <a:ext cx="318051" cy="369332"/>
          </a:xfrm>
          <a:prstGeom prst="rect">
            <a:avLst/>
          </a:prstGeom>
          <a:solidFill>
            <a:srgbClr val="FFC000"/>
          </a:solidFill>
        </p:spPr>
        <p:txBody>
          <a:bodyPr wrap="square" rtlCol="0">
            <a:spAutoFit/>
          </a:bodyPr>
          <a:lstStyle/>
          <a:p>
            <a:r>
              <a:rPr lang="ja-JP" altLang="en-US" dirty="0"/>
              <a:t>敵</a:t>
            </a:r>
            <a:endParaRPr lang="en-US" dirty="0"/>
          </a:p>
        </p:txBody>
      </p:sp>
      <p:sp>
        <p:nvSpPr>
          <p:cNvPr id="7" name="TextBox 6"/>
          <p:cNvSpPr txBox="1"/>
          <p:nvPr/>
        </p:nvSpPr>
        <p:spPr>
          <a:xfrm>
            <a:off x="7315199" y="2261943"/>
            <a:ext cx="1182756" cy="369332"/>
          </a:xfrm>
          <a:prstGeom prst="rect">
            <a:avLst/>
          </a:prstGeom>
          <a:solidFill>
            <a:srgbClr val="FFC000"/>
          </a:solidFill>
        </p:spPr>
        <p:txBody>
          <a:bodyPr wrap="square" rtlCol="0">
            <a:spAutoFit/>
          </a:bodyPr>
          <a:lstStyle/>
          <a:p>
            <a:r>
              <a:rPr lang="ja-JP" altLang="en-US" dirty="0"/>
              <a:t>アイテム</a:t>
            </a:r>
            <a:endParaRPr lang="en-US" dirty="0"/>
          </a:p>
        </p:txBody>
      </p:sp>
      <p:sp>
        <p:nvSpPr>
          <p:cNvPr id="8" name="TextBox 7"/>
          <p:cNvSpPr txBox="1"/>
          <p:nvPr/>
        </p:nvSpPr>
        <p:spPr>
          <a:xfrm>
            <a:off x="6906490" y="3775344"/>
            <a:ext cx="904461" cy="366165"/>
          </a:xfrm>
          <a:prstGeom prst="rect">
            <a:avLst/>
          </a:prstGeom>
          <a:noFill/>
        </p:spPr>
        <p:txBody>
          <a:bodyPr wrap="square" rtlCol="0">
            <a:spAutoFit/>
          </a:bodyPr>
          <a:lstStyle/>
          <a:p>
            <a:r>
              <a:rPr lang="en-US" dirty="0"/>
              <a:t>Bullet</a:t>
            </a:r>
          </a:p>
        </p:txBody>
      </p:sp>
      <p:sp>
        <p:nvSpPr>
          <p:cNvPr id="10" name="TextBox 9"/>
          <p:cNvSpPr txBox="1"/>
          <p:nvPr/>
        </p:nvSpPr>
        <p:spPr>
          <a:xfrm>
            <a:off x="4363280" y="63811"/>
            <a:ext cx="1510746" cy="369332"/>
          </a:xfrm>
          <a:prstGeom prst="rect">
            <a:avLst/>
          </a:prstGeom>
          <a:noFill/>
        </p:spPr>
        <p:txBody>
          <a:bodyPr wrap="square" rtlCol="0">
            <a:spAutoFit/>
          </a:bodyPr>
          <a:lstStyle/>
          <a:p>
            <a:r>
              <a:rPr lang="en-US" b="1" dirty="0">
                <a:solidFill>
                  <a:schemeClr val="bg1"/>
                </a:solidFill>
              </a:rPr>
              <a:t>HP</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3" name="TextBox 12"/>
          <p:cNvSpPr txBox="1"/>
          <p:nvPr/>
        </p:nvSpPr>
        <p:spPr>
          <a:xfrm>
            <a:off x="4363280" y="433143"/>
            <a:ext cx="1669772" cy="369332"/>
          </a:xfrm>
          <a:prstGeom prst="rect">
            <a:avLst/>
          </a:prstGeom>
          <a:noFill/>
        </p:spPr>
        <p:txBody>
          <a:bodyPr wrap="square" rtlCol="0">
            <a:spAutoFit/>
          </a:bodyPr>
          <a:lstStyle/>
          <a:p>
            <a:r>
              <a:rPr lang="en-US" b="1" dirty="0">
                <a:solidFill>
                  <a:schemeClr val="bg1"/>
                </a:solidFill>
              </a:rPr>
              <a:t>Size</a:t>
            </a:r>
            <a:r>
              <a:rPr lang="en-US" dirty="0">
                <a:solidFill>
                  <a:schemeClr val="bg1"/>
                </a:solidFill>
              </a:rPr>
              <a:t>:</a:t>
            </a:r>
            <a:r>
              <a:rPr lang="ja-JP" altLang="en-US" dirty="0">
                <a:solidFill>
                  <a:schemeClr val="bg1"/>
                </a:solidFill>
              </a:rPr>
              <a:t>仮想関数</a:t>
            </a:r>
            <a:endParaRPr lang="en-US" dirty="0">
              <a:solidFill>
                <a:schemeClr val="bg1"/>
              </a:solidFill>
            </a:endParaRPr>
          </a:p>
        </p:txBody>
      </p:sp>
      <p:sp>
        <p:nvSpPr>
          <p:cNvPr id="14" name="TextBox 13"/>
          <p:cNvSpPr txBox="1"/>
          <p:nvPr/>
        </p:nvSpPr>
        <p:spPr>
          <a:xfrm>
            <a:off x="4363280" y="793545"/>
            <a:ext cx="1053547" cy="369332"/>
          </a:xfrm>
          <a:prstGeom prst="rect">
            <a:avLst/>
          </a:prstGeom>
          <a:noFill/>
        </p:spPr>
        <p:txBody>
          <a:bodyPr wrap="square" rtlCol="0">
            <a:spAutoFit/>
          </a:bodyPr>
          <a:lstStyle/>
          <a:p>
            <a:r>
              <a:rPr lang="ja-JP" altLang="en-US" b="1" dirty="0">
                <a:solidFill>
                  <a:schemeClr val="bg1"/>
                </a:solidFill>
              </a:rPr>
              <a:t>座標</a:t>
            </a:r>
            <a:endParaRPr lang="en-US" b="1" dirty="0">
              <a:solidFill>
                <a:schemeClr val="bg1"/>
              </a:solidFill>
            </a:endParaRPr>
          </a:p>
        </p:txBody>
      </p:sp>
      <p:sp>
        <p:nvSpPr>
          <p:cNvPr id="15" name="TextBox 14"/>
          <p:cNvSpPr txBox="1"/>
          <p:nvPr/>
        </p:nvSpPr>
        <p:spPr>
          <a:xfrm>
            <a:off x="4363280" y="1153947"/>
            <a:ext cx="1341782" cy="369332"/>
          </a:xfrm>
          <a:prstGeom prst="rect">
            <a:avLst/>
          </a:prstGeom>
          <a:noFill/>
        </p:spPr>
        <p:txBody>
          <a:bodyPr wrap="square" rtlCol="0">
            <a:spAutoFit/>
          </a:bodyPr>
          <a:lstStyle/>
          <a:p>
            <a:r>
              <a:rPr lang="en-US" b="1" dirty="0">
                <a:solidFill>
                  <a:schemeClr val="bg1"/>
                </a:solidFill>
              </a:rPr>
              <a:t>Animation</a:t>
            </a:r>
          </a:p>
        </p:txBody>
      </p:sp>
      <p:sp>
        <p:nvSpPr>
          <p:cNvPr id="17" name="TextBox 16"/>
          <p:cNvSpPr txBox="1"/>
          <p:nvPr/>
        </p:nvSpPr>
        <p:spPr>
          <a:xfrm>
            <a:off x="4389780" y="2592135"/>
            <a:ext cx="707570" cy="369332"/>
          </a:xfrm>
          <a:prstGeom prst="rect">
            <a:avLst/>
          </a:prstGeom>
          <a:noFill/>
        </p:spPr>
        <p:txBody>
          <a:bodyPr wrap="square" rtlCol="0">
            <a:spAutoFit/>
          </a:bodyPr>
          <a:lstStyle/>
          <a:p>
            <a:r>
              <a:rPr lang="en-US" dirty="0"/>
              <a:t>HP</a:t>
            </a:r>
          </a:p>
        </p:txBody>
      </p:sp>
      <p:sp>
        <p:nvSpPr>
          <p:cNvPr id="18" name="TextBox 17"/>
          <p:cNvSpPr txBox="1"/>
          <p:nvPr/>
        </p:nvSpPr>
        <p:spPr>
          <a:xfrm>
            <a:off x="4171399" y="3497029"/>
            <a:ext cx="1660984" cy="400110"/>
          </a:xfrm>
          <a:prstGeom prst="rect">
            <a:avLst/>
          </a:prstGeom>
          <a:noFill/>
        </p:spPr>
        <p:txBody>
          <a:bodyPr wrap="square" rtlCol="0">
            <a:spAutoFit/>
          </a:bodyPr>
          <a:lstStyle/>
          <a:p>
            <a:r>
              <a:rPr lang="en-US" sz="2000" b="1" dirty="0"/>
              <a:t>Move state</a:t>
            </a:r>
          </a:p>
        </p:txBody>
      </p:sp>
      <p:grpSp>
        <p:nvGrpSpPr>
          <p:cNvPr id="35" name="Group 34"/>
          <p:cNvGrpSpPr/>
          <p:nvPr/>
        </p:nvGrpSpPr>
        <p:grpSpPr>
          <a:xfrm>
            <a:off x="2299407" y="3347014"/>
            <a:ext cx="1674675" cy="2554356"/>
            <a:chOff x="1680106" y="3717451"/>
            <a:chExt cx="1674675" cy="2554356"/>
          </a:xfrm>
        </p:grpSpPr>
        <p:sp>
          <p:nvSpPr>
            <p:cNvPr id="27" name="Rectangle 26"/>
            <p:cNvSpPr/>
            <p:nvPr/>
          </p:nvSpPr>
          <p:spPr>
            <a:xfrm>
              <a:off x="1680106" y="3717451"/>
              <a:ext cx="1530625" cy="25543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680106" y="3717452"/>
              <a:ext cx="1311964" cy="400110"/>
            </a:xfrm>
            <a:prstGeom prst="rect">
              <a:avLst/>
            </a:prstGeom>
            <a:noFill/>
          </p:spPr>
          <p:txBody>
            <a:bodyPr wrap="square" rtlCol="0">
              <a:spAutoFit/>
            </a:bodyPr>
            <a:lstStyle/>
            <a:p>
              <a:r>
                <a:rPr lang="en-US" sz="2000" b="1" dirty="0"/>
                <a:t>Body state</a:t>
              </a:r>
            </a:p>
          </p:txBody>
        </p:sp>
        <p:sp>
          <p:nvSpPr>
            <p:cNvPr id="29" name="TextBox 28"/>
            <p:cNvSpPr txBox="1"/>
            <p:nvPr/>
          </p:nvSpPr>
          <p:spPr>
            <a:xfrm>
              <a:off x="1943213" y="4543192"/>
              <a:ext cx="964096" cy="367748"/>
            </a:xfrm>
            <a:prstGeom prst="rect">
              <a:avLst/>
            </a:prstGeom>
            <a:noFill/>
          </p:spPr>
          <p:txBody>
            <a:bodyPr wrap="square" rtlCol="0">
              <a:spAutoFit/>
            </a:bodyPr>
            <a:lstStyle/>
            <a:p>
              <a:r>
                <a:rPr lang="en-US" dirty="0"/>
                <a:t>Stun</a:t>
              </a:r>
            </a:p>
          </p:txBody>
        </p:sp>
        <p:sp>
          <p:nvSpPr>
            <p:cNvPr id="30" name="TextBox 29"/>
            <p:cNvSpPr txBox="1"/>
            <p:nvPr/>
          </p:nvSpPr>
          <p:spPr>
            <a:xfrm>
              <a:off x="1908705" y="4896030"/>
              <a:ext cx="1083365" cy="369332"/>
            </a:xfrm>
            <a:prstGeom prst="rect">
              <a:avLst/>
            </a:prstGeom>
            <a:noFill/>
          </p:spPr>
          <p:txBody>
            <a:bodyPr wrap="square" rtlCol="0">
              <a:spAutoFit/>
            </a:bodyPr>
            <a:lstStyle/>
            <a:p>
              <a:r>
                <a:rPr lang="en-US" dirty="0"/>
                <a:t>Bleeding</a:t>
              </a:r>
            </a:p>
          </p:txBody>
        </p:sp>
        <p:sp>
          <p:nvSpPr>
            <p:cNvPr id="31" name="TextBox 30"/>
            <p:cNvSpPr txBox="1"/>
            <p:nvPr/>
          </p:nvSpPr>
          <p:spPr>
            <a:xfrm>
              <a:off x="1856713" y="5197697"/>
              <a:ext cx="1075294" cy="369332"/>
            </a:xfrm>
            <a:prstGeom prst="rect">
              <a:avLst/>
            </a:prstGeom>
            <a:noFill/>
          </p:spPr>
          <p:txBody>
            <a:bodyPr wrap="none" rtlCol="0">
              <a:spAutoFit/>
            </a:bodyPr>
            <a:lstStyle/>
            <a:p>
              <a:r>
                <a:rPr lang="en-US" dirty="0"/>
                <a:t>invincible</a:t>
              </a:r>
            </a:p>
          </p:txBody>
        </p:sp>
        <p:sp>
          <p:nvSpPr>
            <p:cNvPr id="32" name="TextBox 31"/>
            <p:cNvSpPr txBox="1"/>
            <p:nvPr/>
          </p:nvSpPr>
          <p:spPr>
            <a:xfrm>
              <a:off x="1888760" y="5552119"/>
              <a:ext cx="814647" cy="369332"/>
            </a:xfrm>
            <a:prstGeom prst="rect">
              <a:avLst/>
            </a:prstGeom>
            <a:noFill/>
          </p:spPr>
          <p:txBody>
            <a:bodyPr wrap="none" rtlCol="0">
              <a:spAutoFit/>
            </a:bodyPr>
            <a:lstStyle/>
            <a:p>
              <a:r>
                <a:rPr lang="en-US" dirty="0"/>
                <a:t>poison</a:t>
              </a:r>
            </a:p>
          </p:txBody>
        </p:sp>
        <p:sp>
          <p:nvSpPr>
            <p:cNvPr id="33" name="TextBox 32"/>
            <p:cNvSpPr txBox="1"/>
            <p:nvPr/>
          </p:nvSpPr>
          <p:spPr>
            <a:xfrm>
              <a:off x="1992909" y="5892752"/>
              <a:ext cx="938820" cy="369332"/>
            </a:xfrm>
            <a:prstGeom prst="rect">
              <a:avLst/>
            </a:prstGeom>
            <a:noFill/>
          </p:spPr>
          <p:txBody>
            <a:bodyPr wrap="square" rtlCol="0">
              <a:spAutoFit/>
            </a:bodyPr>
            <a:lstStyle/>
            <a:p>
              <a:r>
                <a:rPr lang="en-US" dirty="0"/>
                <a:t>dead</a:t>
              </a:r>
            </a:p>
          </p:txBody>
        </p:sp>
        <p:sp>
          <p:nvSpPr>
            <p:cNvPr id="34" name="TextBox 33"/>
            <p:cNvSpPr txBox="1"/>
            <p:nvPr/>
          </p:nvSpPr>
          <p:spPr>
            <a:xfrm>
              <a:off x="1888760" y="4110107"/>
              <a:ext cx="1466021" cy="369332"/>
            </a:xfrm>
            <a:prstGeom prst="rect">
              <a:avLst/>
            </a:prstGeom>
            <a:noFill/>
          </p:spPr>
          <p:txBody>
            <a:bodyPr wrap="square" rtlCol="0">
              <a:spAutoFit/>
            </a:bodyPr>
            <a:lstStyle/>
            <a:p>
              <a:r>
                <a:rPr lang="en-US" dirty="0"/>
                <a:t>normal</a:t>
              </a:r>
            </a:p>
          </p:txBody>
        </p:sp>
      </p:grpSp>
      <p:sp>
        <p:nvSpPr>
          <p:cNvPr id="37" name="TextBox 36"/>
          <p:cNvSpPr txBox="1"/>
          <p:nvPr/>
        </p:nvSpPr>
        <p:spPr>
          <a:xfrm>
            <a:off x="4476484" y="3748158"/>
            <a:ext cx="753540" cy="369332"/>
          </a:xfrm>
          <a:prstGeom prst="rect">
            <a:avLst/>
          </a:prstGeom>
          <a:noFill/>
        </p:spPr>
        <p:txBody>
          <a:bodyPr wrap="none" rtlCol="0">
            <a:spAutoFit/>
          </a:bodyPr>
          <a:lstStyle/>
          <a:p>
            <a:r>
              <a:rPr lang="en-US" dirty="0"/>
              <a:t>attack</a:t>
            </a:r>
          </a:p>
        </p:txBody>
      </p:sp>
      <p:sp>
        <p:nvSpPr>
          <p:cNvPr id="38" name="TextBox 37"/>
          <p:cNvSpPr txBox="1"/>
          <p:nvPr/>
        </p:nvSpPr>
        <p:spPr>
          <a:xfrm>
            <a:off x="4492839" y="4010762"/>
            <a:ext cx="527709" cy="369332"/>
          </a:xfrm>
          <a:prstGeom prst="rect">
            <a:avLst/>
          </a:prstGeom>
          <a:noFill/>
        </p:spPr>
        <p:txBody>
          <a:bodyPr wrap="none" rtlCol="0">
            <a:spAutoFit/>
          </a:bodyPr>
          <a:lstStyle/>
          <a:p>
            <a:r>
              <a:rPr lang="en-US" dirty="0"/>
              <a:t>idle</a:t>
            </a:r>
          </a:p>
        </p:txBody>
      </p:sp>
      <p:sp>
        <p:nvSpPr>
          <p:cNvPr id="39" name="TextBox 38"/>
          <p:cNvSpPr txBox="1"/>
          <p:nvPr/>
        </p:nvSpPr>
        <p:spPr>
          <a:xfrm>
            <a:off x="4485475" y="4286073"/>
            <a:ext cx="614912" cy="369332"/>
          </a:xfrm>
          <a:prstGeom prst="rect">
            <a:avLst/>
          </a:prstGeom>
          <a:noFill/>
        </p:spPr>
        <p:txBody>
          <a:bodyPr wrap="none" rtlCol="0">
            <a:spAutoFit/>
          </a:bodyPr>
          <a:lstStyle/>
          <a:p>
            <a:r>
              <a:rPr lang="en-US" dirty="0"/>
              <a:t>walk</a:t>
            </a:r>
          </a:p>
        </p:txBody>
      </p:sp>
      <p:sp>
        <p:nvSpPr>
          <p:cNvPr id="40" name="TextBox 39"/>
          <p:cNvSpPr txBox="1"/>
          <p:nvPr/>
        </p:nvSpPr>
        <p:spPr>
          <a:xfrm>
            <a:off x="4488649" y="4615776"/>
            <a:ext cx="617306" cy="369332"/>
          </a:xfrm>
          <a:prstGeom prst="rect">
            <a:avLst/>
          </a:prstGeom>
          <a:noFill/>
        </p:spPr>
        <p:txBody>
          <a:bodyPr wrap="square" rtlCol="0">
            <a:spAutoFit/>
          </a:bodyPr>
          <a:lstStyle/>
          <a:p>
            <a:r>
              <a:rPr lang="en-US" dirty="0"/>
              <a:t>run</a:t>
            </a:r>
          </a:p>
        </p:txBody>
      </p:sp>
      <p:sp>
        <p:nvSpPr>
          <p:cNvPr id="41" name="TextBox 40"/>
          <p:cNvSpPr txBox="1"/>
          <p:nvPr/>
        </p:nvSpPr>
        <p:spPr>
          <a:xfrm>
            <a:off x="4483081" y="4985108"/>
            <a:ext cx="617306" cy="369332"/>
          </a:xfrm>
          <a:prstGeom prst="rect">
            <a:avLst/>
          </a:prstGeom>
          <a:noFill/>
        </p:spPr>
        <p:txBody>
          <a:bodyPr wrap="square" rtlCol="0">
            <a:spAutoFit/>
          </a:bodyPr>
          <a:lstStyle/>
          <a:p>
            <a:r>
              <a:rPr lang="en-US" dirty="0"/>
              <a:t>roll</a:t>
            </a:r>
          </a:p>
        </p:txBody>
      </p:sp>
      <p:sp>
        <p:nvSpPr>
          <p:cNvPr id="42" name="TextBox 41"/>
          <p:cNvSpPr txBox="1"/>
          <p:nvPr/>
        </p:nvSpPr>
        <p:spPr>
          <a:xfrm>
            <a:off x="4476484" y="5303288"/>
            <a:ext cx="835427" cy="369332"/>
          </a:xfrm>
          <a:prstGeom prst="rect">
            <a:avLst/>
          </a:prstGeom>
          <a:noFill/>
        </p:spPr>
        <p:txBody>
          <a:bodyPr wrap="square" rtlCol="0">
            <a:spAutoFit/>
          </a:bodyPr>
          <a:lstStyle/>
          <a:p>
            <a:r>
              <a:rPr lang="en-US" dirty="0"/>
              <a:t>hitted</a:t>
            </a:r>
          </a:p>
        </p:txBody>
      </p:sp>
      <p:sp>
        <p:nvSpPr>
          <p:cNvPr id="45" name="TextBox 44"/>
          <p:cNvSpPr txBox="1"/>
          <p:nvPr/>
        </p:nvSpPr>
        <p:spPr>
          <a:xfrm>
            <a:off x="505475" y="2785081"/>
            <a:ext cx="1339452" cy="369332"/>
          </a:xfrm>
          <a:prstGeom prst="rect">
            <a:avLst/>
          </a:prstGeom>
          <a:noFill/>
        </p:spPr>
        <p:txBody>
          <a:bodyPr wrap="square" rtlCol="0">
            <a:spAutoFit/>
          </a:bodyPr>
          <a:lstStyle/>
          <a:p>
            <a:r>
              <a:rPr lang="en-US" dirty="0"/>
              <a:t>Move Input</a:t>
            </a:r>
          </a:p>
        </p:txBody>
      </p:sp>
      <p:sp>
        <p:nvSpPr>
          <p:cNvPr id="46" name="TextBox 45"/>
          <p:cNvSpPr txBox="1"/>
          <p:nvPr/>
        </p:nvSpPr>
        <p:spPr>
          <a:xfrm>
            <a:off x="4363280" y="2954358"/>
            <a:ext cx="881887" cy="369332"/>
          </a:xfrm>
          <a:prstGeom prst="rect">
            <a:avLst/>
          </a:prstGeom>
          <a:noFill/>
        </p:spPr>
        <p:txBody>
          <a:bodyPr wrap="square" rtlCol="0">
            <a:spAutoFit/>
          </a:bodyPr>
          <a:lstStyle/>
          <a:p>
            <a:r>
              <a:rPr lang="en-US" dirty="0"/>
              <a:t>AI</a:t>
            </a:r>
          </a:p>
        </p:txBody>
      </p:sp>
      <p:sp>
        <p:nvSpPr>
          <p:cNvPr id="47" name="Rectangle 46"/>
          <p:cNvSpPr/>
          <p:nvPr/>
        </p:nvSpPr>
        <p:spPr>
          <a:xfrm>
            <a:off x="6628973" y="2769692"/>
            <a:ext cx="2262158" cy="369332"/>
          </a:xfrm>
          <a:prstGeom prst="rect">
            <a:avLst/>
          </a:prstGeom>
        </p:spPr>
        <p:txBody>
          <a:bodyPr wrap="none">
            <a:spAutoFit/>
          </a:bodyPr>
          <a:lstStyle/>
          <a:p>
            <a:r>
              <a:rPr lang="en-US" dirty="0"/>
              <a:t>ヒーリングアイテム</a:t>
            </a:r>
          </a:p>
        </p:txBody>
      </p:sp>
      <p:sp>
        <p:nvSpPr>
          <p:cNvPr id="48" name="TextBox 47"/>
          <p:cNvSpPr txBox="1"/>
          <p:nvPr/>
        </p:nvSpPr>
        <p:spPr>
          <a:xfrm>
            <a:off x="6957391" y="3323690"/>
            <a:ext cx="802661" cy="369332"/>
          </a:xfrm>
          <a:prstGeom prst="rect">
            <a:avLst/>
          </a:prstGeom>
          <a:noFill/>
        </p:spPr>
        <p:txBody>
          <a:bodyPr wrap="square" rtlCol="0">
            <a:spAutoFit/>
          </a:bodyPr>
          <a:lstStyle/>
          <a:p>
            <a:r>
              <a:rPr lang="ja-JP" altLang="en-US" dirty="0"/>
              <a:t>武器</a:t>
            </a:r>
            <a:endParaRPr lang="en-US" dirty="0"/>
          </a:p>
        </p:txBody>
      </p:sp>
      <p:sp>
        <p:nvSpPr>
          <p:cNvPr id="36" name="TextBox 6">
            <a:extLst>
              <a:ext uri="{FF2B5EF4-FFF2-40B4-BE49-F238E27FC236}">
                <a16:creationId xmlns:a16="http://schemas.microsoft.com/office/drawing/2014/main" id="{5069F3B5-5F97-4655-9F55-EBB1B7CB063A}"/>
              </a:ext>
            </a:extLst>
          </p:cNvPr>
          <p:cNvSpPr txBox="1"/>
          <p:nvPr/>
        </p:nvSpPr>
        <p:spPr>
          <a:xfrm>
            <a:off x="9790508" y="2277645"/>
            <a:ext cx="611000" cy="369332"/>
          </a:xfrm>
          <a:prstGeom prst="rect">
            <a:avLst/>
          </a:prstGeom>
          <a:solidFill>
            <a:srgbClr val="FFC000"/>
          </a:solidFill>
        </p:spPr>
        <p:txBody>
          <a:bodyPr wrap="square" rtlCol="0">
            <a:spAutoFit/>
          </a:bodyPr>
          <a:lstStyle/>
          <a:p>
            <a:r>
              <a:rPr lang="en-US" dirty="0"/>
              <a:t>Map</a:t>
            </a:r>
          </a:p>
        </p:txBody>
      </p:sp>
    </p:spTree>
    <p:extLst>
      <p:ext uri="{BB962C8B-B14F-4D97-AF65-F5344CB8AC3E}">
        <p14:creationId xmlns:p14="http://schemas.microsoft.com/office/powerpoint/2010/main" val="345991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262270" y="2933848"/>
            <a:ext cx="7752521" cy="2885470"/>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62270" y="369332"/>
            <a:ext cx="7901608" cy="25496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83256" y="0"/>
            <a:ext cx="894521" cy="369332"/>
          </a:xfrm>
          <a:prstGeom prst="rect">
            <a:avLst/>
          </a:prstGeom>
          <a:noFill/>
        </p:spPr>
        <p:txBody>
          <a:bodyPr wrap="square" rtlCol="0">
            <a:spAutoFit/>
          </a:bodyPr>
          <a:lstStyle/>
          <a:p>
            <a:r>
              <a:rPr lang="en-US" dirty="0"/>
              <a:t>Work</a:t>
            </a:r>
          </a:p>
        </p:txBody>
      </p:sp>
      <p:sp>
        <p:nvSpPr>
          <p:cNvPr id="5" name="TextBox 4"/>
          <p:cNvSpPr txBox="1"/>
          <p:nvPr/>
        </p:nvSpPr>
        <p:spPr>
          <a:xfrm>
            <a:off x="7181020" y="1370232"/>
            <a:ext cx="1302026" cy="369332"/>
          </a:xfrm>
          <a:prstGeom prst="rect">
            <a:avLst/>
          </a:prstGeom>
          <a:noFill/>
        </p:spPr>
        <p:txBody>
          <a:bodyPr wrap="square" rtlCol="0">
            <a:spAutoFit/>
          </a:bodyPr>
          <a:lstStyle/>
          <a:p>
            <a:r>
              <a:rPr lang="en-US" b="1" dirty="0"/>
              <a:t>Program</a:t>
            </a:r>
          </a:p>
        </p:txBody>
      </p:sp>
      <p:sp>
        <p:nvSpPr>
          <p:cNvPr id="6" name="TextBox 5"/>
          <p:cNvSpPr txBox="1"/>
          <p:nvPr/>
        </p:nvSpPr>
        <p:spPr>
          <a:xfrm>
            <a:off x="7270472" y="3678679"/>
            <a:ext cx="1302026" cy="369332"/>
          </a:xfrm>
          <a:prstGeom prst="rect">
            <a:avLst/>
          </a:prstGeom>
          <a:noFill/>
        </p:spPr>
        <p:txBody>
          <a:bodyPr wrap="square" rtlCol="0">
            <a:spAutoFit/>
          </a:bodyPr>
          <a:lstStyle/>
          <a:p>
            <a:r>
              <a:rPr lang="en-US" b="1" dirty="0"/>
              <a:t>Graphic</a:t>
            </a:r>
          </a:p>
        </p:txBody>
      </p:sp>
      <p:sp>
        <p:nvSpPr>
          <p:cNvPr id="9" name="TextBox 8"/>
          <p:cNvSpPr txBox="1"/>
          <p:nvPr/>
        </p:nvSpPr>
        <p:spPr>
          <a:xfrm>
            <a:off x="1538078" y="497714"/>
            <a:ext cx="1803954" cy="369332"/>
          </a:xfrm>
          <a:prstGeom prst="rect">
            <a:avLst/>
          </a:prstGeom>
          <a:noFill/>
        </p:spPr>
        <p:txBody>
          <a:bodyPr wrap="square" rtlCol="0">
            <a:spAutoFit/>
          </a:bodyPr>
          <a:lstStyle/>
          <a:p>
            <a:r>
              <a:rPr lang="ja-JP" altLang="en-US" dirty="0"/>
              <a:t>プレイヤ関連</a:t>
            </a:r>
            <a:endParaRPr lang="en-US" dirty="0"/>
          </a:p>
        </p:txBody>
      </p:sp>
      <p:sp>
        <p:nvSpPr>
          <p:cNvPr id="10" name="TextBox 9"/>
          <p:cNvSpPr txBox="1"/>
          <p:nvPr/>
        </p:nvSpPr>
        <p:spPr>
          <a:xfrm>
            <a:off x="2082246" y="867046"/>
            <a:ext cx="2281032" cy="369332"/>
          </a:xfrm>
          <a:prstGeom prst="rect">
            <a:avLst/>
          </a:prstGeom>
          <a:noFill/>
        </p:spPr>
        <p:txBody>
          <a:bodyPr wrap="square" rtlCol="0">
            <a:spAutoFit/>
          </a:bodyPr>
          <a:lstStyle/>
          <a:p>
            <a:r>
              <a:rPr lang="ja-JP" altLang="en-US" dirty="0"/>
              <a:t>プレイヤアクシオン</a:t>
            </a:r>
            <a:endParaRPr lang="en-US" dirty="0"/>
          </a:p>
        </p:txBody>
      </p:sp>
      <p:sp>
        <p:nvSpPr>
          <p:cNvPr id="11" name="TextBox 10"/>
          <p:cNvSpPr txBox="1"/>
          <p:nvPr/>
        </p:nvSpPr>
        <p:spPr>
          <a:xfrm>
            <a:off x="2440055" y="1302657"/>
            <a:ext cx="2281032" cy="369332"/>
          </a:xfrm>
          <a:prstGeom prst="rect">
            <a:avLst/>
          </a:prstGeom>
          <a:noFill/>
        </p:spPr>
        <p:txBody>
          <a:bodyPr wrap="square" rtlCol="0">
            <a:spAutoFit/>
          </a:bodyPr>
          <a:lstStyle/>
          <a:p>
            <a:r>
              <a:rPr lang="ja-JP" altLang="en-US" dirty="0"/>
              <a:t>プレイヤ移動制御</a:t>
            </a:r>
            <a:endParaRPr lang="en-US" dirty="0"/>
          </a:p>
        </p:txBody>
      </p:sp>
      <p:sp>
        <p:nvSpPr>
          <p:cNvPr id="12" name="Right Arrow 11"/>
          <p:cNvSpPr/>
          <p:nvPr/>
        </p:nvSpPr>
        <p:spPr>
          <a:xfrm>
            <a:off x="1774133" y="989512"/>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136910" y="1409772"/>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2224" y="1738268"/>
            <a:ext cx="2281032" cy="369332"/>
          </a:xfrm>
          <a:prstGeom prst="rect">
            <a:avLst/>
          </a:prstGeom>
          <a:noFill/>
        </p:spPr>
        <p:txBody>
          <a:bodyPr wrap="square" rtlCol="0">
            <a:spAutoFit/>
          </a:bodyPr>
          <a:lstStyle/>
          <a:p>
            <a:r>
              <a:rPr lang="ja-JP" altLang="en-US" dirty="0"/>
              <a:t>プレイヤ</a:t>
            </a:r>
            <a:r>
              <a:rPr lang="en-US" altLang="ja-JP" b="1" dirty="0">
                <a:solidFill>
                  <a:srgbClr val="FF0000"/>
                </a:solidFill>
              </a:rPr>
              <a:t>8</a:t>
            </a:r>
            <a:r>
              <a:rPr lang="ja-JP" altLang="en-US" dirty="0"/>
              <a:t>方向移動</a:t>
            </a:r>
            <a:endParaRPr lang="en-US" dirty="0"/>
          </a:p>
        </p:txBody>
      </p:sp>
      <p:sp>
        <p:nvSpPr>
          <p:cNvPr id="15" name="Right Arrow 14"/>
          <p:cNvSpPr/>
          <p:nvPr/>
        </p:nvSpPr>
        <p:spPr>
          <a:xfrm>
            <a:off x="2539446" y="1845383"/>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82245" y="2918982"/>
            <a:ext cx="2638841" cy="369332"/>
          </a:xfrm>
          <a:prstGeom prst="rect">
            <a:avLst/>
          </a:prstGeom>
          <a:noFill/>
        </p:spPr>
        <p:txBody>
          <a:bodyPr wrap="square" rtlCol="0">
            <a:spAutoFit/>
          </a:bodyPr>
          <a:lstStyle/>
          <a:p>
            <a:r>
              <a:rPr lang="ja-JP" altLang="en-US" dirty="0"/>
              <a:t>プレイヤグラフィック</a:t>
            </a:r>
            <a:endParaRPr lang="en-US" dirty="0"/>
          </a:p>
        </p:txBody>
      </p:sp>
      <p:sp>
        <p:nvSpPr>
          <p:cNvPr id="18" name="Right Arrow 17"/>
          <p:cNvSpPr/>
          <p:nvPr/>
        </p:nvSpPr>
        <p:spPr>
          <a:xfrm>
            <a:off x="1774133" y="3037080"/>
            <a:ext cx="308113" cy="13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40055" y="3384158"/>
            <a:ext cx="3513485" cy="369332"/>
          </a:xfrm>
          <a:prstGeom prst="rect">
            <a:avLst/>
          </a:prstGeom>
          <a:noFill/>
        </p:spPr>
        <p:txBody>
          <a:bodyPr wrap="square" rtlCol="0">
            <a:spAutoFit/>
          </a:bodyPr>
          <a:lstStyle/>
          <a:p>
            <a:r>
              <a:rPr lang="ja-JP" altLang="en-US" dirty="0"/>
              <a:t>プレイヤデザイン</a:t>
            </a:r>
            <a:endParaRPr lang="en-US" dirty="0"/>
          </a:p>
        </p:txBody>
      </p:sp>
      <p:sp>
        <p:nvSpPr>
          <p:cNvPr id="23" name="TextBox 22"/>
          <p:cNvSpPr txBox="1"/>
          <p:nvPr/>
        </p:nvSpPr>
        <p:spPr>
          <a:xfrm>
            <a:off x="2440055" y="3774251"/>
            <a:ext cx="3513485" cy="369332"/>
          </a:xfrm>
          <a:prstGeom prst="rect">
            <a:avLst/>
          </a:prstGeom>
          <a:noFill/>
        </p:spPr>
        <p:txBody>
          <a:bodyPr wrap="square" rtlCol="0">
            <a:spAutoFit/>
          </a:bodyPr>
          <a:lstStyle/>
          <a:p>
            <a:r>
              <a:rPr lang="ja-JP" altLang="en-US" dirty="0"/>
              <a:t>プレイヤアニメーション</a:t>
            </a:r>
            <a:endParaRPr lang="en-US" dirty="0"/>
          </a:p>
        </p:txBody>
      </p:sp>
      <p:sp>
        <p:nvSpPr>
          <p:cNvPr id="24" name="Right Arrow 23"/>
          <p:cNvSpPr/>
          <p:nvPr/>
        </p:nvSpPr>
        <p:spPr>
          <a:xfrm>
            <a:off x="2131940" y="346347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2117030" y="3866584"/>
            <a:ext cx="362780" cy="18466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902224" y="4160832"/>
            <a:ext cx="3876263" cy="369332"/>
          </a:xfrm>
          <a:prstGeom prst="rect">
            <a:avLst/>
          </a:prstGeom>
          <a:noFill/>
        </p:spPr>
        <p:txBody>
          <a:bodyPr wrap="square" rtlCol="0">
            <a:spAutoFit/>
          </a:bodyPr>
          <a:lstStyle/>
          <a:p>
            <a:r>
              <a:rPr lang="ja-JP" altLang="en-US" dirty="0"/>
              <a:t>プレイヤ</a:t>
            </a:r>
            <a:r>
              <a:rPr lang="en-US" altLang="ja-JP" b="1" dirty="0">
                <a:solidFill>
                  <a:schemeClr val="bg1"/>
                </a:solidFill>
              </a:rPr>
              <a:t>4</a:t>
            </a:r>
            <a:r>
              <a:rPr lang="ja-JP" altLang="en-US" dirty="0"/>
              <a:t>方向移動アニメーション</a:t>
            </a:r>
            <a:endParaRPr lang="en-US" dirty="0"/>
          </a:p>
        </p:txBody>
      </p:sp>
      <p:sp>
        <p:nvSpPr>
          <p:cNvPr id="27" name="Right Arrow 26"/>
          <p:cNvSpPr/>
          <p:nvPr/>
        </p:nvSpPr>
        <p:spPr>
          <a:xfrm>
            <a:off x="2539446" y="4237807"/>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902224" y="4568174"/>
            <a:ext cx="3876263" cy="369332"/>
          </a:xfrm>
          <a:prstGeom prst="rect">
            <a:avLst/>
          </a:prstGeom>
          <a:noFill/>
        </p:spPr>
        <p:txBody>
          <a:bodyPr wrap="square" rtlCol="0">
            <a:spAutoFit/>
          </a:bodyPr>
          <a:lstStyle/>
          <a:p>
            <a:r>
              <a:rPr lang="ja-JP" altLang="en-US" dirty="0"/>
              <a:t>プレイヤアタックアニメーション</a:t>
            </a:r>
            <a:endParaRPr lang="en-US" dirty="0"/>
          </a:p>
        </p:txBody>
      </p:sp>
      <p:sp>
        <p:nvSpPr>
          <p:cNvPr id="29" name="TextBox 28"/>
          <p:cNvSpPr txBox="1"/>
          <p:nvPr/>
        </p:nvSpPr>
        <p:spPr>
          <a:xfrm>
            <a:off x="2902223" y="2210916"/>
            <a:ext cx="3876263" cy="369332"/>
          </a:xfrm>
          <a:prstGeom prst="rect">
            <a:avLst/>
          </a:prstGeom>
          <a:noFill/>
        </p:spPr>
        <p:txBody>
          <a:bodyPr wrap="square" rtlCol="0">
            <a:spAutoFit/>
          </a:bodyPr>
          <a:lstStyle/>
          <a:p>
            <a:r>
              <a:rPr lang="ja-JP" altLang="en-US" dirty="0"/>
              <a:t>プレイヤアタック制御</a:t>
            </a:r>
            <a:endParaRPr lang="en-US" dirty="0"/>
          </a:p>
        </p:txBody>
      </p:sp>
      <p:sp>
        <p:nvSpPr>
          <p:cNvPr id="30" name="Right Arrow 29"/>
          <p:cNvSpPr/>
          <p:nvPr/>
        </p:nvSpPr>
        <p:spPr>
          <a:xfrm>
            <a:off x="2539445" y="2291904"/>
            <a:ext cx="362778" cy="19213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400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3C3B408F-62D9-4F7F-8CDA-41D189E0A063}"/>
              </a:ext>
            </a:extLst>
          </p:cNvPr>
          <p:cNvSpPr/>
          <p:nvPr/>
        </p:nvSpPr>
        <p:spPr>
          <a:xfrm>
            <a:off x="3379208" y="2021567"/>
            <a:ext cx="2314313" cy="219886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Criminal with covered head - Free peopl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9703" y="2470291"/>
            <a:ext cx="957331" cy="95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ard, helmet, police, policeman, riot, security,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970" y="1992476"/>
            <a:ext cx="715479" cy="120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external-content.duckduckgo.com/iu/?u=https%3A%2F%2Ftse1.mm.bing.net%2Fth%3Fid%3DOIP.Fzl7S98H5cbRWqFn--aw6g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8703" y="2408452"/>
            <a:ext cx="540505" cy="5405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7562" y="1366941"/>
            <a:ext cx="6096000" cy="923330"/>
          </a:xfrm>
          <a:prstGeom prst="rect">
            <a:avLst/>
          </a:prstGeom>
        </p:spPr>
        <p:txBody>
          <a:bodyPr>
            <a:spAutoFit/>
          </a:bodyPr>
          <a:lstStyle/>
          <a:p>
            <a:r>
              <a:rPr lang="en-US" dirty="0"/>
              <a:t>敵が武器を投げて、プレイヤーがキャッチシステムをアクティブにしないと、プレイヤーがやられてしまいます。</a:t>
            </a:r>
          </a:p>
        </p:txBody>
      </p:sp>
      <p:pic>
        <p:nvPicPr>
          <p:cNvPr id="1030" name="Picture 6" descr="Angry, annoyed, cringe, emoji, hurt, upset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471" y="2034093"/>
            <a:ext cx="679796" cy="679796"/>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493F7F35-45DA-4100-85F7-448E9A86ED14}"/>
              </a:ext>
            </a:extLst>
          </p:cNvPr>
          <p:cNvSpPr/>
          <p:nvPr/>
        </p:nvSpPr>
        <p:spPr>
          <a:xfrm>
            <a:off x="4443195" y="2866241"/>
            <a:ext cx="346113" cy="3523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341A88E-112A-4B21-8A55-FAC0ECC9D277}"/>
              </a:ext>
            </a:extLst>
          </p:cNvPr>
          <p:cNvSpPr txBox="1"/>
          <p:nvPr/>
        </p:nvSpPr>
        <p:spPr>
          <a:xfrm>
            <a:off x="4421570" y="2809550"/>
            <a:ext cx="346112" cy="369332"/>
          </a:xfrm>
          <a:prstGeom prst="rect">
            <a:avLst/>
          </a:prstGeom>
          <a:noFill/>
        </p:spPr>
        <p:txBody>
          <a:bodyPr wrap="square" rtlCol="0">
            <a:spAutoFit/>
          </a:bodyPr>
          <a:lstStyle/>
          <a:p>
            <a:r>
              <a:rPr kumimoji="1" lang="en-US" altLang="ja-JP" dirty="0">
                <a:solidFill>
                  <a:srgbClr val="FF0000"/>
                </a:solidFill>
              </a:rPr>
              <a:t>A</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0690EFAE-5593-4900-90A1-F7046F75DD4C}"/>
              </a:ext>
            </a:extLst>
          </p:cNvPr>
          <p:cNvSpPr txBox="1"/>
          <p:nvPr/>
        </p:nvSpPr>
        <p:spPr>
          <a:xfrm>
            <a:off x="2841566" y="3587272"/>
            <a:ext cx="3549370" cy="369332"/>
          </a:xfrm>
          <a:prstGeom prst="rect">
            <a:avLst/>
          </a:prstGeom>
          <a:noFill/>
        </p:spPr>
        <p:txBody>
          <a:bodyPr wrap="none" rtlCol="0">
            <a:spAutoFit/>
          </a:bodyPr>
          <a:lstStyle/>
          <a:p>
            <a:r>
              <a:rPr kumimoji="1" lang="ja-JP" altLang="en-US" dirty="0"/>
              <a:t>有効範囲にいると</a:t>
            </a:r>
            <a:r>
              <a:rPr kumimoji="1" lang="en-US" altLang="ja-JP" dirty="0">
                <a:solidFill>
                  <a:srgbClr val="FF0000"/>
                </a:solidFill>
              </a:rPr>
              <a:t>A</a:t>
            </a:r>
            <a:r>
              <a:rPr kumimoji="1" lang="ja-JP" altLang="en-US" dirty="0"/>
              <a:t>ボタンを押す</a:t>
            </a:r>
          </a:p>
        </p:txBody>
      </p:sp>
      <p:sp>
        <p:nvSpPr>
          <p:cNvPr id="9" name="正方形/長方形 8">
            <a:extLst>
              <a:ext uri="{FF2B5EF4-FFF2-40B4-BE49-F238E27FC236}">
                <a16:creationId xmlns:a16="http://schemas.microsoft.com/office/drawing/2014/main" id="{C80BF579-6FDE-43C1-A6B7-90B4ED14414C}"/>
              </a:ext>
            </a:extLst>
          </p:cNvPr>
          <p:cNvSpPr/>
          <p:nvPr/>
        </p:nvSpPr>
        <p:spPr>
          <a:xfrm>
            <a:off x="0" y="0"/>
            <a:ext cx="4420998" cy="9647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プレーヤーアクション</a:t>
            </a:r>
          </a:p>
        </p:txBody>
      </p:sp>
      <p:sp>
        <p:nvSpPr>
          <p:cNvPr id="10" name="テキスト ボックス 9">
            <a:extLst>
              <a:ext uri="{FF2B5EF4-FFF2-40B4-BE49-F238E27FC236}">
                <a16:creationId xmlns:a16="http://schemas.microsoft.com/office/drawing/2014/main" id="{D2C22883-6360-4ECC-921E-55507AF0FAE5}"/>
              </a:ext>
            </a:extLst>
          </p:cNvPr>
          <p:cNvSpPr txBox="1"/>
          <p:nvPr/>
        </p:nvSpPr>
        <p:spPr>
          <a:xfrm>
            <a:off x="7638030" y="2126980"/>
            <a:ext cx="902811" cy="523220"/>
          </a:xfrm>
          <a:prstGeom prst="rect">
            <a:avLst/>
          </a:prstGeom>
          <a:noFill/>
        </p:spPr>
        <p:txBody>
          <a:bodyPr wrap="none" rtlCol="0">
            <a:spAutoFit/>
          </a:bodyPr>
          <a:lstStyle/>
          <a:p>
            <a:r>
              <a:rPr kumimoji="1" lang="ja-JP" altLang="en-US" sz="2800" dirty="0">
                <a:solidFill>
                  <a:srgbClr val="0070C0"/>
                </a:solidFill>
              </a:rPr>
              <a:t>成功</a:t>
            </a:r>
          </a:p>
        </p:txBody>
      </p:sp>
      <p:sp>
        <p:nvSpPr>
          <p:cNvPr id="11" name="テキスト ボックス 10">
            <a:extLst>
              <a:ext uri="{FF2B5EF4-FFF2-40B4-BE49-F238E27FC236}">
                <a16:creationId xmlns:a16="http://schemas.microsoft.com/office/drawing/2014/main" id="{5D079760-83C2-43A1-A384-83744227E816}"/>
              </a:ext>
            </a:extLst>
          </p:cNvPr>
          <p:cNvSpPr txBox="1"/>
          <p:nvPr/>
        </p:nvSpPr>
        <p:spPr>
          <a:xfrm>
            <a:off x="6617381" y="2681575"/>
            <a:ext cx="2723823" cy="369332"/>
          </a:xfrm>
          <a:prstGeom prst="rect">
            <a:avLst/>
          </a:prstGeom>
          <a:noFill/>
        </p:spPr>
        <p:txBody>
          <a:bodyPr wrap="none" rtlCol="0">
            <a:spAutoFit/>
          </a:bodyPr>
          <a:lstStyle/>
          <a:p>
            <a:r>
              <a:rPr kumimoji="1" lang="ja-JP" altLang="en-US" dirty="0"/>
              <a:t>ダメージを受けずに済む</a:t>
            </a:r>
          </a:p>
        </p:txBody>
      </p:sp>
      <p:sp>
        <p:nvSpPr>
          <p:cNvPr id="15" name="テキスト ボックス 14">
            <a:extLst>
              <a:ext uri="{FF2B5EF4-FFF2-40B4-BE49-F238E27FC236}">
                <a16:creationId xmlns:a16="http://schemas.microsoft.com/office/drawing/2014/main" id="{A1CE4279-5D8A-4077-9E3F-B322C6EA645E}"/>
              </a:ext>
            </a:extLst>
          </p:cNvPr>
          <p:cNvSpPr txBox="1"/>
          <p:nvPr/>
        </p:nvSpPr>
        <p:spPr>
          <a:xfrm>
            <a:off x="7850351" y="3178882"/>
            <a:ext cx="902811" cy="523220"/>
          </a:xfrm>
          <a:prstGeom prst="rect">
            <a:avLst/>
          </a:prstGeom>
          <a:noFill/>
        </p:spPr>
        <p:txBody>
          <a:bodyPr wrap="none" rtlCol="0">
            <a:spAutoFit/>
          </a:bodyPr>
          <a:lstStyle/>
          <a:p>
            <a:r>
              <a:rPr kumimoji="1" lang="ja-JP" altLang="en-US" sz="2800" dirty="0">
                <a:solidFill>
                  <a:schemeClr val="accent2"/>
                </a:solidFill>
              </a:rPr>
              <a:t>失敗</a:t>
            </a:r>
          </a:p>
        </p:txBody>
      </p:sp>
      <p:sp>
        <p:nvSpPr>
          <p:cNvPr id="12" name="テキスト ボックス 11">
            <a:extLst>
              <a:ext uri="{FF2B5EF4-FFF2-40B4-BE49-F238E27FC236}">
                <a16:creationId xmlns:a16="http://schemas.microsoft.com/office/drawing/2014/main" id="{9804555E-79FA-4B5A-A576-51A370C588A7}"/>
              </a:ext>
            </a:extLst>
          </p:cNvPr>
          <p:cNvSpPr txBox="1"/>
          <p:nvPr/>
        </p:nvSpPr>
        <p:spPr>
          <a:xfrm>
            <a:off x="6928578" y="3620005"/>
            <a:ext cx="2723823" cy="369332"/>
          </a:xfrm>
          <a:prstGeom prst="rect">
            <a:avLst/>
          </a:prstGeom>
          <a:noFill/>
        </p:spPr>
        <p:txBody>
          <a:bodyPr wrap="none" rtlCol="0">
            <a:spAutoFit/>
          </a:bodyPr>
          <a:lstStyle/>
          <a:p>
            <a:r>
              <a:rPr kumimoji="1" lang="ja-JP" altLang="en-US" dirty="0"/>
              <a:t>ダメージを受けてしまう</a:t>
            </a:r>
          </a:p>
        </p:txBody>
      </p:sp>
    </p:spTree>
    <p:extLst>
      <p:ext uri="{BB962C8B-B14F-4D97-AF65-F5344CB8AC3E}">
        <p14:creationId xmlns:p14="http://schemas.microsoft.com/office/powerpoint/2010/main" val="108615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7033" y="1728375"/>
            <a:ext cx="6096000" cy="3108543"/>
          </a:xfrm>
          <a:prstGeom prst="rect">
            <a:avLst/>
          </a:prstGeom>
        </p:spPr>
        <p:txBody>
          <a:bodyPr>
            <a:spAutoFit/>
          </a:bodyPr>
          <a:lstStyle/>
          <a:p>
            <a:r>
              <a:rPr lang="ja-JP" altLang="en-US" sz="2800" dirty="0">
                <a:latin typeface="Segoe UI" panose="020B0502040204020203" pitchFamily="34" charset="0"/>
              </a:rPr>
              <a:t>企画の仕事はチェックリストのようなものだと思うので、そこにすべての仕事を書かなければなりません。プログラムやグラフィックは実際の仕事で、各タスクの時間や最初に何をすべきかなど、実際の仕事を管理します。</a:t>
            </a:r>
            <a:endParaRPr lang="ja-JP" altLang="en-US" sz="2800" b="0" i="0" dirty="0">
              <a:effectLst/>
              <a:latin typeface="Segoe UI" panose="020B0502040204020203" pitchFamily="34" charset="0"/>
            </a:endParaRPr>
          </a:p>
        </p:txBody>
      </p:sp>
    </p:spTree>
    <p:extLst>
      <p:ext uri="{BB962C8B-B14F-4D97-AF65-F5344CB8AC3E}">
        <p14:creationId xmlns:p14="http://schemas.microsoft.com/office/powerpoint/2010/main" val="160807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74" y="0"/>
            <a:ext cx="11198052" cy="6858000"/>
          </a:xfrm>
          <a:prstGeom prst="rect">
            <a:avLst/>
          </a:prstGeom>
        </p:spPr>
      </p:pic>
      <p:sp>
        <p:nvSpPr>
          <p:cNvPr id="3" name="フローチャート: 結合子 2">
            <a:extLst>
              <a:ext uri="{FF2B5EF4-FFF2-40B4-BE49-F238E27FC236}">
                <a16:creationId xmlns:a16="http://schemas.microsoft.com/office/drawing/2014/main" id="{2E41DF13-F9BC-44D3-9D99-AA203DE5CAC2}"/>
              </a:ext>
            </a:extLst>
          </p:cNvPr>
          <p:cNvSpPr/>
          <p:nvPr/>
        </p:nvSpPr>
        <p:spPr>
          <a:xfrm>
            <a:off x="4790113" y="4806892"/>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フローチャート: 結合子 4">
            <a:extLst>
              <a:ext uri="{FF2B5EF4-FFF2-40B4-BE49-F238E27FC236}">
                <a16:creationId xmlns:a16="http://schemas.microsoft.com/office/drawing/2014/main" id="{3DB2F741-BFBE-4AAE-B001-091D93C3FFCC}"/>
              </a:ext>
            </a:extLst>
          </p:cNvPr>
          <p:cNvSpPr/>
          <p:nvPr/>
        </p:nvSpPr>
        <p:spPr>
          <a:xfrm>
            <a:off x="4472730" y="5370353"/>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フローチャート: 結合子 5">
            <a:extLst>
              <a:ext uri="{FF2B5EF4-FFF2-40B4-BE49-F238E27FC236}">
                <a16:creationId xmlns:a16="http://schemas.microsoft.com/office/drawing/2014/main" id="{DE007E96-277A-45B7-BBEB-001F2EFAB738}"/>
              </a:ext>
            </a:extLst>
          </p:cNvPr>
          <p:cNvSpPr/>
          <p:nvPr/>
        </p:nvSpPr>
        <p:spPr>
          <a:xfrm>
            <a:off x="7250884" y="6227429"/>
            <a:ext cx="218114" cy="218114"/>
          </a:xfrm>
          <a:prstGeom prst="flowChartConnector">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フローチャート: 結合子 6">
            <a:extLst>
              <a:ext uri="{FF2B5EF4-FFF2-40B4-BE49-F238E27FC236}">
                <a16:creationId xmlns:a16="http://schemas.microsoft.com/office/drawing/2014/main" id="{488A44F8-6F11-4506-9DC4-A6F0D57B819C}"/>
              </a:ext>
            </a:extLst>
          </p:cNvPr>
          <p:cNvSpPr/>
          <p:nvPr/>
        </p:nvSpPr>
        <p:spPr>
          <a:xfrm>
            <a:off x="7468998" y="2589281"/>
            <a:ext cx="1140823" cy="355454"/>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player</a:t>
            </a:r>
            <a:endParaRPr kumimoji="1" lang="ja-JP" altLang="en-US" dirty="0"/>
          </a:p>
        </p:txBody>
      </p:sp>
      <p:sp>
        <p:nvSpPr>
          <p:cNvPr id="9" name="フローチャート: 結合子 8">
            <a:extLst>
              <a:ext uri="{FF2B5EF4-FFF2-40B4-BE49-F238E27FC236}">
                <a16:creationId xmlns:a16="http://schemas.microsoft.com/office/drawing/2014/main" id="{32FC74C5-47E6-4F45-96EA-8A81DE21A61F}"/>
              </a:ext>
            </a:extLst>
          </p:cNvPr>
          <p:cNvSpPr/>
          <p:nvPr/>
        </p:nvSpPr>
        <p:spPr>
          <a:xfrm>
            <a:off x="8926925" y="2555725"/>
            <a:ext cx="1198370" cy="374469"/>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enemy</a:t>
            </a:r>
            <a:endParaRPr kumimoji="1" lang="ja-JP" altLang="en-US" dirty="0"/>
          </a:p>
        </p:txBody>
      </p:sp>
      <p:cxnSp>
        <p:nvCxnSpPr>
          <p:cNvPr id="12" name="直線矢印コネクタ 11">
            <a:extLst>
              <a:ext uri="{FF2B5EF4-FFF2-40B4-BE49-F238E27FC236}">
                <a16:creationId xmlns:a16="http://schemas.microsoft.com/office/drawing/2014/main" id="{59759B05-9D55-4EBF-9013-50B1481580BE}"/>
              </a:ext>
            </a:extLst>
          </p:cNvPr>
          <p:cNvCxnSpPr/>
          <p:nvPr/>
        </p:nvCxnSpPr>
        <p:spPr>
          <a:xfrm flipH="1" flipV="1">
            <a:off x="8405769" y="2930194"/>
            <a:ext cx="352337"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132065-C8BA-4972-81C4-7A812CA67FE1}"/>
              </a:ext>
            </a:extLst>
          </p:cNvPr>
          <p:cNvCxnSpPr/>
          <p:nvPr/>
        </p:nvCxnSpPr>
        <p:spPr>
          <a:xfrm flipV="1">
            <a:off x="9218518" y="2944735"/>
            <a:ext cx="110040" cy="19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78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F3C645D-8345-4C6D-A6C2-E85E438364F4}"/>
              </a:ext>
            </a:extLst>
          </p:cNvPr>
          <p:cNvSpPr/>
          <p:nvPr/>
        </p:nvSpPr>
        <p:spPr>
          <a:xfrm>
            <a:off x="0" y="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Alpha</a:t>
            </a:r>
            <a:r>
              <a:rPr kumimoji="1" lang="ja-JP" altLang="en-US" dirty="0"/>
              <a:t>版</a:t>
            </a:r>
          </a:p>
        </p:txBody>
      </p:sp>
      <p:sp>
        <p:nvSpPr>
          <p:cNvPr id="8" name="正方形/長方形 7">
            <a:extLst>
              <a:ext uri="{FF2B5EF4-FFF2-40B4-BE49-F238E27FC236}">
                <a16:creationId xmlns:a16="http://schemas.microsoft.com/office/drawing/2014/main" id="{E7E62CD7-3DC0-4186-9C38-387682277157}"/>
              </a:ext>
            </a:extLst>
          </p:cNvPr>
          <p:cNvSpPr/>
          <p:nvPr/>
        </p:nvSpPr>
        <p:spPr>
          <a:xfrm>
            <a:off x="-1" y="151631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beta</a:t>
            </a:r>
            <a:r>
              <a:rPr kumimoji="1" lang="ja-JP" altLang="en-US" dirty="0"/>
              <a:t>版</a:t>
            </a:r>
          </a:p>
        </p:txBody>
      </p:sp>
      <p:sp>
        <p:nvSpPr>
          <p:cNvPr id="3" name="テキスト ボックス 2">
            <a:extLst>
              <a:ext uri="{FF2B5EF4-FFF2-40B4-BE49-F238E27FC236}">
                <a16:creationId xmlns:a16="http://schemas.microsoft.com/office/drawing/2014/main" id="{FA09443D-8D51-4DCB-8364-1FD253E4FDFA}"/>
              </a:ext>
            </a:extLst>
          </p:cNvPr>
          <p:cNvSpPr txBox="1"/>
          <p:nvPr/>
        </p:nvSpPr>
        <p:spPr>
          <a:xfrm>
            <a:off x="3137482" y="220212"/>
            <a:ext cx="958917" cy="369332"/>
          </a:xfrm>
          <a:prstGeom prst="rect">
            <a:avLst/>
          </a:prstGeom>
          <a:noFill/>
        </p:spPr>
        <p:txBody>
          <a:bodyPr wrap="none" rtlCol="0">
            <a:spAutoFit/>
          </a:bodyPr>
          <a:lstStyle/>
          <a:p>
            <a:r>
              <a:rPr kumimoji="1" lang="en-US" altLang="ja-JP" dirty="0"/>
              <a:t>demo</a:t>
            </a:r>
            <a:r>
              <a:rPr kumimoji="1" lang="ja-JP" altLang="en-US" dirty="0"/>
              <a:t>版</a:t>
            </a:r>
          </a:p>
        </p:txBody>
      </p:sp>
      <p:sp>
        <p:nvSpPr>
          <p:cNvPr id="10" name="テキスト ボックス 9">
            <a:extLst>
              <a:ext uri="{FF2B5EF4-FFF2-40B4-BE49-F238E27FC236}">
                <a16:creationId xmlns:a16="http://schemas.microsoft.com/office/drawing/2014/main" id="{21481370-9392-4217-82CF-37DC3C6D75BC}"/>
              </a:ext>
            </a:extLst>
          </p:cNvPr>
          <p:cNvSpPr txBox="1"/>
          <p:nvPr/>
        </p:nvSpPr>
        <p:spPr>
          <a:xfrm>
            <a:off x="3137481" y="1683982"/>
            <a:ext cx="2262158" cy="369332"/>
          </a:xfrm>
          <a:prstGeom prst="rect">
            <a:avLst/>
          </a:prstGeom>
          <a:noFill/>
        </p:spPr>
        <p:txBody>
          <a:bodyPr wrap="none" rtlCol="0">
            <a:spAutoFit/>
          </a:bodyPr>
          <a:lstStyle/>
          <a:p>
            <a:r>
              <a:rPr kumimoji="1" lang="ja-JP" altLang="en-US" dirty="0"/>
              <a:t>完成版にちかずける</a:t>
            </a:r>
          </a:p>
        </p:txBody>
      </p:sp>
      <p:sp>
        <p:nvSpPr>
          <p:cNvPr id="11" name="正方形/長方形 10">
            <a:extLst>
              <a:ext uri="{FF2B5EF4-FFF2-40B4-BE49-F238E27FC236}">
                <a16:creationId xmlns:a16="http://schemas.microsoft.com/office/drawing/2014/main" id="{A6598CEE-D93B-4057-9427-99E5137DAF05}"/>
              </a:ext>
            </a:extLst>
          </p:cNvPr>
          <p:cNvSpPr/>
          <p:nvPr/>
        </p:nvSpPr>
        <p:spPr>
          <a:xfrm>
            <a:off x="-2" y="2826391"/>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完成版</a:t>
            </a:r>
          </a:p>
        </p:txBody>
      </p:sp>
      <p:sp>
        <p:nvSpPr>
          <p:cNvPr id="4" name="テキスト ボックス 3">
            <a:extLst>
              <a:ext uri="{FF2B5EF4-FFF2-40B4-BE49-F238E27FC236}">
                <a16:creationId xmlns:a16="http://schemas.microsoft.com/office/drawing/2014/main" id="{22C0DD0D-B4CA-4244-B9E7-E49D796A7444}"/>
              </a:ext>
            </a:extLst>
          </p:cNvPr>
          <p:cNvSpPr txBox="1"/>
          <p:nvPr/>
        </p:nvSpPr>
        <p:spPr>
          <a:xfrm>
            <a:off x="3204594" y="3095538"/>
            <a:ext cx="2031325" cy="369332"/>
          </a:xfrm>
          <a:prstGeom prst="rect">
            <a:avLst/>
          </a:prstGeom>
          <a:noFill/>
        </p:spPr>
        <p:txBody>
          <a:bodyPr wrap="none" rtlCol="0">
            <a:spAutoFit/>
          </a:bodyPr>
          <a:lstStyle/>
          <a:p>
            <a:r>
              <a:rPr kumimoji="1" lang="ja-JP" altLang="en-US" dirty="0"/>
              <a:t>全て完了した状態</a:t>
            </a:r>
          </a:p>
        </p:txBody>
      </p:sp>
    </p:spTree>
    <p:extLst>
      <p:ext uri="{BB962C8B-B14F-4D97-AF65-F5344CB8AC3E}">
        <p14:creationId xmlns:p14="http://schemas.microsoft.com/office/powerpoint/2010/main" val="846363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30C79F88-F3D5-4376-B00B-94519014C187}"/>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135B3D36-40EC-444B-8762-BBBBE9BD344D}"/>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D762F44-B046-44C9-9912-563091CCA331}"/>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テキスト ボックス 6">
            <a:extLst>
              <a:ext uri="{FF2B5EF4-FFF2-40B4-BE49-F238E27FC236}">
                <a16:creationId xmlns:a16="http://schemas.microsoft.com/office/drawing/2014/main" id="{F6C30675-35A8-409F-B410-13ACE7FEFDEA}"/>
              </a:ext>
            </a:extLst>
          </p:cNvPr>
          <p:cNvSpPr txBox="1"/>
          <p:nvPr/>
        </p:nvSpPr>
        <p:spPr>
          <a:xfrm>
            <a:off x="251618" y="744303"/>
            <a:ext cx="1569660" cy="369332"/>
          </a:xfrm>
          <a:prstGeom prst="rect">
            <a:avLst/>
          </a:prstGeom>
          <a:noFill/>
        </p:spPr>
        <p:txBody>
          <a:bodyPr wrap="none" rtlCol="0">
            <a:spAutoFit/>
          </a:bodyPr>
          <a:lstStyle/>
          <a:p>
            <a:r>
              <a:rPr kumimoji="1" lang="ja-JP" altLang="en-US" dirty="0"/>
              <a:t>完成した状態</a:t>
            </a:r>
          </a:p>
        </p:txBody>
      </p:sp>
      <p:sp>
        <p:nvSpPr>
          <p:cNvPr id="42" name="正方形/長方形 41">
            <a:extLst>
              <a:ext uri="{FF2B5EF4-FFF2-40B4-BE49-F238E27FC236}">
                <a16:creationId xmlns:a16="http://schemas.microsoft.com/office/drawing/2014/main" id="{294BBB0A-3D01-4B4D-A171-E425A1AC2345}"/>
              </a:ext>
            </a:extLst>
          </p:cNvPr>
          <p:cNvSpPr/>
          <p:nvPr/>
        </p:nvSpPr>
        <p:spPr>
          <a:xfrm>
            <a:off x="2978092" y="169873"/>
            <a:ext cx="2902592" cy="188752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B9DAC98F-D9B6-4EB7-8D5A-7DA49C5F3E29}"/>
              </a:ext>
            </a:extLst>
          </p:cNvPr>
          <p:cNvSpPr txBox="1"/>
          <p:nvPr/>
        </p:nvSpPr>
        <p:spPr>
          <a:xfrm>
            <a:off x="2978092" y="169873"/>
            <a:ext cx="1099981" cy="369332"/>
          </a:xfrm>
          <a:prstGeom prst="rect">
            <a:avLst/>
          </a:prstGeom>
          <a:noFill/>
        </p:spPr>
        <p:txBody>
          <a:bodyPr wrap="none" rtlCol="0">
            <a:spAutoFit/>
          </a:bodyPr>
          <a:lstStyle/>
          <a:p>
            <a:r>
              <a:rPr kumimoji="1" lang="en-US" altLang="ja-JP" dirty="0" err="1"/>
              <a:t>titlescene</a:t>
            </a:r>
            <a:endParaRPr kumimoji="1" lang="ja-JP" altLang="en-US" dirty="0"/>
          </a:p>
        </p:txBody>
      </p:sp>
      <p:sp>
        <p:nvSpPr>
          <p:cNvPr id="44" name="矢印: 下 43">
            <a:extLst>
              <a:ext uri="{FF2B5EF4-FFF2-40B4-BE49-F238E27FC236}">
                <a16:creationId xmlns:a16="http://schemas.microsoft.com/office/drawing/2014/main" id="{C9C4450E-A2F6-4EB9-85EA-C2DC559FABC8}"/>
              </a:ext>
            </a:extLst>
          </p:cNvPr>
          <p:cNvSpPr/>
          <p:nvPr/>
        </p:nvSpPr>
        <p:spPr>
          <a:xfrm>
            <a:off x="4148356" y="2164360"/>
            <a:ext cx="562063" cy="545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5EDBB286-6263-4C14-ABC9-06FF59E69074}"/>
              </a:ext>
            </a:extLst>
          </p:cNvPr>
          <p:cNvSpPr/>
          <p:nvPr/>
        </p:nvSpPr>
        <p:spPr>
          <a:xfrm>
            <a:off x="2752988" y="2816608"/>
            <a:ext cx="3352800" cy="184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B5081627-F810-4C50-8C66-88361C6E0B70}"/>
              </a:ext>
            </a:extLst>
          </p:cNvPr>
          <p:cNvSpPr txBox="1"/>
          <p:nvPr/>
        </p:nvSpPr>
        <p:spPr>
          <a:xfrm>
            <a:off x="2752988" y="2816608"/>
            <a:ext cx="1255985" cy="369332"/>
          </a:xfrm>
          <a:prstGeom prst="rect">
            <a:avLst/>
          </a:prstGeom>
          <a:noFill/>
        </p:spPr>
        <p:txBody>
          <a:bodyPr wrap="none" rtlCol="0">
            <a:spAutoFit/>
          </a:bodyPr>
          <a:lstStyle/>
          <a:p>
            <a:r>
              <a:rPr kumimoji="1" lang="en-US" altLang="ja-JP" dirty="0" err="1"/>
              <a:t>gameScene</a:t>
            </a:r>
            <a:endParaRPr kumimoji="1" lang="ja-JP" altLang="en-US" dirty="0"/>
          </a:p>
        </p:txBody>
      </p:sp>
      <p:sp>
        <p:nvSpPr>
          <p:cNvPr id="47" name="矢印: 下 46">
            <a:extLst>
              <a:ext uri="{FF2B5EF4-FFF2-40B4-BE49-F238E27FC236}">
                <a16:creationId xmlns:a16="http://schemas.microsoft.com/office/drawing/2014/main" id="{3D5C3C26-0CF6-4BF2-998A-7BB33461C96A}"/>
              </a:ext>
            </a:extLst>
          </p:cNvPr>
          <p:cNvSpPr/>
          <p:nvPr/>
        </p:nvSpPr>
        <p:spPr>
          <a:xfrm>
            <a:off x="4148356" y="4771252"/>
            <a:ext cx="492855" cy="5515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C5BAAE90-B2EF-46E7-BE00-E2E38FA6BE2C}"/>
              </a:ext>
            </a:extLst>
          </p:cNvPr>
          <p:cNvSpPr/>
          <p:nvPr/>
        </p:nvSpPr>
        <p:spPr>
          <a:xfrm>
            <a:off x="2978092" y="5423500"/>
            <a:ext cx="2950478" cy="13988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a:extLst>
              <a:ext uri="{FF2B5EF4-FFF2-40B4-BE49-F238E27FC236}">
                <a16:creationId xmlns:a16="http://schemas.microsoft.com/office/drawing/2014/main" id="{9EE7F202-A661-454B-A5BB-E6958981704C}"/>
              </a:ext>
            </a:extLst>
          </p:cNvPr>
          <p:cNvSpPr txBox="1"/>
          <p:nvPr/>
        </p:nvSpPr>
        <p:spPr>
          <a:xfrm>
            <a:off x="3024636" y="5463343"/>
            <a:ext cx="1685783" cy="369332"/>
          </a:xfrm>
          <a:prstGeom prst="rect">
            <a:avLst/>
          </a:prstGeom>
          <a:noFill/>
        </p:spPr>
        <p:txBody>
          <a:bodyPr wrap="none" rtlCol="0">
            <a:spAutoFit/>
          </a:bodyPr>
          <a:lstStyle/>
          <a:p>
            <a:r>
              <a:rPr kumimoji="1" lang="en-US" altLang="ja-JP" dirty="0" err="1"/>
              <a:t>gameOverscene</a:t>
            </a:r>
            <a:endParaRPr kumimoji="1" lang="ja-JP" altLang="en-US" dirty="0"/>
          </a:p>
        </p:txBody>
      </p:sp>
      <p:sp>
        <p:nvSpPr>
          <p:cNvPr id="50" name="矢印: 上向き折線 49">
            <a:extLst>
              <a:ext uri="{FF2B5EF4-FFF2-40B4-BE49-F238E27FC236}">
                <a16:creationId xmlns:a16="http://schemas.microsoft.com/office/drawing/2014/main" id="{8B682213-DA76-40BF-8F79-0F79F375906A}"/>
              </a:ext>
            </a:extLst>
          </p:cNvPr>
          <p:cNvSpPr/>
          <p:nvPr/>
        </p:nvSpPr>
        <p:spPr>
          <a:xfrm rot="16200000">
            <a:off x="3814700" y="2985053"/>
            <a:ext cx="5561522" cy="884076"/>
          </a:xfrm>
          <a:prstGeom prst="bentUpArrow">
            <a:avLst>
              <a:gd name="adj1" fmla="val 22471"/>
              <a:gd name="adj2" fmla="val 23899"/>
              <a:gd name="adj3" fmla="val 17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A3ADF775-6F8C-47F7-B011-34506FC5390E}"/>
              </a:ext>
            </a:extLst>
          </p:cNvPr>
          <p:cNvSpPr/>
          <p:nvPr/>
        </p:nvSpPr>
        <p:spPr>
          <a:xfrm>
            <a:off x="5928570" y="6034831"/>
            <a:ext cx="1108928"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971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6455506"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442375" y="232172"/>
            <a:ext cx="5570756" cy="1015663"/>
          </a:xfrm>
          <a:prstGeom prst="rect">
            <a:avLst/>
          </a:prstGeom>
          <a:noFill/>
        </p:spPr>
        <p:txBody>
          <a:bodyPr wrap="none" rtlCol="0">
            <a:spAutoFit/>
          </a:bodyPr>
          <a:lstStyle/>
          <a:p>
            <a:r>
              <a:rPr kumimoji="1" lang="ja-JP" altLang="en-US" sz="6000" dirty="0">
                <a:solidFill>
                  <a:schemeClr val="bg1"/>
                </a:solidFill>
              </a:rPr>
              <a:t>初期コンセプト</a:t>
            </a:r>
          </a:p>
        </p:txBody>
      </p:sp>
      <p:sp>
        <p:nvSpPr>
          <p:cNvPr id="10" name="TextBox 9"/>
          <p:cNvSpPr txBox="1"/>
          <p:nvPr/>
        </p:nvSpPr>
        <p:spPr>
          <a:xfrm>
            <a:off x="2468742" y="1863633"/>
            <a:ext cx="7088777" cy="923330"/>
          </a:xfrm>
          <a:prstGeom prst="rect">
            <a:avLst/>
          </a:prstGeom>
          <a:noFill/>
        </p:spPr>
        <p:txBody>
          <a:bodyPr wrap="square" rtlCol="0">
            <a:spAutoFit/>
          </a:bodyPr>
          <a:lstStyle/>
          <a:p>
            <a:r>
              <a:rPr lang="ja-JP" altLang="en-US" dirty="0"/>
              <a:t>それは、プレイヤーが敵を倒すために</a:t>
            </a:r>
            <a:r>
              <a:rPr lang="ja-JP" altLang="en-US" b="1" dirty="0">
                <a:solidFill>
                  <a:srgbClr val="FF0000"/>
                </a:solidFill>
              </a:rPr>
              <a:t>近接戦闘</a:t>
            </a:r>
            <a:r>
              <a:rPr lang="ja-JP" altLang="en-US" dirty="0"/>
              <a:t>であり、また、プレイヤーは敵を殺すために</a:t>
            </a:r>
            <a:r>
              <a:rPr lang="ja-JP" altLang="en-US" b="1" dirty="0">
                <a:solidFill>
                  <a:srgbClr val="FF0000"/>
                </a:solidFill>
              </a:rPr>
              <a:t>銃を使用</a:t>
            </a:r>
            <a:r>
              <a:rPr lang="ja-JP" altLang="en-US" dirty="0"/>
              <a:t>することができるを行うアクションゲームです。</a:t>
            </a:r>
            <a:endParaRPr lang="en-US" dirty="0"/>
          </a:p>
        </p:txBody>
      </p:sp>
      <p:pic>
        <p:nvPicPr>
          <p:cNvPr id="2054"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4762" y="4833773"/>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914" y="4268336"/>
            <a:ext cx="10723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1981" y="458064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14689" y="458064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0420" y="5007661"/>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View topic - ıllıllı ғroхт'ѕ gғх ѕнop ıllıllı"/>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7250" y="4750717"/>
            <a:ext cx="79365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641584" y="4750717"/>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85146" y="5114688"/>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View topic - ıllıllı ғroхт'ѕ gғх ѕнop ıllıll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40890" y="5177731"/>
            <a:ext cx="990079" cy="3401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Shooting, sport shoot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847259" y="7118665"/>
            <a:ext cx="197198" cy="17575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ghter, gladiator, medieval, morning star, soldier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0075" y="3358160"/>
            <a:ext cx="799306" cy="7306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Shooting, sport shoo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388431" y="4554690"/>
            <a:ext cx="1041833" cy="107233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185253" y="3617039"/>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Fighter, gladiator, medieval, morning star, soldi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30969" y="3170588"/>
            <a:ext cx="719172" cy="73061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95775" y="3184558"/>
            <a:ext cx="841132" cy="84113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Blast, bomb, boom, burst, cloudy explosion, effect ..."/>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2047" y="4458171"/>
            <a:ext cx="841132" cy="84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1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FEBA87B-6371-4CE0-9F83-08998A7171CD}"/>
              </a:ext>
            </a:extLst>
          </p:cNvPr>
          <p:cNvGrpSpPr/>
          <p:nvPr/>
        </p:nvGrpSpPr>
        <p:grpSpPr>
          <a:xfrm>
            <a:off x="0" y="0"/>
            <a:ext cx="2030135" cy="704676"/>
            <a:chOff x="0" y="-33340"/>
            <a:chExt cx="2030135" cy="704676"/>
          </a:xfrm>
        </p:grpSpPr>
        <p:sp>
          <p:nvSpPr>
            <p:cNvPr id="6" name="正方形/長方形 5">
              <a:extLst>
                <a:ext uri="{FF2B5EF4-FFF2-40B4-BE49-F238E27FC236}">
                  <a16:creationId xmlns:a16="http://schemas.microsoft.com/office/drawing/2014/main" id="{603ECFD9-DCBE-4F94-8232-0C2D4084B022}"/>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1CF4D67-7BBF-43F1-ADBF-77AEF44D1F9C}"/>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4" name="正方形/長方形 3">
            <a:extLst>
              <a:ext uri="{FF2B5EF4-FFF2-40B4-BE49-F238E27FC236}">
                <a16:creationId xmlns:a16="http://schemas.microsoft.com/office/drawing/2014/main" id="{C0E771C5-4EDB-44B2-B212-4A0ED4349AB3}"/>
              </a:ext>
            </a:extLst>
          </p:cNvPr>
          <p:cNvSpPr/>
          <p:nvPr/>
        </p:nvSpPr>
        <p:spPr>
          <a:xfrm>
            <a:off x="5155297" y="1311914"/>
            <a:ext cx="3837701" cy="2437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818EB7C-3E91-4093-B5DA-20677C935457}"/>
              </a:ext>
            </a:extLst>
          </p:cNvPr>
          <p:cNvSpPr txBox="1"/>
          <p:nvPr/>
        </p:nvSpPr>
        <p:spPr>
          <a:xfrm>
            <a:off x="2357307" y="646331"/>
            <a:ext cx="1860509" cy="369332"/>
          </a:xfrm>
          <a:prstGeom prst="rect">
            <a:avLst/>
          </a:prstGeom>
          <a:noFill/>
        </p:spPr>
        <p:txBody>
          <a:bodyPr wrap="none" rtlCol="0">
            <a:spAutoFit/>
          </a:bodyPr>
          <a:lstStyle/>
          <a:p>
            <a:r>
              <a:rPr kumimoji="1" lang="en-US" altLang="ja-JP" dirty="0"/>
              <a:t>Display resolution</a:t>
            </a:r>
            <a:endParaRPr kumimoji="1" lang="ja-JP" altLang="en-US" dirty="0"/>
          </a:p>
        </p:txBody>
      </p:sp>
      <p:sp>
        <p:nvSpPr>
          <p:cNvPr id="12" name="テキスト ボックス 11">
            <a:extLst>
              <a:ext uri="{FF2B5EF4-FFF2-40B4-BE49-F238E27FC236}">
                <a16:creationId xmlns:a16="http://schemas.microsoft.com/office/drawing/2014/main" id="{8E872A5B-639C-4603-B8C0-0D6E2C994930}"/>
              </a:ext>
            </a:extLst>
          </p:cNvPr>
          <p:cNvSpPr txBox="1"/>
          <p:nvPr/>
        </p:nvSpPr>
        <p:spPr>
          <a:xfrm>
            <a:off x="6639476" y="3749878"/>
            <a:ext cx="869341" cy="369332"/>
          </a:xfrm>
          <a:prstGeom prst="rect">
            <a:avLst/>
          </a:prstGeom>
          <a:noFill/>
        </p:spPr>
        <p:txBody>
          <a:bodyPr wrap="none" rtlCol="0">
            <a:spAutoFit/>
          </a:bodyPr>
          <a:lstStyle/>
          <a:p>
            <a:r>
              <a:rPr kumimoji="1" lang="en-US" altLang="ja-JP" dirty="0"/>
              <a:t>1680px</a:t>
            </a:r>
            <a:endParaRPr kumimoji="1" lang="ja-JP" altLang="en-US" dirty="0"/>
          </a:p>
        </p:txBody>
      </p:sp>
      <p:sp>
        <p:nvSpPr>
          <p:cNvPr id="14" name="テキスト ボックス 13">
            <a:extLst>
              <a:ext uri="{FF2B5EF4-FFF2-40B4-BE49-F238E27FC236}">
                <a16:creationId xmlns:a16="http://schemas.microsoft.com/office/drawing/2014/main" id="{5A91E68C-4FE4-4D79-839B-F9D2C1310722}"/>
              </a:ext>
            </a:extLst>
          </p:cNvPr>
          <p:cNvSpPr txBox="1"/>
          <p:nvPr/>
        </p:nvSpPr>
        <p:spPr>
          <a:xfrm rot="5400000">
            <a:off x="4594470" y="2346230"/>
            <a:ext cx="752322" cy="369332"/>
          </a:xfrm>
          <a:prstGeom prst="rect">
            <a:avLst/>
          </a:prstGeom>
          <a:noFill/>
        </p:spPr>
        <p:txBody>
          <a:bodyPr wrap="none" rtlCol="0">
            <a:spAutoFit/>
          </a:bodyPr>
          <a:lstStyle/>
          <a:p>
            <a:r>
              <a:rPr kumimoji="1" lang="en-US" altLang="ja-JP" dirty="0"/>
              <a:t>920px</a:t>
            </a:r>
            <a:endParaRPr kumimoji="1" lang="ja-JP" altLang="en-US" dirty="0"/>
          </a:p>
        </p:txBody>
      </p:sp>
      <p:sp>
        <p:nvSpPr>
          <p:cNvPr id="15" name="正方形/長方形 14">
            <a:extLst>
              <a:ext uri="{FF2B5EF4-FFF2-40B4-BE49-F238E27FC236}">
                <a16:creationId xmlns:a16="http://schemas.microsoft.com/office/drawing/2014/main" id="{E658AC0F-A43B-4C78-BD8E-2E6EA5E00F25}"/>
              </a:ext>
            </a:extLst>
          </p:cNvPr>
          <p:cNvSpPr/>
          <p:nvPr/>
        </p:nvSpPr>
        <p:spPr>
          <a:xfrm>
            <a:off x="1931415" y="1996580"/>
            <a:ext cx="578189" cy="54609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3C2A202-CBD9-47FA-8F8D-17CF0F226575}"/>
              </a:ext>
            </a:extLst>
          </p:cNvPr>
          <p:cNvSpPr txBox="1"/>
          <p:nvPr/>
        </p:nvSpPr>
        <p:spPr>
          <a:xfrm>
            <a:off x="440847" y="1015663"/>
            <a:ext cx="762645" cy="369332"/>
          </a:xfrm>
          <a:prstGeom prst="rect">
            <a:avLst/>
          </a:prstGeom>
          <a:solidFill>
            <a:schemeClr val="accent2">
              <a:lumMod val="60000"/>
              <a:lumOff val="40000"/>
            </a:schemeClr>
          </a:solidFill>
        </p:spPr>
        <p:txBody>
          <a:bodyPr wrap="none" rtlCol="0">
            <a:spAutoFit/>
          </a:bodyPr>
          <a:lstStyle/>
          <a:p>
            <a:r>
              <a:rPr kumimoji="1" lang="en-US" altLang="ja-JP" dirty="0"/>
              <a:t>player</a:t>
            </a:r>
            <a:endParaRPr kumimoji="1" lang="ja-JP" altLang="en-US" dirty="0"/>
          </a:p>
        </p:txBody>
      </p:sp>
      <p:sp>
        <p:nvSpPr>
          <p:cNvPr id="17" name="テキスト ボックス 16">
            <a:extLst>
              <a:ext uri="{FF2B5EF4-FFF2-40B4-BE49-F238E27FC236}">
                <a16:creationId xmlns:a16="http://schemas.microsoft.com/office/drawing/2014/main" id="{7A6BCCF6-5015-40A0-BE49-64BE91141B07}"/>
              </a:ext>
            </a:extLst>
          </p:cNvPr>
          <p:cNvSpPr txBox="1"/>
          <p:nvPr/>
        </p:nvSpPr>
        <p:spPr>
          <a:xfrm>
            <a:off x="711114" y="1900295"/>
            <a:ext cx="984757" cy="369332"/>
          </a:xfrm>
          <a:prstGeom prst="rect">
            <a:avLst/>
          </a:prstGeom>
          <a:noFill/>
        </p:spPr>
        <p:txBody>
          <a:bodyPr wrap="none" rtlCol="0">
            <a:spAutoFit/>
          </a:bodyPr>
          <a:lstStyle/>
          <a:p>
            <a:r>
              <a:rPr kumimoji="1" lang="en-US" altLang="ja-JP" dirty="0"/>
              <a:t>40*40px</a:t>
            </a:r>
            <a:endParaRPr kumimoji="1" lang="ja-JP" altLang="en-US" dirty="0"/>
          </a:p>
        </p:txBody>
      </p:sp>
      <p:sp>
        <p:nvSpPr>
          <p:cNvPr id="18" name="テキスト ボックス 17">
            <a:extLst>
              <a:ext uri="{FF2B5EF4-FFF2-40B4-BE49-F238E27FC236}">
                <a16:creationId xmlns:a16="http://schemas.microsoft.com/office/drawing/2014/main" id="{638BC722-4A39-47BF-AE19-EC37A414A279}"/>
              </a:ext>
            </a:extLst>
          </p:cNvPr>
          <p:cNvSpPr txBox="1"/>
          <p:nvPr/>
        </p:nvSpPr>
        <p:spPr>
          <a:xfrm>
            <a:off x="592544" y="1555536"/>
            <a:ext cx="1613134" cy="369332"/>
          </a:xfrm>
          <a:prstGeom prst="rect">
            <a:avLst/>
          </a:prstGeom>
          <a:noFill/>
        </p:spPr>
        <p:txBody>
          <a:bodyPr wrap="none" rtlCol="0">
            <a:spAutoFit/>
          </a:bodyPr>
          <a:lstStyle/>
          <a:p>
            <a:r>
              <a:rPr kumimoji="1" lang="en-US" altLang="ja-JP" dirty="0"/>
              <a:t>Making version</a:t>
            </a:r>
            <a:endParaRPr kumimoji="1" lang="ja-JP" altLang="en-US" dirty="0"/>
          </a:p>
        </p:txBody>
      </p:sp>
      <p:sp>
        <p:nvSpPr>
          <p:cNvPr id="19" name="テキスト ボックス 18">
            <a:extLst>
              <a:ext uri="{FF2B5EF4-FFF2-40B4-BE49-F238E27FC236}">
                <a16:creationId xmlns:a16="http://schemas.microsoft.com/office/drawing/2014/main" id="{CD23EDCA-2317-41FF-95A8-785795FD862A}"/>
              </a:ext>
            </a:extLst>
          </p:cNvPr>
          <p:cNvSpPr txBox="1"/>
          <p:nvPr/>
        </p:nvSpPr>
        <p:spPr>
          <a:xfrm>
            <a:off x="592544" y="2542675"/>
            <a:ext cx="1587999" cy="369332"/>
          </a:xfrm>
          <a:prstGeom prst="rect">
            <a:avLst/>
          </a:prstGeom>
          <a:noFill/>
        </p:spPr>
        <p:txBody>
          <a:bodyPr wrap="none" rtlCol="0">
            <a:spAutoFit/>
          </a:bodyPr>
          <a:lstStyle/>
          <a:p>
            <a:r>
              <a:rPr kumimoji="1" lang="en-US" altLang="ja-JP" dirty="0"/>
              <a:t>Display version</a:t>
            </a:r>
            <a:endParaRPr kumimoji="1" lang="ja-JP" altLang="en-US" dirty="0"/>
          </a:p>
        </p:txBody>
      </p:sp>
      <p:sp>
        <p:nvSpPr>
          <p:cNvPr id="20" name="テキスト ボックス 19">
            <a:extLst>
              <a:ext uri="{FF2B5EF4-FFF2-40B4-BE49-F238E27FC236}">
                <a16:creationId xmlns:a16="http://schemas.microsoft.com/office/drawing/2014/main" id="{9E05B7F1-8921-4E97-853B-2F9258CEF2CE}"/>
              </a:ext>
            </a:extLst>
          </p:cNvPr>
          <p:cNvSpPr txBox="1"/>
          <p:nvPr/>
        </p:nvSpPr>
        <p:spPr>
          <a:xfrm>
            <a:off x="711113" y="3059668"/>
            <a:ext cx="984757" cy="369332"/>
          </a:xfrm>
          <a:prstGeom prst="rect">
            <a:avLst/>
          </a:prstGeom>
          <a:noFill/>
        </p:spPr>
        <p:txBody>
          <a:bodyPr wrap="none" rtlCol="0">
            <a:spAutoFit/>
          </a:bodyPr>
          <a:lstStyle/>
          <a:p>
            <a:r>
              <a:rPr kumimoji="1" lang="en-US" altLang="ja-JP" dirty="0"/>
              <a:t>80*80px</a:t>
            </a:r>
            <a:endParaRPr kumimoji="1" lang="ja-JP" altLang="en-US" dirty="0"/>
          </a:p>
        </p:txBody>
      </p:sp>
      <p:sp>
        <p:nvSpPr>
          <p:cNvPr id="22" name="正方形/長方形 21">
            <a:extLst>
              <a:ext uri="{FF2B5EF4-FFF2-40B4-BE49-F238E27FC236}">
                <a16:creationId xmlns:a16="http://schemas.microsoft.com/office/drawing/2014/main" id="{D69FDF5C-2CCB-49FA-97EB-51C1FDD19064}"/>
              </a:ext>
            </a:extLst>
          </p:cNvPr>
          <p:cNvSpPr/>
          <p:nvPr/>
        </p:nvSpPr>
        <p:spPr>
          <a:xfrm>
            <a:off x="1942779" y="2912007"/>
            <a:ext cx="1224631" cy="115665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E8E8A-73C5-46D7-8E2A-EA898B2846EB}"/>
              </a:ext>
            </a:extLst>
          </p:cNvPr>
          <p:cNvSpPr txBox="1"/>
          <p:nvPr/>
        </p:nvSpPr>
        <p:spPr>
          <a:xfrm>
            <a:off x="4507650" y="4121940"/>
            <a:ext cx="491417" cy="369332"/>
          </a:xfrm>
          <a:prstGeom prst="rect">
            <a:avLst/>
          </a:prstGeom>
          <a:noFill/>
        </p:spPr>
        <p:txBody>
          <a:bodyPr wrap="none" rtlCol="0">
            <a:spAutoFit/>
          </a:bodyPr>
          <a:lstStyle/>
          <a:p>
            <a:r>
              <a:rPr kumimoji="1" lang="en-US" altLang="ja-JP" dirty="0"/>
              <a:t>.txt</a:t>
            </a:r>
            <a:endParaRPr kumimoji="1" lang="ja-JP" altLang="en-US" dirty="0"/>
          </a:p>
        </p:txBody>
      </p:sp>
      <p:pic>
        <p:nvPicPr>
          <p:cNvPr id="2052" name="Picture 4" descr="Txtファイル | 無料のアイコン">
            <a:extLst>
              <a:ext uri="{FF2B5EF4-FFF2-40B4-BE49-F238E27FC236}">
                <a16:creationId xmlns:a16="http://schemas.microsoft.com/office/drawing/2014/main" id="{DB92FBEA-1D5A-489D-80BB-B92B03AA58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7309" y="4491272"/>
            <a:ext cx="723517" cy="72351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C39FCEC4-7849-4235-A655-695835C198B2}"/>
              </a:ext>
            </a:extLst>
          </p:cNvPr>
          <p:cNvSpPr txBox="1"/>
          <p:nvPr/>
        </p:nvSpPr>
        <p:spPr>
          <a:xfrm>
            <a:off x="592544" y="4186323"/>
            <a:ext cx="601447" cy="369332"/>
          </a:xfrm>
          <a:prstGeom prst="rect">
            <a:avLst/>
          </a:prstGeom>
          <a:noFill/>
        </p:spPr>
        <p:txBody>
          <a:bodyPr wrap="none" rtlCol="0">
            <a:spAutoFit/>
          </a:bodyPr>
          <a:lstStyle/>
          <a:p>
            <a:r>
              <a:rPr kumimoji="1" lang="en-US" altLang="ja-JP" dirty="0"/>
              <a:t>map</a:t>
            </a:r>
            <a:endParaRPr kumimoji="1" lang="ja-JP" altLang="en-US" dirty="0"/>
          </a:p>
        </p:txBody>
      </p:sp>
      <p:sp>
        <p:nvSpPr>
          <p:cNvPr id="26" name="テキスト ボックス 25">
            <a:extLst>
              <a:ext uri="{FF2B5EF4-FFF2-40B4-BE49-F238E27FC236}">
                <a16:creationId xmlns:a16="http://schemas.microsoft.com/office/drawing/2014/main" id="{D0963E0B-B704-493A-B2E0-A6DFD6A23EE5}"/>
              </a:ext>
            </a:extLst>
          </p:cNvPr>
          <p:cNvSpPr txBox="1"/>
          <p:nvPr/>
        </p:nvSpPr>
        <p:spPr>
          <a:xfrm>
            <a:off x="1981912" y="4318522"/>
            <a:ext cx="1540743" cy="369332"/>
          </a:xfrm>
          <a:prstGeom prst="rect">
            <a:avLst/>
          </a:prstGeom>
          <a:noFill/>
        </p:spPr>
        <p:txBody>
          <a:bodyPr wrap="none" rtlCol="0">
            <a:spAutoFit/>
          </a:bodyPr>
          <a:lstStyle/>
          <a:p>
            <a:r>
              <a:rPr kumimoji="1" lang="en-US" altLang="ja-JP" dirty="0" err="1"/>
              <a:t>loadStageData</a:t>
            </a:r>
            <a:endParaRPr kumimoji="1" lang="ja-JP" altLang="en-US" dirty="0"/>
          </a:p>
        </p:txBody>
      </p:sp>
      <p:sp>
        <p:nvSpPr>
          <p:cNvPr id="27" name="テキスト ボックス 26">
            <a:extLst>
              <a:ext uri="{FF2B5EF4-FFF2-40B4-BE49-F238E27FC236}">
                <a16:creationId xmlns:a16="http://schemas.microsoft.com/office/drawing/2014/main" id="{A5C2F739-30C9-4EDA-800E-E53B0D6BC143}"/>
              </a:ext>
            </a:extLst>
          </p:cNvPr>
          <p:cNvSpPr txBox="1"/>
          <p:nvPr/>
        </p:nvSpPr>
        <p:spPr>
          <a:xfrm>
            <a:off x="1920905" y="4998841"/>
            <a:ext cx="2620717" cy="369332"/>
          </a:xfrm>
          <a:prstGeom prst="rect">
            <a:avLst/>
          </a:prstGeom>
          <a:noFill/>
        </p:spPr>
        <p:txBody>
          <a:bodyPr wrap="none" rtlCol="0">
            <a:spAutoFit/>
          </a:bodyPr>
          <a:lstStyle/>
          <a:p>
            <a:r>
              <a:rPr kumimoji="1" lang="ja-JP" altLang="en-US" dirty="0"/>
              <a:t>読み込んだ</a:t>
            </a:r>
            <a:r>
              <a:rPr kumimoji="1" lang="en-US" altLang="ja-JP" dirty="0" err="1"/>
              <a:t>chipCount:x,y</a:t>
            </a:r>
            <a:endParaRPr kumimoji="1" lang="ja-JP" altLang="en-US" dirty="0"/>
          </a:p>
        </p:txBody>
      </p:sp>
      <p:graphicFrame>
        <p:nvGraphicFramePr>
          <p:cNvPr id="28" name="表 28">
            <a:extLst>
              <a:ext uri="{FF2B5EF4-FFF2-40B4-BE49-F238E27FC236}">
                <a16:creationId xmlns:a16="http://schemas.microsoft.com/office/drawing/2014/main" id="{9AB8AB0B-AEEA-4619-98DB-E7FC1C31BA2F}"/>
              </a:ext>
            </a:extLst>
          </p:cNvPr>
          <p:cNvGraphicFramePr>
            <a:graphicFrameLocks noGrp="1"/>
          </p:cNvGraphicFramePr>
          <p:nvPr>
            <p:extLst>
              <p:ext uri="{D42A27DB-BD31-4B8C-83A1-F6EECF244321}">
                <p14:modId xmlns:p14="http://schemas.microsoft.com/office/powerpoint/2010/main" val="1483568339"/>
              </p:ext>
            </p:extLst>
          </p:nvPr>
        </p:nvGraphicFramePr>
        <p:xfrm>
          <a:off x="5853104" y="4370989"/>
          <a:ext cx="2703667" cy="2225040"/>
        </p:xfrm>
        <a:graphic>
          <a:graphicData uri="http://schemas.openxmlformats.org/drawingml/2006/table">
            <a:tbl>
              <a:tblPr firstRow="1" bandRow="1">
                <a:tableStyleId>{5C22544A-7EE6-4342-B048-85BDC9FD1C3A}</a:tableStyleId>
              </a:tblPr>
              <a:tblGrid>
                <a:gridCol w="396694">
                  <a:extLst>
                    <a:ext uri="{9D8B030D-6E8A-4147-A177-3AD203B41FA5}">
                      <a16:colId xmlns:a16="http://schemas.microsoft.com/office/drawing/2014/main" val="1485507950"/>
                    </a:ext>
                  </a:extLst>
                </a:gridCol>
                <a:gridCol w="461395">
                  <a:extLst>
                    <a:ext uri="{9D8B030D-6E8A-4147-A177-3AD203B41FA5}">
                      <a16:colId xmlns:a16="http://schemas.microsoft.com/office/drawing/2014/main" val="2085798080"/>
                    </a:ext>
                  </a:extLst>
                </a:gridCol>
                <a:gridCol w="453005">
                  <a:extLst>
                    <a:ext uri="{9D8B030D-6E8A-4147-A177-3AD203B41FA5}">
                      <a16:colId xmlns:a16="http://schemas.microsoft.com/office/drawing/2014/main" val="1899149780"/>
                    </a:ext>
                  </a:extLst>
                </a:gridCol>
                <a:gridCol w="444617">
                  <a:extLst>
                    <a:ext uri="{9D8B030D-6E8A-4147-A177-3AD203B41FA5}">
                      <a16:colId xmlns:a16="http://schemas.microsoft.com/office/drawing/2014/main" val="3668783458"/>
                    </a:ext>
                  </a:extLst>
                </a:gridCol>
                <a:gridCol w="478172">
                  <a:extLst>
                    <a:ext uri="{9D8B030D-6E8A-4147-A177-3AD203B41FA5}">
                      <a16:colId xmlns:a16="http://schemas.microsoft.com/office/drawing/2014/main" val="1949752049"/>
                    </a:ext>
                  </a:extLst>
                </a:gridCol>
                <a:gridCol w="469784">
                  <a:extLst>
                    <a:ext uri="{9D8B030D-6E8A-4147-A177-3AD203B41FA5}">
                      <a16:colId xmlns:a16="http://schemas.microsoft.com/office/drawing/2014/main" val="3867465141"/>
                    </a:ext>
                  </a:extLst>
                </a:gridCol>
              </a:tblGrid>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2143110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64316534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63750847"/>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00858626"/>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28197712"/>
                  </a:ext>
                </a:extLst>
              </a:tr>
              <a:tr h="370840">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99481315"/>
                  </a:ext>
                </a:extLst>
              </a:tr>
            </a:tbl>
          </a:graphicData>
        </a:graphic>
      </p:graphicFrame>
      <p:sp>
        <p:nvSpPr>
          <p:cNvPr id="31" name="テキスト ボックス 30">
            <a:extLst>
              <a:ext uri="{FF2B5EF4-FFF2-40B4-BE49-F238E27FC236}">
                <a16:creationId xmlns:a16="http://schemas.microsoft.com/office/drawing/2014/main" id="{654E55AA-3FE3-4F0D-B3A7-7495CB7A1F27}"/>
              </a:ext>
            </a:extLst>
          </p:cNvPr>
          <p:cNvSpPr txBox="1"/>
          <p:nvPr/>
        </p:nvSpPr>
        <p:spPr>
          <a:xfrm>
            <a:off x="9177556" y="4568458"/>
            <a:ext cx="364202" cy="646331"/>
          </a:xfrm>
          <a:prstGeom prst="rect">
            <a:avLst/>
          </a:prstGeom>
          <a:noFill/>
        </p:spPr>
        <p:txBody>
          <a:bodyPr wrap="none" rtlCol="0">
            <a:spAutoFit/>
          </a:bodyPr>
          <a:lstStyle/>
          <a:p>
            <a:r>
              <a:rPr kumimoji="1" lang="en-US" altLang="ja-JP" dirty="0"/>
              <a:t>0:</a:t>
            </a:r>
          </a:p>
          <a:p>
            <a:r>
              <a:rPr kumimoji="1" lang="en-US" altLang="ja-JP" dirty="0"/>
              <a:t>1:</a:t>
            </a:r>
          </a:p>
        </p:txBody>
      </p:sp>
      <p:sp>
        <p:nvSpPr>
          <p:cNvPr id="32" name="テキスト ボックス 31">
            <a:extLst>
              <a:ext uri="{FF2B5EF4-FFF2-40B4-BE49-F238E27FC236}">
                <a16:creationId xmlns:a16="http://schemas.microsoft.com/office/drawing/2014/main" id="{6CDB02CD-938A-451C-853B-294E2E51646A}"/>
              </a:ext>
            </a:extLst>
          </p:cNvPr>
          <p:cNvSpPr txBox="1"/>
          <p:nvPr/>
        </p:nvSpPr>
        <p:spPr>
          <a:xfrm>
            <a:off x="6992369" y="4019091"/>
            <a:ext cx="284052" cy="369332"/>
          </a:xfrm>
          <a:prstGeom prst="rect">
            <a:avLst/>
          </a:prstGeom>
          <a:noFill/>
        </p:spPr>
        <p:txBody>
          <a:bodyPr wrap="none" rtlCol="0">
            <a:spAutoFit/>
          </a:bodyPr>
          <a:lstStyle/>
          <a:p>
            <a:r>
              <a:rPr kumimoji="1" lang="en-US" altLang="ja-JP" dirty="0"/>
              <a:t>x</a:t>
            </a:r>
            <a:endParaRPr kumimoji="1" lang="ja-JP" altLang="en-US" dirty="0"/>
          </a:p>
        </p:txBody>
      </p:sp>
      <p:sp>
        <p:nvSpPr>
          <p:cNvPr id="42" name="テキスト ボックス 41">
            <a:extLst>
              <a:ext uri="{FF2B5EF4-FFF2-40B4-BE49-F238E27FC236}">
                <a16:creationId xmlns:a16="http://schemas.microsoft.com/office/drawing/2014/main" id="{B4C304DD-9A1E-479A-B6B4-95D6A827C69F}"/>
              </a:ext>
            </a:extLst>
          </p:cNvPr>
          <p:cNvSpPr txBox="1"/>
          <p:nvPr/>
        </p:nvSpPr>
        <p:spPr>
          <a:xfrm rot="16200000">
            <a:off x="5462534" y="5521189"/>
            <a:ext cx="288862" cy="369332"/>
          </a:xfrm>
          <a:prstGeom prst="rect">
            <a:avLst/>
          </a:prstGeom>
          <a:noFill/>
        </p:spPr>
        <p:txBody>
          <a:bodyPr wrap="none" rtlCol="0">
            <a:spAutoFit/>
          </a:bodyPr>
          <a:lstStyle/>
          <a:p>
            <a:r>
              <a:rPr kumimoji="1" lang="en-US" altLang="ja-JP" dirty="0"/>
              <a:t>y</a:t>
            </a:r>
            <a:endParaRPr kumimoji="1" lang="ja-JP" altLang="en-US" dirty="0"/>
          </a:p>
        </p:txBody>
      </p:sp>
      <p:sp>
        <p:nvSpPr>
          <p:cNvPr id="43" name="テキスト ボックス 42">
            <a:extLst>
              <a:ext uri="{FF2B5EF4-FFF2-40B4-BE49-F238E27FC236}">
                <a16:creationId xmlns:a16="http://schemas.microsoft.com/office/drawing/2014/main" id="{148EBDAF-A01D-4655-918D-6AD96678AB02}"/>
              </a:ext>
            </a:extLst>
          </p:cNvPr>
          <p:cNvSpPr txBox="1"/>
          <p:nvPr/>
        </p:nvSpPr>
        <p:spPr>
          <a:xfrm>
            <a:off x="2648411" y="5538714"/>
            <a:ext cx="1165704" cy="369332"/>
          </a:xfrm>
          <a:prstGeom prst="rect">
            <a:avLst/>
          </a:prstGeom>
          <a:noFill/>
        </p:spPr>
        <p:txBody>
          <a:bodyPr wrap="none" rtlCol="0">
            <a:spAutoFit/>
          </a:bodyPr>
          <a:lstStyle/>
          <a:p>
            <a:r>
              <a:rPr kumimoji="1" lang="en-US" altLang="ja-JP" dirty="0"/>
              <a:t>X*32,y*32</a:t>
            </a:r>
            <a:endParaRPr kumimoji="1" lang="ja-JP" altLang="en-US" dirty="0"/>
          </a:p>
        </p:txBody>
      </p:sp>
      <p:sp>
        <p:nvSpPr>
          <p:cNvPr id="44" name="テキスト ボックス 43">
            <a:extLst>
              <a:ext uri="{FF2B5EF4-FFF2-40B4-BE49-F238E27FC236}">
                <a16:creationId xmlns:a16="http://schemas.microsoft.com/office/drawing/2014/main" id="{0C989CDD-D2FE-4174-8689-3C6FE058CFF8}"/>
              </a:ext>
            </a:extLst>
          </p:cNvPr>
          <p:cNvSpPr txBox="1"/>
          <p:nvPr/>
        </p:nvSpPr>
        <p:spPr>
          <a:xfrm>
            <a:off x="1695870" y="5538743"/>
            <a:ext cx="1037079" cy="369332"/>
          </a:xfrm>
          <a:prstGeom prst="rect">
            <a:avLst/>
          </a:prstGeom>
          <a:noFill/>
        </p:spPr>
        <p:txBody>
          <a:bodyPr wrap="none" rtlCol="0">
            <a:spAutoFit/>
          </a:bodyPr>
          <a:lstStyle/>
          <a:p>
            <a:r>
              <a:rPr kumimoji="1" lang="en-US" altLang="ja-JP" dirty="0" err="1"/>
              <a:t>MapSize</a:t>
            </a:r>
            <a:r>
              <a:rPr kumimoji="1" lang="en-US" altLang="ja-JP" dirty="0"/>
              <a:t>:</a:t>
            </a:r>
            <a:endParaRPr kumimoji="1" lang="ja-JP" altLang="en-US" dirty="0"/>
          </a:p>
        </p:txBody>
      </p:sp>
    </p:spTree>
    <p:extLst>
      <p:ext uri="{BB962C8B-B14F-4D97-AF65-F5344CB8AC3E}">
        <p14:creationId xmlns:p14="http://schemas.microsoft.com/office/powerpoint/2010/main" val="856752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AAA121B9-9D06-487B-ABA2-AAB8AAD87550}"/>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7FEE4311-9E57-4378-978F-2D01D46C9A6F}"/>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8832269-86ED-4AE6-87FB-88AE653F1AD8}"/>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正方形/長方形 6">
            <a:extLst>
              <a:ext uri="{FF2B5EF4-FFF2-40B4-BE49-F238E27FC236}">
                <a16:creationId xmlns:a16="http://schemas.microsoft.com/office/drawing/2014/main" id="{4E13EF7D-E8BF-4CA1-AE23-62AE525591E9}"/>
              </a:ext>
            </a:extLst>
          </p:cNvPr>
          <p:cNvSpPr/>
          <p:nvPr/>
        </p:nvSpPr>
        <p:spPr>
          <a:xfrm>
            <a:off x="4746171" y="439225"/>
            <a:ext cx="3623002" cy="209497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563FBE-A6F8-45E8-A3CE-9BAE85F2A072}"/>
              </a:ext>
            </a:extLst>
          </p:cNvPr>
          <p:cNvSpPr/>
          <p:nvPr/>
        </p:nvSpPr>
        <p:spPr>
          <a:xfrm>
            <a:off x="5584272" y="1024765"/>
            <a:ext cx="511728" cy="5285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998BBCD6-BFC4-4F29-9539-5C0130D6BF26}"/>
              </a:ext>
            </a:extLst>
          </p:cNvPr>
          <p:cNvSpPr/>
          <p:nvPr/>
        </p:nvSpPr>
        <p:spPr>
          <a:xfrm>
            <a:off x="5584272" y="1418838"/>
            <a:ext cx="566258" cy="536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BAA75BC8-4551-4EE1-A8FF-A8019661308E}"/>
              </a:ext>
            </a:extLst>
          </p:cNvPr>
          <p:cNvCxnSpPr/>
          <p:nvPr/>
        </p:nvCxnSpPr>
        <p:spPr>
          <a:xfrm>
            <a:off x="5519257" y="1955733"/>
            <a:ext cx="69628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86076DA-5E79-4BEC-91DE-1CD15D89DDF9}"/>
              </a:ext>
            </a:extLst>
          </p:cNvPr>
          <p:cNvSpPr txBox="1"/>
          <p:nvPr/>
        </p:nvSpPr>
        <p:spPr>
          <a:xfrm>
            <a:off x="8867164" y="843514"/>
            <a:ext cx="2793614" cy="1200329"/>
          </a:xfrm>
          <a:prstGeom prst="rect">
            <a:avLst/>
          </a:prstGeom>
          <a:noFill/>
        </p:spPr>
        <p:txBody>
          <a:bodyPr wrap="square" rtlCol="0">
            <a:spAutoFit/>
          </a:bodyPr>
          <a:lstStyle/>
          <a:p>
            <a:r>
              <a:rPr kumimoji="1" lang="ja-JP" altLang="en-US" dirty="0"/>
              <a:t>キャラクターや壁やいすなどのオブジェクトは</a:t>
            </a:r>
            <a:r>
              <a:rPr kumimoji="1" lang="en-US" altLang="ja-JP" dirty="0"/>
              <a:t>y</a:t>
            </a:r>
            <a:r>
              <a:rPr kumimoji="1" lang="ja-JP" altLang="en-US" dirty="0"/>
              <a:t>軸が大きくなると前面に表示される</a:t>
            </a:r>
            <a:endParaRPr kumimoji="1" lang="en-US" altLang="ja-JP" dirty="0"/>
          </a:p>
        </p:txBody>
      </p:sp>
      <p:sp>
        <p:nvSpPr>
          <p:cNvPr id="13" name="矢印: 下 12">
            <a:extLst>
              <a:ext uri="{FF2B5EF4-FFF2-40B4-BE49-F238E27FC236}">
                <a16:creationId xmlns:a16="http://schemas.microsoft.com/office/drawing/2014/main" id="{6F1C8D13-D625-475E-8C12-678FB007B361}"/>
              </a:ext>
            </a:extLst>
          </p:cNvPr>
          <p:cNvSpPr/>
          <p:nvPr/>
        </p:nvSpPr>
        <p:spPr>
          <a:xfrm>
            <a:off x="8430934" y="709080"/>
            <a:ext cx="374469" cy="1929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8FD2234-8679-48C7-8BFF-185744F4FD05}"/>
              </a:ext>
            </a:extLst>
          </p:cNvPr>
          <p:cNvSpPr txBox="1"/>
          <p:nvPr/>
        </p:nvSpPr>
        <p:spPr>
          <a:xfrm>
            <a:off x="9403288" y="2818001"/>
            <a:ext cx="2788712" cy="369332"/>
          </a:xfrm>
          <a:prstGeom prst="rect">
            <a:avLst/>
          </a:prstGeom>
          <a:noFill/>
        </p:spPr>
        <p:txBody>
          <a:bodyPr wrap="none" rtlCol="0">
            <a:spAutoFit/>
          </a:bodyPr>
          <a:lstStyle/>
          <a:p>
            <a:r>
              <a:rPr kumimoji="1" lang="en-US" altLang="ja-JP" dirty="0"/>
              <a:t>character</a:t>
            </a:r>
            <a:r>
              <a:rPr kumimoji="1" lang="ja-JP" altLang="en-US" dirty="0"/>
              <a:t>の一番下の</a:t>
            </a:r>
            <a:r>
              <a:rPr kumimoji="1" lang="en-US" altLang="ja-JP" dirty="0"/>
              <a:t>y</a:t>
            </a:r>
            <a:r>
              <a:rPr kumimoji="1" lang="ja-JP" altLang="en-US" dirty="0"/>
              <a:t>座標</a:t>
            </a:r>
          </a:p>
        </p:txBody>
      </p:sp>
      <p:cxnSp>
        <p:nvCxnSpPr>
          <p:cNvPr id="15" name="直線コネクタ 14">
            <a:extLst>
              <a:ext uri="{FF2B5EF4-FFF2-40B4-BE49-F238E27FC236}">
                <a16:creationId xmlns:a16="http://schemas.microsoft.com/office/drawing/2014/main" id="{7EB96F43-8302-4A24-939B-67641B5E18E5}"/>
              </a:ext>
            </a:extLst>
          </p:cNvPr>
          <p:cNvCxnSpPr/>
          <p:nvPr/>
        </p:nvCxnSpPr>
        <p:spPr>
          <a:xfrm>
            <a:off x="8472508" y="3002667"/>
            <a:ext cx="69628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526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635B7A35-47DB-45E7-BC69-CFC847A04217}"/>
              </a:ext>
            </a:extLst>
          </p:cNvPr>
          <p:cNvGrpSpPr/>
          <p:nvPr/>
        </p:nvGrpSpPr>
        <p:grpSpPr>
          <a:xfrm>
            <a:off x="0" y="0"/>
            <a:ext cx="2030135" cy="704676"/>
            <a:chOff x="0" y="-33340"/>
            <a:chExt cx="2030135" cy="704676"/>
          </a:xfrm>
        </p:grpSpPr>
        <p:sp>
          <p:nvSpPr>
            <p:cNvPr id="5" name="正方形/長方形 4">
              <a:extLst>
                <a:ext uri="{FF2B5EF4-FFF2-40B4-BE49-F238E27FC236}">
                  <a16:creationId xmlns:a16="http://schemas.microsoft.com/office/drawing/2014/main" id="{E084844B-224B-483B-A371-1CC4E79468DA}"/>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59BBD2E-7ABC-4407-AB1D-E2E0411C07CC}"/>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sp>
        <p:nvSpPr>
          <p:cNvPr id="7" name="正方形/長方形 6">
            <a:extLst>
              <a:ext uri="{FF2B5EF4-FFF2-40B4-BE49-F238E27FC236}">
                <a16:creationId xmlns:a16="http://schemas.microsoft.com/office/drawing/2014/main" id="{28C30FE1-DFCB-43B7-9D69-7EDDB73CF30C}"/>
              </a:ext>
            </a:extLst>
          </p:cNvPr>
          <p:cNvSpPr/>
          <p:nvPr/>
        </p:nvSpPr>
        <p:spPr>
          <a:xfrm>
            <a:off x="2532117" y="643060"/>
            <a:ext cx="5342389" cy="220292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DD6B5EAE-5051-40A3-A41F-266F0D7B5B72}"/>
              </a:ext>
            </a:extLst>
          </p:cNvPr>
          <p:cNvSpPr txBox="1"/>
          <p:nvPr/>
        </p:nvSpPr>
        <p:spPr>
          <a:xfrm>
            <a:off x="2392260" y="597826"/>
            <a:ext cx="609038" cy="369332"/>
          </a:xfrm>
          <a:prstGeom prst="rect">
            <a:avLst/>
          </a:prstGeom>
          <a:noFill/>
        </p:spPr>
        <p:txBody>
          <a:bodyPr wrap="square" rtlCol="0">
            <a:spAutoFit/>
          </a:bodyPr>
          <a:lstStyle/>
          <a:p>
            <a:r>
              <a:rPr kumimoji="1" lang="en-US" altLang="ja-JP" dirty="0"/>
              <a:t>map</a:t>
            </a:r>
            <a:endParaRPr kumimoji="1" lang="ja-JP" altLang="en-US" dirty="0"/>
          </a:p>
        </p:txBody>
      </p:sp>
      <p:sp>
        <p:nvSpPr>
          <p:cNvPr id="11" name="テキスト ボックス 10">
            <a:extLst>
              <a:ext uri="{FF2B5EF4-FFF2-40B4-BE49-F238E27FC236}">
                <a16:creationId xmlns:a16="http://schemas.microsoft.com/office/drawing/2014/main" id="{AAA8A432-CA79-4909-94EB-9058B956DB84}"/>
              </a:ext>
            </a:extLst>
          </p:cNvPr>
          <p:cNvSpPr txBox="1"/>
          <p:nvPr/>
        </p:nvSpPr>
        <p:spPr>
          <a:xfrm>
            <a:off x="3391102" y="600647"/>
            <a:ext cx="812137" cy="369332"/>
          </a:xfrm>
          <a:prstGeom prst="rect">
            <a:avLst/>
          </a:prstGeom>
          <a:noFill/>
        </p:spPr>
        <p:txBody>
          <a:bodyPr wrap="square" rtlCol="0">
            <a:spAutoFit/>
          </a:bodyPr>
          <a:lstStyle/>
          <a:p>
            <a:r>
              <a:rPr kumimoji="1" lang="en-US" altLang="ja-JP" dirty="0"/>
              <a:t>screen</a:t>
            </a:r>
            <a:endParaRPr kumimoji="1" lang="ja-JP" altLang="en-US" dirty="0"/>
          </a:p>
        </p:txBody>
      </p:sp>
      <p:grpSp>
        <p:nvGrpSpPr>
          <p:cNvPr id="24" name="グループ化 23">
            <a:extLst>
              <a:ext uri="{FF2B5EF4-FFF2-40B4-BE49-F238E27FC236}">
                <a16:creationId xmlns:a16="http://schemas.microsoft.com/office/drawing/2014/main" id="{5AF614E4-33A3-434A-993C-78829EED7B19}"/>
              </a:ext>
            </a:extLst>
          </p:cNvPr>
          <p:cNvGrpSpPr/>
          <p:nvPr/>
        </p:nvGrpSpPr>
        <p:grpSpPr>
          <a:xfrm>
            <a:off x="4228503" y="733980"/>
            <a:ext cx="3113811" cy="1736414"/>
            <a:chOff x="4678595" y="587338"/>
            <a:chExt cx="4160940" cy="2432806"/>
          </a:xfrm>
        </p:grpSpPr>
        <p:sp>
          <p:nvSpPr>
            <p:cNvPr id="9" name="正方形/長方形 8">
              <a:extLst>
                <a:ext uri="{FF2B5EF4-FFF2-40B4-BE49-F238E27FC236}">
                  <a16:creationId xmlns:a16="http://schemas.microsoft.com/office/drawing/2014/main" id="{8E328DBA-4397-4FC7-8AF3-441A315EE28A}"/>
                </a:ext>
              </a:extLst>
            </p:cNvPr>
            <p:cNvSpPr/>
            <p:nvPr/>
          </p:nvSpPr>
          <p:spPr>
            <a:xfrm>
              <a:off x="4678595" y="587338"/>
              <a:ext cx="4160940" cy="24328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a:t>
              </a:r>
              <a:endParaRPr kumimoji="1" lang="ja-JP" altLang="en-US" dirty="0"/>
            </a:p>
          </p:txBody>
        </p:sp>
        <p:sp>
          <p:nvSpPr>
            <p:cNvPr id="12" name="正方形/長方形 11">
              <a:extLst>
                <a:ext uri="{FF2B5EF4-FFF2-40B4-BE49-F238E27FC236}">
                  <a16:creationId xmlns:a16="http://schemas.microsoft.com/office/drawing/2014/main" id="{C97C3D29-98A0-485D-941B-87C9FCB0108F}"/>
                </a:ext>
              </a:extLst>
            </p:cNvPr>
            <p:cNvSpPr/>
            <p:nvPr/>
          </p:nvSpPr>
          <p:spPr>
            <a:xfrm>
              <a:off x="5051073" y="772005"/>
              <a:ext cx="3415984" cy="18704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矢印コネクタ 13">
            <a:extLst>
              <a:ext uri="{FF2B5EF4-FFF2-40B4-BE49-F238E27FC236}">
                <a16:creationId xmlns:a16="http://schemas.microsoft.com/office/drawing/2014/main" id="{4FE8FD00-D1C9-4213-AD15-8106EB6DF732}"/>
              </a:ext>
            </a:extLst>
          </p:cNvPr>
          <p:cNvCxnSpPr>
            <a:cxnSpLocks/>
          </p:cNvCxnSpPr>
          <p:nvPr/>
        </p:nvCxnSpPr>
        <p:spPr>
          <a:xfrm>
            <a:off x="7268646" y="2556626"/>
            <a:ext cx="922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1C29762-C2E6-4263-A1D0-55454DBA1E30}"/>
              </a:ext>
            </a:extLst>
          </p:cNvPr>
          <p:cNvGrpSpPr/>
          <p:nvPr/>
        </p:nvGrpSpPr>
        <p:grpSpPr>
          <a:xfrm>
            <a:off x="4791015" y="1471998"/>
            <a:ext cx="1861456" cy="499738"/>
            <a:chOff x="4791014" y="1455544"/>
            <a:chExt cx="2997749" cy="911337"/>
          </a:xfrm>
        </p:grpSpPr>
        <p:sp>
          <p:nvSpPr>
            <p:cNvPr id="13" name="フローチャート: 結合子 12">
              <a:extLst>
                <a:ext uri="{FF2B5EF4-FFF2-40B4-BE49-F238E27FC236}">
                  <a16:creationId xmlns:a16="http://schemas.microsoft.com/office/drawing/2014/main" id="{CDA0B505-324C-4DF0-A64E-D245711EFEC7}"/>
                </a:ext>
              </a:extLst>
            </p:cNvPr>
            <p:cNvSpPr/>
            <p:nvPr/>
          </p:nvSpPr>
          <p:spPr>
            <a:xfrm>
              <a:off x="7268646" y="1455544"/>
              <a:ext cx="520117" cy="911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Ｐ</a:t>
              </a:r>
              <a:r>
                <a:rPr kumimoji="1" lang="en-US" altLang="ja-JP" dirty="0"/>
                <a:t>3</a:t>
              </a:r>
              <a:endParaRPr kumimoji="1" lang="ja-JP" altLang="en-US" dirty="0"/>
            </a:p>
          </p:txBody>
        </p:sp>
        <p:sp>
          <p:nvSpPr>
            <p:cNvPr id="23" name="フローチャート: 結合子 22">
              <a:extLst>
                <a:ext uri="{FF2B5EF4-FFF2-40B4-BE49-F238E27FC236}">
                  <a16:creationId xmlns:a16="http://schemas.microsoft.com/office/drawing/2014/main" id="{868D5466-5BA1-4C3A-B7A1-F2B3CDB93809}"/>
                </a:ext>
              </a:extLst>
            </p:cNvPr>
            <p:cNvSpPr/>
            <p:nvPr/>
          </p:nvSpPr>
          <p:spPr>
            <a:xfrm>
              <a:off x="4791014" y="1455544"/>
              <a:ext cx="520117" cy="9113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Ｐ</a:t>
              </a:r>
              <a:r>
                <a:rPr kumimoji="1" lang="en-US" altLang="ja-JP" dirty="0"/>
                <a:t>4</a:t>
              </a:r>
              <a:endParaRPr kumimoji="1" lang="ja-JP" altLang="en-US" dirty="0"/>
            </a:p>
          </p:txBody>
        </p:sp>
        <p:cxnSp>
          <p:nvCxnSpPr>
            <p:cNvPr id="28" name="直線コネクタ 27">
              <a:extLst>
                <a:ext uri="{FF2B5EF4-FFF2-40B4-BE49-F238E27FC236}">
                  <a16:creationId xmlns:a16="http://schemas.microsoft.com/office/drawing/2014/main" id="{5924909C-CEB9-4D47-94D7-3D42A38128C1}"/>
                </a:ext>
              </a:extLst>
            </p:cNvPr>
            <p:cNvCxnSpPr/>
            <p:nvPr/>
          </p:nvCxnSpPr>
          <p:spPr>
            <a:xfrm>
              <a:off x="5051072" y="1707214"/>
              <a:ext cx="244572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テキスト ボックス 31">
            <a:extLst>
              <a:ext uri="{FF2B5EF4-FFF2-40B4-BE49-F238E27FC236}">
                <a16:creationId xmlns:a16="http://schemas.microsoft.com/office/drawing/2014/main" id="{3E75ACB5-1EB3-4869-A5D8-1824EE504779}"/>
              </a:ext>
            </a:extLst>
          </p:cNvPr>
          <p:cNvSpPr txBox="1"/>
          <p:nvPr/>
        </p:nvSpPr>
        <p:spPr>
          <a:xfrm>
            <a:off x="2442787" y="2979996"/>
            <a:ext cx="7059240" cy="369332"/>
          </a:xfrm>
          <a:prstGeom prst="rect">
            <a:avLst/>
          </a:prstGeom>
          <a:noFill/>
        </p:spPr>
        <p:txBody>
          <a:bodyPr wrap="none" rtlCol="0">
            <a:spAutoFit/>
          </a:bodyPr>
          <a:lstStyle/>
          <a:p>
            <a:r>
              <a:rPr kumimoji="1" lang="en-US" altLang="ja-JP" dirty="0" err="1">
                <a:solidFill>
                  <a:srgbClr val="FF0000"/>
                </a:solidFill>
              </a:rPr>
              <a:t>Center_X</a:t>
            </a:r>
            <a:r>
              <a:rPr kumimoji="1" lang="en-US" altLang="ja-JP" dirty="0">
                <a:solidFill>
                  <a:srgbClr val="FF0000"/>
                </a:solidFill>
              </a:rPr>
              <a:t>	</a:t>
            </a:r>
            <a:r>
              <a:rPr kumimoji="1" lang="en-US" altLang="ja-JP" dirty="0">
                <a:solidFill>
                  <a:schemeClr val="tx1">
                    <a:lumMod val="95000"/>
                    <a:lumOff val="5000"/>
                  </a:schemeClr>
                </a:solidFill>
              </a:rPr>
              <a:t>:2</a:t>
            </a:r>
            <a:r>
              <a:rPr kumimoji="1" lang="ja-JP" altLang="en-US" dirty="0">
                <a:solidFill>
                  <a:schemeClr val="tx1">
                    <a:lumMod val="95000"/>
                    <a:lumOff val="5000"/>
                  </a:schemeClr>
                </a:solidFill>
              </a:rPr>
              <a:t>つの</a:t>
            </a:r>
            <a:r>
              <a:rPr kumimoji="1" lang="en-US" altLang="ja-JP" dirty="0">
                <a:solidFill>
                  <a:schemeClr val="tx1">
                    <a:lumMod val="95000"/>
                    <a:lumOff val="5000"/>
                  </a:schemeClr>
                </a:solidFill>
              </a:rPr>
              <a:t>player</a:t>
            </a:r>
            <a:r>
              <a:rPr kumimoji="1" lang="ja-JP" altLang="en-US" dirty="0">
                <a:solidFill>
                  <a:schemeClr val="tx1">
                    <a:lumMod val="95000"/>
                    <a:lumOff val="5000"/>
                  </a:schemeClr>
                </a:solidFill>
              </a:rPr>
              <a:t>の中心にｽｸﾘｰﾝが位置するように移動させる</a:t>
            </a:r>
          </a:p>
        </p:txBody>
      </p:sp>
      <p:sp>
        <p:nvSpPr>
          <p:cNvPr id="33" name="楕円 32">
            <a:extLst>
              <a:ext uri="{FF2B5EF4-FFF2-40B4-BE49-F238E27FC236}">
                <a16:creationId xmlns:a16="http://schemas.microsoft.com/office/drawing/2014/main" id="{CDBF7947-C3FA-4F5C-8756-797AFA7BE7CC}"/>
              </a:ext>
            </a:extLst>
          </p:cNvPr>
          <p:cNvSpPr/>
          <p:nvPr/>
        </p:nvSpPr>
        <p:spPr>
          <a:xfrm>
            <a:off x="5592907" y="1480062"/>
            <a:ext cx="237857" cy="2760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34" name="テキスト ボックス 33">
            <a:extLst>
              <a:ext uri="{FF2B5EF4-FFF2-40B4-BE49-F238E27FC236}">
                <a16:creationId xmlns:a16="http://schemas.microsoft.com/office/drawing/2014/main" id="{EC29EED1-9498-42AC-926B-9ADCFCD3A37E}"/>
              </a:ext>
            </a:extLst>
          </p:cNvPr>
          <p:cNvSpPr txBox="1"/>
          <p:nvPr/>
        </p:nvSpPr>
        <p:spPr>
          <a:xfrm>
            <a:off x="2442787" y="3416005"/>
            <a:ext cx="7059240" cy="369332"/>
          </a:xfrm>
          <a:prstGeom prst="rect">
            <a:avLst/>
          </a:prstGeom>
          <a:noFill/>
        </p:spPr>
        <p:txBody>
          <a:bodyPr wrap="none" rtlCol="0">
            <a:spAutoFit/>
          </a:bodyPr>
          <a:lstStyle/>
          <a:p>
            <a:r>
              <a:rPr kumimoji="1" lang="en-US" altLang="ja-JP" dirty="0" err="1">
                <a:solidFill>
                  <a:schemeClr val="accent1"/>
                </a:solidFill>
              </a:rPr>
              <a:t>Center_Y</a:t>
            </a:r>
            <a:r>
              <a:rPr kumimoji="1" lang="en-US" altLang="ja-JP" dirty="0">
                <a:solidFill>
                  <a:srgbClr val="FF0000"/>
                </a:solidFill>
              </a:rPr>
              <a:t>	</a:t>
            </a:r>
            <a:r>
              <a:rPr kumimoji="1" lang="en-US" altLang="ja-JP" dirty="0">
                <a:solidFill>
                  <a:schemeClr val="tx1">
                    <a:lumMod val="95000"/>
                    <a:lumOff val="5000"/>
                  </a:schemeClr>
                </a:solidFill>
              </a:rPr>
              <a:t>:2</a:t>
            </a:r>
            <a:r>
              <a:rPr kumimoji="1" lang="ja-JP" altLang="en-US" dirty="0">
                <a:solidFill>
                  <a:schemeClr val="tx1">
                    <a:lumMod val="95000"/>
                    <a:lumOff val="5000"/>
                  </a:schemeClr>
                </a:solidFill>
              </a:rPr>
              <a:t>つの</a:t>
            </a:r>
            <a:r>
              <a:rPr kumimoji="1" lang="en-US" altLang="ja-JP" dirty="0">
                <a:solidFill>
                  <a:schemeClr val="tx1">
                    <a:lumMod val="95000"/>
                    <a:lumOff val="5000"/>
                  </a:schemeClr>
                </a:solidFill>
              </a:rPr>
              <a:t>player</a:t>
            </a:r>
            <a:r>
              <a:rPr kumimoji="1" lang="ja-JP" altLang="en-US" dirty="0">
                <a:solidFill>
                  <a:schemeClr val="tx1">
                    <a:lumMod val="95000"/>
                    <a:lumOff val="5000"/>
                  </a:schemeClr>
                </a:solidFill>
              </a:rPr>
              <a:t>の中心にｽｸﾘｰﾝが位置するように移動させる</a:t>
            </a:r>
          </a:p>
        </p:txBody>
      </p:sp>
      <p:sp>
        <p:nvSpPr>
          <p:cNvPr id="36" name="楕円 35">
            <a:extLst>
              <a:ext uri="{FF2B5EF4-FFF2-40B4-BE49-F238E27FC236}">
                <a16:creationId xmlns:a16="http://schemas.microsoft.com/office/drawing/2014/main" id="{7AE26BE4-C4C4-47BA-AC8F-F6F652D081F4}"/>
              </a:ext>
            </a:extLst>
          </p:cNvPr>
          <p:cNvSpPr/>
          <p:nvPr/>
        </p:nvSpPr>
        <p:spPr>
          <a:xfrm>
            <a:off x="4420998" y="939412"/>
            <a:ext cx="366016" cy="446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p2</a:t>
            </a:r>
            <a:endParaRPr kumimoji="1" lang="ja-JP" altLang="en-US" dirty="0"/>
          </a:p>
        </p:txBody>
      </p:sp>
      <p:sp>
        <p:nvSpPr>
          <p:cNvPr id="37" name="楕円 36">
            <a:extLst>
              <a:ext uri="{FF2B5EF4-FFF2-40B4-BE49-F238E27FC236}">
                <a16:creationId xmlns:a16="http://schemas.microsoft.com/office/drawing/2014/main" id="{4822BBC3-82B1-4F1B-BF90-D5F0D1184D8C}"/>
              </a:ext>
            </a:extLst>
          </p:cNvPr>
          <p:cNvSpPr/>
          <p:nvPr/>
        </p:nvSpPr>
        <p:spPr>
          <a:xfrm>
            <a:off x="6977326" y="1929468"/>
            <a:ext cx="291320" cy="499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p1</a:t>
            </a:r>
            <a:endParaRPr kumimoji="1" lang="ja-JP" altLang="en-US" dirty="0"/>
          </a:p>
        </p:txBody>
      </p:sp>
      <p:sp>
        <p:nvSpPr>
          <p:cNvPr id="40" name="テキスト ボックス 39">
            <a:extLst>
              <a:ext uri="{FF2B5EF4-FFF2-40B4-BE49-F238E27FC236}">
                <a16:creationId xmlns:a16="http://schemas.microsoft.com/office/drawing/2014/main" id="{65105C05-D2CA-4FBC-A614-C366B7797C36}"/>
              </a:ext>
            </a:extLst>
          </p:cNvPr>
          <p:cNvSpPr txBox="1"/>
          <p:nvPr/>
        </p:nvSpPr>
        <p:spPr>
          <a:xfrm>
            <a:off x="3076800" y="5256278"/>
            <a:ext cx="577402" cy="369332"/>
          </a:xfrm>
          <a:prstGeom prst="rect">
            <a:avLst/>
          </a:prstGeom>
          <a:noFill/>
        </p:spPr>
        <p:txBody>
          <a:bodyPr wrap="none" rtlCol="0">
            <a:spAutoFit/>
          </a:bodyPr>
          <a:lstStyle/>
          <a:p>
            <a:r>
              <a:rPr kumimoji="1" lang="en-US" altLang="ja-JP" dirty="0"/>
              <a:t>P2.x</a:t>
            </a:r>
            <a:endParaRPr kumimoji="1" lang="ja-JP" altLang="en-US" dirty="0"/>
          </a:p>
        </p:txBody>
      </p:sp>
      <p:sp>
        <p:nvSpPr>
          <p:cNvPr id="41" name="テキスト ボックス 40">
            <a:extLst>
              <a:ext uri="{FF2B5EF4-FFF2-40B4-BE49-F238E27FC236}">
                <a16:creationId xmlns:a16="http://schemas.microsoft.com/office/drawing/2014/main" id="{2FBB2F0F-1BDF-4CC4-94A1-B1B02DE0DCA4}"/>
              </a:ext>
            </a:extLst>
          </p:cNvPr>
          <p:cNvSpPr txBox="1"/>
          <p:nvPr/>
        </p:nvSpPr>
        <p:spPr>
          <a:xfrm>
            <a:off x="4132360" y="5256278"/>
            <a:ext cx="577402" cy="369332"/>
          </a:xfrm>
          <a:prstGeom prst="rect">
            <a:avLst/>
          </a:prstGeom>
          <a:noFill/>
        </p:spPr>
        <p:txBody>
          <a:bodyPr wrap="none" rtlCol="0">
            <a:spAutoFit/>
          </a:bodyPr>
          <a:lstStyle/>
          <a:p>
            <a:r>
              <a:rPr kumimoji="1" lang="en-US" altLang="ja-JP" dirty="0"/>
              <a:t>P4.x</a:t>
            </a:r>
            <a:endParaRPr kumimoji="1" lang="ja-JP" altLang="en-US" dirty="0"/>
          </a:p>
        </p:txBody>
      </p:sp>
      <p:sp>
        <p:nvSpPr>
          <p:cNvPr id="42" name="テキスト ボックス 41">
            <a:extLst>
              <a:ext uri="{FF2B5EF4-FFF2-40B4-BE49-F238E27FC236}">
                <a16:creationId xmlns:a16="http://schemas.microsoft.com/office/drawing/2014/main" id="{E31344B8-FD5B-4B0D-88A9-53DF1E039C17}"/>
              </a:ext>
            </a:extLst>
          </p:cNvPr>
          <p:cNvSpPr txBox="1"/>
          <p:nvPr/>
        </p:nvSpPr>
        <p:spPr>
          <a:xfrm>
            <a:off x="4997981" y="5247997"/>
            <a:ext cx="577402" cy="369332"/>
          </a:xfrm>
          <a:prstGeom prst="rect">
            <a:avLst/>
          </a:prstGeom>
          <a:noFill/>
        </p:spPr>
        <p:txBody>
          <a:bodyPr wrap="none" rtlCol="0">
            <a:spAutoFit/>
          </a:bodyPr>
          <a:lstStyle/>
          <a:p>
            <a:r>
              <a:rPr kumimoji="1" lang="en-US" altLang="ja-JP" dirty="0"/>
              <a:t>P3.x</a:t>
            </a:r>
            <a:endParaRPr kumimoji="1" lang="ja-JP" altLang="en-US" dirty="0"/>
          </a:p>
        </p:txBody>
      </p:sp>
      <p:sp>
        <p:nvSpPr>
          <p:cNvPr id="43" name="テキスト ボックス 42">
            <a:extLst>
              <a:ext uri="{FF2B5EF4-FFF2-40B4-BE49-F238E27FC236}">
                <a16:creationId xmlns:a16="http://schemas.microsoft.com/office/drawing/2014/main" id="{113BAE43-A160-47BE-9AFD-C966A3F26C46}"/>
              </a:ext>
            </a:extLst>
          </p:cNvPr>
          <p:cNvSpPr txBox="1"/>
          <p:nvPr/>
        </p:nvSpPr>
        <p:spPr>
          <a:xfrm>
            <a:off x="5882623" y="5256278"/>
            <a:ext cx="577402" cy="369332"/>
          </a:xfrm>
          <a:prstGeom prst="rect">
            <a:avLst/>
          </a:prstGeom>
          <a:noFill/>
        </p:spPr>
        <p:txBody>
          <a:bodyPr wrap="none" rtlCol="0">
            <a:spAutoFit/>
          </a:bodyPr>
          <a:lstStyle/>
          <a:p>
            <a:r>
              <a:rPr kumimoji="1" lang="en-US" altLang="ja-JP" dirty="0"/>
              <a:t>P1.x</a:t>
            </a:r>
            <a:endParaRPr kumimoji="1" lang="ja-JP" altLang="en-US" dirty="0"/>
          </a:p>
        </p:txBody>
      </p:sp>
      <p:sp>
        <p:nvSpPr>
          <p:cNvPr id="44" name="矢印: 右 43">
            <a:extLst>
              <a:ext uri="{FF2B5EF4-FFF2-40B4-BE49-F238E27FC236}">
                <a16:creationId xmlns:a16="http://schemas.microsoft.com/office/drawing/2014/main" id="{F7E13E5A-662A-4242-A152-2897BE4784D1}"/>
              </a:ext>
            </a:extLst>
          </p:cNvPr>
          <p:cNvSpPr/>
          <p:nvPr/>
        </p:nvSpPr>
        <p:spPr>
          <a:xfrm>
            <a:off x="3076800" y="5759618"/>
            <a:ext cx="3575671" cy="192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C9C1D05E-4FE6-450F-B6E6-5D2B36D0D3F8}"/>
              </a:ext>
            </a:extLst>
          </p:cNvPr>
          <p:cNvSpPr txBox="1"/>
          <p:nvPr/>
        </p:nvSpPr>
        <p:spPr>
          <a:xfrm>
            <a:off x="3979164" y="4176194"/>
            <a:ext cx="577402" cy="369332"/>
          </a:xfrm>
          <a:prstGeom prst="rect">
            <a:avLst/>
          </a:prstGeom>
          <a:noFill/>
        </p:spPr>
        <p:txBody>
          <a:bodyPr wrap="none" rtlCol="0">
            <a:spAutoFit/>
          </a:bodyPr>
          <a:lstStyle/>
          <a:p>
            <a:r>
              <a:rPr kumimoji="1" lang="en-US" altLang="ja-JP" dirty="0"/>
              <a:t>P2.x</a:t>
            </a:r>
            <a:endParaRPr kumimoji="1" lang="ja-JP" altLang="en-US" dirty="0"/>
          </a:p>
        </p:txBody>
      </p:sp>
      <p:sp>
        <p:nvSpPr>
          <p:cNvPr id="46" name="テキスト ボックス 45">
            <a:extLst>
              <a:ext uri="{FF2B5EF4-FFF2-40B4-BE49-F238E27FC236}">
                <a16:creationId xmlns:a16="http://schemas.microsoft.com/office/drawing/2014/main" id="{7BAE6DD6-E9BD-4A8E-A8D7-0B251BD13963}"/>
              </a:ext>
            </a:extLst>
          </p:cNvPr>
          <p:cNvSpPr txBox="1"/>
          <p:nvPr/>
        </p:nvSpPr>
        <p:spPr>
          <a:xfrm>
            <a:off x="5594864" y="4212903"/>
            <a:ext cx="577402" cy="369332"/>
          </a:xfrm>
          <a:prstGeom prst="rect">
            <a:avLst/>
          </a:prstGeom>
          <a:noFill/>
        </p:spPr>
        <p:txBody>
          <a:bodyPr wrap="none" rtlCol="0">
            <a:spAutoFit/>
          </a:bodyPr>
          <a:lstStyle/>
          <a:p>
            <a:r>
              <a:rPr kumimoji="1" lang="en-US" altLang="ja-JP" dirty="0"/>
              <a:t>P4.x</a:t>
            </a:r>
            <a:endParaRPr kumimoji="1" lang="ja-JP" altLang="en-US" dirty="0"/>
          </a:p>
        </p:txBody>
      </p:sp>
      <p:sp>
        <p:nvSpPr>
          <p:cNvPr id="47" name="テキスト ボックス 46">
            <a:extLst>
              <a:ext uri="{FF2B5EF4-FFF2-40B4-BE49-F238E27FC236}">
                <a16:creationId xmlns:a16="http://schemas.microsoft.com/office/drawing/2014/main" id="{64B5BCCD-1A26-49F3-A05C-84E849A24C5E}"/>
              </a:ext>
            </a:extLst>
          </p:cNvPr>
          <p:cNvSpPr txBox="1"/>
          <p:nvPr/>
        </p:nvSpPr>
        <p:spPr>
          <a:xfrm>
            <a:off x="4787014" y="4176194"/>
            <a:ext cx="577402" cy="369332"/>
          </a:xfrm>
          <a:prstGeom prst="rect">
            <a:avLst/>
          </a:prstGeom>
          <a:noFill/>
        </p:spPr>
        <p:txBody>
          <a:bodyPr wrap="none" rtlCol="0">
            <a:spAutoFit/>
          </a:bodyPr>
          <a:lstStyle/>
          <a:p>
            <a:r>
              <a:rPr kumimoji="1" lang="en-US" altLang="ja-JP" dirty="0"/>
              <a:t>P3.x</a:t>
            </a:r>
            <a:endParaRPr kumimoji="1" lang="ja-JP" altLang="en-US" dirty="0"/>
          </a:p>
        </p:txBody>
      </p:sp>
      <p:sp>
        <p:nvSpPr>
          <p:cNvPr id="48" name="テキスト ボックス 47">
            <a:extLst>
              <a:ext uri="{FF2B5EF4-FFF2-40B4-BE49-F238E27FC236}">
                <a16:creationId xmlns:a16="http://schemas.microsoft.com/office/drawing/2014/main" id="{EAAEB005-FC5F-4D77-AA99-3B78F4D5FAD1}"/>
              </a:ext>
            </a:extLst>
          </p:cNvPr>
          <p:cNvSpPr txBox="1"/>
          <p:nvPr/>
        </p:nvSpPr>
        <p:spPr>
          <a:xfrm>
            <a:off x="3171314" y="4182681"/>
            <a:ext cx="577402" cy="369332"/>
          </a:xfrm>
          <a:prstGeom prst="rect">
            <a:avLst/>
          </a:prstGeom>
          <a:noFill/>
        </p:spPr>
        <p:txBody>
          <a:bodyPr wrap="none" rtlCol="0">
            <a:spAutoFit/>
          </a:bodyPr>
          <a:lstStyle/>
          <a:p>
            <a:r>
              <a:rPr kumimoji="1" lang="en-US" altLang="ja-JP" dirty="0"/>
              <a:t>P1.x</a:t>
            </a:r>
            <a:endParaRPr kumimoji="1" lang="ja-JP" altLang="en-US" dirty="0"/>
          </a:p>
        </p:txBody>
      </p:sp>
      <p:sp>
        <p:nvSpPr>
          <p:cNvPr id="50" name="矢印: 右 49">
            <a:extLst>
              <a:ext uri="{FF2B5EF4-FFF2-40B4-BE49-F238E27FC236}">
                <a16:creationId xmlns:a16="http://schemas.microsoft.com/office/drawing/2014/main" id="{BA2A77FA-C523-4EDC-8A62-B0DE15667BBA}"/>
              </a:ext>
            </a:extLst>
          </p:cNvPr>
          <p:cNvSpPr/>
          <p:nvPr/>
        </p:nvSpPr>
        <p:spPr>
          <a:xfrm rot="5400000">
            <a:off x="4497078" y="4680104"/>
            <a:ext cx="467138" cy="417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9EBEE42F-1FD2-4C20-948B-8B629A6DF14D}"/>
              </a:ext>
            </a:extLst>
          </p:cNvPr>
          <p:cNvSpPr txBox="1"/>
          <p:nvPr/>
        </p:nvSpPr>
        <p:spPr>
          <a:xfrm>
            <a:off x="5364416" y="4649926"/>
            <a:ext cx="5400837" cy="646331"/>
          </a:xfrm>
          <a:prstGeom prst="rect">
            <a:avLst/>
          </a:prstGeom>
          <a:solidFill>
            <a:srgbClr val="FFFF00"/>
          </a:solidFill>
          <a:ln>
            <a:noFill/>
          </a:ln>
        </p:spPr>
        <p:txBody>
          <a:bodyPr wrap="none" rtlCol="0">
            <a:spAutoFit/>
          </a:bodyPr>
          <a:lstStyle/>
          <a:p>
            <a:r>
              <a:rPr kumimoji="1" lang="en-US" altLang="ja-JP" dirty="0"/>
              <a:t>sort</a:t>
            </a:r>
            <a:r>
              <a:rPr kumimoji="1" lang="ja-JP" altLang="en-US" dirty="0"/>
              <a:t>してから一番右にいるキャラクターと左にいる</a:t>
            </a:r>
            <a:endParaRPr kumimoji="1" lang="en-US" altLang="ja-JP" dirty="0"/>
          </a:p>
          <a:p>
            <a:r>
              <a:rPr kumimoji="1" lang="ja-JP" altLang="en-US" dirty="0"/>
              <a:t>キャラクターを見つける</a:t>
            </a:r>
          </a:p>
        </p:txBody>
      </p:sp>
    </p:spTree>
    <p:extLst>
      <p:ext uri="{BB962C8B-B14F-4D97-AF65-F5344CB8AC3E}">
        <p14:creationId xmlns:p14="http://schemas.microsoft.com/office/powerpoint/2010/main" val="334116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975C1267-B34B-41A1-8EE4-FD9FBC0A6707}"/>
              </a:ext>
            </a:extLst>
          </p:cNvPr>
          <p:cNvGrpSpPr/>
          <p:nvPr/>
        </p:nvGrpSpPr>
        <p:grpSpPr>
          <a:xfrm>
            <a:off x="0" y="-33340"/>
            <a:ext cx="2030135" cy="704676"/>
            <a:chOff x="0" y="-33340"/>
            <a:chExt cx="2030135" cy="704676"/>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grpSp>
      <p:grpSp>
        <p:nvGrpSpPr>
          <p:cNvPr id="8" name="グループ化 7">
            <a:extLst>
              <a:ext uri="{FF2B5EF4-FFF2-40B4-BE49-F238E27FC236}">
                <a16:creationId xmlns:a16="http://schemas.microsoft.com/office/drawing/2014/main" id="{F1F95614-8635-42D8-9A21-9A12D9C800B2}"/>
              </a:ext>
            </a:extLst>
          </p:cNvPr>
          <p:cNvGrpSpPr/>
          <p:nvPr/>
        </p:nvGrpSpPr>
        <p:grpSpPr>
          <a:xfrm>
            <a:off x="200788" y="864175"/>
            <a:ext cx="1829347" cy="486561"/>
            <a:chOff x="-8069" y="3892600"/>
            <a:chExt cx="1829347" cy="486561"/>
          </a:xfrm>
        </p:grpSpPr>
        <p:sp>
          <p:nvSpPr>
            <p:cNvPr id="7" name="正方形/長方形 6">
              <a:extLst>
                <a:ext uri="{FF2B5EF4-FFF2-40B4-BE49-F238E27FC236}">
                  <a16:creationId xmlns:a16="http://schemas.microsoft.com/office/drawing/2014/main" id="{4663937C-4AFD-41B0-A38C-CEADC535402A}"/>
                </a:ext>
              </a:extLst>
            </p:cNvPr>
            <p:cNvSpPr/>
            <p:nvPr/>
          </p:nvSpPr>
          <p:spPr>
            <a:xfrm>
              <a:off x="38343" y="3892600"/>
              <a:ext cx="1736521"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005A86BA-6DCE-435B-99CD-0F9D6016B499}"/>
                </a:ext>
              </a:extLst>
            </p:cNvPr>
            <p:cNvSpPr txBox="1"/>
            <p:nvPr/>
          </p:nvSpPr>
          <p:spPr>
            <a:xfrm>
              <a:off x="-8069" y="3951215"/>
              <a:ext cx="1829347" cy="369332"/>
            </a:xfrm>
            <a:prstGeom prst="rect">
              <a:avLst/>
            </a:prstGeom>
            <a:noFill/>
          </p:spPr>
          <p:txBody>
            <a:bodyPr wrap="none" rtlCol="0">
              <a:spAutoFit/>
            </a:bodyPr>
            <a:lstStyle/>
            <a:p>
              <a:r>
                <a:rPr kumimoji="1" lang="en-US" altLang="ja-JP" dirty="0"/>
                <a:t>2D</a:t>
              </a:r>
              <a:r>
                <a:rPr kumimoji="1" lang="ja-JP" altLang="en-US" dirty="0"/>
                <a:t>グラフィック</a:t>
              </a:r>
            </a:p>
          </p:txBody>
        </p:sp>
      </p:grpSp>
      <p:sp>
        <p:nvSpPr>
          <p:cNvPr id="9" name="テキスト ボックス 8">
            <a:extLst>
              <a:ext uri="{FF2B5EF4-FFF2-40B4-BE49-F238E27FC236}">
                <a16:creationId xmlns:a16="http://schemas.microsoft.com/office/drawing/2014/main" id="{4D5FB5E7-7686-4A8C-89A5-39D3A1863343}"/>
              </a:ext>
            </a:extLst>
          </p:cNvPr>
          <p:cNvSpPr txBox="1"/>
          <p:nvPr/>
        </p:nvSpPr>
        <p:spPr>
          <a:xfrm>
            <a:off x="2441197" y="889451"/>
            <a:ext cx="2723823" cy="369332"/>
          </a:xfrm>
          <a:prstGeom prst="rect">
            <a:avLst/>
          </a:prstGeom>
          <a:noFill/>
        </p:spPr>
        <p:txBody>
          <a:bodyPr wrap="none" rtlCol="0">
            <a:spAutoFit/>
          </a:bodyPr>
          <a:lstStyle/>
          <a:p>
            <a:r>
              <a:rPr kumimoji="1" lang="ja-JP" altLang="en-US" dirty="0"/>
              <a:t>プレーヤーキャラクター</a:t>
            </a:r>
          </a:p>
        </p:txBody>
      </p:sp>
      <p:sp>
        <p:nvSpPr>
          <p:cNvPr id="10" name="テキスト ボックス 9">
            <a:extLst>
              <a:ext uri="{FF2B5EF4-FFF2-40B4-BE49-F238E27FC236}">
                <a16:creationId xmlns:a16="http://schemas.microsoft.com/office/drawing/2014/main" id="{BF0C6715-0186-4208-B419-9B7E4F866A10}"/>
              </a:ext>
            </a:extLst>
          </p:cNvPr>
          <p:cNvSpPr txBox="1"/>
          <p:nvPr/>
        </p:nvSpPr>
        <p:spPr>
          <a:xfrm>
            <a:off x="5622496" y="1166070"/>
            <a:ext cx="1107996" cy="369332"/>
          </a:xfrm>
          <a:prstGeom prst="rect">
            <a:avLst/>
          </a:prstGeom>
          <a:noFill/>
        </p:spPr>
        <p:txBody>
          <a:bodyPr wrap="none" rtlCol="0">
            <a:spAutoFit/>
          </a:bodyPr>
          <a:lstStyle/>
          <a:p>
            <a:r>
              <a:rPr kumimoji="1" lang="ja-JP" altLang="en-US" dirty="0"/>
              <a:t>歩行状態</a:t>
            </a:r>
          </a:p>
        </p:txBody>
      </p:sp>
      <p:sp>
        <p:nvSpPr>
          <p:cNvPr id="11" name="テキスト ボックス 10">
            <a:extLst>
              <a:ext uri="{FF2B5EF4-FFF2-40B4-BE49-F238E27FC236}">
                <a16:creationId xmlns:a16="http://schemas.microsoft.com/office/drawing/2014/main" id="{376302B8-AD03-4504-BBED-1A785245AA52}"/>
              </a:ext>
            </a:extLst>
          </p:cNvPr>
          <p:cNvSpPr txBox="1"/>
          <p:nvPr/>
        </p:nvSpPr>
        <p:spPr>
          <a:xfrm>
            <a:off x="5668910" y="796738"/>
            <a:ext cx="595035" cy="369332"/>
          </a:xfrm>
          <a:prstGeom prst="rect">
            <a:avLst/>
          </a:prstGeom>
          <a:noFill/>
        </p:spPr>
        <p:txBody>
          <a:bodyPr wrap="none" rtlCol="0">
            <a:spAutoFit/>
          </a:bodyPr>
          <a:lstStyle/>
          <a:p>
            <a:r>
              <a:rPr kumimoji="1" lang="en-US" altLang="ja-JP" dirty="0"/>
              <a:t>Idle:</a:t>
            </a:r>
            <a:endParaRPr kumimoji="1" lang="ja-JP" altLang="en-US" dirty="0"/>
          </a:p>
        </p:txBody>
      </p:sp>
      <p:sp>
        <p:nvSpPr>
          <p:cNvPr id="14" name="テキスト ボックス 13">
            <a:extLst>
              <a:ext uri="{FF2B5EF4-FFF2-40B4-BE49-F238E27FC236}">
                <a16:creationId xmlns:a16="http://schemas.microsoft.com/office/drawing/2014/main" id="{C59292D9-AA00-46B6-88D6-91F4A614EB46}"/>
              </a:ext>
            </a:extLst>
          </p:cNvPr>
          <p:cNvSpPr txBox="1"/>
          <p:nvPr/>
        </p:nvSpPr>
        <p:spPr>
          <a:xfrm>
            <a:off x="2441197" y="1837189"/>
            <a:ext cx="2492990" cy="369332"/>
          </a:xfrm>
          <a:prstGeom prst="rect">
            <a:avLst/>
          </a:prstGeom>
          <a:noFill/>
        </p:spPr>
        <p:txBody>
          <a:bodyPr wrap="none" rtlCol="0">
            <a:spAutoFit/>
          </a:bodyPr>
          <a:lstStyle/>
          <a:p>
            <a:r>
              <a:rPr kumimoji="1" lang="ja-JP" altLang="en-US" dirty="0"/>
              <a:t>マップチップ用タイル</a:t>
            </a:r>
          </a:p>
        </p:txBody>
      </p:sp>
      <p:sp>
        <p:nvSpPr>
          <p:cNvPr id="16" name="テキスト ボックス 15">
            <a:extLst>
              <a:ext uri="{FF2B5EF4-FFF2-40B4-BE49-F238E27FC236}">
                <a16:creationId xmlns:a16="http://schemas.microsoft.com/office/drawing/2014/main" id="{BCC825BC-F168-4202-ABFE-62A14A80C09B}"/>
              </a:ext>
            </a:extLst>
          </p:cNvPr>
          <p:cNvSpPr txBox="1"/>
          <p:nvPr/>
        </p:nvSpPr>
        <p:spPr>
          <a:xfrm>
            <a:off x="7597649" y="864175"/>
            <a:ext cx="2153154" cy="369332"/>
          </a:xfrm>
          <a:prstGeom prst="rect">
            <a:avLst/>
          </a:prstGeom>
          <a:noFill/>
        </p:spPr>
        <p:txBody>
          <a:bodyPr wrap="none" rtlCol="0">
            <a:spAutoFit/>
          </a:bodyPr>
          <a:lstStyle/>
          <a:p>
            <a:r>
              <a:rPr kumimoji="1" lang="en-US" altLang="ja-JP" dirty="0"/>
              <a:t>40*40</a:t>
            </a:r>
            <a:r>
              <a:rPr kumimoji="1" lang="ja-JP" altLang="en-US" dirty="0"/>
              <a:t>の画像を作る</a:t>
            </a:r>
          </a:p>
        </p:txBody>
      </p:sp>
      <p:sp>
        <p:nvSpPr>
          <p:cNvPr id="17" name="テキスト ボックス 16">
            <a:extLst>
              <a:ext uri="{FF2B5EF4-FFF2-40B4-BE49-F238E27FC236}">
                <a16:creationId xmlns:a16="http://schemas.microsoft.com/office/drawing/2014/main" id="{AF66E17C-0FE6-40D2-B76C-BC7E00D9FA0E}"/>
              </a:ext>
            </a:extLst>
          </p:cNvPr>
          <p:cNvSpPr txBox="1"/>
          <p:nvPr/>
        </p:nvSpPr>
        <p:spPr>
          <a:xfrm>
            <a:off x="2534025" y="520119"/>
            <a:ext cx="663964" cy="369332"/>
          </a:xfrm>
          <a:prstGeom prst="rect">
            <a:avLst/>
          </a:prstGeom>
          <a:solidFill>
            <a:schemeClr val="accent4">
              <a:lumMod val="60000"/>
              <a:lumOff val="40000"/>
            </a:schemeClr>
          </a:solidFill>
        </p:spPr>
        <p:txBody>
          <a:bodyPr wrap="none" rtlCol="0">
            <a:spAutoFit/>
          </a:bodyPr>
          <a:lstStyle/>
          <a:p>
            <a:r>
              <a:rPr kumimoji="1" lang="en-US" altLang="ja-JP" dirty="0"/>
              <a:t>NAM</a:t>
            </a:r>
            <a:endParaRPr kumimoji="1" lang="ja-JP" altLang="en-US" dirty="0"/>
          </a:p>
        </p:txBody>
      </p:sp>
      <p:sp>
        <p:nvSpPr>
          <p:cNvPr id="18" name="テキスト ボックス 17">
            <a:extLst>
              <a:ext uri="{FF2B5EF4-FFF2-40B4-BE49-F238E27FC236}">
                <a16:creationId xmlns:a16="http://schemas.microsoft.com/office/drawing/2014/main" id="{0F9BC738-21CF-4448-8101-819A678F1237}"/>
              </a:ext>
            </a:extLst>
          </p:cNvPr>
          <p:cNvSpPr txBox="1"/>
          <p:nvPr/>
        </p:nvSpPr>
        <p:spPr>
          <a:xfrm>
            <a:off x="2534025" y="1363320"/>
            <a:ext cx="865686" cy="369332"/>
          </a:xfrm>
          <a:prstGeom prst="rect">
            <a:avLst/>
          </a:prstGeom>
          <a:solidFill>
            <a:schemeClr val="tx2">
              <a:lumMod val="60000"/>
              <a:lumOff val="40000"/>
            </a:schemeClr>
          </a:solidFill>
        </p:spPr>
        <p:txBody>
          <a:bodyPr wrap="none" rtlCol="0">
            <a:spAutoFit/>
          </a:bodyPr>
          <a:lstStyle/>
          <a:p>
            <a:r>
              <a:rPr kumimoji="1" lang="en-US" altLang="ja-JP" dirty="0"/>
              <a:t>koshiro</a:t>
            </a:r>
            <a:endParaRPr kumimoji="1" lang="ja-JP" altLang="en-US" dirty="0"/>
          </a:p>
        </p:txBody>
      </p:sp>
      <p:sp>
        <p:nvSpPr>
          <p:cNvPr id="19" name="正方形/長方形 18">
            <a:extLst>
              <a:ext uri="{FF2B5EF4-FFF2-40B4-BE49-F238E27FC236}">
                <a16:creationId xmlns:a16="http://schemas.microsoft.com/office/drawing/2014/main" id="{D66844A7-D98D-4686-A162-1CC24BF9357D}"/>
              </a:ext>
            </a:extLst>
          </p:cNvPr>
          <p:cNvSpPr/>
          <p:nvPr/>
        </p:nvSpPr>
        <p:spPr>
          <a:xfrm>
            <a:off x="2357306" y="2375662"/>
            <a:ext cx="3531766" cy="203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24">
            <a:extLst>
              <a:ext uri="{FF2B5EF4-FFF2-40B4-BE49-F238E27FC236}">
                <a16:creationId xmlns:a16="http://schemas.microsoft.com/office/drawing/2014/main" id="{74820B99-8706-4B41-A6FD-2204958976D8}"/>
              </a:ext>
            </a:extLst>
          </p:cNvPr>
          <p:cNvSpPr/>
          <p:nvPr/>
        </p:nvSpPr>
        <p:spPr>
          <a:xfrm>
            <a:off x="2757563" y="3010243"/>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1" name="楕円 25">
            <a:extLst>
              <a:ext uri="{FF2B5EF4-FFF2-40B4-BE49-F238E27FC236}">
                <a16:creationId xmlns:a16="http://schemas.microsoft.com/office/drawing/2014/main" id="{685A97BE-014F-4C4E-88C1-503A04E806BE}"/>
              </a:ext>
            </a:extLst>
          </p:cNvPr>
          <p:cNvSpPr/>
          <p:nvPr/>
        </p:nvSpPr>
        <p:spPr>
          <a:xfrm>
            <a:off x="3729399" y="3592920"/>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2" name="楕円 26">
            <a:extLst>
              <a:ext uri="{FF2B5EF4-FFF2-40B4-BE49-F238E27FC236}">
                <a16:creationId xmlns:a16="http://schemas.microsoft.com/office/drawing/2014/main" id="{E42E0D11-A2F7-4282-972C-7B55431F4C29}"/>
              </a:ext>
            </a:extLst>
          </p:cNvPr>
          <p:cNvSpPr/>
          <p:nvPr/>
        </p:nvSpPr>
        <p:spPr>
          <a:xfrm>
            <a:off x="4831578" y="3164334"/>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sp>
        <p:nvSpPr>
          <p:cNvPr id="23" name="楕円 27">
            <a:extLst>
              <a:ext uri="{FF2B5EF4-FFF2-40B4-BE49-F238E27FC236}">
                <a16:creationId xmlns:a16="http://schemas.microsoft.com/office/drawing/2014/main" id="{4FD9FF95-F995-4572-8D80-38840C0DE551}"/>
              </a:ext>
            </a:extLst>
          </p:cNvPr>
          <p:cNvSpPr/>
          <p:nvPr/>
        </p:nvSpPr>
        <p:spPr>
          <a:xfrm>
            <a:off x="4425489" y="3568202"/>
            <a:ext cx="511729" cy="545285"/>
          </a:xfrm>
          <a:prstGeom prst="ellipse">
            <a:avLst/>
          </a:prstGeom>
          <a:solidFill>
            <a:srgbClr val="FA36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a:t>
            </a:r>
            <a:endParaRPr kumimoji="1" lang="ja-JP" altLang="en-US" dirty="0"/>
          </a:p>
        </p:txBody>
      </p:sp>
      <p:cxnSp>
        <p:nvCxnSpPr>
          <p:cNvPr id="24" name="直線矢印コネクタ 34">
            <a:extLst>
              <a:ext uri="{FF2B5EF4-FFF2-40B4-BE49-F238E27FC236}">
                <a16:creationId xmlns:a16="http://schemas.microsoft.com/office/drawing/2014/main" id="{0FBA361C-9337-4920-954C-A260408C150A}"/>
              </a:ext>
            </a:extLst>
          </p:cNvPr>
          <p:cNvCxnSpPr>
            <a:cxnSpLocks/>
          </p:cNvCxnSpPr>
          <p:nvPr/>
        </p:nvCxnSpPr>
        <p:spPr>
          <a:xfrm flipV="1">
            <a:off x="3306118" y="2711161"/>
            <a:ext cx="422065" cy="371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37">
            <a:extLst>
              <a:ext uri="{FF2B5EF4-FFF2-40B4-BE49-F238E27FC236}">
                <a16:creationId xmlns:a16="http://schemas.microsoft.com/office/drawing/2014/main" id="{0F0709ED-9798-46B7-B001-578CF16AB054}"/>
              </a:ext>
            </a:extLst>
          </p:cNvPr>
          <p:cNvCxnSpPr>
            <a:cxnSpLocks/>
          </p:cNvCxnSpPr>
          <p:nvPr/>
        </p:nvCxnSpPr>
        <p:spPr>
          <a:xfrm flipH="1" flipV="1">
            <a:off x="4218240" y="2905962"/>
            <a:ext cx="352238" cy="6156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38">
            <a:extLst>
              <a:ext uri="{FF2B5EF4-FFF2-40B4-BE49-F238E27FC236}">
                <a16:creationId xmlns:a16="http://schemas.microsoft.com/office/drawing/2014/main" id="{55C40F03-1332-4CCA-8334-C991EFF1B277}"/>
              </a:ext>
            </a:extLst>
          </p:cNvPr>
          <p:cNvCxnSpPr>
            <a:cxnSpLocks/>
          </p:cNvCxnSpPr>
          <p:nvPr/>
        </p:nvCxnSpPr>
        <p:spPr>
          <a:xfrm flipH="1" flipV="1">
            <a:off x="3984047" y="2862296"/>
            <a:ext cx="52481" cy="669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39">
            <a:extLst>
              <a:ext uri="{FF2B5EF4-FFF2-40B4-BE49-F238E27FC236}">
                <a16:creationId xmlns:a16="http://schemas.microsoft.com/office/drawing/2014/main" id="{E6FD291C-D83F-42F6-BD8F-31EBCF6A8C99}"/>
              </a:ext>
            </a:extLst>
          </p:cNvPr>
          <p:cNvCxnSpPr>
            <a:cxnSpLocks/>
          </p:cNvCxnSpPr>
          <p:nvPr/>
        </p:nvCxnSpPr>
        <p:spPr>
          <a:xfrm flipH="1" flipV="1">
            <a:off x="4249125" y="2661040"/>
            <a:ext cx="593714" cy="489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2">
            <a:extLst>
              <a:ext uri="{FF2B5EF4-FFF2-40B4-BE49-F238E27FC236}">
                <a16:creationId xmlns:a16="http://schemas.microsoft.com/office/drawing/2014/main" id="{7385E971-542E-4CA8-A296-B855EF347889}"/>
              </a:ext>
            </a:extLst>
          </p:cNvPr>
          <p:cNvSpPr/>
          <p:nvPr/>
        </p:nvSpPr>
        <p:spPr>
          <a:xfrm>
            <a:off x="3768431" y="2431386"/>
            <a:ext cx="374396" cy="321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p>
        </p:txBody>
      </p:sp>
      <p:sp>
        <p:nvSpPr>
          <p:cNvPr id="29" name="テキスト ボックス 28">
            <a:extLst>
              <a:ext uri="{FF2B5EF4-FFF2-40B4-BE49-F238E27FC236}">
                <a16:creationId xmlns:a16="http://schemas.microsoft.com/office/drawing/2014/main" id="{9B7A5C75-7B9D-4614-B1EE-39CEE467126F}"/>
              </a:ext>
            </a:extLst>
          </p:cNvPr>
          <p:cNvSpPr txBox="1"/>
          <p:nvPr/>
        </p:nvSpPr>
        <p:spPr>
          <a:xfrm>
            <a:off x="6861265" y="3059668"/>
            <a:ext cx="3647152" cy="369332"/>
          </a:xfrm>
          <a:prstGeom prst="rect">
            <a:avLst/>
          </a:prstGeom>
          <a:noFill/>
        </p:spPr>
        <p:txBody>
          <a:bodyPr wrap="none" rtlCol="0">
            <a:spAutoFit/>
          </a:bodyPr>
          <a:lstStyle/>
          <a:p>
            <a:r>
              <a:rPr kumimoji="1" lang="ja-JP" altLang="en-US" dirty="0"/>
              <a:t>プレーヤーと雑魚敵の戦闘シーン</a:t>
            </a:r>
          </a:p>
        </p:txBody>
      </p:sp>
      <p:sp>
        <p:nvSpPr>
          <p:cNvPr id="30" name="テキスト ボックス 29">
            <a:extLst>
              <a:ext uri="{FF2B5EF4-FFF2-40B4-BE49-F238E27FC236}">
                <a16:creationId xmlns:a16="http://schemas.microsoft.com/office/drawing/2014/main" id="{E9029AE7-C99A-4C3B-91E7-CB7DCB0ACD2A}"/>
              </a:ext>
            </a:extLst>
          </p:cNvPr>
          <p:cNvSpPr txBox="1"/>
          <p:nvPr/>
        </p:nvSpPr>
        <p:spPr>
          <a:xfrm>
            <a:off x="7257813" y="3953539"/>
            <a:ext cx="2492990" cy="369332"/>
          </a:xfrm>
          <a:prstGeom prst="rect">
            <a:avLst/>
          </a:prstGeom>
          <a:noFill/>
        </p:spPr>
        <p:txBody>
          <a:bodyPr wrap="none" rtlCol="0">
            <a:spAutoFit/>
          </a:bodyPr>
          <a:lstStyle/>
          <a:p>
            <a:r>
              <a:rPr kumimoji="1" lang="ja-JP" altLang="en-US" dirty="0"/>
              <a:t>マップが動かせる状態</a:t>
            </a:r>
          </a:p>
        </p:txBody>
      </p:sp>
    </p:spTree>
    <p:extLst>
      <p:ext uri="{BB962C8B-B14F-4D97-AF65-F5344CB8AC3E}">
        <p14:creationId xmlns:p14="http://schemas.microsoft.com/office/powerpoint/2010/main" val="3152444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F28434C-3BA9-487E-BC54-0BA898E35024}"/>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837788-E0F4-428B-A5FB-FBEEE4660665}"/>
              </a:ext>
            </a:extLst>
          </p:cNvPr>
          <p:cNvSpPr txBox="1"/>
          <p:nvPr/>
        </p:nvSpPr>
        <p:spPr>
          <a:xfrm>
            <a:off x="142613" y="-33340"/>
            <a:ext cx="1678665" cy="646331"/>
          </a:xfrm>
          <a:prstGeom prst="rect">
            <a:avLst/>
          </a:prstGeom>
          <a:noFill/>
        </p:spPr>
        <p:txBody>
          <a:bodyPr wrap="none" rtlCol="0">
            <a:spAutoFit/>
          </a:bodyPr>
          <a:lstStyle/>
          <a:p>
            <a:r>
              <a:rPr kumimoji="1" lang="en-US" altLang="ja-JP" sz="3600" dirty="0">
                <a:solidFill>
                  <a:schemeClr val="bg1"/>
                </a:solidFill>
              </a:rPr>
              <a:t>alpha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296DE3D8-3CAA-47B7-A07C-D9E7D7A434E1}"/>
              </a:ext>
            </a:extLst>
          </p:cNvPr>
          <p:cNvSpPr txBox="1"/>
          <p:nvPr/>
        </p:nvSpPr>
        <p:spPr>
          <a:xfrm>
            <a:off x="251670" y="880844"/>
            <a:ext cx="1338828" cy="369332"/>
          </a:xfrm>
          <a:prstGeom prst="rect">
            <a:avLst/>
          </a:prstGeom>
          <a:solidFill>
            <a:schemeClr val="tx2">
              <a:lumMod val="60000"/>
              <a:lumOff val="40000"/>
            </a:schemeClr>
          </a:solidFill>
        </p:spPr>
        <p:txBody>
          <a:bodyPr wrap="none" rtlCol="0">
            <a:spAutoFit/>
          </a:bodyPr>
          <a:lstStyle/>
          <a:p>
            <a:r>
              <a:rPr kumimoji="1" lang="ja-JP" altLang="en-US" dirty="0"/>
              <a:t>プログラム</a:t>
            </a:r>
          </a:p>
        </p:txBody>
      </p:sp>
      <p:sp>
        <p:nvSpPr>
          <p:cNvPr id="7" name="テキスト ボックス 6">
            <a:extLst>
              <a:ext uri="{FF2B5EF4-FFF2-40B4-BE49-F238E27FC236}">
                <a16:creationId xmlns:a16="http://schemas.microsoft.com/office/drawing/2014/main" id="{6908E15E-0B03-47C4-A339-63ABF867E4AF}"/>
              </a:ext>
            </a:extLst>
          </p:cNvPr>
          <p:cNvSpPr txBox="1"/>
          <p:nvPr/>
        </p:nvSpPr>
        <p:spPr>
          <a:xfrm>
            <a:off x="2172748" y="897838"/>
            <a:ext cx="3302507" cy="369332"/>
          </a:xfrm>
          <a:prstGeom prst="rect">
            <a:avLst/>
          </a:prstGeom>
          <a:noFill/>
        </p:spPr>
        <p:txBody>
          <a:bodyPr wrap="none" rtlCol="0">
            <a:spAutoFit/>
          </a:bodyPr>
          <a:lstStyle/>
          <a:p>
            <a:r>
              <a:rPr kumimoji="1" lang="ja-JP" altLang="en-US" dirty="0"/>
              <a:t>プレーヤーを同時に</a:t>
            </a:r>
            <a:r>
              <a:rPr kumimoji="1" lang="en-US" altLang="ja-JP" dirty="0"/>
              <a:t>2</a:t>
            </a:r>
            <a:r>
              <a:rPr kumimoji="1" lang="ja-JP" altLang="en-US" dirty="0"/>
              <a:t>体動かす</a:t>
            </a:r>
          </a:p>
        </p:txBody>
      </p:sp>
      <p:sp>
        <p:nvSpPr>
          <p:cNvPr id="8" name="テキスト ボックス 7">
            <a:extLst>
              <a:ext uri="{FF2B5EF4-FFF2-40B4-BE49-F238E27FC236}">
                <a16:creationId xmlns:a16="http://schemas.microsoft.com/office/drawing/2014/main" id="{1E80B6FD-4A4D-4951-A40E-34FDD5E87D82}"/>
              </a:ext>
            </a:extLst>
          </p:cNvPr>
          <p:cNvSpPr txBox="1"/>
          <p:nvPr/>
        </p:nvSpPr>
        <p:spPr>
          <a:xfrm>
            <a:off x="2171305" y="1350628"/>
            <a:ext cx="6607899" cy="369332"/>
          </a:xfrm>
          <a:prstGeom prst="rect">
            <a:avLst/>
          </a:prstGeom>
          <a:noFill/>
        </p:spPr>
        <p:txBody>
          <a:bodyPr wrap="none" rtlCol="0">
            <a:spAutoFit/>
          </a:bodyPr>
          <a:lstStyle/>
          <a:p>
            <a:r>
              <a:rPr kumimoji="1" lang="ja-JP" altLang="en-US" dirty="0"/>
              <a:t>雑魚敵がプレーヤーに向かって攻撃してくるような</a:t>
            </a:r>
            <a:r>
              <a:rPr kumimoji="1" lang="en-US" altLang="ja-JP" dirty="0"/>
              <a:t>AI</a:t>
            </a:r>
            <a:r>
              <a:rPr kumimoji="1" lang="ja-JP" altLang="en-US" dirty="0"/>
              <a:t>を作成</a:t>
            </a:r>
          </a:p>
        </p:txBody>
      </p:sp>
    </p:spTree>
    <p:extLst>
      <p:ext uri="{BB962C8B-B14F-4D97-AF65-F5344CB8AC3E}">
        <p14:creationId xmlns:p14="http://schemas.microsoft.com/office/powerpoint/2010/main" val="1685024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BCB42D6-ADCC-483B-B3E8-795D77088598}"/>
              </a:ext>
            </a:extLst>
          </p:cNvPr>
          <p:cNvSpPr/>
          <p:nvPr/>
        </p:nvSpPr>
        <p:spPr>
          <a:xfrm>
            <a:off x="0" y="-33340"/>
            <a:ext cx="2030135" cy="70467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40999B4-A3E6-481A-946A-2B2753D69950}"/>
              </a:ext>
            </a:extLst>
          </p:cNvPr>
          <p:cNvSpPr txBox="1"/>
          <p:nvPr/>
        </p:nvSpPr>
        <p:spPr>
          <a:xfrm>
            <a:off x="142613" y="-33340"/>
            <a:ext cx="1484574" cy="646331"/>
          </a:xfrm>
          <a:prstGeom prst="rect">
            <a:avLst/>
          </a:prstGeom>
          <a:noFill/>
        </p:spPr>
        <p:txBody>
          <a:bodyPr wrap="none" rtlCol="0">
            <a:spAutoFit/>
          </a:bodyPr>
          <a:lstStyle/>
          <a:p>
            <a:r>
              <a:rPr kumimoji="1" lang="en-US" altLang="ja-JP" sz="3600" dirty="0">
                <a:solidFill>
                  <a:schemeClr val="bg1"/>
                </a:solidFill>
              </a:rPr>
              <a:t>beta</a:t>
            </a:r>
            <a:r>
              <a:rPr kumimoji="1" lang="ja-JP" altLang="en-US" sz="3600" dirty="0">
                <a:solidFill>
                  <a:schemeClr val="bg1"/>
                </a:solidFill>
              </a:rPr>
              <a:t>版</a:t>
            </a:r>
          </a:p>
        </p:txBody>
      </p:sp>
      <p:sp>
        <p:nvSpPr>
          <p:cNvPr id="6" name="テキスト ボックス 5">
            <a:extLst>
              <a:ext uri="{FF2B5EF4-FFF2-40B4-BE49-F238E27FC236}">
                <a16:creationId xmlns:a16="http://schemas.microsoft.com/office/drawing/2014/main" id="{636BEABF-4EC3-4047-ADDA-1E8BA2970DB4}"/>
              </a:ext>
            </a:extLst>
          </p:cNvPr>
          <p:cNvSpPr txBox="1"/>
          <p:nvPr/>
        </p:nvSpPr>
        <p:spPr>
          <a:xfrm>
            <a:off x="3165212" y="671336"/>
            <a:ext cx="3280095" cy="369332"/>
          </a:xfrm>
          <a:prstGeom prst="rect">
            <a:avLst/>
          </a:prstGeom>
          <a:solidFill>
            <a:schemeClr val="tx2">
              <a:lumMod val="60000"/>
              <a:lumOff val="40000"/>
            </a:schemeClr>
          </a:solidFill>
        </p:spPr>
        <p:txBody>
          <a:bodyPr wrap="square" rtlCol="0">
            <a:spAutoFit/>
          </a:bodyPr>
          <a:lstStyle/>
          <a:p>
            <a:r>
              <a:rPr kumimoji="1" lang="ja-JP" altLang="en-US" dirty="0"/>
              <a:t>エンディング画面 </a:t>
            </a:r>
            <a:r>
              <a:rPr kumimoji="1" lang="en-US" altLang="ja-JP" dirty="0"/>
              <a:t>7</a:t>
            </a:r>
            <a:r>
              <a:rPr kumimoji="1" lang="ja-JP" altLang="en-US" dirty="0"/>
              <a:t>月</a:t>
            </a:r>
            <a:r>
              <a:rPr kumimoji="1" lang="en-US" altLang="ja-JP" dirty="0"/>
              <a:t>1</a:t>
            </a:r>
            <a:r>
              <a:rPr kumimoji="1" lang="ja-JP" altLang="en-US" dirty="0"/>
              <a:t>日</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FC99C9BD-8155-45F9-8B6E-30A9C3BE7F0B}"/>
              </a:ext>
            </a:extLst>
          </p:cNvPr>
          <p:cNvSpPr txBox="1"/>
          <p:nvPr/>
        </p:nvSpPr>
        <p:spPr>
          <a:xfrm>
            <a:off x="3165212" y="134332"/>
            <a:ext cx="2954655" cy="369332"/>
          </a:xfrm>
          <a:prstGeom prst="rect">
            <a:avLst/>
          </a:prstGeom>
          <a:solidFill>
            <a:schemeClr val="tx1">
              <a:lumMod val="50000"/>
              <a:lumOff val="50000"/>
            </a:schemeClr>
          </a:solidFill>
        </p:spPr>
        <p:txBody>
          <a:bodyPr wrap="none" rtlCol="0">
            <a:spAutoFit/>
          </a:bodyPr>
          <a:lstStyle/>
          <a:p>
            <a:r>
              <a:rPr kumimoji="1" lang="ja-JP" altLang="en-US" dirty="0"/>
              <a:t>ステージ作成用ツール制作</a:t>
            </a:r>
          </a:p>
        </p:txBody>
      </p:sp>
      <p:sp>
        <p:nvSpPr>
          <p:cNvPr id="8" name="テキスト ボックス 7">
            <a:extLst>
              <a:ext uri="{FF2B5EF4-FFF2-40B4-BE49-F238E27FC236}">
                <a16:creationId xmlns:a16="http://schemas.microsoft.com/office/drawing/2014/main" id="{5FCDCE3E-88F6-4738-99AC-E8228D91409D}"/>
              </a:ext>
            </a:extLst>
          </p:cNvPr>
          <p:cNvSpPr txBox="1"/>
          <p:nvPr/>
        </p:nvSpPr>
        <p:spPr>
          <a:xfrm>
            <a:off x="3165212" y="1200276"/>
            <a:ext cx="3304110" cy="369332"/>
          </a:xfrm>
          <a:prstGeom prst="rect">
            <a:avLst/>
          </a:prstGeom>
          <a:solidFill>
            <a:schemeClr val="bg1">
              <a:lumMod val="95000"/>
            </a:schemeClr>
          </a:solidFill>
        </p:spPr>
        <p:txBody>
          <a:bodyPr wrap="none" rtlCol="0">
            <a:spAutoFit/>
          </a:bodyPr>
          <a:lstStyle/>
          <a:p>
            <a:r>
              <a:rPr kumimoji="1" lang="ja-JP" altLang="en-US" dirty="0"/>
              <a:t>プレーヤーを</a:t>
            </a:r>
            <a:r>
              <a:rPr kumimoji="1" lang="en-US" altLang="ja-JP" dirty="0"/>
              <a:t>2~4</a:t>
            </a:r>
            <a:r>
              <a:rPr kumimoji="1" lang="ja-JP" altLang="en-US" dirty="0"/>
              <a:t>同時に動かす</a:t>
            </a:r>
          </a:p>
        </p:txBody>
      </p:sp>
      <p:sp>
        <p:nvSpPr>
          <p:cNvPr id="9" name="正方形/長方形 8">
            <a:extLst>
              <a:ext uri="{FF2B5EF4-FFF2-40B4-BE49-F238E27FC236}">
                <a16:creationId xmlns:a16="http://schemas.microsoft.com/office/drawing/2014/main" id="{2F9C2011-6970-443A-B77C-FE3FCD4B50D7}"/>
              </a:ext>
            </a:extLst>
          </p:cNvPr>
          <p:cNvSpPr/>
          <p:nvPr/>
        </p:nvSpPr>
        <p:spPr>
          <a:xfrm>
            <a:off x="6447683" y="3281604"/>
            <a:ext cx="348345" cy="35572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FEE6A7-7B93-4B6E-B481-85F3B8A90ADC}"/>
              </a:ext>
            </a:extLst>
          </p:cNvPr>
          <p:cNvSpPr/>
          <p:nvPr/>
        </p:nvSpPr>
        <p:spPr>
          <a:xfrm>
            <a:off x="4470000" y="2136445"/>
            <a:ext cx="2151855" cy="1659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wall</a:t>
            </a:r>
            <a:endParaRPr kumimoji="1" lang="ja-JP" altLang="en-US" dirty="0"/>
          </a:p>
        </p:txBody>
      </p:sp>
      <p:sp>
        <p:nvSpPr>
          <p:cNvPr id="11" name="正方形/長方形 10">
            <a:extLst>
              <a:ext uri="{FF2B5EF4-FFF2-40B4-BE49-F238E27FC236}">
                <a16:creationId xmlns:a16="http://schemas.microsoft.com/office/drawing/2014/main" id="{C840EB39-3296-465D-BEEC-8DB70D06607A}"/>
              </a:ext>
            </a:extLst>
          </p:cNvPr>
          <p:cNvSpPr/>
          <p:nvPr/>
        </p:nvSpPr>
        <p:spPr>
          <a:xfrm>
            <a:off x="6447683" y="3281603"/>
            <a:ext cx="174172" cy="355722"/>
          </a:xfrm>
          <a:prstGeom prst="rect">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71D056EE-8CF8-4202-979B-F4B076B4A845}"/>
              </a:ext>
            </a:extLst>
          </p:cNvPr>
          <p:cNvSpPr txBox="1"/>
          <p:nvPr/>
        </p:nvSpPr>
        <p:spPr>
          <a:xfrm>
            <a:off x="4470001" y="3892011"/>
            <a:ext cx="2769326" cy="923330"/>
          </a:xfrm>
          <a:prstGeom prst="rect">
            <a:avLst/>
          </a:prstGeom>
          <a:noFill/>
        </p:spPr>
        <p:txBody>
          <a:bodyPr wrap="square" rtlCol="0">
            <a:spAutoFit/>
          </a:bodyPr>
          <a:lstStyle/>
          <a:p>
            <a:r>
              <a:rPr kumimoji="1" lang="ja-JP" altLang="en-US" dirty="0"/>
              <a:t>壁の一部分に差し掛かると</a:t>
            </a:r>
            <a:r>
              <a:rPr kumimoji="1" lang="en-US" altLang="ja-JP" dirty="0"/>
              <a:t>player</a:t>
            </a:r>
            <a:r>
              <a:rPr kumimoji="1" lang="ja-JP" altLang="en-US" dirty="0"/>
              <a:t>キャラクター部の色を変更する</a:t>
            </a:r>
          </a:p>
        </p:txBody>
      </p:sp>
      <p:sp>
        <p:nvSpPr>
          <p:cNvPr id="2" name="AutoShape 2">
            <a:extLst>
              <a:ext uri="{FF2B5EF4-FFF2-40B4-BE49-F238E27FC236}">
                <a16:creationId xmlns:a16="http://schemas.microsoft.com/office/drawing/2014/main" id="{5EF59C71-36B9-404D-8DF4-0B5D6EEB1E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22064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5769428" y="249589"/>
            <a:ext cx="467214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ストーリー</a:t>
            </a:r>
            <a:endParaRPr lang="en-US" sz="6600" dirty="0">
              <a:solidFill>
                <a:schemeClr val="bg1"/>
              </a:solidFill>
            </a:endParaRPr>
          </a:p>
        </p:txBody>
      </p:sp>
      <p:sp>
        <p:nvSpPr>
          <p:cNvPr id="7" name="コンテンツ プレースホルダー 2">
            <a:extLst>
              <a:ext uri="{FF2B5EF4-FFF2-40B4-BE49-F238E27FC236}">
                <a16:creationId xmlns:a16="http://schemas.microsoft.com/office/drawing/2014/main" id="{7CA0DE63-B65E-49DA-AFCC-0CE594746D22}"/>
              </a:ext>
            </a:extLst>
          </p:cNvPr>
          <p:cNvSpPr>
            <a:spLocks noGrp="1"/>
          </p:cNvSpPr>
          <p:nvPr>
            <p:ph idx="1"/>
          </p:nvPr>
        </p:nvSpPr>
        <p:spPr>
          <a:xfrm>
            <a:off x="5019402" y="1730391"/>
            <a:ext cx="6172200" cy="3858768"/>
          </a:xfrm>
          <a:solidFill>
            <a:srgbClr val="FFC000"/>
          </a:solidFill>
        </p:spPr>
        <p:txBody>
          <a:bodyPr>
            <a:normAutofit/>
          </a:bodyPr>
          <a:lstStyle/>
          <a:p>
            <a:pPr marL="0" indent="0">
              <a:buNone/>
            </a:pPr>
            <a:r>
              <a:rPr kumimoji="1" lang="ja-JP" altLang="en-US" sz="2400" dirty="0"/>
              <a:t>君は、いま人生で最も最悪な場所で過ごしている。そこは刑務所だ。しかも君の時間は刑務所で止まった。つまり、解放される日が近づくと、刑務所に入ったに戻されてしまう。このループからぬけだすためには、凶悪な囚人と刑務官を倒してここから、脱獄するしかない・・・</a:t>
            </a:r>
          </a:p>
        </p:txBody>
      </p:sp>
      <p:pic>
        <p:nvPicPr>
          <p:cNvPr id="8" name="Picture 2" descr="ソース画像を表示">
            <a:extLst>
              <a:ext uri="{FF2B5EF4-FFF2-40B4-BE49-F238E27FC236}">
                <a16:creationId xmlns:a16="http://schemas.microsoft.com/office/drawing/2014/main" id="{52590340-4C10-4CDE-9AE0-0A1211C38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335"/>
          <a:stretch/>
        </p:blipFill>
        <p:spPr bwMode="auto">
          <a:xfrm>
            <a:off x="837349" y="1943239"/>
            <a:ext cx="2906727" cy="4296452"/>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3">
            <a:extLst>
              <a:ext uri="{FF2B5EF4-FFF2-40B4-BE49-F238E27FC236}">
                <a16:creationId xmlns:a16="http://schemas.microsoft.com/office/drawing/2014/main" id="{E8E52140-6394-431D-A246-3B27BC61BA2C}"/>
              </a:ext>
            </a:extLst>
          </p:cNvPr>
          <p:cNvSpPr/>
          <p:nvPr/>
        </p:nvSpPr>
        <p:spPr>
          <a:xfrm>
            <a:off x="1537204" y="2096152"/>
            <a:ext cx="1320674" cy="92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845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Jail Vectors, Photos and PSD files |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4" y="1384213"/>
            <a:ext cx="4245882" cy="424588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551021" y="2357674"/>
            <a:ext cx="2394857" cy="923330"/>
          </a:xfrm>
          <a:prstGeom prst="rect">
            <a:avLst/>
          </a:prstGeom>
          <a:solidFill>
            <a:srgbClr val="FFC000"/>
          </a:solidFill>
        </p:spPr>
        <p:txBody>
          <a:bodyPr wrap="square" rtlCol="0">
            <a:spAutoFit/>
          </a:bodyPr>
          <a:lstStyle/>
          <a:p>
            <a:r>
              <a:rPr lang="ja-JP" altLang="en-US" sz="5400" b="1" dirty="0"/>
              <a:t>ゴール</a:t>
            </a:r>
            <a:endParaRPr lang="en-US" sz="5400" b="1" dirty="0"/>
          </a:p>
        </p:txBody>
      </p:sp>
      <p:sp>
        <p:nvSpPr>
          <p:cNvPr id="8" name="Rectangle 7"/>
          <p:cNvSpPr/>
          <p:nvPr/>
        </p:nvSpPr>
        <p:spPr>
          <a:xfrm>
            <a:off x="5594221" y="4158671"/>
            <a:ext cx="5134739" cy="461665"/>
          </a:xfrm>
          <a:prstGeom prst="rect">
            <a:avLst/>
          </a:prstGeom>
        </p:spPr>
        <p:txBody>
          <a:bodyPr wrap="none">
            <a:spAutoFit/>
          </a:bodyPr>
          <a:lstStyle/>
          <a:p>
            <a:r>
              <a:rPr lang="en-US" sz="2400" b="1" dirty="0">
                <a:solidFill>
                  <a:srgbClr val="C00000"/>
                </a:solidFill>
              </a:rPr>
              <a:t>刑務所の出口を見つける</a:t>
            </a:r>
            <a:r>
              <a:rPr lang="en-US" sz="2400" dirty="0"/>
              <a:t>ことです</a:t>
            </a:r>
            <a:r>
              <a:rPr lang="en-US" sz="2400" b="1" dirty="0">
                <a:solidFill>
                  <a:srgbClr val="C00000"/>
                </a:solidFill>
              </a:rPr>
              <a:t>。</a:t>
            </a:r>
          </a:p>
        </p:txBody>
      </p:sp>
      <p:pic>
        <p:nvPicPr>
          <p:cNvPr id="3076" name="Picture 4" descr="Go Out Svg Png Icon Free Download (#170042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90713" y="5146006"/>
            <a:ext cx="2062064" cy="186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1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595" y="3291372"/>
            <a:ext cx="4584519" cy="2543570"/>
          </a:xfrm>
          <a:prstGeom prst="rect">
            <a:avLst/>
          </a:prstGeom>
        </p:spPr>
      </p:pic>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ルール</a:t>
            </a:r>
            <a:endParaRPr lang="en-US" sz="5400" b="1" dirty="0"/>
          </a:p>
        </p:txBody>
      </p:sp>
      <p:pic>
        <p:nvPicPr>
          <p:cNvPr id="6146" name="Picture 2" descr="Gun, modern, shooter, submachine gun,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196" y="4633491"/>
            <a:ext cx="575415" cy="5754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un, Pistol, Weapon Icon - Download Fre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6738" y="5312627"/>
            <a:ext cx="291939" cy="29193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94947" y="4297819"/>
            <a:ext cx="522315" cy="5223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373189" y="3392332"/>
            <a:ext cx="6096000" cy="2031325"/>
          </a:xfrm>
          <a:prstGeom prst="rect">
            <a:avLst/>
          </a:prstGeom>
        </p:spPr>
        <p:txBody>
          <a:bodyPr>
            <a:spAutoFit/>
          </a:bodyPr>
          <a:lstStyle/>
          <a:p>
            <a:r>
              <a:rPr lang="en-US" b="1" dirty="0"/>
              <a:t>プレイヤーはマップ内にランダムに</a:t>
            </a:r>
            <a:r>
              <a:rPr lang="en-US" b="1" dirty="0">
                <a:solidFill>
                  <a:srgbClr val="C00000"/>
                </a:solidFill>
              </a:rPr>
              <a:t>配置された武器</a:t>
            </a:r>
            <a:r>
              <a:rPr lang="en-US" b="1" dirty="0"/>
              <a:t>を取り、それを</a:t>
            </a:r>
            <a:r>
              <a:rPr lang="en-US" b="1" dirty="0">
                <a:solidFill>
                  <a:srgbClr val="C00000"/>
                </a:solidFill>
              </a:rPr>
              <a:t>使って</a:t>
            </a:r>
            <a:r>
              <a:rPr lang="en-US" b="1" dirty="0"/>
              <a:t>敵にダメージを与えることができます。また、プレイヤーは</a:t>
            </a:r>
            <a:r>
              <a:rPr lang="en-US" b="1" dirty="0">
                <a:solidFill>
                  <a:srgbClr val="C00000"/>
                </a:solidFill>
              </a:rPr>
              <a:t>敵を倒した後に敵の武器を掴む</a:t>
            </a:r>
            <a:r>
              <a:rPr lang="en-US" b="1" dirty="0"/>
              <a:t>こともできます。</a:t>
            </a:r>
          </a:p>
          <a:p>
            <a:endParaRPr lang="en-US" b="1" dirty="0"/>
          </a:p>
          <a:p>
            <a:r>
              <a:rPr lang="ja-JP" altLang="en-US" b="1" dirty="0"/>
              <a:t>プレイヤーは慎重にプレイすれば</a:t>
            </a:r>
            <a:r>
              <a:rPr lang="ja-JP" altLang="en-US" b="1" dirty="0">
                <a:solidFill>
                  <a:srgbClr val="C00000"/>
                </a:solidFill>
              </a:rPr>
              <a:t>敵を避ける</a:t>
            </a:r>
            <a:r>
              <a:rPr lang="ja-JP" altLang="en-US" b="1" dirty="0"/>
              <a:t>ことができます。</a:t>
            </a:r>
            <a:endParaRPr lang="en-US" b="1" dirty="0"/>
          </a:p>
        </p:txBody>
      </p:sp>
      <p:pic>
        <p:nvPicPr>
          <p:cNvPr id="15" name="Picture 6" descr="https://external-content.duckduckgo.com/iu/?u=https%3A%2F%2Ftse1.mm.bing.net%2Fth%3Fid%3DOIP.Fzl7S98H5cbRWqFn--aw6gHaHa%26pid%3DApi&amp;f=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6566" y="5312627"/>
            <a:ext cx="522315" cy="5223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external-content.duckduckgo.com/iu/?u=https%3A%2F%2Ftse1.mm.bing.net%2Fth%3Fid%3DOIP.2hzS9Uoj0KWmvNZlZ775GwHaHa%26pid%3DApi&amp;f=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355" y="5173061"/>
            <a:ext cx="661881" cy="66188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Blood, crime, kill, killing, manslaughter, murder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7008" y="3730151"/>
            <a:ext cx="1058251" cy="82882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nger, gesture, grab, hand, touch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2404376" y="4551847"/>
            <a:ext cx="425771" cy="42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6376850" y="1957080"/>
            <a:ext cx="2394857" cy="923330"/>
          </a:xfrm>
          <a:prstGeom prst="rect">
            <a:avLst/>
          </a:prstGeom>
          <a:solidFill>
            <a:srgbClr val="FFC000"/>
          </a:solidFill>
        </p:spPr>
        <p:txBody>
          <a:bodyPr wrap="square" rtlCol="0">
            <a:spAutoFit/>
          </a:bodyPr>
          <a:lstStyle/>
          <a:p>
            <a:r>
              <a:rPr lang="ja-JP" altLang="en-US" sz="5400" b="1" dirty="0"/>
              <a:t>選択肢</a:t>
            </a:r>
            <a:endParaRPr lang="en-US" sz="5400" b="1" dirty="0"/>
          </a:p>
        </p:txBody>
      </p:sp>
      <p:sp>
        <p:nvSpPr>
          <p:cNvPr id="8" name="TextBox 7"/>
          <p:cNvSpPr txBox="1"/>
          <p:nvPr/>
        </p:nvSpPr>
        <p:spPr>
          <a:xfrm>
            <a:off x="4942114" y="3495982"/>
            <a:ext cx="470263" cy="369332"/>
          </a:xfrm>
          <a:prstGeom prst="rect">
            <a:avLst/>
          </a:prstGeom>
          <a:noFill/>
        </p:spPr>
        <p:txBody>
          <a:bodyPr wrap="square" rtlCol="0">
            <a:spAutoFit/>
          </a:bodyPr>
          <a:lstStyle/>
          <a:p>
            <a:r>
              <a:rPr lang="ja-JP" altLang="en-US" b="1" dirty="0">
                <a:solidFill>
                  <a:srgbClr val="FF0000"/>
                </a:solidFill>
              </a:rPr>
              <a:t>１</a:t>
            </a:r>
            <a:endParaRPr lang="en-US" b="1" dirty="0">
              <a:solidFill>
                <a:srgbClr val="FF0000"/>
              </a:solidFill>
            </a:endParaRPr>
          </a:p>
        </p:txBody>
      </p:sp>
      <p:sp>
        <p:nvSpPr>
          <p:cNvPr id="9" name="Rectangle 8"/>
          <p:cNvSpPr/>
          <p:nvPr/>
        </p:nvSpPr>
        <p:spPr>
          <a:xfrm>
            <a:off x="5513177" y="3357482"/>
            <a:ext cx="6096000" cy="646331"/>
          </a:xfrm>
          <a:prstGeom prst="rect">
            <a:avLst/>
          </a:prstGeom>
        </p:spPr>
        <p:txBody>
          <a:bodyPr>
            <a:spAutoFit/>
          </a:bodyPr>
          <a:lstStyle/>
          <a:p>
            <a:r>
              <a:rPr lang="en-US" dirty="0"/>
              <a:t>私たちは</a:t>
            </a:r>
            <a:r>
              <a:rPr lang="en-US" b="1" dirty="0">
                <a:solidFill>
                  <a:srgbClr val="C00000"/>
                </a:solidFill>
              </a:rPr>
              <a:t>すべての敵を殺し</a:t>
            </a:r>
            <a:r>
              <a:rPr lang="en-US" dirty="0"/>
              <a:t>、誰も私たちを邪魔することはできません。</a:t>
            </a:r>
          </a:p>
        </p:txBody>
      </p:sp>
      <p:sp>
        <p:nvSpPr>
          <p:cNvPr id="10" name="TextBox 9"/>
          <p:cNvSpPr txBox="1"/>
          <p:nvPr/>
        </p:nvSpPr>
        <p:spPr>
          <a:xfrm>
            <a:off x="4996242" y="4896384"/>
            <a:ext cx="470263" cy="369332"/>
          </a:xfrm>
          <a:prstGeom prst="rect">
            <a:avLst/>
          </a:prstGeom>
          <a:noFill/>
        </p:spPr>
        <p:txBody>
          <a:bodyPr wrap="square" rtlCol="0">
            <a:spAutoFit/>
          </a:bodyPr>
          <a:lstStyle/>
          <a:p>
            <a:r>
              <a:rPr lang="ja-JP" altLang="en-US" b="1" dirty="0">
                <a:solidFill>
                  <a:srgbClr val="FF0000"/>
                </a:solidFill>
              </a:rPr>
              <a:t>２</a:t>
            </a:r>
            <a:endParaRPr lang="en-US" b="1" dirty="0">
              <a:solidFill>
                <a:srgbClr val="FF0000"/>
              </a:solidFill>
            </a:endParaRPr>
          </a:p>
        </p:txBody>
      </p:sp>
      <p:sp>
        <p:nvSpPr>
          <p:cNvPr id="11" name="Rectangle 10"/>
          <p:cNvSpPr/>
          <p:nvPr/>
        </p:nvSpPr>
        <p:spPr>
          <a:xfrm>
            <a:off x="5567305" y="4757884"/>
            <a:ext cx="6096000" cy="646331"/>
          </a:xfrm>
          <a:prstGeom prst="rect">
            <a:avLst/>
          </a:prstGeom>
        </p:spPr>
        <p:txBody>
          <a:bodyPr>
            <a:spAutoFit/>
          </a:bodyPr>
          <a:lstStyle/>
          <a:p>
            <a:r>
              <a:rPr lang="en-US" dirty="0"/>
              <a:t>または我々は、ドアの外を見つけるためにこっそりと敵に捕まらないようにしようとすることができます。</a:t>
            </a:r>
          </a:p>
        </p:txBody>
      </p:sp>
      <p:pic>
        <p:nvPicPr>
          <p:cNvPr id="5122" name="Picture 2" descr="Blood, crime, kill, killing, manslaughter, murde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235" y="3147405"/>
            <a:ext cx="1253626" cy="9818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912" y="222774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58" y="335748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7282" y="2702669"/>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4881" y="2138686"/>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898" y="3222142"/>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external-content.duckduckgo.com/iu/?u=https%3A%2F%2Ftse1.mm.bing.net%2Fth%3Fid%3DOIP.2hzS9Uoj0KWmvNZlZ775GwHaHa%26pid%3DApi&amp;f=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8477" y="1870085"/>
            <a:ext cx="961980" cy="961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external-content.duckduckgo.com/iu/?u=https%3A%2F%2Ftse2.mm.bing.net%2Fth%3Fid%3DOIP.B3uPHSXUmGXgMXK9lf1MNwHaHa%26pid%3DApi&amp;f=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892" y="5738004"/>
            <a:ext cx="1119996" cy="111999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mera, crime, police, safety, secure, security, video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478461">
            <a:off x="2648200" y="5189782"/>
            <a:ext cx="812231" cy="81223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V="1">
            <a:off x="661851" y="4896384"/>
            <a:ext cx="0" cy="1961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61851" y="4896384"/>
            <a:ext cx="3118197" cy="9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80048" y="4905420"/>
            <a:ext cx="0" cy="11296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780048" y="6035040"/>
            <a:ext cx="10053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669670" y="5877192"/>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6200000">
            <a:off x="498566" y="6532270"/>
            <a:ext cx="326572" cy="324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 descr="Go Out Svg Png Icon Free Download (#170042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412377" y="5641191"/>
            <a:ext cx="1141444" cy="103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6" name="TextBox 5"/>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7" name="TextBox 6"/>
          <p:cNvSpPr txBox="1"/>
          <p:nvPr/>
        </p:nvSpPr>
        <p:spPr>
          <a:xfrm>
            <a:off x="5724796" y="1922246"/>
            <a:ext cx="3663044" cy="923330"/>
          </a:xfrm>
          <a:prstGeom prst="rect">
            <a:avLst/>
          </a:prstGeom>
          <a:solidFill>
            <a:srgbClr val="FFC000"/>
          </a:solidFill>
        </p:spPr>
        <p:txBody>
          <a:bodyPr wrap="square" rtlCol="0">
            <a:spAutoFit/>
          </a:bodyPr>
          <a:lstStyle/>
          <a:p>
            <a:r>
              <a:rPr lang="ja-JP" altLang="en-US" sz="5400" b="1" dirty="0"/>
              <a:t>ミッション</a:t>
            </a:r>
            <a:endParaRPr lang="en-US" sz="5400" b="1" dirty="0"/>
          </a:p>
        </p:txBody>
      </p:sp>
      <p:sp>
        <p:nvSpPr>
          <p:cNvPr id="22" name="テキスト ボックス 27">
            <a:extLst>
              <a:ext uri="{FF2B5EF4-FFF2-40B4-BE49-F238E27FC236}">
                <a16:creationId xmlns:a16="http://schemas.microsoft.com/office/drawing/2014/main" id="{2C7A6AD8-E1F7-4525-84FD-BC1C257AC843}"/>
              </a:ext>
            </a:extLst>
          </p:cNvPr>
          <p:cNvSpPr txBox="1"/>
          <p:nvPr/>
        </p:nvSpPr>
        <p:spPr>
          <a:xfrm>
            <a:off x="6428951" y="3458373"/>
            <a:ext cx="2954655" cy="369332"/>
          </a:xfrm>
          <a:prstGeom prst="rect">
            <a:avLst/>
          </a:prstGeom>
          <a:noFill/>
        </p:spPr>
        <p:txBody>
          <a:bodyPr wrap="none" rtlCol="0">
            <a:spAutoFit/>
          </a:bodyPr>
          <a:lstStyle/>
          <a:p>
            <a:r>
              <a:rPr kumimoji="1" lang="ja-JP" altLang="en-US" dirty="0"/>
              <a:t>ダンジョン形式になってる</a:t>
            </a:r>
          </a:p>
        </p:txBody>
      </p:sp>
      <p:sp>
        <p:nvSpPr>
          <p:cNvPr id="23" name="テキスト ボックス 28">
            <a:extLst>
              <a:ext uri="{FF2B5EF4-FFF2-40B4-BE49-F238E27FC236}">
                <a16:creationId xmlns:a16="http://schemas.microsoft.com/office/drawing/2014/main" id="{DD5613FA-6710-4DD4-8EF6-6CEC70CF0A89}"/>
              </a:ext>
            </a:extLst>
          </p:cNvPr>
          <p:cNvSpPr txBox="1"/>
          <p:nvPr/>
        </p:nvSpPr>
        <p:spPr>
          <a:xfrm>
            <a:off x="6485612" y="4088332"/>
            <a:ext cx="2723823" cy="646331"/>
          </a:xfrm>
          <a:prstGeom prst="rect">
            <a:avLst/>
          </a:prstGeom>
          <a:noFill/>
        </p:spPr>
        <p:txBody>
          <a:bodyPr wrap="none" rtlCol="0">
            <a:spAutoFit/>
          </a:bodyPr>
          <a:lstStyle/>
          <a:p>
            <a:r>
              <a:rPr kumimoji="1" lang="ja-JP" altLang="en-US" dirty="0"/>
              <a:t>処刑所に</a:t>
            </a:r>
            <a:r>
              <a:rPr kumimoji="1" lang="ja-JP" altLang="en-US" sz="3600" dirty="0">
                <a:solidFill>
                  <a:srgbClr val="7030A0"/>
                </a:solidFill>
              </a:rPr>
              <a:t>ボス</a:t>
            </a:r>
            <a:r>
              <a:rPr kumimoji="1" lang="ja-JP" altLang="en-US" dirty="0"/>
              <a:t>がいる</a:t>
            </a:r>
            <a:endParaRPr kumimoji="1" lang="en-US" altLang="ja-JP" dirty="0"/>
          </a:p>
        </p:txBody>
      </p:sp>
      <p:sp>
        <p:nvSpPr>
          <p:cNvPr id="24" name="テキスト ボックス 32">
            <a:extLst>
              <a:ext uri="{FF2B5EF4-FFF2-40B4-BE49-F238E27FC236}">
                <a16:creationId xmlns:a16="http://schemas.microsoft.com/office/drawing/2014/main" id="{D362627B-C9C1-4D5E-8E26-FCFBCCDE4292}"/>
              </a:ext>
            </a:extLst>
          </p:cNvPr>
          <p:cNvSpPr txBox="1"/>
          <p:nvPr/>
        </p:nvSpPr>
        <p:spPr>
          <a:xfrm>
            <a:off x="6484594" y="5008607"/>
            <a:ext cx="4006225" cy="584775"/>
          </a:xfrm>
          <a:prstGeom prst="rect">
            <a:avLst/>
          </a:prstGeom>
          <a:noFill/>
        </p:spPr>
        <p:txBody>
          <a:bodyPr wrap="none" rtlCol="0">
            <a:spAutoFit/>
          </a:bodyPr>
          <a:lstStyle/>
          <a:p>
            <a:r>
              <a:rPr kumimoji="1" lang="ja-JP" altLang="en-US" dirty="0"/>
              <a:t>ボスを倒すと</a:t>
            </a:r>
            <a:r>
              <a:rPr kumimoji="1" lang="ja-JP" altLang="en-US" sz="3200" dirty="0">
                <a:solidFill>
                  <a:srgbClr val="FF0000"/>
                </a:solidFill>
              </a:rPr>
              <a:t>出口</a:t>
            </a:r>
            <a:r>
              <a:rPr kumimoji="1" lang="ja-JP" altLang="en-US" dirty="0"/>
              <a:t>の鍵が手に入る</a:t>
            </a:r>
          </a:p>
        </p:txBody>
      </p:sp>
      <p:sp>
        <p:nvSpPr>
          <p:cNvPr id="30" name="四角形: 角を丸くする 26">
            <a:extLst>
              <a:ext uri="{FF2B5EF4-FFF2-40B4-BE49-F238E27FC236}">
                <a16:creationId xmlns:a16="http://schemas.microsoft.com/office/drawing/2014/main" id="{5342EAE3-88E5-49F1-93D0-7E95397BD529}"/>
              </a:ext>
            </a:extLst>
          </p:cNvPr>
          <p:cNvSpPr/>
          <p:nvPr/>
        </p:nvSpPr>
        <p:spPr>
          <a:xfrm>
            <a:off x="209174" y="5640877"/>
            <a:ext cx="4354734" cy="1157703"/>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け</a:t>
            </a:r>
          </a:p>
        </p:txBody>
      </p:sp>
      <p:sp>
        <p:nvSpPr>
          <p:cNvPr id="31" name="四角形: 角を丸くする 25">
            <a:extLst>
              <a:ext uri="{FF2B5EF4-FFF2-40B4-BE49-F238E27FC236}">
                <a16:creationId xmlns:a16="http://schemas.microsoft.com/office/drawing/2014/main" id="{705D2BE3-6E6F-4485-9445-75340751A6F0}"/>
              </a:ext>
            </a:extLst>
          </p:cNvPr>
          <p:cNvSpPr/>
          <p:nvPr/>
        </p:nvSpPr>
        <p:spPr>
          <a:xfrm>
            <a:off x="181566" y="4263061"/>
            <a:ext cx="4382341" cy="116504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24">
            <a:extLst>
              <a:ext uri="{FF2B5EF4-FFF2-40B4-BE49-F238E27FC236}">
                <a16:creationId xmlns:a16="http://schemas.microsoft.com/office/drawing/2014/main" id="{EC925E9F-DB4F-4566-9E29-3150965A3643}"/>
              </a:ext>
            </a:extLst>
          </p:cNvPr>
          <p:cNvSpPr/>
          <p:nvPr/>
        </p:nvSpPr>
        <p:spPr>
          <a:xfrm>
            <a:off x="209174" y="2892584"/>
            <a:ext cx="4354734" cy="115770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9">
            <a:extLst>
              <a:ext uri="{FF2B5EF4-FFF2-40B4-BE49-F238E27FC236}">
                <a16:creationId xmlns:a16="http://schemas.microsoft.com/office/drawing/2014/main" id="{2D2FF692-C4FC-4032-A3E0-7E5B899682A7}"/>
              </a:ext>
            </a:extLst>
          </p:cNvPr>
          <p:cNvSpPr/>
          <p:nvPr/>
        </p:nvSpPr>
        <p:spPr>
          <a:xfrm>
            <a:off x="209173" y="1601117"/>
            <a:ext cx="4327127" cy="115036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Picture 2" descr="独房 に対する画像結果">
            <a:extLst>
              <a:ext uri="{FF2B5EF4-FFF2-40B4-BE49-F238E27FC236}">
                <a16:creationId xmlns:a16="http://schemas.microsoft.com/office/drawing/2014/main" id="{E7CA4F5D-C3FA-48CE-842C-9C750761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907" y="1700090"/>
            <a:ext cx="1620382" cy="101512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独房 に対する画像結果">
            <a:extLst>
              <a:ext uri="{FF2B5EF4-FFF2-40B4-BE49-F238E27FC236}">
                <a16:creationId xmlns:a16="http://schemas.microsoft.com/office/drawing/2014/main" id="{2F4FB80F-0E4C-419A-9BFD-8F930FCB2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419" y="4286577"/>
            <a:ext cx="1550255" cy="11110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刑務所食堂 に対する画像結果">
            <a:extLst>
              <a:ext uri="{FF2B5EF4-FFF2-40B4-BE49-F238E27FC236}">
                <a16:creationId xmlns:a16="http://schemas.microsoft.com/office/drawing/2014/main" id="{2578085A-8047-4B3F-A756-7120044C0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6519" y="2905997"/>
            <a:ext cx="1579922" cy="115770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処刑所 に対する画像結果">
            <a:extLst>
              <a:ext uri="{FF2B5EF4-FFF2-40B4-BE49-F238E27FC236}">
                <a16:creationId xmlns:a16="http://schemas.microsoft.com/office/drawing/2014/main" id="{9E378A21-34EC-45EE-9008-067CD1E6E4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777" y="5639057"/>
            <a:ext cx="1682955" cy="1104018"/>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
            <a:extLst>
              <a:ext uri="{FF2B5EF4-FFF2-40B4-BE49-F238E27FC236}">
                <a16:creationId xmlns:a16="http://schemas.microsoft.com/office/drawing/2014/main" id="{885C4D34-386C-4BCE-840C-390562B034DF}"/>
              </a:ext>
            </a:extLst>
          </p:cNvPr>
          <p:cNvSpPr txBox="1"/>
          <p:nvPr/>
        </p:nvSpPr>
        <p:spPr>
          <a:xfrm>
            <a:off x="349509" y="1806673"/>
            <a:ext cx="646331" cy="369332"/>
          </a:xfrm>
          <a:prstGeom prst="rect">
            <a:avLst/>
          </a:prstGeom>
          <a:noFill/>
        </p:spPr>
        <p:txBody>
          <a:bodyPr wrap="none" rtlCol="0">
            <a:spAutoFit/>
          </a:bodyPr>
          <a:lstStyle/>
          <a:p>
            <a:r>
              <a:rPr kumimoji="1" lang="ja-JP" altLang="en-US" dirty="0">
                <a:solidFill>
                  <a:schemeClr val="bg1">
                    <a:lumMod val="95000"/>
                  </a:schemeClr>
                </a:solidFill>
              </a:rPr>
              <a:t>独房</a:t>
            </a:r>
          </a:p>
        </p:txBody>
      </p:sp>
      <p:sp>
        <p:nvSpPr>
          <p:cNvPr id="39" name="テキスト ボックス 6">
            <a:extLst>
              <a:ext uri="{FF2B5EF4-FFF2-40B4-BE49-F238E27FC236}">
                <a16:creationId xmlns:a16="http://schemas.microsoft.com/office/drawing/2014/main" id="{2E70E666-F3E4-4466-AFC0-2320851D759D}"/>
              </a:ext>
            </a:extLst>
          </p:cNvPr>
          <p:cNvSpPr txBox="1"/>
          <p:nvPr/>
        </p:nvSpPr>
        <p:spPr>
          <a:xfrm>
            <a:off x="362830" y="3053900"/>
            <a:ext cx="646331" cy="369332"/>
          </a:xfrm>
          <a:prstGeom prst="rect">
            <a:avLst/>
          </a:prstGeom>
          <a:noFill/>
        </p:spPr>
        <p:txBody>
          <a:bodyPr wrap="none" rtlCol="0">
            <a:spAutoFit/>
          </a:bodyPr>
          <a:lstStyle/>
          <a:p>
            <a:r>
              <a:rPr kumimoji="1" lang="ja-JP" altLang="en-US" dirty="0">
                <a:solidFill>
                  <a:schemeClr val="bg1">
                    <a:lumMod val="95000"/>
                  </a:schemeClr>
                </a:solidFill>
              </a:rPr>
              <a:t>食堂</a:t>
            </a:r>
          </a:p>
        </p:txBody>
      </p:sp>
      <p:sp>
        <p:nvSpPr>
          <p:cNvPr id="40" name="テキスト ボックス 7">
            <a:extLst>
              <a:ext uri="{FF2B5EF4-FFF2-40B4-BE49-F238E27FC236}">
                <a16:creationId xmlns:a16="http://schemas.microsoft.com/office/drawing/2014/main" id="{135697A4-372B-4A43-B4C3-951AFD886CA9}"/>
              </a:ext>
            </a:extLst>
          </p:cNvPr>
          <p:cNvSpPr txBox="1"/>
          <p:nvPr/>
        </p:nvSpPr>
        <p:spPr>
          <a:xfrm>
            <a:off x="276851" y="4369722"/>
            <a:ext cx="1800493" cy="369332"/>
          </a:xfrm>
          <a:prstGeom prst="rect">
            <a:avLst/>
          </a:prstGeom>
          <a:noFill/>
        </p:spPr>
        <p:txBody>
          <a:bodyPr wrap="none" rtlCol="0">
            <a:spAutoFit/>
          </a:bodyPr>
          <a:lstStyle/>
          <a:p>
            <a:r>
              <a:rPr kumimoji="1" lang="ja-JP" altLang="en-US" dirty="0">
                <a:solidFill>
                  <a:schemeClr val="bg1">
                    <a:lumMod val="95000"/>
                  </a:schemeClr>
                </a:solidFill>
              </a:rPr>
              <a:t>凶悪犯罪者独房</a:t>
            </a:r>
          </a:p>
        </p:txBody>
      </p:sp>
      <p:sp>
        <p:nvSpPr>
          <p:cNvPr id="41" name="テキスト ボックス 14">
            <a:extLst>
              <a:ext uri="{FF2B5EF4-FFF2-40B4-BE49-F238E27FC236}">
                <a16:creationId xmlns:a16="http://schemas.microsoft.com/office/drawing/2014/main" id="{E19CCB58-2471-42FF-90A7-4018A42C83D5}"/>
              </a:ext>
            </a:extLst>
          </p:cNvPr>
          <p:cNvSpPr txBox="1"/>
          <p:nvPr/>
        </p:nvSpPr>
        <p:spPr>
          <a:xfrm>
            <a:off x="234092" y="5939324"/>
            <a:ext cx="877163" cy="369332"/>
          </a:xfrm>
          <a:prstGeom prst="rect">
            <a:avLst/>
          </a:prstGeom>
          <a:noFill/>
        </p:spPr>
        <p:txBody>
          <a:bodyPr wrap="none" rtlCol="0">
            <a:spAutoFit/>
          </a:bodyPr>
          <a:lstStyle/>
          <a:p>
            <a:r>
              <a:rPr kumimoji="1" lang="ja-JP" altLang="en-US" dirty="0">
                <a:solidFill>
                  <a:schemeClr val="bg1">
                    <a:lumMod val="95000"/>
                  </a:schemeClr>
                </a:solidFill>
              </a:rPr>
              <a:t>処刑所</a:t>
            </a:r>
          </a:p>
        </p:txBody>
      </p:sp>
      <p:sp>
        <p:nvSpPr>
          <p:cNvPr id="42" name="矢印: 下 22">
            <a:extLst>
              <a:ext uri="{FF2B5EF4-FFF2-40B4-BE49-F238E27FC236}">
                <a16:creationId xmlns:a16="http://schemas.microsoft.com/office/drawing/2014/main" id="{4D7F392F-AFDC-442D-9059-0A5B0187D15C}"/>
              </a:ext>
            </a:extLst>
          </p:cNvPr>
          <p:cNvSpPr/>
          <p:nvPr/>
        </p:nvSpPr>
        <p:spPr>
          <a:xfrm>
            <a:off x="4842040" y="1700090"/>
            <a:ext cx="484632" cy="5184845"/>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31" descr="挿絵 が含まれている画像&#10;&#10;自動的に生成された説明">
            <a:extLst>
              <a:ext uri="{FF2B5EF4-FFF2-40B4-BE49-F238E27FC236}">
                <a16:creationId xmlns:a16="http://schemas.microsoft.com/office/drawing/2014/main" id="{6FB074D6-EAE3-481C-BA24-F8C6AA5FB0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527" y="5892093"/>
            <a:ext cx="447453" cy="493453"/>
          </a:xfrm>
          <a:prstGeom prst="rect">
            <a:avLst/>
          </a:prstGeom>
        </p:spPr>
      </p:pic>
    </p:spTree>
    <p:extLst>
      <p:ext uri="{BB962C8B-B14F-4D97-AF65-F5344CB8AC3E}">
        <p14:creationId xmlns:p14="http://schemas.microsoft.com/office/powerpoint/2010/main" val="29320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4">
            <a:extLst>
              <a:ext uri="{FF2B5EF4-FFF2-40B4-BE49-F238E27FC236}">
                <a16:creationId xmlns:a16="http://schemas.microsoft.com/office/drawing/2014/main" id="{1C7390E3-7F86-4759-B013-625FF8695BA8}"/>
              </a:ext>
            </a:extLst>
          </p:cNvPr>
          <p:cNvSpPr/>
          <p:nvPr/>
        </p:nvSpPr>
        <p:spPr>
          <a:xfrm>
            <a:off x="0" y="0"/>
            <a:ext cx="2857878" cy="1480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3">
            <a:extLst>
              <a:ext uri="{FF2B5EF4-FFF2-40B4-BE49-F238E27FC236}">
                <a16:creationId xmlns:a16="http://schemas.microsoft.com/office/drawing/2014/main" id="{7F86680F-D054-4F49-8711-264897B230E3}"/>
              </a:ext>
            </a:extLst>
          </p:cNvPr>
          <p:cNvSpPr txBox="1"/>
          <p:nvPr/>
        </p:nvSpPr>
        <p:spPr>
          <a:xfrm>
            <a:off x="567164" y="249589"/>
            <a:ext cx="1723549" cy="1015663"/>
          </a:xfrm>
          <a:prstGeom prst="rect">
            <a:avLst/>
          </a:prstGeom>
          <a:noFill/>
        </p:spPr>
        <p:txBody>
          <a:bodyPr wrap="none" rtlCol="0">
            <a:spAutoFit/>
          </a:bodyPr>
          <a:lstStyle/>
          <a:p>
            <a:r>
              <a:rPr kumimoji="1" lang="ja-JP" altLang="en-US" sz="6000" dirty="0">
                <a:solidFill>
                  <a:schemeClr val="bg1"/>
                </a:solidFill>
              </a:rPr>
              <a:t>設計</a:t>
            </a:r>
          </a:p>
        </p:txBody>
      </p:sp>
      <p:sp>
        <p:nvSpPr>
          <p:cNvPr id="8" name="TextBox 7"/>
          <p:cNvSpPr txBox="1"/>
          <p:nvPr/>
        </p:nvSpPr>
        <p:spPr>
          <a:xfrm>
            <a:off x="4942114" y="372012"/>
            <a:ext cx="5403669" cy="1107996"/>
          </a:xfrm>
          <a:prstGeom prst="rect">
            <a:avLst/>
          </a:prstGeom>
          <a:solidFill>
            <a:schemeClr val="accent2"/>
          </a:solidFill>
        </p:spPr>
        <p:txBody>
          <a:bodyPr wrap="square" rtlCol="0">
            <a:spAutoFit/>
          </a:bodyPr>
          <a:lstStyle/>
          <a:p>
            <a:pPr algn="ctr"/>
            <a:r>
              <a:rPr kumimoji="1" lang="ja-JP" altLang="en-US" sz="6600" b="1" dirty="0">
                <a:solidFill>
                  <a:schemeClr val="bg1"/>
                </a:solidFill>
              </a:rPr>
              <a:t>ゲームプレイ</a:t>
            </a:r>
            <a:endParaRPr lang="en-US" sz="6600" dirty="0">
              <a:solidFill>
                <a:schemeClr val="bg1"/>
              </a:solidFill>
            </a:endParaRPr>
          </a:p>
        </p:txBody>
      </p:sp>
      <p:sp>
        <p:nvSpPr>
          <p:cNvPr id="9" name="TextBox 8"/>
          <p:cNvSpPr txBox="1"/>
          <p:nvPr/>
        </p:nvSpPr>
        <p:spPr>
          <a:xfrm>
            <a:off x="6509111" y="1922246"/>
            <a:ext cx="2269673" cy="923330"/>
          </a:xfrm>
          <a:prstGeom prst="rect">
            <a:avLst/>
          </a:prstGeom>
          <a:solidFill>
            <a:srgbClr val="FFC000"/>
          </a:solidFill>
        </p:spPr>
        <p:txBody>
          <a:bodyPr wrap="square" rtlCol="0">
            <a:spAutoFit/>
          </a:bodyPr>
          <a:lstStyle/>
          <a:p>
            <a:r>
              <a:rPr lang="ja-JP" altLang="en-US" sz="5400" b="1" dirty="0"/>
              <a:t>レベル</a:t>
            </a:r>
            <a:endParaRPr lang="en-US" sz="5400" b="1" dirty="0"/>
          </a:p>
        </p:txBody>
      </p:sp>
      <p:sp>
        <p:nvSpPr>
          <p:cNvPr id="10" name="Rectangle 9"/>
          <p:cNvSpPr/>
          <p:nvPr/>
        </p:nvSpPr>
        <p:spPr>
          <a:xfrm>
            <a:off x="776469" y="2284091"/>
            <a:ext cx="5545108" cy="400110"/>
          </a:xfrm>
          <a:prstGeom prst="rect">
            <a:avLst/>
          </a:prstGeom>
        </p:spPr>
        <p:txBody>
          <a:bodyPr wrap="none">
            <a:spAutoFit/>
          </a:bodyPr>
          <a:lstStyle/>
          <a:p>
            <a:r>
              <a:rPr lang="en-US" sz="2000" b="1" dirty="0">
                <a:solidFill>
                  <a:schemeClr val="accent4">
                    <a:lumMod val="75000"/>
                  </a:schemeClr>
                </a:solidFill>
              </a:rPr>
              <a:t>倒した敵の数</a:t>
            </a:r>
            <a:r>
              <a:rPr lang="en-US" sz="2000" dirty="0"/>
              <a:t>が多いほど</a:t>
            </a:r>
            <a:r>
              <a:rPr lang="en-US" sz="2000" b="1" dirty="0">
                <a:solidFill>
                  <a:schemeClr val="accent4">
                    <a:lumMod val="75000"/>
                  </a:schemeClr>
                </a:solidFill>
              </a:rPr>
              <a:t>強い敵</a:t>
            </a:r>
            <a:r>
              <a:rPr lang="en-US" sz="2000" dirty="0"/>
              <a:t>が出現します</a:t>
            </a:r>
            <a:r>
              <a:rPr lang="en-US" sz="1600" dirty="0"/>
              <a:t>。</a:t>
            </a:r>
          </a:p>
        </p:txBody>
      </p:sp>
      <p:pic>
        <p:nvPicPr>
          <p:cNvPr id="7170" name="Picture 2" descr="Control, enforcement, gears, law, police, riot, weapons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052" y="3561947"/>
            <a:ext cx="950083" cy="15491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olice, ready, shotgun, swat, weap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2974" y="3600323"/>
            <a:ext cx="1112446" cy="15108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un, hunting, police, rifle, shooting, sport, weap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7782" y="3561947"/>
            <a:ext cx="1785306" cy="17853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nfa Weapon Flat Icon Cartoon Vector | CartoonDealer.com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164" y="3593487"/>
            <a:ext cx="1267823" cy="17222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iot Police Icons - Download Free Vector Icons | Noun Pro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0098" y="330841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055223"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03627"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7170114" y="4343940"/>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556262" y="4336536"/>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6469" y="2803889"/>
            <a:ext cx="6096000" cy="738664"/>
          </a:xfrm>
          <a:prstGeom prst="rect">
            <a:avLst/>
          </a:prstGeom>
        </p:spPr>
        <p:txBody>
          <a:bodyPr>
            <a:spAutoFit/>
          </a:bodyPr>
          <a:lstStyle/>
          <a:p>
            <a:r>
              <a:rPr lang="en-US" sz="2400" b="1" dirty="0">
                <a:solidFill>
                  <a:schemeClr val="accent2">
                    <a:lumMod val="75000"/>
                  </a:schemeClr>
                </a:solidFill>
              </a:rPr>
              <a:t>しかし</a:t>
            </a:r>
            <a:r>
              <a:rPr lang="en-US" dirty="0"/>
              <a:t>、倒した敵が強いほど</a:t>
            </a:r>
            <a:r>
              <a:rPr lang="en-US" b="1" dirty="0">
                <a:solidFill>
                  <a:schemeClr val="accent4">
                    <a:lumMod val="75000"/>
                  </a:schemeClr>
                </a:solidFill>
              </a:rPr>
              <a:t>強いアイテム</a:t>
            </a:r>
            <a:r>
              <a:rPr lang="en-US" dirty="0"/>
              <a:t>を取ることができます。</a:t>
            </a:r>
          </a:p>
        </p:txBody>
      </p:sp>
      <p:pic>
        <p:nvPicPr>
          <p:cNvPr id="21" name="Picture 6" descr="https://external-content.duckduckgo.com/iu/?u=https%3A%2F%2Ftse1.mm.bing.net%2Fth%3Fid%3DOIP.Fzl7S98H5cbRWqFn--aw6gHaHa%26pid%3DApi&amp;f=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2994" y="5739057"/>
            <a:ext cx="767652" cy="7676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Gun, Pistol, Weapon Icon - Download Free Ic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8544" y="5890398"/>
            <a:ext cx="635925" cy="635925"/>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Police badge icon Royalty Free Vector Image - VectorStoc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68719" y="5211210"/>
            <a:ext cx="1688283" cy="182334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external-content.duckduckgo.com/iu/?u=https%3A%2F%2Ftse1.mm.bing.net%2Fth%3Fid%3DOIP.B2Z0wWQbbYZtK5lvw2ejMAHaIs%26pid%3DApi&amp;f=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75814" y="5347253"/>
            <a:ext cx="1095856" cy="1285435"/>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Bulletproof Vest Icon - Free Download at Icons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990848" y="5414304"/>
            <a:ext cx="1477003" cy="147700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p:cNvSpPr/>
          <p:nvPr/>
        </p:nvSpPr>
        <p:spPr>
          <a:xfrm>
            <a:off x="9572500"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7220465"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882482"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2082428" y="5889655"/>
            <a:ext cx="391886" cy="20063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6091" y="5347253"/>
            <a:ext cx="480378" cy="369332"/>
          </a:xfrm>
          <a:prstGeom prst="rect">
            <a:avLst/>
          </a:prstGeom>
          <a:noFill/>
        </p:spPr>
        <p:txBody>
          <a:bodyPr wrap="square" rtlCol="0">
            <a:spAutoFit/>
          </a:bodyPr>
          <a:lstStyle/>
          <a:p>
            <a:r>
              <a:rPr lang="ja-JP" altLang="en-US" b="1" dirty="0">
                <a:solidFill>
                  <a:srgbClr val="00B0F0"/>
                </a:solidFill>
              </a:rPr>
              <a:t>数</a:t>
            </a:r>
            <a:r>
              <a:rPr lang="en-US" altLang="ja-JP" b="1" dirty="0">
                <a:solidFill>
                  <a:srgbClr val="00B0F0"/>
                </a:solidFill>
              </a:rPr>
              <a:t>:</a:t>
            </a:r>
            <a:endParaRPr lang="en-US" b="1" dirty="0">
              <a:solidFill>
                <a:srgbClr val="00B0F0"/>
              </a:solidFill>
            </a:endParaRPr>
          </a:p>
        </p:txBody>
      </p:sp>
      <p:sp>
        <p:nvSpPr>
          <p:cNvPr id="14" name="TextBox 13"/>
          <p:cNvSpPr txBox="1"/>
          <p:nvPr/>
        </p:nvSpPr>
        <p:spPr>
          <a:xfrm>
            <a:off x="996754" y="5347253"/>
            <a:ext cx="767652" cy="369332"/>
          </a:xfrm>
          <a:prstGeom prst="rect">
            <a:avLst/>
          </a:prstGeom>
          <a:noFill/>
        </p:spPr>
        <p:txBody>
          <a:bodyPr wrap="square" rtlCol="0">
            <a:spAutoFit/>
          </a:bodyPr>
          <a:lstStyle/>
          <a:p>
            <a:r>
              <a:rPr lang="en-US" b="1" dirty="0">
                <a:solidFill>
                  <a:schemeClr val="accent5">
                    <a:lumMod val="75000"/>
                  </a:schemeClr>
                </a:solidFill>
              </a:rPr>
              <a:t>5</a:t>
            </a:r>
          </a:p>
        </p:txBody>
      </p:sp>
      <p:sp>
        <p:nvSpPr>
          <p:cNvPr id="33" name="TextBox 32"/>
          <p:cNvSpPr txBox="1"/>
          <p:nvPr/>
        </p:nvSpPr>
        <p:spPr>
          <a:xfrm>
            <a:off x="3188544" y="5315713"/>
            <a:ext cx="767652" cy="369332"/>
          </a:xfrm>
          <a:prstGeom prst="rect">
            <a:avLst/>
          </a:prstGeom>
          <a:noFill/>
        </p:spPr>
        <p:txBody>
          <a:bodyPr wrap="square" rtlCol="0">
            <a:spAutoFit/>
          </a:bodyPr>
          <a:lstStyle/>
          <a:p>
            <a:r>
              <a:rPr lang="en-US" b="1" dirty="0">
                <a:solidFill>
                  <a:schemeClr val="accent5">
                    <a:lumMod val="75000"/>
                  </a:schemeClr>
                </a:solidFill>
              </a:rPr>
              <a:t>15</a:t>
            </a:r>
          </a:p>
        </p:txBody>
      </p:sp>
      <p:sp>
        <p:nvSpPr>
          <p:cNvPr id="34" name="TextBox 33"/>
          <p:cNvSpPr txBox="1"/>
          <p:nvPr/>
        </p:nvSpPr>
        <p:spPr>
          <a:xfrm>
            <a:off x="5748896" y="5211210"/>
            <a:ext cx="767652" cy="369332"/>
          </a:xfrm>
          <a:prstGeom prst="rect">
            <a:avLst/>
          </a:prstGeom>
          <a:noFill/>
        </p:spPr>
        <p:txBody>
          <a:bodyPr wrap="square" rtlCol="0">
            <a:spAutoFit/>
          </a:bodyPr>
          <a:lstStyle/>
          <a:p>
            <a:r>
              <a:rPr lang="en-US" b="1" dirty="0">
                <a:solidFill>
                  <a:schemeClr val="accent5">
                    <a:lumMod val="75000"/>
                  </a:schemeClr>
                </a:solidFill>
              </a:rPr>
              <a:t>30</a:t>
            </a:r>
          </a:p>
        </p:txBody>
      </p:sp>
      <p:sp>
        <p:nvSpPr>
          <p:cNvPr id="35" name="TextBox 34"/>
          <p:cNvSpPr txBox="1"/>
          <p:nvPr/>
        </p:nvSpPr>
        <p:spPr>
          <a:xfrm>
            <a:off x="8068679" y="5205986"/>
            <a:ext cx="767652" cy="369332"/>
          </a:xfrm>
          <a:prstGeom prst="rect">
            <a:avLst/>
          </a:prstGeom>
          <a:noFill/>
        </p:spPr>
        <p:txBody>
          <a:bodyPr wrap="square" rtlCol="0">
            <a:spAutoFit/>
          </a:bodyPr>
          <a:lstStyle/>
          <a:p>
            <a:r>
              <a:rPr lang="en-US" b="1" dirty="0">
                <a:solidFill>
                  <a:schemeClr val="accent5">
                    <a:lumMod val="75000"/>
                  </a:schemeClr>
                </a:solidFill>
              </a:rPr>
              <a:t>70</a:t>
            </a:r>
          </a:p>
        </p:txBody>
      </p:sp>
      <p:sp>
        <p:nvSpPr>
          <p:cNvPr id="36" name="TextBox 35"/>
          <p:cNvSpPr txBox="1"/>
          <p:nvPr/>
        </p:nvSpPr>
        <p:spPr>
          <a:xfrm>
            <a:off x="10481600" y="5169366"/>
            <a:ext cx="767652" cy="369332"/>
          </a:xfrm>
          <a:prstGeom prst="rect">
            <a:avLst/>
          </a:prstGeom>
          <a:noFill/>
        </p:spPr>
        <p:txBody>
          <a:bodyPr wrap="square" rtlCol="0">
            <a:spAutoFit/>
          </a:bodyPr>
          <a:lstStyle/>
          <a:p>
            <a:r>
              <a:rPr lang="en-US" b="1" dirty="0">
                <a:solidFill>
                  <a:schemeClr val="accent5">
                    <a:lumMod val="75000"/>
                  </a:schemeClr>
                </a:solidFill>
              </a:rPr>
              <a:t>100</a:t>
            </a:r>
          </a:p>
        </p:txBody>
      </p:sp>
    </p:spTree>
    <p:extLst>
      <p:ext uri="{BB962C8B-B14F-4D97-AF65-F5344CB8AC3E}">
        <p14:creationId xmlns:p14="http://schemas.microsoft.com/office/powerpoint/2010/main" val="3389281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1062</Words>
  <Application>Microsoft Office PowerPoint</Application>
  <PresentationFormat>ワイド画面</PresentationFormat>
  <Paragraphs>401</Paragraphs>
  <Slides>35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35</vt:i4>
      </vt:variant>
    </vt:vector>
  </HeadingPairs>
  <TitlesOfParts>
    <vt:vector size="40" baseType="lpstr">
      <vt:lpstr>Arial</vt:lpstr>
      <vt:lpstr>Calibri</vt:lpstr>
      <vt:lpstr>Calibri Light</vt:lpstr>
      <vt:lpstr>Segoe UI</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Hai Nam Trinh</dc:creator>
  <cp:lastModifiedBy>川浪 康士朗</cp:lastModifiedBy>
  <cp:revision>130</cp:revision>
  <dcterms:created xsi:type="dcterms:W3CDTF">2020-05-10T05:52:28Z</dcterms:created>
  <dcterms:modified xsi:type="dcterms:W3CDTF">2020-05-14T05:52:26Z</dcterms:modified>
</cp:coreProperties>
</file>