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3" r:id="rId7"/>
    <p:sldId id="261"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D09C0-13BD-465C-A224-85781BD3CDF9}" type="datetimeFigureOut">
              <a:rPr kumimoji="1" lang="ja-JP" altLang="en-US" smtClean="0"/>
              <a:t>2021/2/23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796AA-2EB6-4B5F-8FCC-D2F8250C3ED1}" type="slidenum">
              <a:rPr kumimoji="1" lang="ja-JP" altLang="en-US" smtClean="0"/>
              <a:t>‹#›</a:t>
            </a:fld>
            <a:endParaRPr kumimoji="1" lang="ja-JP" altLang="en-US"/>
          </a:p>
        </p:txBody>
      </p:sp>
    </p:spTree>
    <p:extLst>
      <p:ext uri="{BB962C8B-B14F-4D97-AF65-F5344CB8AC3E}">
        <p14:creationId xmlns:p14="http://schemas.microsoft.com/office/powerpoint/2010/main" val="14709013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806EB-02C8-48F5-92F3-700F7B8367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7AE3F4-1004-4DE3-AF33-43F42C67C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E10CC09-1D6B-46A0-8049-9159D9E68DF1}"/>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C95A27C5-8350-496C-847F-E594C25D81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E19BF2-CC3A-48BC-A76C-65E1CBA70CFE}"/>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231520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33A90-9467-49B9-ABBA-E27DB305A05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19EFF4-FE0B-489F-A7F3-C30CC1B0C8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818D8E-4012-46E9-9876-C99B0B23EB4E}"/>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0F5E1BD4-A8AB-4C40-959D-D48317F37F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4A1590-1A29-4941-A7EA-4DFBBF9D6921}"/>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205468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8177AF-1F20-4DB8-9C39-9867C61A8D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CF52C-562E-4883-9F1D-E398E45EFA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1F0182-FED7-4A3F-A138-642F7910A782}"/>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9E9B5665-424E-4374-ADA0-23284A2FD3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DACC91-EC57-4310-B373-9A52A36F410D}"/>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416343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2BB84-CDCC-40B2-A2B2-3ACC545EDF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DECD31-007F-4F9F-859D-B0E7C2C352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CA28A4-08E1-424C-A772-06A64CA98FDB}"/>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F8C7D62D-D4B9-4A65-B7E3-33B70AD04E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236085-61F2-4976-B545-B0676CB3FB6A}"/>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134269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2166-4F0F-42DB-8402-DDB4CC9A91C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2F173B-25EF-4C9A-A747-B325AE1D3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B32A3A-49B5-41D3-9C41-F36DE7F3CB41}"/>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61EBFD6B-87E8-41BB-A93E-B968D3E8A5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E16703-8B6F-4B30-B6AC-3B47DAEED2A4}"/>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387811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959B2-26C7-4BF0-8438-E49D42EE9D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A45C-9E02-44C5-BB65-7DA47B78A40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4A439C-2A8F-4A38-9B73-E3593DC8A1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D92ABFE-5DDF-4A67-8E84-85DF798441EC}"/>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6" name="フッター プレースホルダー 5">
            <a:extLst>
              <a:ext uri="{FF2B5EF4-FFF2-40B4-BE49-F238E27FC236}">
                <a16:creationId xmlns:a16="http://schemas.microsoft.com/office/drawing/2014/main" id="{0CC5215C-98D3-443D-83C6-D3E214589F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C5FC0D-2DE0-4549-BB2E-9887E6A964CB}"/>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76308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E0EAF4-D3B8-44AF-8CC7-A0209DFB62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F759B-A932-48F5-9166-B66C0D784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F4A3BED-10B7-4319-8EFA-33E4DE162E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CFA0A9A-6791-42A7-9177-4205CD13B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886101-F2AC-4C46-B79B-0FB26899484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9ED3C39-6022-4568-A273-8D241E4DB892}"/>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8" name="フッター プレースホルダー 7">
            <a:extLst>
              <a:ext uri="{FF2B5EF4-FFF2-40B4-BE49-F238E27FC236}">
                <a16:creationId xmlns:a16="http://schemas.microsoft.com/office/drawing/2014/main" id="{1D1771B2-41DC-47DA-8821-F4C846306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A857AD-0BD4-422C-86BC-3330DE141DC1}"/>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74230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577E2-3D0B-4985-AA01-50B3425E32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7633D47-94E6-4BDC-B6F4-7CDDC3FC608B}"/>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4" name="フッター プレースホルダー 3">
            <a:extLst>
              <a:ext uri="{FF2B5EF4-FFF2-40B4-BE49-F238E27FC236}">
                <a16:creationId xmlns:a16="http://schemas.microsoft.com/office/drawing/2014/main" id="{C06461C3-F39F-45BA-90CC-38575F62127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82ABF4-8E6C-4C92-A704-6CC78FCEE451}"/>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73408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EF8263-AFE8-469F-8DBE-9163D9437F07}"/>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3" name="フッター プレースホルダー 2">
            <a:extLst>
              <a:ext uri="{FF2B5EF4-FFF2-40B4-BE49-F238E27FC236}">
                <a16:creationId xmlns:a16="http://schemas.microsoft.com/office/drawing/2014/main" id="{84D3A071-7808-405C-9BE4-B0BF3056EE1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2EDDDFB-5E6A-4ED1-BEAB-5279FC415D57}"/>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294702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0B3A0-D2D8-42B4-90F2-2D4707DB0D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4EB946-8B98-4EC7-BAA7-BE8991C29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2E6B5B-1319-4A7A-87AA-9F44C5D0D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0E983F-2937-43E4-98AB-28335986B3EF}"/>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6" name="フッター プレースホルダー 5">
            <a:extLst>
              <a:ext uri="{FF2B5EF4-FFF2-40B4-BE49-F238E27FC236}">
                <a16:creationId xmlns:a16="http://schemas.microsoft.com/office/drawing/2014/main" id="{50D6A87F-E410-4110-9EEF-75D295EC77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998E30-541E-4C84-AE10-541496F26479}"/>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4069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E0AF4-1B8E-4FE1-8D45-CEBD76D0EE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37DA20-1587-4D20-9EC3-BB7C574BA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C8BF5F-0209-4210-A401-9B48F215C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2D09E5-3D3D-4312-92F0-A1EEBCA49D89}"/>
              </a:ext>
            </a:extLst>
          </p:cNvPr>
          <p:cNvSpPr>
            <a:spLocks noGrp="1"/>
          </p:cNvSpPr>
          <p:nvPr>
            <p:ph type="dt" sz="half" idx="10"/>
          </p:nvPr>
        </p:nvSpPr>
        <p:spPr/>
        <p:txBody>
          <a:bodyPr/>
          <a:lstStyle/>
          <a:p>
            <a:fld id="{BAD4C8E2-1D43-4DCD-92E1-46966309D9AB}" type="datetimeFigureOut">
              <a:rPr kumimoji="1" lang="ja-JP" altLang="en-US" smtClean="0"/>
              <a:t>2021/2/23</a:t>
            </a:fld>
            <a:endParaRPr kumimoji="1" lang="ja-JP" altLang="en-US"/>
          </a:p>
        </p:txBody>
      </p:sp>
      <p:sp>
        <p:nvSpPr>
          <p:cNvPr id="6" name="フッター プレースホルダー 5">
            <a:extLst>
              <a:ext uri="{FF2B5EF4-FFF2-40B4-BE49-F238E27FC236}">
                <a16:creationId xmlns:a16="http://schemas.microsoft.com/office/drawing/2014/main" id="{6FAF8EFD-D92F-436F-84F4-E834279299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59592A-A06B-45FD-BF2B-16D8F15CD3C6}"/>
              </a:ext>
            </a:extLst>
          </p:cNvPr>
          <p:cNvSpPr>
            <a:spLocks noGrp="1"/>
          </p:cNvSpPr>
          <p:nvPr>
            <p:ph type="sldNum" sz="quarter" idx="12"/>
          </p:nvPr>
        </p:nvSpPr>
        <p:spPr/>
        <p:txBody>
          <a:body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18459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909037A-3AF4-4CEC-8462-4B0EB6C6A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6BF1BD-A45C-4187-87FD-36D5F20C1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463665-3086-4F1D-865C-9E9791897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4C8E2-1D43-4DCD-92E1-46966309D9AB}"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A96C7182-8AE9-46F1-AE72-ED2B92C8D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0D93CC1-28FE-4FC7-8CD9-751EF0055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C799F-0244-4AAC-8AD4-590EBC97F2D5}" type="slidenum">
              <a:rPr kumimoji="1" lang="ja-JP" altLang="en-US" smtClean="0"/>
              <a:t>‹#›</a:t>
            </a:fld>
            <a:endParaRPr kumimoji="1" lang="ja-JP" altLang="en-US"/>
          </a:p>
        </p:txBody>
      </p:sp>
    </p:spTree>
    <p:extLst>
      <p:ext uri="{BB962C8B-B14F-4D97-AF65-F5344CB8AC3E}">
        <p14:creationId xmlns:p14="http://schemas.microsoft.com/office/powerpoint/2010/main" val="305275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AE3AE-7831-45BE-B88B-107A814C79E3}"/>
              </a:ext>
            </a:extLst>
          </p:cNvPr>
          <p:cNvSpPr>
            <a:spLocks noGrp="1"/>
          </p:cNvSpPr>
          <p:nvPr>
            <p:ph type="ctrTitle"/>
          </p:nvPr>
        </p:nvSpPr>
        <p:spPr>
          <a:xfrm>
            <a:off x="564543" y="1122363"/>
            <a:ext cx="11187485" cy="2387600"/>
          </a:xfrm>
        </p:spPr>
        <p:txBody>
          <a:bodyPr/>
          <a:lstStyle/>
          <a:p>
            <a:r>
              <a:rPr lang="en-US" altLang="ja-JP" dirty="0"/>
              <a:t>FA</a:t>
            </a:r>
            <a:r>
              <a:rPr lang="ja-JP" altLang="en-US" dirty="0"/>
              <a:t>アプリ</a:t>
            </a:r>
            <a:r>
              <a:rPr kumimoji="1" lang="en-US" altLang="ja-JP" dirty="0"/>
              <a:t>(</a:t>
            </a:r>
            <a:r>
              <a:rPr kumimoji="1" lang="ja-JP" altLang="en-US" dirty="0"/>
              <a:t>仮</a:t>
            </a:r>
            <a:r>
              <a:rPr kumimoji="1" lang="en-US" altLang="ja-JP" dirty="0"/>
              <a:t>)</a:t>
            </a:r>
            <a:r>
              <a:rPr kumimoji="1" lang="ja-JP" altLang="en-US" dirty="0"/>
              <a:t>概要及び詳細</a:t>
            </a:r>
          </a:p>
        </p:txBody>
      </p:sp>
      <p:sp>
        <p:nvSpPr>
          <p:cNvPr id="4" name="テキスト ボックス 3">
            <a:extLst>
              <a:ext uri="{FF2B5EF4-FFF2-40B4-BE49-F238E27FC236}">
                <a16:creationId xmlns:a16="http://schemas.microsoft.com/office/drawing/2014/main" id="{97E88065-A8F8-4097-B954-0E25B4ABDCBE}"/>
              </a:ext>
            </a:extLst>
          </p:cNvPr>
          <p:cNvSpPr txBox="1"/>
          <p:nvPr/>
        </p:nvSpPr>
        <p:spPr>
          <a:xfrm>
            <a:off x="9622066" y="5934670"/>
            <a:ext cx="2569934" cy="923330"/>
          </a:xfrm>
          <a:prstGeom prst="rect">
            <a:avLst/>
          </a:prstGeom>
          <a:noFill/>
        </p:spPr>
        <p:txBody>
          <a:bodyPr wrap="none" rtlCol="0">
            <a:spAutoFit/>
          </a:bodyPr>
          <a:lstStyle/>
          <a:p>
            <a:r>
              <a:rPr kumimoji="1" lang="ja-JP" altLang="en-US" dirty="0"/>
              <a:t>更新日：</a:t>
            </a:r>
            <a:r>
              <a:rPr kumimoji="1" lang="en-US" altLang="ja-JP" dirty="0"/>
              <a:t>2021</a:t>
            </a:r>
            <a:r>
              <a:rPr kumimoji="1" lang="ja-JP" altLang="en-US" dirty="0"/>
              <a:t>年</a:t>
            </a:r>
            <a:r>
              <a:rPr kumimoji="1" lang="en-US" altLang="ja-JP" dirty="0"/>
              <a:t>2</a:t>
            </a:r>
            <a:r>
              <a:rPr kumimoji="1" lang="ja-JP" altLang="en-US" dirty="0"/>
              <a:t>月</a:t>
            </a:r>
            <a:r>
              <a:rPr kumimoji="1" lang="en-US" altLang="ja-JP" dirty="0"/>
              <a:t>9</a:t>
            </a:r>
            <a:r>
              <a:rPr kumimoji="1" lang="ja-JP" altLang="en-US" dirty="0"/>
              <a:t>日</a:t>
            </a:r>
            <a:endParaRPr kumimoji="1" lang="en-US" altLang="ja-JP" dirty="0"/>
          </a:p>
          <a:p>
            <a:r>
              <a:rPr lang="ja-JP" altLang="en-US" dirty="0"/>
              <a:t>作成　：長友</a:t>
            </a:r>
            <a:endParaRPr lang="en-US" altLang="ja-JP" dirty="0"/>
          </a:p>
          <a:p>
            <a:r>
              <a:rPr kumimoji="1" lang="ja-JP" altLang="en-US" dirty="0"/>
              <a:t>追記　：</a:t>
            </a:r>
          </a:p>
        </p:txBody>
      </p:sp>
      <p:sp>
        <p:nvSpPr>
          <p:cNvPr id="5" name="テキスト ボックス 4">
            <a:extLst>
              <a:ext uri="{FF2B5EF4-FFF2-40B4-BE49-F238E27FC236}">
                <a16:creationId xmlns:a16="http://schemas.microsoft.com/office/drawing/2014/main" id="{ECAF72C6-072E-4E3D-B7F2-F574C0DD43B8}"/>
              </a:ext>
            </a:extLst>
          </p:cNvPr>
          <p:cNvSpPr txBox="1"/>
          <p:nvPr/>
        </p:nvSpPr>
        <p:spPr>
          <a:xfrm>
            <a:off x="159026" y="4462939"/>
            <a:ext cx="4237057" cy="1200329"/>
          </a:xfrm>
          <a:prstGeom prst="rect">
            <a:avLst/>
          </a:prstGeom>
          <a:noFill/>
        </p:spPr>
        <p:txBody>
          <a:bodyPr wrap="none" rtlCol="0">
            <a:spAutoFit/>
          </a:bodyPr>
          <a:lstStyle/>
          <a:p>
            <a:r>
              <a:rPr kumimoji="1" lang="ja-JP" altLang="en-US" dirty="0"/>
              <a:t>○目次</a:t>
            </a:r>
            <a:endParaRPr kumimoji="1" lang="en-US" altLang="ja-JP" dirty="0"/>
          </a:p>
          <a:p>
            <a:r>
              <a:rPr lang="en-US" altLang="ja-JP" dirty="0"/>
              <a:t>1</a:t>
            </a:r>
            <a:r>
              <a:rPr lang="ja-JP" altLang="en-US" dirty="0"/>
              <a:t>、アプリ概要</a:t>
            </a:r>
            <a:endParaRPr lang="en-US" altLang="ja-JP" dirty="0"/>
          </a:p>
          <a:p>
            <a:r>
              <a:rPr kumimoji="1" lang="en-US" altLang="ja-JP" dirty="0"/>
              <a:t>2</a:t>
            </a:r>
            <a:r>
              <a:rPr kumimoji="1" lang="ja-JP" altLang="en-US" dirty="0"/>
              <a:t>、アプリの目的に対するサービス内容</a:t>
            </a:r>
            <a:endParaRPr kumimoji="1" lang="en-US" altLang="ja-JP" dirty="0"/>
          </a:p>
          <a:p>
            <a:r>
              <a:rPr lang="en-US" altLang="ja-JP" dirty="0"/>
              <a:t>3</a:t>
            </a:r>
            <a:r>
              <a:rPr lang="ja-JP" altLang="en-US" dirty="0"/>
              <a:t>、アプリ画面例</a:t>
            </a:r>
            <a:endParaRPr kumimoji="1" lang="ja-JP" altLang="en-US" dirty="0"/>
          </a:p>
        </p:txBody>
      </p:sp>
    </p:spTree>
    <p:extLst>
      <p:ext uri="{BB962C8B-B14F-4D97-AF65-F5344CB8AC3E}">
        <p14:creationId xmlns:p14="http://schemas.microsoft.com/office/powerpoint/2010/main" val="215238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1A805C-1776-4387-8B28-41309C0E747E}"/>
              </a:ext>
            </a:extLst>
          </p:cNvPr>
          <p:cNvSpPr txBox="1"/>
          <p:nvPr/>
        </p:nvSpPr>
        <p:spPr>
          <a:xfrm>
            <a:off x="4772561" y="2767584"/>
            <a:ext cx="2646878" cy="1569660"/>
          </a:xfrm>
          <a:prstGeom prst="rect">
            <a:avLst/>
          </a:prstGeom>
          <a:noFill/>
        </p:spPr>
        <p:txBody>
          <a:bodyPr wrap="none" rtlCol="0">
            <a:spAutoFit/>
          </a:bodyPr>
          <a:lstStyle/>
          <a:p>
            <a:r>
              <a:rPr kumimoji="1" lang="ja-JP" altLang="en-US" sz="9600" dirty="0"/>
              <a:t>メモ</a:t>
            </a:r>
          </a:p>
        </p:txBody>
      </p:sp>
    </p:spTree>
    <p:extLst>
      <p:ext uri="{BB962C8B-B14F-4D97-AF65-F5344CB8AC3E}">
        <p14:creationId xmlns:p14="http://schemas.microsoft.com/office/powerpoint/2010/main" val="414607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36C202-07DA-4E87-9F14-8BCB0C6A9880}"/>
              </a:ext>
            </a:extLst>
          </p:cNvPr>
          <p:cNvSpPr txBox="1"/>
          <p:nvPr/>
        </p:nvSpPr>
        <p:spPr>
          <a:xfrm>
            <a:off x="463296" y="329184"/>
            <a:ext cx="6266459" cy="2585323"/>
          </a:xfrm>
          <a:prstGeom prst="rect">
            <a:avLst/>
          </a:prstGeom>
          <a:noFill/>
        </p:spPr>
        <p:txBody>
          <a:bodyPr wrap="none" rtlCol="0">
            <a:spAutoFit/>
          </a:bodyPr>
          <a:lstStyle/>
          <a:p>
            <a:r>
              <a:rPr kumimoji="1" lang="en-US" altLang="ja-JP" dirty="0"/>
              <a:t>1</a:t>
            </a:r>
            <a:r>
              <a:rPr kumimoji="1" lang="ja-JP" altLang="en-US" dirty="0"/>
              <a:t>、新製品企画開発</a:t>
            </a:r>
            <a:endParaRPr kumimoji="1" lang="en-US" altLang="ja-JP" dirty="0"/>
          </a:p>
          <a:p>
            <a:r>
              <a:rPr lang="en-US" altLang="ja-JP" dirty="0"/>
              <a:t>2</a:t>
            </a:r>
            <a:r>
              <a:rPr lang="ja-JP" altLang="en-US" dirty="0"/>
              <a:t>、設計・試作</a:t>
            </a:r>
            <a:endParaRPr lang="en-US" altLang="ja-JP" dirty="0"/>
          </a:p>
          <a:p>
            <a:r>
              <a:rPr lang="en-US" altLang="ja-JP" dirty="0"/>
              <a:t>3</a:t>
            </a:r>
            <a:r>
              <a:rPr lang="ja-JP" altLang="en-US" dirty="0"/>
              <a:t>、生産</a:t>
            </a:r>
            <a:endParaRPr lang="en-US" altLang="ja-JP" dirty="0"/>
          </a:p>
          <a:p>
            <a:pPr algn="l" fontAlgn="base">
              <a:buFont typeface="Arial" panose="020B0604020202020204" pitchFamily="34" charset="0"/>
              <a:buChar char="•"/>
            </a:pPr>
            <a:r>
              <a:rPr lang="ja-JP" altLang="en-US" b="0" i="0" dirty="0">
                <a:solidFill>
                  <a:srgbClr val="000000"/>
                </a:solidFill>
                <a:effectLst/>
                <a:latin typeface="游ゴシック" panose="020B0400000000000000" pitchFamily="50" charset="-128"/>
                <a:ea typeface="游ゴシック" panose="020B0400000000000000" pitchFamily="50" charset="-128"/>
              </a:rPr>
              <a:t>素材、原材料受け入れ段階（材料成分、機械的性質など）</a:t>
            </a:r>
          </a:p>
          <a:p>
            <a:pPr algn="l" fontAlgn="base">
              <a:buFont typeface="Arial" panose="020B0604020202020204" pitchFamily="34" charset="0"/>
              <a:buChar char="•"/>
            </a:pPr>
            <a:r>
              <a:rPr lang="ja-JP" altLang="en-US" b="0" i="0" dirty="0">
                <a:solidFill>
                  <a:srgbClr val="000000"/>
                </a:solidFill>
                <a:effectLst/>
                <a:latin typeface="游ゴシック" panose="020B0400000000000000" pitchFamily="50" charset="-128"/>
                <a:ea typeface="游ゴシック" panose="020B0400000000000000" pitchFamily="50" charset="-128"/>
              </a:rPr>
              <a:t>機械加工完了段階（寸法、仕上げ精度など）</a:t>
            </a:r>
          </a:p>
          <a:p>
            <a:pPr algn="l" fontAlgn="base">
              <a:buFont typeface="Arial" panose="020B0604020202020204" pitchFamily="34" charset="0"/>
              <a:buChar char="•"/>
            </a:pPr>
            <a:r>
              <a:rPr lang="ja-JP" altLang="en-US" b="0" i="0" dirty="0">
                <a:solidFill>
                  <a:srgbClr val="000000"/>
                </a:solidFill>
                <a:effectLst/>
                <a:latin typeface="游ゴシック" panose="020B0400000000000000" pitchFamily="50" charset="-128"/>
                <a:ea typeface="游ゴシック" panose="020B0400000000000000" pitchFamily="50" charset="-128"/>
              </a:rPr>
              <a:t>組立て完了段階（外観、寸法、組立状態など）</a:t>
            </a:r>
          </a:p>
          <a:p>
            <a:pPr algn="l" fontAlgn="base">
              <a:buFont typeface="Arial" panose="020B0604020202020204" pitchFamily="34" charset="0"/>
              <a:buChar char="•"/>
            </a:pPr>
            <a:r>
              <a:rPr lang="ja-JP" altLang="en-US" b="0" i="0" dirty="0">
                <a:solidFill>
                  <a:srgbClr val="000000"/>
                </a:solidFill>
                <a:effectLst/>
                <a:latin typeface="游ゴシック" panose="020B0400000000000000" pitchFamily="50" charset="-128"/>
                <a:ea typeface="游ゴシック" panose="020B0400000000000000" pitchFamily="50" charset="-128"/>
              </a:rPr>
              <a:t>製品の性能・機能試験</a:t>
            </a:r>
          </a:p>
          <a:p>
            <a:pPr algn="l" fontAlgn="base">
              <a:buFont typeface="Arial" panose="020B0604020202020204" pitchFamily="34" charset="0"/>
              <a:buChar char="•"/>
            </a:pPr>
            <a:r>
              <a:rPr lang="ja-JP" altLang="en-US" b="0" i="0" dirty="0">
                <a:solidFill>
                  <a:srgbClr val="000000"/>
                </a:solidFill>
                <a:effectLst/>
                <a:latin typeface="游ゴシック" panose="020B0400000000000000" pitchFamily="50" charset="-128"/>
                <a:ea typeface="游ゴシック" panose="020B0400000000000000" pitchFamily="50" charset="-128"/>
              </a:rPr>
              <a:t>出荷前検査（外観、塗装、梱包）</a:t>
            </a:r>
            <a:endParaRPr lang="en-US" altLang="ja-JP" b="0" i="0" dirty="0">
              <a:solidFill>
                <a:srgbClr val="000000"/>
              </a:solidFill>
              <a:effectLst/>
              <a:latin typeface="游ゴシック" panose="020B0400000000000000" pitchFamily="50" charset="-128"/>
              <a:ea typeface="游ゴシック" panose="020B0400000000000000" pitchFamily="50" charset="-128"/>
            </a:endParaRPr>
          </a:p>
          <a:p>
            <a:pPr algn="l" fontAlgn="base">
              <a:buFont typeface="Arial" panose="020B0604020202020204" pitchFamily="34" charset="0"/>
              <a:buChar char="•"/>
            </a:pPr>
            <a:r>
              <a:rPr lang="en-US" altLang="ja-JP" dirty="0">
                <a:solidFill>
                  <a:srgbClr val="000000"/>
                </a:solidFill>
                <a:latin typeface="游ゴシック" panose="020B0400000000000000" pitchFamily="50" charset="-128"/>
                <a:ea typeface="游ゴシック" panose="020B0400000000000000" pitchFamily="50" charset="-128"/>
              </a:rPr>
              <a:t>4</a:t>
            </a:r>
            <a:r>
              <a:rPr lang="ja-JP" altLang="en-US" dirty="0">
                <a:solidFill>
                  <a:srgbClr val="000000"/>
                </a:solidFill>
                <a:latin typeface="游ゴシック" panose="020B0400000000000000" pitchFamily="50" charset="-128"/>
                <a:ea typeface="游ゴシック" panose="020B0400000000000000" pitchFamily="50" charset="-128"/>
              </a:rPr>
              <a:t>、改善、分析、修理</a:t>
            </a:r>
            <a:endParaRPr lang="ja-JP" altLang="en-US" b="0" i="0" dirty="0">
              <a:solidFill>
                <a:srgbClr val="000000"/>
              </a:solidFill>
              <a:effectLst/>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4025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671ABD30-0A6B-47A4-BB99-03CF1A5A2624}"/>
              </a:ext>
            </a:extLst>
          </p:cNvPr>
          <p:cNvGrpSpPr/>
          <p:nvPr/>
        </p:nvGrpSpPr>
        <p:grpSpPr>
          <a:xfrm>
            <a:off x="487680" y="829056"/>
            <a:ext cx="10229088" cy="1267968"/>
            <a:chOff x="487680" y="60960"/>
            <a:chExt cx="10229088" cy="1267968"/>
          </a:xfrm>
        </p:grpSpPr>
        <p:sp>
          <p:nvSpPr>
            <p:cNvPr id="2" name="四角形: 角を丸くする 1">
              <a:extLst>
                <a:ext uri="{FF2B5EF4-FFF2-40B4-BE49-F238E27FC236}">
                  <a16:creationId xmlns:a16="http://schemas.microsoft.com/office/drawing/2014/main" id="{54EBCF58-79FD-4101-9868-742AEE57788E}"/>
                </a:ext>
              </a:extLst>
            </p:cNvPr>
            <p:cNvSpPr/>
            <p:nvPr/>
          </p:nvSpPr>
          <p:spPr>
            <a:xfrm>
              <a:off x="3840480" y="188976"/>
              <a:ext cx="1414272" cy="92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電気</a:t>
              </a:r>
            </a:p>
          </p:txBody>
        </p:sp>
        <p:sp>
          <p:nvSpPr>
            <p:cNvPr id="3" name="四角形: 角を丸くする 2">
              <a:extLst>
                <a:ext uri="{FF2B5EF4-FFF2-40B4-BE49-F238E27FC236}">
                  <a16:creationId xmlns:a16="http://schemas.microsoft.com/office/drawing/2014/main" id="{36E98186-D92E-414A-AC4C-63F1E5EBAA3D}"/>
                </a:ext>
              </a:extLst>
            </p:cNvPr>
            <p:cNvSpPr/>
            <p:nvPr/>
          </p:nvSpPr>
          <p:spPr>
            <a:xfrm>
              <a:off x="5736336" y="222504"/>
              <a:ext cx="1414272" cy="92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制御</a:t>
              </a:r>
              <a:endParaRPr kumimoji="1" lang="ja-JP" altLang="en-US" dirty="0"/>
            </a:p>
          </p:txBody>
        </p:sp>
        <p:sp>
          <p:nvSpPr>
            <p:cNvPr id="4" name="四角形: 角を丸くする 3">
              <a:extLst>
                <a:ext uri="{FF2B5EF4-FFF2-40B4-BE49-F238E27FC236}">
                  <a16:creationId xmlns:a16="http://schemas.microsoft.com/office/drawing/2014/main" id="{E3B8D708-2331-421B-BDE3-42C55F3790EB}"/>
                </a:ext>
              </a:extLst>
            </p:cNvPr>
            <p:cNvSpPr/>
            <p:nvPr/>
          </p:nvSpPr>
          <p:spPr>
            <a:xfrm>
              <a:off x="7632192" y="222504"/>
              <a:ext cx="1414272" cy="92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メカ</a:t>
              </a:r>
            </a:p>
          </p:txBody>
        </p:sp>
        <p:sp>
          <p:nvSpPr>
            <p:cNvPr id="5" name="四角形: 角を丸くする 4">
              <a:extLst>
                <a:ext uri="{FF2B5EF4-FFF2-40B4-BE49-F238E27FC236}">
                  <a16:creationId xmlns:a16="http://schemas.microsoft.com/office/drawing/2014/main" id="{9B48B556-FA05-4453-93C5-10A81F45BBD9}"/>
                </a:ext>
              </a:extLst>
            </p:cNvPr>
            <p:cNvSpPr/>
            <p:nvPr/>
          </p:nvSpPr>
          <p:spPr>
            <a:xfrm>
              <a:off x="487680" y="60960"/>
              <a:ext cx="10229088" cy="12679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rPr>
                <a:t>設計</a:t>
              </a:r>
              <a:endParaRPr kumimoji="1" lang="ja-JP" altLang="en-US" dirty="0">
                <a:solidFill>
                  <a:schemeClr val="tx1"/>
                </a:solidFill>
              </a:endParaRPr>
            </a:p>
          </p:txBody>
        </p:sp>
      </p:grpSp>
      <p:grpSp>
        <p:nvGrpSpPr>
          <p:cNvPr id="11" name="グループ化 10">
            <a:extLst>
              <a:ext uri="{FF2B5EF4-FFF2-40B4-BE49-F238E27FC236}">
                <a16:creationId xmlns:a16="http://schemas.microsoft.com/office/drawing/2014/main" id="{AC7F194D-5B96-4A25-9195-8A8275E239AC}"/>
              </a:ext>
            </a:extLst>
          </p:cNvPr>
          <p:cNvGrpSpPr/>
          <p:nvPr/>
        </p:nvGrpSpPr>
        <p:grpSpPr>
          <a:xfrm>
            <a:off x="487680" y="2468880"/>
            <a:ext cx="10229088" cy="1267968"/>
            <a:chOff x="451104" y="1737360"/>
            <a:chExt cx="10229088" cy="1267968"/>
          </a:xfrm>
        </p:grpSpPr>
        <p:sp>
          <p:nvSpPr>
            <p:cNvPr id="6" name="四角形: 角を丸くする 5">
              <a:extLst>
                <a:ext uri="{FF2B5EF4-FFF2-40B4-BE49-F238E27FC236}">
                  <a16:creationId xmlns:a16="http://schemas.microsoft.com/office/drawing/2014/main" id="{68D80AA6-0148-49A5-A73F-58EAE8FB4959}"/>
                </a:ext>
              </a:extLst>
            </p:cNvPr>
            <p:cNvSpPr/>
            <p:nvPr/>
          </p:nvSpPr>
          <p:spPr>
            <a:xfrm>
              <a:off x="3803904" y="1898904"/>
              <a:ext cx="1414272" cy="92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機械</a:t>
              </a:r>
              <a:endParaRPr kumimoji="1" lang="ja-JP" altLang="en-US" dirty="0"/>
            </a:p>
          </p:txBody>
        </p:sp>
        <p:sp>
          <p:nvSpPr>
            <p:cNvPr id="7" name="四角形: 角を丸くする 6">
              <a:extLst>
                <a:ext uri="{FF2B5EF4-FFF2-40B4-BE49-F238E27FC236}">
                  <a16:creationId xmlns:a16="http://schemas.microsoft.com/office/drawing/2014/main" id="{4DF83014-0C2F-41C4-A984-25834710932A}"/>
                </a:ext>
              </a:extLst>
            </p:cNvPr>
            <p:cNvSpPr/>
            <p:nvPr/>
          </p:nvSpPr>
          <p:spPr>
            <a:xfrm>
              <a:off x="5699760" y="1898904"/>
              <a:ext cx="1414272" cy="92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ロボット</a:t>
              </a:r>
            </a:p>
          </p:txBody>
        </p:sp>
        <p:sp>
          <p:nvSpPr>
            <p:cNvPr id="8" name="四角形: 角を丸くする 7">
              <a:extLst>
                <a:ext uri="{FF2B5EF4-FFF2-40B4-BE49-F238E27FC236}">
                  <a16:creationId xmlns:a16="http://schemas.microsoft.com/office/drawing/2014/main" id="{53055398-33CB-4865-A04E-AAD232E4830F}"/>
                </a:ext>
              </a:extLst>
            </p:cNvPr>
            <p:cNvSpPr/>
            <p:nvPr/>
          </p:nvSpPr>
          <p:spPr>
            <a:xfrm>
              <a:off x="7595616" y="1898904"/>
              <a:ext cx="1414272" cy="926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E772ECA0-6140-41CE-AD90-3288D420E7C1}"/>
                </a:ext>
              </a:extLst>
            </p:cNvPr>
            <p:cNvSpPr/>
            <p:nvPr/>
          </p:nvSpPr>
          <p:spPr>
            <a:xfrm>
              <a:off x="451104" y="1737360"/>
              <a:ext cx="10229088" cy="12679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rPr>
                <a:t>設備</a:t>
              </a:r>
              <a:endParaRPr kumimoji="1" lang="ja-JP" altLang="en-US" dirty="0">
                <a:solidFill>
                  <a:schemeClr val="tx1"/>
                </a:solidFill>
              </a:endParaRPr>
            </a:p>
          </p:txBody>
        </p:sp>
      </p:grpSp>
    </p:spTree>
    <p:extLst>
      <p:ext uri="{BB962C8B-B14F-4D97-AF65-F5344CB8AC3E}">
        <p14:creationId xmlns:p14="http://schemas.microsoft.com/office/powerpoint/2010/main" val="190028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7D8B04A-CB87-4376-8215-7F80BFCCDC1F}"/>
              </a:ext>
            </a:extLst>
          </p:cNvPr>
          <p:cNvSpPr txBox="1"/>
          <p:nvPr/>
        </p:nvSpPr>
        <p:spPr>
          <a:xfrm>
            <a:off x="95415" y="114400"/>
            <a:ext cx="2202847" cy="461665"/>
          </a:xfrm>
          <a:prstGeom prst="rect">
            <a:avLst/>
          </a:prstGeom>
          <a:noFill/>
        </p:spPr>
        <p:txBody>
          <a:bodyPr wrap="none" rtlCol="0">
            <a:spAutoFit/>
          </a:bodyPr>
          <a:lstStyle/>
          <a:p>
            <a:r>
              <a:rPr kumimoji="1" lang="en-US" altLang="ja-JP" sz="2400" b="1" dirty="0"/>
              <a:t>1</a:t>
            </a:r>
            <a:r>
              <a:rPr kumimoji="1" lang="ja-JP" altLang="en-US" sz="2400" b="1" dirty="0"/>
              <a:t>、アプリ概要</a:t>
            </a:r>
          </a:p>
        </p:txBody>
      </p:sp>
      <p:sp>
        <p:nvSpPr>
          <p:cNvPr id="3" name="テキスト ボックス 2">
            <a:extLst>
              <a:ext uri="{FF2B5EF4-FFF2-40B4-BE49-F238E27FC236}">
                <a16:creationId xmlns:a16="http://schemas.microsoft.com/office/drawing/2014/main" id="{1DEB5894-619B-4E0B-881F-36818DE7F462}"/>
              </a:ext>
            </a:extLst>
          </p:cNvPr>
          <p:cNvSpPr txBox="1"/>
          <p:nvPr/>
        </p:nvSpPr>
        <p:spPr>
          <a:xfrm>
            <a:off x="333953" y="576065"/>
            <a:ext cx="11537343" cy="5232779"/>
          </a:xfrm>
          <a:prstGeom prst="rect">
            <a:avLst/>
          </a:prstGeom>
          <a:noFill/>
        </p:spPr>
        <p:txBody>
          <a:bodyPr wrap="square" rtlCol="0">
            <a:spAutoFit/>
          </a:bodyPr>
          <a:lstStyle/>
          <a:p>
            <a:pPr>
              <a:lnSpc>
                <a:spcPct val="150000"/>
              </a:lnSpc>
            </a:pPr>
            <a:r>
              <a:rPr lang="ja-JP" altLang="en-US" sz="1400" b="1" u="sng" dirty="0"/>
              <a:t>○名称</a:t>
            </a:r>
            <a:endParaRPr lang="en-US" altLang="ja-JP" sz="1400" b="1" u="sng" dirty="0"/>
          </a:p>
          <a:p>
            <a:pPr>
              <a:lnSpc>
                <a:spcPct val="150000"/>
              </a:lnSpc>
            </a:pPr>
            <a:r>
              <a:rPr kumimoji="1" lang="ja-JP" altLang="en-US" sz="1400" dirty="0"/>
              <a:t>「ちょテックドットコム（</a:t>
            </a:r>
            <a:r>
              <a:rPr lang="en-US" altLang="ja-JP" sz="1400" dirty="0"/>
              <a:t>C</a:t>
            </a:r>
            <a:r>
              <a:rPr kumimoji="1" lang="en-US" altLang="ja-JP" sz="1400" dirty="0"/>
              <a:t>hotech.com</a:t>
            </a:r>
            <a:r>
              <a:rPr kumimoji="1" lang="ja-JP" altLang="en-US" sz="1400" dirty="0"/>
              <a:t>）」</a:t>
            </a:r>
            <a:endParaRPr kumimoji="1" lang="en-US" altLang="ja-JP" sz="1400" dirty="0"/>
          </a:p>
          <a:p>
            <a:pPr>
              <a:lnSpc>
                <a:spcPct val="150000"/>
              </a:lnSpc>
            </a:pPr>
            <a:endParaRPr kumimoji="1" lang="en-US" altLang="ja-JP" sz="1400" dirty="0"/>
          </a:p>
          <a:p>
            <a:pPr>
              <a:lnSpc>
                <a:spcPct val="150000"/>
              </a:lnSpc>
            </a:pPr>
            <a:r>
              <a:rPr kumimoji="1" lang="ja-JP" altLang="en-US" sz="1400" b="1" u="sng" dirty="0"/>
              <a:t>○ユーザーのニーズ</a:t>
            </a:r>
            <a:r>
              <a:rPr kumimoji="1" lang="en-US" altLang="ja-JP" sz="1400" b="1" u="sng" dirty="0"/>
              <a:t>【</a:t>
            </a:r>
            <a:r>
              <a:rPr kumimoji="1" lang="ja-JP" altLang="en-US" sz="1400" b="1" u="sng" dirty="0"/>
              <a:t>時間短縮・相談相手が欲しい・協力者が欲しい</a:t>
            </a:r>
            <a:r>
              <a:rPr kumimoji="1" lang="en-US" altLang="ja-JP" sz="1400" b="1" u="sng" dirty="0"/>
              <a:t>】</a:t>
            </a:r>
          </a:p>
          <a:p>
            <a:pPr>
              <a:lnSpc>
                <a:spcPct val="150000"/>
              </a:lnSpc>
            </a:pPr>
            <a:r>
              <a:rPr lang="en-US" altLang="ja-JP" sz="1400" dirty="0"/>
              <a:t>1</a:t>
            </a:r>
            <a:r>
              <a:rPr lang="ja-JP" altLang="en-US" sz="1400" dirty="0"/>
              <a:t>、技術に関連する事柄について、調べる</a:t>
            </a:r>
            <a:r>
              <a:rPr kumimoji="1" lang="ja-JP" altLang="en-US" sz="1400" dirty="0"/>
              <a:t>時間を短縮したい</a:t>
            </a:r>
            <a:endParaRPr kumimoji="1" lang="en-US" altLang="ja-JP" sz="1400" dirty="0"/>
          </a:p>
          <a:p>
            <a:pPr>
              <a:lnSpc>
                <a:spcPct val="150000"/>
              </a:lnSpc>
            </a:pPr>
            <a:r>
              <a:rPr lang="en-US" altLang="ja-JP" sz="1400" dirty="0"/>
              <a:t>2</a:t>
            </a:r>
            <a:r>
              <a:rPr lang="ja-JP" altLang="en-US" sz="1400" dirty="0"/>
              <a:t>、</a:t>
            </a:r>
            <a:r>
              <a:rPr kumimoji="1" lang="ja-JP" altLang="en-US" sz="1400" dirty="0"/>
              <a:t>自動化、見える化、省人化、新規設備導入などについて、中立な目線を持った立場の相談相手を探したい</a:t>
            </a:r>
            <a:endParaRPr kumimoji="1" lang="en-US" altLang="ja-JP" sz="1400" dirty="0"/>
          </a:p>
          <a:p>
            <a:pPr>
              <a:lnSpc>
                <a:spcPct val="150000"/>
              </a:lnSpc>
            </a:pPr>
            <a:r>
              <a:rPr lang="en-US" altLang="ja-JP" sz="1400" dirty="0"/>
              <a:t>3</a:t>
            </a:r>
            <a:r>
              <a:rPr lang="ja-JP" altLang="en-US" sz="1400" dirty="0"/>
              <a:t>、製品販売、現地調査などにおける知見を持った協力会社または協力者を探したい</a:t>
            </a:r>
            <a:endParaRPr kumimoji="1" lang="en-US" altLang="ja-JP" sz="1400" dirty="0"/>
          </a:p>
          <a:p>
            <a:pPr>
              <a:lnSpc>
                <a:spcPct val="150000"/>
              </a:lnSpc>
            </a:pPr>
            <a:endParaRPr lang="en-US" altLang="ja-JP" sz="1400" dirty="0"/>
          </a:p>
          <a:p>
            <a:pPr>
              <a:lnSpc>
                <a:spcPct val="150000"/>
              </a:lnSpc>
            </a:pPr>
            <a:r>
              <a:rPr kumimoji="1" lang="ja-JP" altLang="en-US" sz="1400" b="1" u="sng" dirty="0"/>
              <a:t>○対象</a:t>
            </a:r>
            <a:endParaRPr kumimoji="1" lang="en-US" altLang="ja-JP" sz="1400" b="1" u="sng" dirty="0"/>
          </a:p>
          <a:p>
            <a:pPr>
              <a:lnSpc>
                <a:spcPct val="150000"/>
              </a:lnSpc>
            </a:pPr>
            <a:r>
              <a:rPr lang="ja-JP" altLang="en-US" sz="1400" dirty="0"/>
              <a:t>（基本的には問わないが）特に工業に関わる中小企業に従事する方々</a:t>
            </a:r>
            <a:endParaRPr lang="en-US" altLang="ja-JP" sz="1400" dirty="0"/>
          </a:p>
          <a:p>
            <a:pPr>
              <a:lnSpc>
                <a:spcPct val="150000"/>
              </a:lnSpc>
            </a:pPr>
            <a:endParaRPr kumimoji="1" lang="en-US" altLang="ja-JP" sz="1400" dirty="0"/>
          </a:p>
          <a:p>
            <a:pPr>
              <a:lnSpc>
                <a:spcPct val="150000"/>
              </a:lnSpc>
            </a:pPr>
            <a:r>
              <a:rPr kumimoji="1" lang="ja-JP" altLang="en-US" sz="1400" b="1" u="sng" dirty="0"/>
              <a:t>○リリース時期</a:t>
            </a:r>
            <a:endParaRPr kumimoji="1" lang="en-US" altLang="ja-JP" sz="1400" b="1" u="sng" dirty="0"/>
          </a:p>
          <a:p>
            <a:pPr>
              <a:lnSpc>
                <a:spcPct val="150000"/>
              </a:lnSpc>
            </a:pPr>
            <a:r>
              <a:rPr lang="ja-JP" altLang="en-US" sz="1400" dirty="0"/>
              <a:t>未定（</a:t>
            </a:r>
            <a:r>
              <a:rPr lang="en-US" altLang="ja-JP" sz="1400" dirty="0"/>
              <a:t>3</a:t>
            </a:r>
            <a:r>
              <a:rPr lang="ja-JP" altLang="en-US" sz="1400" dirty="0"/>
              <a:t>月頃を目途に画面構成完了予定）</a:t>
            </a:r>
            <a:endParaRPr lang="en-US" altLang="ja-JP" sz="1400" dirty="0"/>
          </a:p>
          <a:p>
            <a:pPr>
              <a:lnSpc>
                <a:spcPct val="150000"/>
              </a:lnSpc>
            </a:pPr>
            <a:endParaRPr lang="en-US" altLang="ja-JP" sz="1400" dirty="0"/>
          </a:p>
          <a:p>
            <a:pPr>
              <a:lnSpc>
                <a:spcPct val="150000"/>
              </a:lnSpc>
            </a:pPr>
            <a:r>
              <a:rPr lang="ja-JP" altLang="en-US" sz="1400" b="1" u="sng" dirty="0"/>
              <a:t>○形態</a:t>
            </a:r>
            <a:endParaRPr lang="en-US" altLang="ja-JP" sz="1400" b="1" u="sng" dirty="0"/>
          </a:p>
          <a:p>
            <a:pPr>
              <a:lnSpc>
                <a:spcPct val="150000"/>
              </a:lnSpc>
            </a:pPr>
            <a:r>
              <a:rPr lang="en-US" altLang="ja-JP" sz="1400" dirty="0"/>
              <a:t>AWS</a:t>
            </a:r>
            <a:r>
              <a:rPr lang="ja-JP" altLang="en-US" sz="1400" dirty="0"/>
              <a:t>にて構築</a:t>
            </a:r>
            <a:endParaRPr lang="en-US" altLang="ja-JP" sz="1400" dirty="0"/>
          </a:p>
        </p:txBody>
      </p:sp>
    </p:spTree>
    <p:extLst>
      <p:ext uri="{BB962C8B-B14F-4D97-AF65-F5344CB8AC3E}">
        <p14:creationId xmlns:p14="http://schemas.microsoft.com/office/powerpoint/2010/main" val="181419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85CD157-82ED-45D9-950E-C87835907F2D}"/>
              </a:ext>
            </a:extLst>
          </p:cNvPr>
          <p:cNvSpPr txBox="1"/>
          <p:nvPr/>
        </p:nvSpPr>
        <p:spPr>
          <a:xfrm>
            <a:off x="95415" y="114400"/>
            <a:ext cx="4669868" cy="461665"/>
          </a:xfrm>
          <a:prstGeom prst="rect">
            <a:avLst/>
          </a:prstGeom>
          <a:noFill/>
        </p:spPr>
        <p:txBody>
          <a:bodyPr wrap="none" rtlCol="0">
            <a:spAutoFit/>
          </a:bodyPr>
          <a:lstStyle/>
          <a:p>
            <a:r>
              <a:rPr lang="en-US" altLang="ja-JP" sz="2400" b="1" dirty="0"/>
              <a:t>2</a:t>
            </a:r>
            <a:r>
              <a:rPr kumimoji="1" lang="ja-JP" altLang="en-US" sz="2400" b="1" dirty="0"/>
              <a:t>、各ニーズに対する背景と目的</a:t>
            </a:r>
          </a:p>
        </p:txBody>
      </p:sp>
      <p:sp>
        <p:nvSpPr>
          <p:cNvPr id="3" name="テキスト ボックス 2">
            <a:extLst>
              <a:ext uri="{FF2B5EF4-FFF2-40B4-BE49-F238E27FC236}">
                <a16:creationId xmlns:a16="http://schemas.microsoft.com/office/drawing/2014/main" id="{147E1DDA-4F35-4ED5-BF8B-B0E065DC43AA}"/>
              </a:ext>
            </a:extLst>
          </p:cNvPr>
          <p:cNvSpPr txBox="1"/>
          <p:nvPr/>
        </p:nvSpPr>
        <p:spPr>
          <a:xfrm>
            <a:off x="294197" y="683813"/>
            <a:ext cx="11696369" cy="5879110"/>
          </a:xfrm>
          <a:prstGeom prst="rect">
            <a:avLst/>
          </a:prstGeom>
          <a:noFill/>
        </p:spPr>
        <p:txBody>
          <a:bodyPr wrap="square" rtlCol="0">
            <a:spAutoFit/>
          </a:bodyPr>
          <a:lstStyle/>
          <a:p>
            <a:pPr>
              <a:lnSpc>
                <a:spcPct val="150000"/>
              </a:lnSpc>
            </a:pPr>
            <a:r>
              <a:rPr lang="en-US" altLang="ja-JP" sz="1400" b="1" u="sng" dirty="0"/>
              <a:t>1</a:t>
            </a:r>
            <a:r>
              <a:rPr lang="ja-JP" altLang="en-US" sz="1400" b="1" u="sng" dirty="0"/>
              <a:t>、技術に関連する事柄について、調べる</a:t>
            </a:r>
            <a:r>
              <a:rPr kumimoji="1" lang="ja-JP" altLang="en-US" sz="1400" b="1" u="sng" dirty="0"/>
              <a:t>時間を短縮したい⇒</a:t>
            </a:r>
            <a:r>
              <a:rPr kumimoji="1" lang="en-US" altLang="ja-JP" sz="1400" b="1" u="sng" dirty="0"/>
              <a:t>Yahoo</a:t>
            </a:r>
            <a:r>
              <a:rPr kumimoji="1" lang="ja-JP" altLang="en-US" sz="1400" b="1" u="sng" dirty="0"/>
              <a:t>知恵袋のような形</a:t>
            </a:r>
            <a:endParaRPr kumimoji="1" lang="en-US" altLang="ja-JP" sz="1400" b="1" u="sng" dirty="0"/>
          </a:p>
          <a:p>
            <a:pPr>
              <a:lnSpc>
                <a:spcPct val="150000"/>
              </a:lnSpc>
            </a:pPr>
            <a:r>
              <a:rPr lang="ja-JP" altLang="en-US" sz="1400" dirty="0"/>
              <a:t>　背景：技術（産業用）に特化した質問サイトは少ない</a:t>
            </a:r>
            <a:endParaRPr lang="en-US" altLang="ja-JP" sz="1400" dirty="0"/>
          </a:p>
          <a:p>
            <a:pPr>
              <a:lnSpc>
                <a:spcPct val="150000"/>
              </a:lnSpc>
            </a:pPr>
            <a:r>
              <a:rPr lang="ja-JP" altLang="en-US" sz="1400" dirty="0"/>
              <a:t>　　（参考：</a:t>
            </a:r>
            <a:r>
              <a:rPr lang="en-US" altLang="ja-JP" sz="1400" dirty="0" err="1"/>
              <a:t>teratail</a:t>
            </a:r>
            <a:r>
              <a:rPr lang="ja-JP" altLang="en-US" sz="1400" dirty="0"/>
              <a:t>：</a:t>
            </a:r>
            <a:r>
              <a:rPr lang="en-US" altLang="ja-JP" sz="1400" dirty="0"/>
              <a:t>IT</a:t>
            </a:r>
            <a:r>
              <a:rPr lang="ja-JP" altLang="en-US" sz="1400" dirty="0"/>
              <a:t>エンジニア特化型</a:t>
            </a:r>
            <a:r>
              <a:rPr lang="en-US" altLang="ja-JP" sz="1400" dirty="0"/>
              <a:t>Q&amp;A</a:t>
            </a:r>
            <a:r>
              <a:rPr lang="ja-JP" altLang="en-US" sz="1400" dirty="0"/>
              <a:t>サイト、技術の森：産業用⇒</a:t>
            </a:r>
            <a:r>
              <a:rPr lang="en-US" altLang="ja-JP" sz="1400" dirty="0"/>
              <a:t>OKWAVE</a:t>
            </a:r>
            <a:r>
              <a:rPr lang="ja-JP" altLang="en-US" sz="1400" dirty="0"/>
              <a:t>が運用し、特化出来ていない）</a:t>
            </a:r>
            <a:endParaRPr lang="en-US" altLang="ja-JP" sz="1400" dirty="0"/>
          </a:p>
          <a:p>
            <a:pPr>
              <a:lnSpc>
                <a:spcPct val="150000"/>
              </a:lnSpc>
            </a:pPr>
            <a:r>
              <a:rPr lang="ja-JP" altLang="en-US" sz="1400" dirty="0"/>
              <a:t>　目的：ユーザー数を集め、ビッグデータを収集したい（データの運用方法は別途考えるが、このデータは販売可能と考えられる）</a:t>
            </a:r>
            <a:endParaRPr lang="en-US" altLang="ja-JP" sz="1400" dirty="0"/>
          </a:p>
          <a:p>
            <a:pPr>
              <a:lnSpc>
                <a:spcPct val="150000"/>
              </a:lnSpc>
            </a:pPr>
            <a:r>
              <a:rPr lang="ja-JP" altLang="en-US" sz="1400" dirty="0"/>
              <a:t>　費用：無償</a:t>
            </a:r>
            <a:endParaRPr lang="en-US" altLang="ja-JP" sz="1400" dirty="0"/>
          </a:p>
          <a:p>
            <a:pPr>
              <a:lnSpc>
                <a:spcPct val="150000"/>
              </a:lnSpc>
            </a:pPr>
            <a:endParaRPr kumimoji="1" lang="en-US" altLang="ja-JP" sz="1400" dirty="0"/>
          </a:p>
          <a:p>
            <a:pPr>
              <a:lnSpc>
                <a:spcPct val="150000"/>
              </a:lnSpc>
            </a:pPr>
            <a:r>
              <a:rPr lang="en-US" altLang="ja-JP" sz="1400" b="1" u="sng" dirty="0"/>
              <a:t>2</a:t>
            </a:r>
            <a:r>
              <a:rPr lang="ja-JP" altLang="en-US" sz="1400" b="1" u="sng" dirty="0"/>
              <a:t>、</a:t>
            </a:r>
            <a:r>
              <a:rPr kumimoji="1" lang="ja-JP" altLang="en-US" sz="1400" b="1" u="sng" dirty="0"/>
              <a:t>自動化、見える化、省人化、新規設備導入などについて、中立な目線を持った立場の相談相手を探したい</a:t>
            </a:r>
            <a:endParaRPr kumimoji="1" lang="en-US" altLang="ja-JP" sz="1400" b="1" u="sng" dirty="0"/>
          </a:p>
          <a:p>
            <a:pPr>
              <a:lnSpc>
                <a:spcPct val="150000"/>
              </a:lnSpc>
            </a:pPr>
            <a:r>
              <a:rPr lang="ja-JP" altLang="en-US" sz="1400" dirty="0"/>
              <a:t>　</a:t>
            </a:r>
            <a:r>
              <a:rPr kumimoji="1" lang="ja-JP" altLang="en-US" sz="1400" b="1" u="sng" dirty="0"/>
              <a:t>⇒最初は九州限定、質問のフォーマットは別途作成とする</a:t>
            </a:r>
            <a:endParaRPr kumimoji="1" lang="en-US" altLang="ja-JP" sz="1400" b="1" u="sng" dirty="0"/>
          </a:p>
          <a:p>
            <a:pPr>
              <a:lnSpc>
                <a:spcPct val="150000"/>
              </a:lnSpc>
            </a:pPr>
            <a:r>
              <a:rPr lang="ja-JP" altLang="en-US" sz="1400" dirty="0"/>
              <a:t>　背景：現状の相談相手はメーカー及び商社しかおらず、各企業が取り扱いのある製品での構築となってしまう。（最善とは限らない）</a:t>
            </a:r>
            <a:endParaRPr lang="en-US" altLang="ja-JP" sz="1400" dirty="0"/>
          </a:p>
          <a:p>
            <a:pPr>
              <a:lnSpc>
                <a:spcPct val="150000"/>
              </a:lnSpc>
            </a:pPr>
            <a:r>
              <a:rPr lang="ja-JP" altLang="en-US" sz="1400" dirty="0"/>
              <a:t>　目的：ちょっとメーション（我々の会社）の事業用　</a:t>
            </a:r>
            <a:r>
              <a:rPr lang="en-US" altLang="ja-JP" sz="1400" dirty="0"/>
              <a:t>※</a:t>
            </a:r>
            <a:r>
              <a:rPr lang="ja-JP" altLang="en-US" sz="1400" dirty="0"/>
              <a:t>ちょっとメーションは仕様書を作成する会社</a:t>
            </a:r>
            <a:endParaRPr lang="en-US" altLang="ja-JP" sz="1400" dirty="0"/>
          </a:p>
          <a:p>
            <a:pPr>
              <a:lnSpc>
                <a:spcPct val="150000"/>
              </a:lnSpc>
            </a:pPr>
            <a:r>
              <a:rPr lang="ja-JP" altLang="en-US" sz="1400" dirty="0"/>
              <a:t>　費用：サブスク形式（月会費）・都度の併用型とする。（初月または数度の利用は無償とする。）</a:t>
            </a:r>
            <a:endParaRPr lang="en-US" altLang="ja-JP" sz="1400" dirty="0"/>
          </a:p>
          <a:p>
            <a:pPr>
              <a:lnSpc>
                <a:spcPct val="150000"/>
              </a:lnSpc>
            </a:pPr>
            <a:endParaRPr lang="en-US" altLang="ja-JP" sz="1400" dirty="0"/>
          </a:p>
          <a:p>
            <a:pPr>
              <a:lnSpc>
                <a:spcPct val="150000"/>
              </a:lnSpc>
            </a:pPr>
            <a:r>
              <a:rPr lang="en-US" altLang="ja-JP" sz="1400" b="1" u="sng" dirty="0"/>
              <a:t>3</a:t>
            </a:r>
            <a:r>
              <a:rPr lang="ja-JP" altLang="en-US" sz="1400" b="1" u="sng" dirty="0"/>
              <a:t>、製品販売、現地調査などにおける知見を持った協力会社または協力者を探したい</a:t>
            </a:r>
            <a:endParaRPr lang="en-US" altLang="ja-JP" sz="1400" b="1" u="sng" dirty="0"/>
          </a:p>
          <a:p>
            <a:pPr>
              <a:lnSpc>
                <a:spcPct val="150000"/>
              </a:lnSpc>
            </a:pPr>
            <a:r>
              <a:rPr lang="ja-JP" altLang="en-US" sz="1400" dirty="0"/>
              <a:t>　　</a:t>
            </a:r>
            <a:r>
              <a:rPr lang="ja-JP" altLang="en-US" sz="1400" b="1" u="sng" dirty="0"/>
              <a:t>⇒各企業または個人が登録する場とする。</a:t>
            </a:r>
            <a:endParaRPr lang="en-US" altLang="ja-JP" sz="1400" b="1" u="sng" dirty="0"/>
          </a:p>
          <a:p>
            <a:pPr>
              <a:lnSpc>
                <a:spcPct val="150000"/>
              </a:lnSpc>
            </a:pPr>
            <a:r>
              <a:rPr kumimoji="1" lang="ja-JP" altLang="en-US" sz="1400" dirty="0"/>
              <a:t>　背景：設備屋、</a:t>
            </a:r>
            <a:r>
              <a:rPr kumimoji="1" lang="en-US" altLang="ja-JP" sz="1400" dirty="0"/>
              <a:t>IT</a:t>
            </a:r>
            <a:r>
              <a:rPr kumimoji="1" lang="ja-JP" altLang="en-US" sz="1400" dirty="0"/>
              <a:t>会社、電気工事業者などは勿論、代理店やインテグレーター協力会社を探すサイトは少ない</a:t>
            </a:r>
            <a:endParaRPr kumimoji="1" lang="en-US" altLang="ja-JP" sz="1400" dirty="0"/>
          </a:p>
          <a:p>
            <a:pPr>
              <a:lnSpc>
                <a:spcPct val="150000"/>
              </a:lnSpc>
            </a:pPr>
            <a:r>
              <a:rPr lang="ja-JP" altLang="en-US" sz="1400" dirty="0"/>
              <a:t>　目的：各企業の橋渡し。安定した収益源の確保用</a:t>
            </a:r>
            <a:endParaRPr lang="en-US" altLang="ja-JP" sz="1400" dirty="0"/>
          </a:p>
          <a:p>
            <a:pPr>
              <a:lnSpc>
                <a:spcPct val="150000"/>
              </a:lnSpc>
            </a:pPr>
            <a:r>
              <a:rPr lang="ja-JP" altLang="en-US" sz="1400" dirty="0"/>
              <a:t>　　（現状は口コミや知り合い紹介、商社による仲介がメインであると考えるが、それを置き換えるもの）</a:t>
            </a:r>
            <a:endParaRPr lang="en-US" altLang="ja-JP" sz="1400" dirty="0"/>
          </a:p>
          <a:p>
            <a:pPr>
              <a:lnSpc>
                <a:spcPct val="150000"/>
              </a:lnSpc>
            </a:pPr>
            <a:r>
              <a:rPr lang="ja-JP" altLang="en-US" sz="1400" dirty="0"/>
              <a:t>　費用：掲載料として</a:t>
            </a:r>
            <a:r>
              <a:rPr lang="en-US" altLang="ja-JP" sz="1400" dirty="0"/>
              <a:t>Fee</a:t>
            </a:r>
            <a:r>
              <a:rPr lang="ja-JP" altLang="en-US" sz="1400" dirty="0"/>
              <a:t>をもらうのが妥当と考える。（一定期間は無償とする）</a:t>
            </a:r>
            <a:endParaRPr lang="en-US" altLang="ja-JP" sz="1400" dirty="0"/>
          </a:p>
        </p:txBody>
      </p:sp>
    </p:spTree>
    <p:extLst>
      <p:ext uri="{BB962C8B-B14F-4D97-AF65-F5344CB8AC3E}">
        <p14:creationId xmlns:p14="http://schemas.microsoft.com/office/powerpoint/2010/main" val="296769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85CD157-82ED-45D9-950E-C87835907F2D}"/>
              </a:ext>
            </a:extLst>
          </p:cNvPr>
          <p:cNvSpPr txBox="1"/>
          <p:nvPr/>
        </p:nvSpPr>
        <p:spPr>
          <a:xfrm>
            <a:off x="95415" y="135385"/>
            <a:ext cx="5593198" cy="461665"/>
          </a:xfrm>
          <a:prstGeom prst="rect">
            <a:avLst/>
          </a:prstGeom>
          <a:noFill/>
        </p:spPr>
        <p:txBody>
          <a:bodyPr wrap="none" rtlCol="0">
            <a:spAutoFit/>
          </a:bodyPr>
          <a:lstStyle/>
          <a:p>
            <a:r>
              <a:rPr kumimoji="1" lang="en-US" altLang="ja-JP" sz="2400" b="1" dirty="0"/>
              <a:t>3</a:t>
            </a:r>
            <a:r>
              <a:rPr kumimoji="1" lang="ja-JP" altLang="en-US" sz="2400" b="1" dirty="0"/>
              <a:t>、アプリ画面例</a:t>
            </a:r>
            <a:r>
              <a:rPr kumimoji="1" lang="ja-JP" altLang="en-US" sz="2400" dirty="0"/>
              <a:t>（番号は優先順位）　</a:t>
            </a:r>
          </a:p>
        </p:txBody>
      </p:sp>
      <p:sp>
        <p:nvSpPr>
          <p:cNvPr id="4" name="四角形: 角を丸くする 3">
            <a:extLst>
              <a:ext uri="{FF2B5EF4-FFF2-40B4-BE49-F238E27FC236}">
                <a16:creationId xmlns:a16="http://schemas.microsoft.com/office/drawing/2014/main" id="{8C7A3581-564B-452E-A42C-A0CFB3728EA5}"/>
              </a:ext>
            </a:extLst>
          </p:cNvPr>
          <p:cNvSpPr/>
          <p:nvPr/>
        </p:nvSpPr>
        <p:spPr>
          <a:xfrm>
            <a:off x="2504660" y="1109204"/>
            <a:ext cx="4349364" cy="193613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＜ちょっと質問＞</a:t>
            </a:r>
            <a:endParaRPr lang="en-US" altLang="ja-JP" dirty="0">
              <a:solidFill>
                <a:schemeClr val="tx1"/>
              </a:solidFill>
            </a:endParaRPr>
          </a:p>
          <a:p>
            <a:pPr algn="ctr"/>
            <a:r>
              <a:rPr kumimoji="1" lang="ja-JP" altLang="en-US" dirty="0">
                <a:solidFill>
                  <a:schemeClr val="tx1"/>
                </a:solidFill>
              </a:rPr>
              <a:t>ナレッジ共有</a:t>
            </a:r>
            <a:r>
              <a:rPr kumimoji="1" lang="en-US" altLang="ja-JP" dirty="0">
                <a:solidFill>
                  <a:schemeClr val="tx1"/>
                </a:solidFill>
              </a:rPr>
              <a:t>Q&amp;A</a:t>
            </a:r>
            <a:r>
              <a:rPr kumimoji="1" lang="ja-JP" altLang="en-US" dirty="0">
                <a:solidFill>
                  <a:schemeClr val="tx1"/>
                </a:solidFill>
              </a:rPr>
              <a:t>サイト</a:t>
            </a:r>
            <a:endParaRPr kumimoji="1" lang="en-US" altLang="ja-JP" dirty="0">
              <a:solidFill>
                <a:schemeClr val="tx1"/>
              </a:solidFill>
            </a:endParaRPr>
          </a:p>
          <a:p>
            <a:pPr algn="ctr"/>
            <a:r>
              <a:rPr lang="ja-JP" altLang="en-US" dirty="0">
                <a:solidFill>
                  <a:schemeClr val="tx1"/>
                </a:solidFill>
              </a:rPr>
              <a:t>～皆様の質問に対して皆様の知見を</a:t>
            </a:r>
            <a:endParaRPr lang="en-US" altLang="ja-JP" dirty="0">
              <a:solidFill>
                <a:schemeClr val="tx1"/>
              </a:solidFill>
            </a:endParaRPr>
          </a:p>
          <a:p>
            <a:pPr algn="ctr"/>
            <a:r>
              <a:rPr lang="ja-JP" altLang="en-US" dirty="0">
                <a:solidFill>
                  <a:schemeClr val="tx1"/>
                </a:solidFill>
              </a:rPr>
              <a:t>貸してください～</a:t>
            </a:r>
            <a:endParaRPr kumimoji="1" lang="ja-JP" altLang="en-US" dirty="0">
              <a:solidFill>
                <a:schemeClr val="tx1"/>
              </a:solidFill>
            </a:endParaRPr>
          </a:p>
        </p:txBody>
      </p:sp>
      <p:sp>
        <p:nvSpPr>
          <p:cNvPr id="5" name="四角形: 角を丸くする 4">
            <a:extLst>
              <a:ext uri="{FF2B5EF4-FFF2-40B4-BE49-F238E27FC236}">
                <a16:creationId xmlns:a16="http://schemas.microsoft.com/office/drawing/2014/main" id="{8EA44F54-261C-4C2D-8865-7E03CEF581AC}"/>
              </a:ext>
            </a:extLst>
          </p:cNvPr>
          <p:cNvSpPr/>
          <p:nvPr/>
        </p:nvSpPr>
        <p:spPr>
          <a:xfrm>
            <a:off x="7148223" y="1109204"/>
            <a:ext cx="4428875" cy="193613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＜実例・データをちょっと見たい＞</a:t>
            </a:r>
            <a:endParaRPr kumimoji="1" lang="en-US" altLang="ja-JP" dirty="0">
              <a:solidFill>
                <a:schemeClr val="tx1"/>
              </a:solidFill>
            </a:endParaRPr>
          </a:p>
          <a:p>
            <a:pPr algn="ctr"/>
            <a:r>
              <a:rPr kumimoji="1" lang="ja-JP" altLang="en-US" dirty="0">
                <a:solidFill>
                  <a:schemeClr val="tx1"/>
                </a:solidFill>
              </a:rPr>
              <a:t>参考データの共有サイト</a:t>
            </a:r>
            <a:endParaRPr kumimoji="1" lang="en-US" altLang="ja-JP" dirty="0">
              <a:solidFill>
                <a:schemeClr val="tx1"/>
              </a:solidFill>
            </a:endParaRPr>
          </a:p>
          <a:p>
            <a:pPr algn="ctr"/>
            <a:r>
              <a:rPr kumimoji="1" lang="ja-JP" altLang="en-US" dirty="0">
                <a:solidFill>
                  <a:schemeClr val="tx1"/>
                </a:solidFill>
              </a:rPr>
              <a:t>～公開可能な範囲でお願いします～</a:t>
            </a:r>
            <a:endParaRPr kumimoji="1" lang="en-US" altLang="ja-JP" dirty="0">
              <a:solidFill>
                <a:schemeClr val="tx1"/>
              </a:solidFill>
            </a:endParaRPr>
          </a:p>
        </p:txBody>
      </p:sp>
      <p:sp>
        <p:nvSpPr>
          <p:cNvPr id="6" name="四角形: 角を丸くする 5">
            <a:extLst>
              <a:ext uri="{FF2B5EF4-FFF2-40B4-BE49-F238E27FC236}">
                <a16:creationId xmlns:a16="http://schemas.microsoft.com/office/drawing/2014/main" id="{3CD3F9CC-EFDE-45BE-9A8F-BC14B9A21F74}"/>
              </a:ext>
            </a:extLst>
          </p:cNvPr>
          <p:cNvSpPr/>
          <p:nvPr/>
        </p:nvSpPr>
        <p:spPr>
          <a:xfrm>
            <a:off x="2504660" y="3380939"/>
            <a:ext cx="4349364" cy="207996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＜ちょっと相談乗って＞</a:t>
            </a:r>
            <a:endParaRPr kumimoji="1" lang="en-US" altLang="ja-JP" dirty="0">
              <a:solidFill>
                <a:schemeClr val="tx1"/>
              </a:solidFill>
            </a:endParaRPr>
          </a:p>
          <a:p>
            <a:pPr algn="ctr"/>
            <a:r>
              <a:rPr kumimoji="1" lang="ja-JP" altLang="en-US" dirty="0">
                <a:solidFill>
                  <a:schemeClr val="tx1"/>
                </a:solidFill>
              </a:rPr>
              <a:t>プチコンサル</a:t>
            </a:r>
            <a:endParaRPr kumimoji="1" lang="en-US" altLang="ja-JP" dirty="0">
              <a:solidFill>
                <a:schemeClr val="tx1"/>
              </a:solidFill>
            </a:endParaRPr>
          </a:p>
          <a:p>
            <a:pPr algn="ctr"/>
            <a:r>
              <a:rPr kumimoji="1" lang="ja-JP" altLang="en-US" dirty="0">
                <a:solidFill>
                  <a:schemeClr val="tx1"/>
                </a:solidFill>
              </a:rPr>
              <a:t>～皆様が抱えている・悩んでいる</a:t>
            </a:r>
            <a:endParaRPr kumimoji="1" lang="en-US" altLang="ja-JP" dirty="0">
              <a:solidFill>
                <a:schemeClr val="tx1"/>
              </a:solidFill>
            </a:endParaRPr>
          </a:p>
          <a:p>
            <a:pPr algn="ctr"/>
            <a:r>
              <a:rPr kumimoji="1" lang="ja-JP" altLang="en-US" dirty="0">
                <a:solidFill>
                  <a:schemeClr val="tx1"/>
                </a:solidFill>
              </a:rPr>
              <a:t>課題に</a:t>
            </a:r>
            <a:r>
              <a:rPr lang="ja-JP" altLang="en-US" dirty="0">
                <a:solidFill>
                  <a:schemeClr val="tx1"/>
                </a:solidFill>
              </a:rPr>
              <a:t>対し、プロセスを提案します</a:t>
            </a:r>
            <a:r>
              <a:rPr kumimoji="1" lang="ja-JP" altLang="en-US" dirty="0">
                <a:solidFill>
                  <a:schemeClr val="tx1"/>
                </a:solidFill>
              </a:rPr>
              <a:t>～</a:t>
            </a:r>
            <a:endParaRPr kumimoji="1" lang="en-US" altLang="ja-JP" dirty="0">
              <a:solidFill>
                <a:schemeClr val="tx1"/>
              </a:solidFill>
            </a:endParaRPr>
          </a:p>
        </p:txBody>
      </p:sp>
      <p:sp>
        <p:nvSpPr>
          <p:cNvPr id="8" name="四角形: 角を丸くする 7">
            <a:extLst>
              <a:ext uri="{FF2B5EF4-FFF2-40B4-BE49-F238E27FC236}">
                <a16:creationId xmlns:a16="http://schemas.microsoft.com/office/drawing/2014/main" id="{2021D076-08E2-4BC5-B9A9-CD3CC9F676D0}"/>
              </a:ext>
            </a:extLst>
          </p:cNvPr>
          <p:cNvSpPr/>
          <p:nvPr/>
        </p:nvSpPr>
        <p:spPr>
          <a:xfrm>
            <a:off x="7148223" y="3452853"/>
            <a:ext cx="4475208" cy="19361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＜ちょっと手伝って＞</a:t>
            </a:r>
            <a:endParaRPr lang="en-US" altLang="ja-JP" dirty="0">
              <a:solidFill>
                <a:schemeClr val="tx1"/>
              </a:solidFill>
            </a:endParaRPr>
          </a:p>
          <a:p>
            <a:pPr algn="ctr"/>
            <a:r>
              <a:rPr lang="ja-JP" altLang="en-US" dirty="0">
                <a:solidFill>
                  <a:schemeClr val="tx1"/>
                </a:solidFill>
              </a:rPr>
              <a:t>（代理店）インテグレートを探し隊、</a:t>
            </a:r>
            <a:endParaRPr lang="en-US" altLang="ja-JP" dirty="0">
              <a:solidFill>
                <a:schemeClr val="tx1"/>
              </a:solidFill>
            </a:endParaRPr>
          </a:p>
          <a:p>
            <a:pPr algn="ctr"/>
            <a:r>
              <a:rPr lang="ja-JP" altLang="en-US" dirty="0">
                <a:solidFill>
                  <a:schemeClr val="tx1"/>
                </a:solidFill>
              </a:rPr>
              <a:t>引き受け隊</a:t>
            </a:r>
            <a:endParaRPr lang="en-US" altLang="ja-JP" dirty="0">
              <a:solidFill>
                <a:schemeClr val="tx1"/>
              </a:solidFill>
            </a:endParaRPr>
          </a:p>
          <a:p>
            <a:pPr algn="ctr"/>
            <a:r>
              <a:rPr kumimoji="1" lang="ja-JP" altLang="en-US" dirty="0">
                <a:solidFill>
                  <a:schemeClr val="tx1"/>
                </a:solidFill>
              </a:rPr>
              <a:t>～各企業のマッチングサイト～</a:t>
            </a:r>
          </a:p>
        </p:txBody>
      </p:sp>
      <p:sp>
        <p:nvSpPr>
          <p:cNvPr id="9" name="テキスト ボックス 8">
            <a:extLst>
              <a:ext uri="{FF2B5EF4-FFF2-40B4-BE49-F238E27FC236}">
                <a16:creationId xmlns:a16="http://schemas.microsoft.com/office/drawing/2014/main" id="{B05DD632-8D56-4B54-A0FC-6A7B9A960923}"/>
              </a:ext>
            </a:extLst>
          </p:cNvPr>
          <p:cNvSpPr txBox="1"/>
          <p:nvPr/>
        </p:nvSpPr>
        <p:spPr>
          <a:xfrm>
            <a:off x="4040181" y="6457890"/>
            <a:ext cx="8392041" cy="400110"/>
          </a:xfrm>
          <a:prstGeom prst="rect">
            <a:avLst/>
          </a:prstGeom>
          <a:noFill/>
        </p:spPr>
        <p:txBody>
          <a:bodyPr wrap="none" rtlCol="0">
            <a:spAutoFit/>
          </a:bodyPr>
          <a:lstStyle/>
          <a:p>
            <a:r>
              <a:rPr kumimoji="1" lang="ja-JP" altLang="en-US" sz="2000" dirty="0"/>
              <a:t>（④については、それ以外の運用が軌道に乗った後でいいと考える。）</a:t>
            </a:r>
          </a:p>
        </p:txBody>
      </p:sp>
      <p:cxnSp>
        <p:nvCxnSpPr>
          <p:cNvPr id="7" name="直線コネクタ 6">
            <a:extLst>
              <a:ext uri="{FF2B5EF4-FFF2-40B4-BE49-F238E27FC236}">
                <a16:creationId xmlns:a16="http://schemas.microsoft.com/office/drawing/2014/main" id="{40CAEADD-125A-46A6-8D93-1D55BD1A19EA}"/>
              </a:ext>
            </a:extLst>
          </p:cNvPr>
          <p:cNvCxnSpPr>
            <a:cxnSpLocks/>
          </p:cNvCxnSpPr>
          <p:nvPr/>
        </p:nvCxnSpPr>
        <p:spPr>
          <a:xfrm>
            <a:off x="95415" y="3156668"/>
            <a:ext cx="11903103" cy="8746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矢印: 右 10">
            <a:extLst>
              <a:ext uri="{FF2B5EF4-FFF2-40B4-BE49-F238E27FC236}">
                <a16:creationId xmlns:a16="http://schemas.microsoft.com/office/drawing/2014/main" id="{2CADF0DC-97AA-41AA-A896-F5031F9EE8CC}"/>
              </a:ext>
            </a:extLst>
          </p:cNvPr>
          <p:cNvSpPr/>
          <p:nvPr/>
        </p:nvSpPr>
        <p:spPr>
          <a:xfrm rot="16200000">
            <a:off x="1012224" y="1691219"/>
            <a:ext cx="2156777" cy="619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BEF2720-2C3B-4519-9A57-2AD42E12F441}"/>
              </a:ext>
            </a:extLst>
          </p:cNvPr>
          <p:cNvSpPr txBox="1"/>
          <p:nvPr/>
        </p:nvSpPr>
        <p:spPr>
          <a:xfrm>
            <a:off x="568569" y="2399010"/>
            <a:ext cx="1107996" cy="646331"/>
          </a:xfrm>
          <a:prstGeom prst="rect">
            <a:avLst/>
          </a:prstGeom>
          <a:noFill/>
        </p:spPr>
        <p:txBody>
          <a:bodyPr wrap="none" rtlCol="0">
            <a:spAutoFit/>
          </a:bodyPr>
          <a:lstStyle/>
          <a:p>
            <a:r>
              <a:rPr kumimoji="1" lang="ja-JP" altLang="en-US" sz="3600" b="1" dirty="0">
                <a:solidFill>
                  <a:schemeClr val="accent5">
                    <a:lumMod val="75000"/>
                  </a:schemeClr>
                </a:solidFill>
              </a:rPr>
              <a:t>無償</a:t>
            </a:r>
          </a:p>
        </p:txBody>
      </p:sp>
      <p:sp>
        <p:nvSpPr>
          <p:cNvPr id="13" name="矢印: 右 12">
            <a:extLst>
              <a:ext uri="{FF2B5EF4-FFF2-40B4-BE49-F238E27FC236}">
                <a16:creationId xmlns:a16="http://schemas.microsoft.com/office/drawing/2014/main" id="{A9D20249-6CAD-49C6-9D39-B881CA43542D}"/>
              </a:ext>
            </a:extLst>
          </p:cNvPr>
          <p:cNvSpPr/>
          <p:nvPr/>
        </p:nvSpPr>
        <p:spPr>
          <a:xfrm rot="5400000">
            <a:off x="1012225" y="4149808"/>
            <a:ext cx="2156777" cy="61903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highlight>
                <a:srgbClr val="FF0000"/>
              </a:highlight>
            </a:endParaRPr>
          </a:p>
        </p:txBody>
      </p:sp>
      <p:sp>
        <p:nvSpPr>
          <p:cNvPr id="14" name="テキスト ボックス 13">
            <a:extLst>
              <a:ext uri="{FF2B5EF4-FFF2-40B4-BE49-F238E27FC236}">
                <a16:creationId xmlns:a16="http://schemas.microsoft.com/office/drawing/2014/main" id="{3C99631D-056F-40CD-901E-8E0BA759B574}"/>
              </a:ext>
            </a:extLst>
          </p:cNvPr>
          <p:cNvSpPr txBox="1"/>
          <p:nvPr/>
        </p:nvSpPr>
        <p:spPr>
          <a:xfrm>
            <a:off x="568569" y="3290703"/>
            <a:ext cx="1107996" cy="646331"/>
          </a:xfrm>
          <a:prstGeom prst="rect">
            <a:avLst/>
          </a:prstGeom>
          <a:noFill/>
        </p:spPr>
        <p:txBody>
          <a:bodyPr wrap="none" rtlCol="0">
            <a:spAutoFit/>
          </a:bodyPr>
          <a:lstStyle/>
          <a:p>
            <a:r>
              <a:rPr lang="ja-JP" altLang="en-US" sz="3600" b="1" dirty="0">
                <a:solidFill>
                  <a:srgbClr val="FFC000"/>
                </a:solidFill>
              </a:rPr>
              <a:t>有</a:t>
            </a:r>
            <a:r>
              <a:rPr kumimoji="1" lang="ja-JP" altLang="en-US" sz="3600" b="1" dirty="0">
                <a:solidFill>
                  <a:srgbClr val="FFC000"/>
                </a:solidFill>
              </a:rPr>
              <a:t>償</a:t>
            </a:r>
          </a:p>
        </p:txBody>
      </p:sp>
      <p:sp>
        <p:nvSpPr>
          <p:cNvPr id="15" name="テキスト ボックス 14">
            <a:extLst>
              <a:ext uri="{FF2B5EF4-FFF2-40B4-BE49-F238E27FC236}">
                <a16:creationId xmlns:a16="http://schemas.microsoft.com/office/drawing/2014/main" id="{1E19C0F4-A91F-405C-BE06-5A3AF2ED7917}"/>
              </a:ext>
            </a:extLst>
          </p:cNvPr>
          <p:cNvSpPr txBox="1"/>
          <p:nvPr/>
        </p:nvSpPr>
        <p:spPr>
          <a:xfrm>
            <a:off x="2814762" y="779228"/>
            <a:ext cx="184731" cy="369332"/>
          </a:xfrm>
          <a:prstGeom prst="rect">
            <a:avLst/>
          </a:prstGeom>
          <a:noFill/>
        </p:spPr>
        <p:txBody>
          <a:bodyPr wrap="none" rtlCol="0">
            <a:spAutoFit/>
          </a:bodyPr>
          <a:lstStyle/>
          <a:p>
            <a:endParaRPr kumimoji="1" lang="ja-JP" altLang="en-US" dirty="0"/>
          </a:p>
        </p:txBody>
      </p:sp>
      <p:sp>
        <p:nvSpPr>
          <p:cNvPr id="16" name="テキスト ボックス 15">
            <a:extLst>
              <a:ext uri="{FF2B5EF4-FFF2-40B4-BE49-F238E27FC236}">
                <a16:creationId xmlns:a16="http://schemas.microsoft.com/office/drawing/2014/main" id="{4C8AA4FA-F8C9-4125-8682-CE6C6DE4118E}"/>
              </a:ext>
            </a:extLst>
          </p:cNvPr>
          <p:cNvSpPr txBox="1"/>
          <p:nvPr/>
        </p:nvSpPr>
        <p:spPr>
          <a:xfrm>
            <a:off x="2580945" y="1162632"/>
            <a:ext cx="415498" cy="369332"/>
          </a:xfrm>
          <a:prstGeom prst="rect">
            <a:avLst/>
          </a:prstGeom>
          <a:noFill/>
        </p:spPr>
        <p:txBody>
          <a:bodyPr wrap="none" rtlCol="0">
            <a:spAutoFit/>
          </a:bodyPr>
          <a:lstStyle/>
          <a:p>
            <a:r>
              <a:rPr kumimoji="1" lang="ja-JP" altLang="en-US" dirty="0"/>
              <a:t>①</a:t>
            </a:r>
          </a:p>
        </p:txBody>
      </p:sp>
      <p:sp>
        <p:nvSpPr>
          <p:cNvPr id="17" name="テキスト ボックス 16">
            <a:extLst>
              <a:ext uri="{FF2B5EF4-FFF2-40B4-BE49-F238E27FC236}">
                <a16:creationId xmlns:a16="http://schemas.microsoft.com/office/drawing/2014/main" id="{9755E5BA-D823-4B59-AD4A-6BC58EBA4478}"/>
              </a:ext>
            </a:extLst>
          </p:cNvPr>
          <p:cNvSpPr txBox="1"/>
          <p:nvPr/>
        </p:nvSpPr>
        <p:spPr>
          <a:xfrm>
            <a:off x="2579746" y="3490267"/>
            <a:ext cx="415498" cy="369332"/>
          </a:xfrm>
          <a:prstGeom prst="rect">
            <a:avLst/>
          </a:prstGeom>
          <a:noFill/>
        </p:spPr>
        <p:txBody>
          <a:bodyPr wrap="none" rtlCol="0">
            <a:spAutoFit/>
          </a:bodyPr>
          <a:lstStyle/>
          <a:p>
            <a:r>
              <a:rPr lang="ja-JP" altLang="en-US" dirty="0"/>
              <a:t>②</a:t>
            </a:r>
            <a:endParaRPr kumimoji="1" lang="ja-JP" altLang="en-US" dirty="0"/>
          </a:p>
        </p:txBody>
      </p:sp>
      <p:sp>
        <p:nvSpPr>
          <p:cNvPr id="18" name="テキスト ボックス 17">
            <a:extLst>
              <a:ext uri="{FF2B5EF4-FFF2-40B4-BE49-F238E27FC236}">
                <a16:creationId xmlns:a16="http://schemas.microsoft.com/office/drawing/2014/main" id="{155F4C1B-C697-4F63-A0AB-1711E447DAFD}"/>
              </a:ext>
            </a:extLst>
          </p:cNvPr>
          <p:cNvSpPr txBox="1"/>
          <p:nvPr/>
        </p:nvSpPr>
        <p:spPr>
          <a:xfrm>
            <a:off x="7272341" y="1162632"/>
            <a:ext cx="415498" cy="369332"/>
          </a:xfrm>
          <a:prstGeom prst="rect">
            <a:avLst/>
          </a:prstGeom>
          <a:noFill/>
        </p:spPr>
        <p:txBody>
          <a:bodyPr wrap="none" rtlCol="0">
            <a:spAutoFit/>
          </a:bodyPr>
          <a:lstStyle/>
          <a:p>
            <a:r>
              <a:rPr kumimoji="1" lang="ja-JP" altLang="en-US" dirty="0"/>
              <a:t>③</a:t>
            </a:r>
          </a:p>
        </p:txBody>
      </p:sp>
      <p:sp>
        <p:nvSpPr>
          <p:cNvPr id="19" name="テキスト ボックス 18">
            <a:extLst>
              <a:ext uri="{FF2B5EF4-FFF2-40B4-BE49-F238E27FC236}">
                <a16:creationId xmlns:a16="http://schemas.microsoft.com/office/drawing/2014/main" id="{E981A420-B0F5-47CA-B203-8141DB2ABA26}"/>
              </a:ext>
            </a:extLst>
          </p:cNvPr>
          <p:cNvSpPr txBox="1"/>
          <p:nvPr/>
        </p:nvSpPr>
        <p:spPr>
          <a:xfrm>
            <a:off x="7268166" y="3543684"/>
            <a:ext cx="415498" cy="369332"/>
          </a:xfrm>
          <a:prstGeom prst="rect">
            <a:avLst/>
          </a:prstGeom>
          <a:noFill/>
        </p:spPr>
        <p:txBody>
          <a:bodyPr wrap="none" rtlCol="0">
            <a:spAutoFit/>
          </a:bodyPr>
          <a:lstStyle/>
          <a:p>
            <a:r>
              <a:rPr lang="ja-JP" altLang="en-US" dirty="0"/>
              <a:t>④</a:t>
            </a:r>
            <a:endParaRPr kumimoji="1" lang="ja-JP" altLang="en-US" dirty="0"/>
          </a:p>
        </p:txBody>
      </p:sp>
    </p:spTree>
    <p:extLst>
      <p:ext uri="{BB962C8B-B14F-4D97-AF65-F5344CB8AC3E}">
        <p14:creationId xmlns:p14="http://schemas.microsoft.com/office/powerpoint/2010/main" val="51448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66F9AC5-76AA-4F74-ACA9-BE977BE8D1A8}"/>
              </a:ext>
            </a:extLst>
          </p:cNvPr>
          <p:cNvSpPr txBox="1"/>
          <p:nvPr/>
        </p:nvSpPr>
        <p:spPr>
          <a:xfrm>
            <a:off x="262393" y="174929"/>
            <a:ext cx="2157963" cy="369332"/>
          </a:xfrm>
          <a:prstGeom prst="rect">
            <a:avLst/>
          </a:prstGeom>
          <a:noFill/>
        </p:spPr>
        <p:txBody>
          <a:bodyPr wrap="none" rtlCol="0">
            <a:spAutoFit/>
          </a:bodyPr>
          <a:lstStyle/>
          <a:p>
            <a:r>
              <a:rPr kumimoji="1" lang="en-US" altLang="ja-JP" dirty="0"/>
              <a:t>4-1</a:t>
            </a:r>
            <a:r>
              <a:rPr kumimoji="1" lang="ja-JP" altLang="en-US" dirty="0"/>
              <a:t>、アプリ概要　</a:t>
            </a:r>
          </a:p>
        </p:txBody>
      </p:sp>
      <p:sp>
        <p:nvSpPr>
          <p:cNvPr id="3" name="四角形: 角を丸くする 2">
            <a:extLst>
              <a:ext uri="{FF2B5EF4-FFF2-40B4-BE49-F238E27FC236}">
                <a16:creationId xmlns:a16="http://schemas.microsoft.com/office/drawing/2014/main" id="{6BF1300D-2A94-4E9B-986A-06E4CFF9FA68}"/>
              </a:ext>
            </a:extLst>
          </p:cNvPr>
          <p:cNvSpPr/>
          <p:nvPr/>
        </p:nvSpPr>
        <p:spPr>
          <a:xfrm>
            <a:off x="262392" y="601904"/>
            <a:ext cx="11720223" cy="75935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＜ちょっと質問＞</a:t>
            </a:r>
            <a:r>
              <a:rPr kumimoji="1" lang="ja-JP" altLang="en-US" dirty="0">
                <a:solidFill>
                  <a:schemeClr val="tx1"/>
                </a:solidFill>
              </a:rPr>
              <a:t>ナレッジ共有</a:t>
            </a:r>
            <a:r>
              <a:rPr kumimoji="1" lang="en-US" altLang="ja-JP" dirty="0">
                <a:solidFill>
                  <a:schemeClr val="tx1"/>
                </a:solidFill>
              </a:rPr>
              <a:t>Q&amp;A</a:t>
            </a:r>
            <a:r>
              <a:rPr kumimoji="1" lang="ja-JP" altLang="en-US" dirty="0">
                <a:solidFill>
                  <a:schemeClr val="tx1"/>
                </a:solidFill>
              </a:rPr>
              <a:t>サイト</a:t>
            </a:r>
            <a:endParaRPr kumimoji="1" lang="en-US" altLang="ja-JP" dirty="0">
              <a:solidFill>
                <a:schemeClr val="tx1"/>
              </a:solidFill>
            </a:endParaRPr>
          </a:p>
          <a:p>
            <a:r>
              <a:rPr lang="ja-JP" altLang="en-US" dirty="0">
                <a:solidFill>
                  <a:schemeClr val="tx1"/>
                </a:solidFill>
              </a:rPr>
              <a:t>～皆様の質問に対して皆様の知見を貸してください～</a:t>
            </a:r>
            <a:endParaRPr kumimoji="1" lang="ja-JP" altLang="en-US" dirty="0">
              <a:solidFill>
                <a:schemeClr val="tx1"/>
              </a:solidFill>
            </a:endParaRPr>
          </a:p>
        </p:txBody>
      </p:sp>
      <p:sp>
        <p:nvSpPr>
          <p:cNvPr id="4" name="四角形: 角を丸くする 3">
            <a:extLst>
              <a:ext uri="{FF2B5EF4-FFF2-40B4-BE49-F238E27FC236}">
                <a16:creationId xmlns:a16="http://schemas.microsoft.com/office/drawing/2014/main" id="{B7FE38CC-E038-4066-AD98-9CA17B15655C}"/>
              </a:ext>
            </a:extLst>
          </p:cNvPr>
          <p:cNvSpPr/>
          <p:nvPr/>
        </p:nvSpPr>
        <p:spPr>
          <a:xfrm>
            <a:off x="262393" y="3637722"/>
            <a:ext cx="11720222" cy="759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＜実例・データをちょっと見たい＞</a:t>
            </a:r>
            <a:endParaRPr kumimoji="1" lang="en-US" altLang="ja-JP" dirty="0">
              <a:solidFill>
                <a:schemeClr val="tx1"/>
              </a:solidFill>
            </a:endParaRPr>
          </a:p>
          <a:p>
            <a:r>
              <a:rPr kumimoji="1" lang="ja-JP" altLang="en-US" dirty="0">
                <a:solidFill>
                  <a:schemeClr val="tx1"/>
                </a:solidFill>
              </a:rPr>
              <a:t>参考データの共有サイト～公開可能な範囲でお願いします～</a:t>
            </a:r>
            <a:endParaRPr kumimoji="1" lang="en-US" altLang="ja-JP" dirty="0">
              <a:solidFill>
                <a:schemeClr val="tx1"/>
              </a:solidFill>
            </a:endParaRPr>
          </a:p>
        </p:txBody>
      </p:sp>
      <p:sp>
        <p:nvSpPr>
          <p:cNvPr id="6" name="四角形: 角を丸くする 5">
            <a:extLst>
              <a:ext uri="{FF2B5EF4-FFF2-40B4-BE49-F238E27FC236}">
                <a16:creationId xmlns:a16="http://schemas.microsoft.com/office/drawing/2014/main" id="{DF3B8041-D788-4589-88CE-827FD23A6FEF}"/>
              </a:ext>
            </a:extLst>
          </p:cNvPr>
          <p:cNvSpPr/>
          <p:nvPr/>
        </p:nvSpPr>
        <p:spPr>
          <a:xfrm>
            <a:off x="262392" y="1363242"/>
            <a:ext cx="11720222" cy="2167137"/>
          </a:xfrm>
          <a:prstGeom prst="roundRect">
            <a:avLst>
              <a:gd name="adj" fmla="val 802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dirty="0">
                <a:solidFill>
                  <a:schemeClr val="tx1"/>
                </a:solidFill>
              </a:rPr>
              <a:t>目的：集客、ビッグデータ収集</a:t>
            </a:r>
            <a:endParaRPr kumimoji="1" lang="en-US" altLang="ja-JP" dirty="0">
              <a:solidFill>
                <a:schemeClr val="tx1"/>
              </a:solidFill>
            </a:endParaRPr>
          </a:p>
          <a:p>
            <a:pPr>
              <a:lnSpc>
                <a:spcPct val="150000"/>
              </a:lnSpc>
            </a:pPr>
            <a:r>
              <a:rPr kumimoji="1" lang="ja-JP" altLang="en-US" dirty="0">
                <a:solidFill>
                  <a:schemeClr val="tx1"/>
                </a:solidFill>
              </a:rPr>
              <a:t>イメージ：技術の森</a:t>
            </a:r>
            <a:endParaRPr kumimoji="1" lang="en-US" altLang="ja-JP" dirty="0">
              <a:solidFill>
                <a:schemeClr val="tx1"/>
              </a:solidFill>
            </a:endParaRPr>
          </a:p>
          <a:p>
            <a:pPr>
              <a:lnSpc>
                <a:spcPct val="150000"/>
              </a:lnSpc>
            </a:pPr>
            <a:r>
              <a:rPr lang="ja-JP" altLang="en-US" dirty="0">
                <a:solidFill>
                  <a:schemeClr val="tx1"/>
                </a:solidFill>
              </a:rPr>
              <a:t>費用：半永久的に無償</a:t>
            </a:r>
            <a:endParaRPr lang="en-US" altLang="ja-JP" dirty="0">
              <a:solidFill>
                <a:schemeClr val="tx1"/>
              </a:solidFill>
            </a:endParaRPr>
          </a:p>
          <a:p>
            <a:pPr>
              <a:lnSpc>
                <a:spcPct val="150000"/>
              </a:lnSpc>
            </a:pPr>
            <a:r>
              <a:rPr kumimoji="1" lang="ja-JP" altLang="en-US" dirty="0">
                <a:solidFill>
                  <a:schemeClr val="tx1"/>
                </a:solidFill>
              </a:rPr>
              <a:t>皆さんの意見：</a:t>
            </a:r>
          </a:p>
        </p:txBody>
      </p:sp>
      <p:sp>
        <p:nvSpPr>
          <p:cNvPr id="7" name="四角形: 角を丸くする 6">
            <a:extLst>
              <a:ext uri="{FF2B5EF4-FFF2-40B4-BE49-F238E27FC236}">
                <a16:creationId xmlns:a16="http://schemas.microsoft.com/office/drawing/2014/main" id="{D6E36522-F0B4-4B6F-8E66-189013C72016}"/>
              </a:ext>
            </a:extLst>
          </p:cNvPr>
          <p:cNvSpPr/>
          <p:nvPr/>
        </p:nvSpPr>
        <p:spPr>
          <a:xfrm>
            <a:off x="262392" y="4405025"/>
            <a:ext cx="11720222" cy="2167137"/>
          </a:xfrm>
          <a:prstGeom prst="roundRect">
            <a:avLst>
              <a:gd name="adj" fmla="val 802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dirty="0">
                <a:solidFill>
                  <a:schemeClr val="tx1"/>
                </a:solidFill>
              </a:rPr>
              <a:t>目的：集客、インターネットを利用したビジネスの模索（フリーランス、副業としての可能性）</a:t>
            </a:r>
            <a:endParaRPr kumimoji="1" lang="en-US" altLang="ja-JP" dirty="0">
              <a:solidFill>
                <a:schemeClr val="tx1"/>
              </a:solidFill>
            </a:endParaRPr>
          </a:p>
          <a:p>
            <a:pPr>
              <a:lnSpc>
                <a:spcPct val="150000"/>
              </a:lnSpc>
            </a:pPr>
            <a:r>
              <a:rPr kumimoji="1" lang="ja-JP" altLang="en-US" dirty="0">
                <a:solidFill>
                  <a:schemeClr val="tx1"/>
                </a:solidFill>
              </a:rPr>
              <a:t>イメージ：</a:t>
            </a:r>
            <a:r>
              <a:rPr kumimoji="1" lang="en-US" altLang="ja-JP" dirty="0" err="1">
                <a:solidFill>
                  <a:schemeClr val="tx1"/>
                </a:solidFill>
              </a:rPr>
              <a:t>Github</a:t>
            </a:r>
            <a:endParaRPr kumimoji="1" lang="en-US" altLang="ja-JP" dirty="0">
              <a:solidFill>
                <a:schemeClr val="tx1"/>
              </a:solidFill>
            </a:endParaRPr>
          </a:p>
          <a:p>
            <a:pPr>
              <a:lnSpc>
                <a:spcPct val="150000"/>
              </a:lnSpc>
            </a:pPr>
            <a:r>
              <a:rPr lang="ja-JP" altLang="en-US" dirty="0">
                <a:solidFill>
                  <a:schemeClr val="tx1"/>
                </a:solidFill>
              </a:rPr>
              <a:t>費用：暫くの間、基本は無償（</a:t>
            </a:r>
            <a:r>
              <a:rPr lang="en-US" altLang="ja-JP" dirty="0" err="1">
                <a:solidFill>
                  <a:schemeClr val="tx1"/>
                </a:solidFill>
              </a:rPr>
              <a:t>Github</a:t>
            </a:r>
            <a:r>
              <a:rPr lang="ja-JP" altLang="en-US" dirty="0">
                <a:solidFill>
                  <a:schemeClr val="tx1"/>
                </a:solidFill>
              </a:rPr>
              <a:t>の様に段階を付けてもあり？）</a:t>
            </a:r>
            <a:endParaRPr lang="en-US" altLang="ja-JP" dirty="0">
              <a:solidFill>
                <a:schemeClr val="tx1"/>
              </a:solidFill>
            </a:endParaRPr>
          </a:p>
          <a:p>
            <a:pPr>
              <a:lnSpc>
                <a:spcPct val="150000"/>
              </a:lnSpc>
            </a:pPr>
            <a:r>
              <a:rPr kumimoji="1" lang="ja-JP" altLang="en-US" dirty="0">
                <a:solidFill>
                  <a:schemeClr val="tx1"/>
                </a:solidFill>
              </a:rPr>
              <a:t>皆さんの意見：</a:t>
            </a:r>
          </a:p>
          <a:p>
            <a:pPr algn="ctr"/>
            <a:endParaRPr kumimoji="1" lang="ja-JP" altLang="en-US" dirty="0"/>
          </a:p>
        </p:txBody>
      </p:sp>
    </p:spTree>
    <p:extLst>
      <p:ext uri="{BB962C8B-B14F-4D97-AF65-F5344CB8AC3E}">
        <p14:creationId xmlns:p14="http://schemas.microsoft.com/office/powerpoint/2010/main" val="289504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66F9AC5-76AA-4F74-ACA9-BE977BE8D1A8}"/>
              </a:ext>
            </a:extLst>
          </p:cNvPr>
          <p:cNvSpPr txBox="1"/>
          <p:nvPr/>
        </p:nvSpPr>
        <p:spPr>
          <a:xfrm>
            <a:off x="262393" y="174929"/>
            <a:ext cx="1927131" cy="369332"/>
          </a:xfrm>
          <a:prstGeom prst="rect">
            <a:avLst/>
          </a:prstGeom>
          <a:noFill/>
        </p:spPr>
        <p:txBody>
          <a:bodyPr wrap="none" rtlCol="0">
            <a:spAutoFit/>
          </a:bodyPr>
          <a:lstStyle/>
          <a:p>
            <a:r>
              <a:rPr kumimoji="1" lang="en-US" altLang="ja-JP" dirty="0"/>
              <a:t>4-2</a:t>
            </a:r>
            <a:r>
              <a:rPr kumimoji="1" lang="ja-JP" altLang="en-US" dirty="0"/>
              <a:t>、アプリ概要</a:t>
            </a:r>
          </a:p>
        </p:txBody>
      </p:sp>
      <p:sp>
        <p:nvSpPr>
          <p:cNvPr id="6" name="四角形: 角を丸くする 5">
            <a:extLst>
              <a:ext uri="{FF2B5EF4-FFF2-40B4-BE49-F238E27FC236}">
                <a16:creationId xmlns:a16="http://schemas.microsoft.com/office/drawing/2014/main" id="{DF3B8041-D788-4589-88CE-827FD23A6FEF}"/>
              </a:ext>
            </a:extLst>
          </p:cNvPr>
          <p:cNvSpPr/>
          <p:nvPr/>
        </p:nvSpPr>
        <p:spPr>
          <a:xfrm>
            <a:off x="262392" y="1363242"/>
            <a:ext cx="11720222" cy="2167137"/>
          </a:xfrm>
          <a:prstGeom prst="roundRect">
            <a:avLst>
              <a:gd name="adj" fmla="val 802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dirty="0">
                <a:solidFill>
                  <a:schemeClr val="tx1"/>
                </a:solidFill>
              </a:rPr>
              <a:t>目的：</a:t>
            </a:r>
            <a:r>
              <a:rPr lang="ja-JP" altLang="en-US" dirty="0">
                <a:solidFill>
                  <a:schemeClr val="tx1"/>
                </a:solidFill>
              </a:rPr>
              <a:t>ちょっとメーションの主事業の集客</a:t>
            </a:r>
            <a:endParaRPr kumimoji="1" lang="en-US" altLang="ja-JP" dirty="0">
              <a:solidFill>
                <a:schemeClr val="tx1"/>
              </a:solidFill>
            </a:endParaRPr>
          </a:p>
          <a:p>
            <a:pPr>
              <a:lnSpc>
                <a:spcPct val="150000"/>
              </a:lnSpc>
            </a:pPr>
            <a:r>
              <a:rPr kumimoji="1" lang="ja-JP" altLang="en-US" dirty="0">
                <a:solidFill>
                  <a:schemeClr val="tx1"/>
                </a:solidFill>
              </a:rPr>
              <a:t>イメージ：次に記載します</a:t>
            </a:r>
            <a:endParaRPr kumimoji="1" lang="en-US" altLang="ja-JP" dirty="0">
              <a:solidFill>
                <a:schemeClr val="tx1"/>
              </a:solidFill>
            </a:endParaRPr>
          </a:p>
          <a:p>
            <a:pPr>
              <a:lnSpc>
                <a:spcPct val="150000"/>
              </a:lnSpc>
            </a:pPr>
            <a:r>
              <a:rPr lang="ja-JP" altLang="en-US" dirty="0">
                <a:solidFill>
                  <a:schemeClr val="tx1"/>
                </a:solidFill>
              </a:rPr>
              <a:t>費用：</a:t>
            </a:r>
            <a:r>
              <a:rPr lang="en-US" altLang="ja-JP" dirty="0" err="1">
                <a:solidFill>
                  <a:schemeClr val="tx1"/>
                </a:solidFill>
              </a:rPr>
              <a:t>TEL,Mail,Web</a:t>
            </a:r>
            <a:r>
              <a:rPr lang="ja-JP" altLang="en-US" dirty="0">
                <a:solidFill>
                  <a:schemeClr val="tx1"/>
                </a:solidFill>
              </a:rPr>
              <a:t>のみでの受け答え⇒￥</a:t>
            </a:r>
            <a:r>
              <a:rPr lang="en-US" altLang="ja-JP" dirty="0">
                <a:solidFill>
                  <a:schemeClr val="tx1"/>
                </a:solidFill>
              </a:rPr>
              <a:t>10,000</a:t>
            </a:r>
            <a:r>
              <a:rPr lang="ja-JP" altLang="en-US" dirty="0">
                <a:solidFill>
                  <a:schemeClr val="tx1"/>
                </a:solidFill>
              </a:rPr>
              <a:t>／月、立案プラン⇒￥</a:t>
            </a:r>
            <a:r>
              <a:rPr lang="en-US" altLang="ja-JP" dirty="0">
                <a:solidFill>
                  <a:schemeClr val="tx1"/>
                </a:solidFill>
              </a:rPr>
              <a:t>30,000</a:t>
            </a:r>
            <a:r>
              <a:rPr lang="ja-JP" altLang="en-US" dirty="0">
                <a:solidFill>
                  <a:schemeClr val="tx1"/>
                </a:solidFill>
              </a:rPr>
              <a:t>／テーマ</a:t>
            </a:r>
            <a:endParaRPr lang="en-US" altLang="ja-JP" dirty="0">
              <a:solidFill>
                <a:schemeClr val="tx1"/>
              </a:solidFill>
            </a:endParaRPr>
          </a:p>
          <a:p>
            <a:pPr>
              <a:lnSpc>
                <a:spcPct val="150000"/>
              </a:lnSpc>
            </a:pPr>
            <a:r>
              <a:rPr kumimoji="1" lang="ja-JP" altLang="en-US" dirty="0">
                <a:solidFill>
                  <a:schemeClr val="tx1"/>
                </a:solidFill>
              </a:rPr>
              <a:t>皆さんの意見：</a:t>
            </a:r>
          </a:p>
        </p:txBody>
      </p:sp>
      <p:sp>
        <p:nvSpPr>
          <p:cNvPr id="7" name="四角形: 角を丸くする 6">
            <a:extLst>
              <a:ext uri="{FF2B5EF4-FFF2-40B4-BE49-F238E27FC236}">
                <a16:creationId xmlns:a16="http://schemas.microsoft.com/office/drawing/2014/main" id="{D6E36522-F0B4-4B6F-8E66-189013C72016}"/>
              </a:ext>
            </a:extLst>
          </p:cNvPr>
          <p:cNvSpPr/>
          <p:nvPr/>
        </p:nvSpPr>
        <p:spPr>
          <a:xfrm>
            <a:off x="262392" y="4405025"/>
            <a:ext cx="11720222" cy="2167137"/>
          </a:xfrm>
          <a:prstGeom prst="roundRect">
            <a:avLst>
              <a:gd name="adj" fmla="val 802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dirty="0">
                <a:solidFill>
                  <a:schemeClr val="tx1"/>
                </a:solidFill>
              </a:rPr>
              <a:t>目的：エンドユーザー、メーカー、システムインテグレーター、フリーランス問わない集客プラットホーム</a:t>
            </a:r>
            <a:endParaRPr kumimoji="1" lang="en-US" altLang="ja-JP" dirty="0">
              <a:solidFill>
                <a:schemeClr val="tx1"/>
              </a:solidFill>
            </a:endParaRPr>
          </a:p>
          <a:p>
            <a:pPr>
              <a:lnSpc>
                <a:spcPct val="150000"/>
              </a:lnSpc>
            </a:pPr>
            <a:r>
              <a:rPr kumimoji="1" lang="ja-JP" altLang="en-US" dirty="0">
                <a:solidFill>
                  <a:schemeClr val="tx1"/>
                </a:solidFill>
              </a:rPr>
              <a:t>イメージ：日本ロボット工業会が運営している程度？</a:t>
            </a:r>
            <a:endParaRPr kumimoji="1" lang="en-US" altLang="ja-JP" dirty="0">
              <a:solidFill>
                <a:schemeClr val="tx1"/>
              </a:solidFill>
            </a:endParaRPr>
          </a:p>
          <a:p>
            <a:pPr>
              <a:lnSpc>
                <a:spcPct val="150000"/>
              </a:lnSpc>
            </a:pPr>
            <a:r>
              <a:rPr lang="ja-JP" altLang="en-US" dirty="0">
                <a:solidFill>
                  <a:schemeClr val="tx1"/>
                </a:solidFill>
              </a:rPr>
              <a:t>費用：有償（マッチング時の費用は取らずに、サブスク形式で掲載料を取る）</a:t>
            </a:r>
            <a:endParaRPr lang="en-US" altLang="ja-JP" dirty="0">
              <a:solidFill>
                <a:schemeClr val="tx1"/>
              </a:solidFill>
            </a:endParaRPr>
          </a:p>
          <a:p>
            <a:pPr>
              <a:lnSpc>
                <a:spcPct val="150000"/>
              </a:lnSpc>
            </a:pPr>
            <a:r>
              <a:rPr kumimoji="1" lang="ja-JP" altLang="en-US" dirty="0">
                <a:solidFill>
                  <a:schemeClr val="tx1"/>
                </a:solidFill>
              </a:rPr>
              <a:t>皆さんの意見：</a:t>
            </a:r>
          </a:p>
          <a:p>
            <a:pPr algn="ctr"/>
            <a:endParaRPr kumimoji="1" lang="ja-JP" altLang="en-US" dirty="0"/>
          </a:p>
        </p:txBody>
      </p:sp>
      <p:sp>
        <p:nvSpPr>
          <p:cNvPr id="8" name="四角形: 角を丸くする 7">
            <a:extLst>
              <a:ext uri="{FF2B5EF4-FFF2-40B4-BE49-F238E27FC236}">
                <a16:creationId xmlns:a16="http://schemas.microsoft.com/office/drawing/2014/main" id="{004A59D8-A822-497D-BD71-2AB5D774ADF7}"/>
              </a:ext>
            </a:extLst>
          </p:cNvPr>
          <p:cNvSpPr/>
          <p:nvPr/>
        </p:nvSpPr>
        <p:spPr>
          <a:xfrm>
            <a:off x="262392" y="651605"/>
            <a:ext cx="11720221" cy="70766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＜ちょっと相談乗って＞ちょっとメーションによるコンサルサービス</a:t>
            </a:r>
            <a:endParaRPr kumimoji="1" lang="en-US" altLang="ja-JP" dirty="0">
              <a:solidFill>
                <a:schemeClr val="tx1"/>
              </a:solidFill>
            </a:endParaRPr>
          </a:p>
          <a:p>
            <a:r>
              <a:rPr kumimoji="1" lang="ja-JP" altLang="en-US" dirty="0">
                <a:solidFill>
                  <a:schemeClr val="tx1"/>
                </a:solidFill>
              </a:rPr>
              <a:t>～皆様が抱えている・悩んでいる自動化に関する課題に</a:t>
            </a:r>
            <a:r>
              <a:rPr lang="ja-JP" altLang="en-US" dirty="0">
                <a:solidFill>
                  <a:schemeClr val="tx1"/>
                </a:solidFill>
              </a:rPr>
              <a:t>対し、プロセスを提案します</a:t>
            </a:r>
            <a:r>
              <a:rPr kumimoji="1" lang="ja-JP" altLang="en-US" dirty="0">
                <a:solidFill>
                  <a:schemeClr val="tx1"/>
                </a:solidFill>
              </a:rPr>
              <a:t>～</a:t>
            </a:r>
            <a:endParaRPr kumimoji="1" lang="en-US" altLang="ja-JP" dirty="0">
              <a:solidFill>
                <a:schemeClr val="tx1"/>
              </a:solidFill>
            </a:endParaRPr>
          </a:p>
        </p:txBody>
      </p:sp>
      <p:sp>
        <p:nvSpPr>
          <p:cNvPr id="9" name="四角形: 角を丸くする 8">
            <a:extLst>
              <a:ext uri="{FF2B5EF4-FFF2-40B4-BE49-F238E27FC236}">
                <a16:creationId xmlns:a16="http://schemas.microsoft.com/office/drawing/2014/main" id="{FA2181BF-4F84-41F5-9002-22D16BB161B2}"/>
              </a:ext>
            </a:extLst>
          </p:cNvPr>
          <p:cNvSpPr/>
          <p:nvPr/>
        </p:nvSpPr>
        <p:spPr>
          <a:xfrm>
            <a:off x="262391" y="3697363"/>
            <a:ext cx="11720222" cy="7076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＜ちょっと手伝って＞代理店、インテグレータを探し隊、引き受け隊</a:t>
            </a:r>
            <a:endParaRPr lang="en-US" altLang="ja-JP" dirty="0">
              <a:solidFill>
                <a:schemeClr val="tx1"/>
              </a:solidFill>
            </a:endParaRPr>
          </a:p>
          <a:p>
            <a:r>
              <a:rPr kumimoji="1" lang="ja-JP" altLang="en-US" dirty="0">
                <a:solidFill>
                  <a:schemeClr val="tx1"/>
                </a:solidFill>
              </a:rPr>
              <a:t>～各企業のマッチングサイト～</a:t>
            </a:r>
          </a:p>
        </p:txBody>
      </p:sp>
    </p:spTree>
    <p:extLst>
      <p:ext uri="{BB962C8B-B14F-4D97-AF65-F5344CB8AC3E}">
        <p14:creationId xmlns:p14="http://schemas.microsoft.com/office/powerpoint/2010/main" val="135806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A7648744-2D38-41E4-8831-8F46303B5B88}"/>
              </a:ext>
            </a:extLst>
          </p:cNvPr>
          <p:cNvSpPr/>
          <p:nvPr/>
        </p:nvSpPr>
        <p:spPr>
          <a:xfrm>
            <a:off x="262392" y="651605"/>
            <a:ext cx="11720221" cy="43971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＜ちょっと相談乗って＞ちょっとメーションによる（コンサル）サービス</a:t>
            </a:r>
            <a:endParaRPr kumimoji="1" lang="en-US" altLang="ja-JP" dirty="0">
              <a:solidFill>
                <a:schemeClr val="tx1"/>
              </a:solidFill>
            </a:endParaRPr>
          </a:p>
        </p:txBody>
      </p:sp>
      <p:sp>
        <p:nvSpPr>
          <p:cNvPr id="5" name="テキスト ボックス 4">
            <a:extLst>
              <a:ext uri="{FF2B5EF4-FFF2-40B4-BE49-F238E27FC236}">
                <a16:creationId xmlns:a16="http://schemas.microsoft.com/office/drawing/2014/main" id="{C357550B-3CD7-48C4-899E-F791D80371BB}"/>
              </a:ext>
            </a:extLst>
          </p:cNvPr>
          <p:cNvSpPr txBox="1"/>
          <p:nvPr/>
        </p:nvSpPr>
        <p:spPr>
          <a:xfrm>
            <a:off x="262393" y="174929"/>
            <a:ext cx="1927131" cy="369332"/>
          </a:xfrm>
          <a:prstGeom prst="rect">
            <a:avLst/>
          </a:prstGeom>
          <a:noFill/>
        </p:spPr>
        <p:txBody>
          <a:bodyPr wrap="none" rtlCol="0">
            <a:spAutoFit/>
          </a:bodyPr>
          <a:lstStyle/>
          <a:p>
            <a:r>
              <a:rPr lang="en-US" altLang="ja-JP" dirty="0"/>
              <a:t>5-1</a:t>
            </a:r>
            <a:r>
              <a:rPr kumimoji="1" lang="ja-JP" altLang="en-US" dirty="0"/>
              <a:t>、アプリ詳細</a:t>
            </a:r>
          </a:p>
        </p:txBody>
      </p:sp>
      <p:sp>
        <p:nvSpPr>
          <p:cNvPr id="6" name="四角形: 角を丸くする 5">
            <a:extLst>
              <a:ext uri="{FF2B5EF4-FFF2-40B4-BE49-F238E27FC236}">
                <a16:creationId xmlns:a16="http://schemas.microsoft.com/office/drawing/2014/main" id="{BB4FDF1A-E0E7-4AD5-B5A0-3CDD33D6C316}"/>
              </a:ext>
            </a:extLst>
          </p:cNvPr>
          <p:cNvSpPr/>
          <p:nvPr/>
        </p:nvSpPr>
        <p:spPr>
          <a:xfrm>
            <a:off x="262392" y="1086935"/>
            <a:ext cx="11720222" cy="974441"/>
          </a:xfrm>
          <a:prstGeom prst="roundRect">
            <a:avLst>
              <a:gd name="adj" fmla="val 802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dirty="0">
                <a:solidFill>
                  <a:schemeClr val="tx1"/>
                </a:solidFill>
              </a:rPr>
              <a:t>サービス内容⇒アウトプットすべき？</a:t>
            </a:r>
            <a:endParaRPr lang="en-US" altLang="ja-JP" dirty="0">
              <a:solidFill>
                <a:schemeClr val="tx1"/>
              </a:solidFill>
            </a:endParaRPr>
          </a:p>
          <a:p>
            <a:pPr>
              <a:lnSpc>
                <a:spcPct val="150000"/>
              </a:lnSpc>
            </a:pPr>
            <a:r>
              <a:rPr lang="ja-JP" altLang="en-US" dirty="0">
                <a:solidFill>
                  <a:schemeClr val="tx1"/>
                </a:solidFill>
              </a:rPr>
              <a:t>①</a:t>
            </a:r>
            <a:r>
              <a:rPr lang="en-US" altLang="ja-JP" dirty="0" err="1">
                <a:solidFill>
                  <a:schemeClr val="tx1"/>
                </a:solidFill>
              </a:rPr>
              <a:t>TEL,Mail,Web</a:t>
            </a:r>
            <a:r>
              <a:rPr lang="ja-JP" altLang="en-US" dirty="0">
                <a:solidFill>
                  <a:schemeClr val="tx1"/>
                </a:solidFill>
              </a:rPr>
              <a:t>のみ⇒￥</a:t>
            </a:r>
            <a:r>
              <a:rPr lang="en-US" altLang="ja-JP" dirty="0">
                <a:solidFill>
                  <a:schemeClr val="tx1"/>
                </a:solidFill>
              </a:rPr>
              <a:t>10,000</a:t>
            </a:r>
            <a:r>
              <a:rPr lang="ja-JP" altLang="en-US" dirty="0">
                <a:solidFill>
                  <a:schemeClr val="tx1"/>
                </a:solidFill>
              </a:rPr>
              <a:t>／月、②立案プラン</a:t>
            </a:r>
            <a:r>
              <a:rPr lang="en-US" altLang="ja-JP" dirty="0">
                <a:solidFill>
                  <a:schemeClr val="tx1"/>
                </a:solidFill>
              </a:rPr>
              <a:t>A</a:t>
            </a:r>
            <a:r>
              <a:rPr lang="ja-JP" altLang="en-US" dirty="0">
                <a:solidFill>
                  <a:schemeClr val="tx1"/>
                </a:solidFill>
              </a:rPr>
              <a:t>⇒￥</a:t>
            </a:r>
            <a:r>
              <a:rPr lang="en-US" altLang="ja-JP" dirty="0">
                <a:solidFill>
                  <a:schemeClr val="tx1"/>
                </a:solidFill>
              </a:rPr>
              <a:t>30,000</a:t>
            </a:r>
            <a:r>
              <a:rPr lang="ja-JP" altLang="en-US" dirty="0">
                <a:solidFill>
                  <a:schemeClr val="tx1"/>
                </a:solidFill>
              </a:rPr>
              <a:t>／テーマ　③立案プラン</a:t>
            </a:r>
            <a:r>
              <a:rPr lang="en-US" altLang="ja-JP" dirty="0">
                <a:solidFill>
                  <a:schemeClr val="tx1"/>
                </a:solidFill>
              </a:rPr>
              <a:t>B</a:t>
            </a:r>
            <a:r>
              <a:rPr lang="ja-JP" altLang="en-US" dirty="0">
                <a:solidFill>
                  <a:schemeClr val="tx1"/>
                </a:solidFill>
              </a:rPr>
              <a:t>⇒￥要相談</a:t>
            </a:r>
            <a:endParaRPr lang="en-US" altLang="ja-JP" dirty="0">
              <a:solidFill>
                <a:schemeClr val="tx1"/>
              </a:solidFill>
            </a:endParaRPr>
          </a:p>
        </p:txBody>
      </p:sp>
      <p:sp>
        <p:nvSpPr>
          <p:cNvPr id="7" name="テキスト ボックス 6">
            <a:extLst>
              <a:ext uri="{FF2B5EF4-FFF2-40B4-BE49-F238E27FC236}">
                <a16:creationId xmlns:a16="http://schemas.microsoft.com/office/drawing/2014/main" id="{06AF32E9-63E5-4DDA-A6D3-372045D7EA29}"/>
              </a:ext>
            </a:extLst>
          </p:cNvPr>
          <p:cNvSpPr txBox="1"/>
          <p:nvPr/>
        </p:nvSpPr>
        <p:spPr>
          <a:xfrm>
            <a:off x="5774274" y="2175353"/>
            <a:ext cx="5748690" cy="884473"/>
          </a:xfrm>
          <a:prstGeom prst="rect">
            <a:avLst/>
          </a:prstGeom>
          <a:noFill/>
        </p:spPr>
        <p:txBody>
          <a:bodyPr wrap="none" rtlCol="0">
            <a:spAutoFit/>
          </a:bodyPr>
          <a:lstStyle/>
          <a:p>
            <a:pPr lvl="1">
              <a:lnSpc>
                <a:spcPct val="150000"/>
              </a:lnSpc>
            </a:pPr>
            <a:r>
              <a:rPr lang="en-US" altLang="ja-JP" b="1" u="sng" dirty="0"/>
              <a:t>B</a:t>
            </a:r>
            <a:r>
              <a:rPr kumimoji="1" lang="ja-JP" altLang="en-US" b="1" u="sng" dirty="0"/>
              <a:t>、客先からの相談の受け方（プラン</a:t>
            </a:r>
            <a:r>
              <a:rPr kumimoji="1" lang="en-US" altLang="ja-JP" b="1" u="sng" dirty="0"/>
              <a:t>A</a:t>
            </a:r>
            <a:r>
              <a:rPr kumimoji="1" lang="ja-JP" altLang="en-US" b="1" u="sng" dirty="0"/>
              <a:t>、</a:t>
            </a:r>
            <a:r>
              <a:rPr kumimoji="1" lang="en-US" altLang="ja-JP" b="1" u="sng" dirty="0"/>
              <a:t>B</a:t>
            </a:r>
            <a:r>
              <a:rPr kumimoji="1" lang="ja-JP" altLang="en-US" b="1" u="sng" dirty="0"/>
              <a:t>のみ）</a:t>
            </a:r>
            <a:endParaRPr kumimoji="1" lang="en-US" altLang="ja-JP" b="1" u="sng" dirty="0"/>
          </a:p>
          <a:p>
            <a:pPr lvl="1">
              <a:lnSpc>
                <a:spcPct val="150000"/>
              </a:lnSpc>
            </a:pPr>
            <a:r>
              <a:rPr kumimoji="1" lang="ja-JP" altLang="en-US" dirty="0"/>
              <a:t>（</a:t>
            </a:r>
            <a:r>
              <a:rPr lang="ja-JP" altLang="en-US" dirty="0"/>
              <a:t>受付フォームは記入いただくとして。）</a:t>
            </a:r>
            <a:endParaRPr kumimoji="1" lang="ja-JP" altLang="en-US" dirty="0"/>
          </a:p>
        </p:txBody>
      </p:sp>
      <p:sp>
        <p:nvSpPr>
          <p:cNvPr id="12" name="テキスト ボックス 11">
            <a:extLst>
              <a:ext uri="{FF2B5EF4-FFF2-40B4-BE49-F238E27FC236}">
                <a16:creationId xmlns:a16="http://schemas.microsoft.com/office/drawing/2014/main" id="{7B74E15B-A159-448B-A137-9C3A4614521A}"/>
              </a:ext>
            </a:extLst>
          </p:cNvPr>
          <p:cNvSpPr txBox="1"/>
          <p:nvPr/>
        </p:nvSpPr>
        <p:spPr>
          <a:xfrm>
            <a:off x="7515330" y="5992927"/>
            <a:ext cx="2965837" cy="369332"/>
          </a:xfrm>
          <a:prstGeom prst="rect">
            <a:avLst/>
          </a:prstGeom>
          <a:noFill/>
        </p:spPr>
        <p:txBody>
          <a:bodyPr wrap="square" rtlCol="0">
            <a:spAutoFit/>
          </a:bodyPr>
          <a:lstStyle/>
          <a:p>
            <a:r>
              <a:rPr kumimoji="1" lang="en-US" altLang="ja-JP" dirty="0"/>
              <a:t>【</a:t>
            </a:r>
            <a:r>
              <a:rPr kumimoji="1" lang="ja-JP" altLang="en-US" dirty="0"/>
              <a:t>客先記入フォーマット</a:t>
            </a:r>
            <a:r>
              <a:rPr kumimoji="1" lang="en-US" altLang="ja-JP" dirty="0"/>
              <a:t>】</a:t>
            </a:r>
            <a:endParaRPr kumimoji="1" lang="ja-JP" altLang="en-US" dirty="0"/>
          </a:p>
        </p:txBody>
      </p:sp>
      <p:grpSp>
        <p:nvGrpSpPr>
          <p:cNvPr id="27" name="グループ化 26">
            <a:extLst>
              <a:ext uri="{FF2B5EF4-FFF2-40B4-BE49-F238E27FC236}">
                <a16:creationId xmlns:a16="http://schemas.microsoft.com/office/drawing/2014/main" id="{6C5BF37E-BA22-4A64-B0D1-FA66DD755735}"/>
              </a:ext>
            </a:extLst>
          </p:cNvPr>
          <p:cNvGrpSpPr/>
          <p:nvPr/>
        </p:nvGrpSpPr>
        <p:grpSpPr>
          <a:xfrm>
            <a:off x="7105837" y="3413769"/>
            <a:ext cx="3800725" cy="2342065"/>
            <a:chOff x="289161" y="3005596"/>
            <a:chExt cx="3800725" cy="2342065"/>
          </a:xfrm>
        </p:grpSpPr>
        <p:sp>
          <p:nvSpPr>
            <p:cNvPr id="8" name="四角形: 角を丸くする 7">
              <a:extLst>
                <a:ext uri="{FF2B5EF4-FFF2-40B4-BE49-F238E27FC236}">
                  <a16:creationId xmlns:a16="http://schemas.microsoft.com/office/drawing/2014/main" id="{A0C03564-F6E0-4F64-8638-4AC698DCF5D8}"/>
                </a:ext>
              </a:extLst>
            </p:cNvPr>
            <p:cNvSpPr/>
            <p:nvPr/>
          </p:nvSpPr>
          <p:spPr>
            <a:xfrm>
              <a:off x="289161" y="3005596"/>
              <a:ext cx="3800725" cy="2342065"/>
            </a:xfrm>
            <a:prstGeom prst="roundRect">
              <a:avLst>
                <a:gd name="adj" fmla="val 80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1A2B859-49F4-4351-9EC7-1BCB36FC96EE}"/>
                </a:ext>
              </a:extLst>
            </p:cNvPr>
            <p:cNvSpPr/>
            <p:nvPr/>
          </p:nvSpPr>
          <p:spPr>
            <a:xfrm>
              <a:off x="455210" y="3407126"/>
              <a:ext cx="1404728" cy="14715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現状</a:t>
              </a:r>
              <a:endParaRPr kumimoji="1" lang="en-US" altLang="ja-JP" sz="1400" dirty="0">
                <a:solidFill>
                  <a:schemeClr val="tx1"/>
                </a:solidFill>
              </a:endParaRPr>
            </a:p>
            <a:p>
              <a:pPr algn="ctr"/>
              <a:r>
                <a:rPr lang="en-US" altLang="ja-JP" sz="1400" dirty="0">
                  <a:solidFill>
                    <a:schemeClr val="tx1"/>
                  </a:solidFill>
                </a:rPr>
                <a:t>or</a:t>
              </a:r>
            </a:p>
            <a:p>
              <a:pPr algn="ctr"/>
              <a:r>
                <a:rPr kumimoji="1" lang="ja-JP" altLang="en-US" sz="1400" dirty="0">
                  <a:solidFill>
                    <a:schemeClr val="tx1"/>
                  </a:solidFill>
                </a:rPr>
                <a:t>問題点</a:t>
              </a:r>
              <a:endParaRPr kumimoji="1" lang="en-US" altLang="ja-JP" sz="1400" dirty="0">
                <a:solidFill>
                  <a:schemeClr val="tx1"/>
                </a:solidFill>
              </a:endParaRPr>
            </a:p>
            <a:p>
              <a:pPr algn="ctr"/>
              <a:r>
                <a:rPr lang="en-US" altLang="ja-JP" sz="1400" dirty="0">
                  <a:solidFill>
                    <a:schemeClr val="tx1"/>
                  </a:solidFill>
                </a:rPr>
                <a:t>Or</a:t>
              </a:r>
            </a:p>
            <a:p>
              <a:pPr algn="ctr"/>
              <a:r>
                <a:rPr kumimoji="1" lang="ja-JP" altLang="en-US" sz="1400" dirty="0">
                  <a:solidFill>
                    <a:schemeClr val="tx1"/>
                  </a:solidFill>
                </a:rPr>
                <a:t>改善点</a:t>
              </a:r>
              <a:endParaRPr kumimoji="1" lang="ja-JP" altLang="en-US" dirty="0">
                <a:solidFill>
                  <a:schemeClr val="tx1"/>
                </a:solidFill>
              </a:endParaRPr>
            </a:p>
          </p:txBody>
        </p:sp>
        <p:sp>
          <p:nvSpPr>
            <p:cNvPr id="10" name="楕円 9">
              <a:extLst>
                <a:ext uri="{FF2B5EF4-FFF2-40B4-BE49-F238E27FC236}">
                  <a16:creationId xmlns:a16="http://schemas.microsoft.com/office/drawing/2014/main" id="{7F54CCFF-817A-4C27-807B-E1E8B8D8DEF4}"/>
                </a:ext>
              </a:extLst>
            </p:cNvPr>
            <p:cNvSpPr/>
            <p:nvPr/>
          </p:nvSpPr>
          <p:spPr>
            <a:xfrm>
              <a:off x="2540440" y="3407126"/>
              <a:ext cx="1408706" cy="147153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目的</a:t>
              </a:r>
              <a:endParaRPr kumimoji="1" lang="en-US" altLang="ja-JP" sz="1600" dirty="0">
                <a:solidFill>
                  <a:schemeClr val="tx1"/>
                </a:solidFill>
              </a:endParaRPr>
            </a:p>
            <a:p>
              <a:pPr algn="ctr"/>
              <a:r>
                <a:rPr lang="ja-JP" altLang="en-US" sz="1600" dirty="0">
                  <a:solidFill>
                    <a:schemeClr val="tx1"/>
                  </a:solidFill>
                </a:rPr>
                <a:t>・</a:t>
              </a:r>
              <a:endParaRPr lang="en-US" altLang="ja-JP" sz="1600" dirty="0">
                <a:solidFill>
                  <a:schemeClr val="tx1"/>
                </a:solidFill>
              </a:endParaRPr>
            </a:p>
            <a:p>
              <a:pPr algn="ctr"/>
              <a:r>
                <a:rPr kumimoji="1" lang="ja-JP" altLang="en-US" sz="1600" dirty="0">
                  <a:solidFill>
                    <a:schemeClr val="tx1"/>
                  </a:solidFill>
                </a:rPr>
                <a:t>願望</a:t>
              </a:r>
              <a:endParaRPr kumimoji="1" lang="en-US" altLang="ja-JP" sz="1600" dirty="0">
                <a:solidFill>
                  <a:schemeClr val="tx1"/>
                </a:solidFill>
              </a:endParaRPr>
            </a:p>
          </p:txBody>
        </p:sp>
        <p:cxnSp>
          <p:nvCxnSpPr>
            <p:cNvPr id="19" name="直線矢印コネクタ 18">
              <a:extLst>
                <a:ext uri="{FF2B5EF4-FFF2-40B4-BE49-F238E27FC236}">
                  <a16:creationId xmlns:a16="http://schemas.microsoft.com/office/drawing/2014/main" id="{AF13C1E0-34AE-4ACF-9C4A-D19FC712C6B8}"/>
                </a:ext>
              </a:extLst>
            </p:cNvPr>
            <p:cNvCxnSpPr>
              <a:cxnSpLocks/>
            </p:cNvCxnSpPr>
            <p:nvPr/>
          </p:nvCxnSpPr>
          <p:spPr>
            <a:xfrm>
              <a:off x="1973907" y="4134810"/>
              <a:ext cx="535059"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テキスト ボックス 27">
            <a:extLst>
              <a:ext uri="{FF2B5EF4-FFF2-40B4-BE49-F238E27FC236}">
                <a16:creationId xmlns:a16="http://schemas.microsoft.com/office/drawing/2014/main" id="{0077174F-C184-45F6-8191-69FC4613A626}"/>
              </a:ext>
            </a:extLst>
          </p:cNvPr>
          <p:cNvSpPr txBox="1"/>
          <p:nvPr/>
        </p:nvSpPr>
        <p:spPr>
          <a:xfrm>
            <a:off x="606035" y="3501806"/>
            <a:ext cx="4480130" cy="1354794"/>
          </a:xfrm>
          <a:prstGeom prst="rect">
            <a:avLst/>
          </a:prstGeom>
          <a:noFill/>
          <a:ln w="31750">
            <a:solidFill>
              <a:schemeClr val="accent1"/>
            </a:solidFill>
          </a:ln>
        </p:spPr>
        <p:txBody>
          <a:bodyPr wrap="square" rtlCol="0">
            <a:spAutoFit/>
          </a:bodyPr>
          <a:lstStyle/>
          <a:p>
            <a:pPr>
              <a:lnSpc>
                <a:spcPct val="150000"/>
              </a:lnSpc>
            </a:pPr>
            <a:r>
              <a:rPr kumimoji="1" lang="ja-JP" altLang="en-US" sz="1400" b="1" u="sng" dirty="0"/>
              <a:t>☆ちょっと立案プラン（プラン</a:t>
            </a:r>
            <a:r>
              <a:rPr kumimoji="1" lang="en-US" altLang="ja-JP" sz="1400" b="1" u="sng" dirty="0"/>
              <a:t>A</a:t>
            </a:r>
            <a:r>
              <a:rPr kumimoji="1" lang="ja-JP" altLang="en-US" sz="1400" b="1" u="sng" dirty="0"/>
              <a:t>）</a:t>
            </a:r>
            <a:endParaRPr kumimoji="1" lang="en-US" altLang="ja-JP" sz="1400" b="1" u="sng" dirty="0"/>
          </a:p>
          <a:p>
            <a:pPr>
              <a:lnSpc>
                <a:spcPct val="150000"/>
              </a:lnSpc>
            </a:pPr>
            <a:r>
              <a:rPr kumimoji="1" lang="ja-JP" altLang="en-US" sz="1400" dirty="0"/>
              <a:t>○客先記入フォーマットへの追記</a:t>
            </a:r>
            <a:endParaRPr kumimoji="1" lang="en-US" altLang="ja-JP" sz="1400" dirty="0"/>
          </a:p>
          <a:p>
            <a:pPr>
              <a:lnSpc>
                <a:spcPct val="150000"/>
              </a:lnSpc>
            </a:pPr>
            <a:r>
              <a:rPr lang="ja-JP" altLang="en-US" sz="1400" dirty="0"/>
              <a:t>○状況分析</a:t>
            </a:r>
            <a:endParaRPr lang="en-US" altLang="ja-JP" sz="1400" dirty="0"/>
          </a:p>
          <a:p>
            <a:pPr>
              <a:lnSpc>
                <a:spcPct val="150000"/>
              </a:lnSpc>
            </a:pPr>
            <a:r>
              <a:rPr kumimoji="1" lang="ja-JP" altLang="en-US" sz="1400" dirty="0"/>
              <a:t>○戦略構築</a:t>
            </a:r>
            <a:endParaRPr kumimoji="1" lang="en-US" altLang="ja-JP" sz="1400" dirty="0"/>
          </a:p>
        </p:txBody>
      </p:sp>
      <p:sp>
        <p:nvSpPr>
          <p:cNvPr id="29" name="テキスト ボックス 28">
            <a:extLst>
              <a:ext uri="{FF2B5EF4-FFF2-40B4-BE49-F238E27FC236}">
                <a16:creationId xmlns:a16="http://schemas.microsoft.com/office/drawing/2014/main" id="{820CE0B0-B3A7-4EE4-8223-BCD7473600FF}"/>
              </a:ext>
            </a:extLst>
          </p:cNvPr>
          <p:cNvSpPr txBox="1"/>
          <p:nvPr/>
        </p:nvSpPr>
        <p:spPr>
          <a:xfrm>
            <a:off x="529484" y="2278976"/>
            <a:ext cx="4267515" cy="369332"/>
          </a:xfrm>
          <a:prstGeom prst="rect">
            <a:avLst/>
          </a:prstGeom>
          <a:noFill/>
        </p:spPr>
        <p:txBody>
          <a:bodyPr wrap="none" rtlCol="0">
            <a:spAutoFit/>
          </a:bodyPr>
          <a:lstStyle/>
          <a:p>
            <a:r>
              <a:rPr lang="en-US" altLang="ja-JP" b="1" u="sng" dirty="0"/>
              <a:t>A</a:t>
            </a:r>
            <a:r>
              <a:rPr kumimoji="1" lang="ja-JP" altLang="en-US" b="1" u="sng" dirty="0"/>
              <a:t>、コンサルサービスのアウトプット例</a:t>
            </a:r>
            <a:endParaRPr kumimoji="1" lang="en-US" altLang="ja-JP" b="1" u="sng" dirty="0"/>
          </a:p>
        </p:txBody>
      </p:sp>
      <p:sp>
        <p:nvSpPr>
          <p:cNvPr id="30" name="テキスト ボックス 29">
            <a:extLst>
              <a:ext uri="{FF2B5EF4-FFF2-40B4-BE49-F238E27FC236}">
                <a16:creationId xmlns:a16="http://schemas.microsoft.com/office/drawing/2014/main" id="{57D0275E-483E-42A3-B507-E8840EFE20AF}"/>
              </a:ext>
            </a:extLst>
          </p:cNvPr>
          <p:cNvSpPr txBox="1"/>
          <p:nvPr/>
        </p:nvSpPr>
        <p:spPr>
          <a:xfrm>
            <a:off x="606035" y="4929406"/>
            <a:ext cx="4480130" cy="1354794"/>
          </a:xfrm>
          <a:prstGeom prst="rect">
            <a:avLst/>
          </a:prstGeom>
          <a:noFill/>
          <a:ln w="31750">
            <a:solidFill>
              <a:srgbClr val="00B0F0"/>
            </a:solidFill>
          </a:ln>
        </p:spPr>
        <p:txBody>
          <a:bodyPr wrap="square" rtlCol="0">
            <a:spAutoFit/>
          </a:bodyPr>
          <a:lstStyle/>
          <a:p>
            <a:pPr>
              <a:lnSpc>
                <a:spcPct val="150000"/>
              </a:lnSpc>
            </a:pPr>
            <a:r>
              <a:rPr kumimoji="1" lang="ja-JP" altLang="en-US" sz="1400" b="1" u="sng" dirty="0"/>
              <a:t>☆もうちょっと立案プラン</a:t>
            </a:r>
            <a:r>
              <a:rPr lang="ja-JP" altLang="en-US" sz="1400" b="1" u="sng" dirty="0"/>
              <a:t>（プラン</a:t>
            </a:r>
            <a:r>
              <a:rPr lang="en-US" altLang="ja-JP" sz="1400" b="1" u="sng" dirty="0"/>
              <a:t>B</a:t>
            </a:r>
            <a:r>
              <a:rPr lang="ja-JP" altLang="en-US" sz="1400" b="1" u="sng" dirty="0"/>
              <a:t>）</a:t>
            </a:r>
            <a:endParaRPr kumimoji="1" lang="en-US" altLang="ja-JP" sz="1400" b="1" u="sng" dirty="0"/>
          </a:p>
          <a:p>
            <a:pPr>
              <a:lnSpc>
                <a:spcPct val="150000"/>
              </a:lnSpc>
            </a:pPr>
            <a:r>
              <a:rPr kumimoji="1" lang="ja-JP" altLang="en-US" sz="1400" dirty="0"/>
              <a:t>○実行計画立案</a:t>
            </a:r>
            <a:endParaRPr kumimoji="1" lang="en-US" altLang="ja-JP" sz="1400" dirty="0"/>
          </a:p>
          <a:p>
            <a:pPr>
              <a:lnSpc>
                <a:spcPct val="150000"/>
              </a:lnSpc>
            </a:pPr>
            <a:r>
              <a:rPr lang="ja-JP" altLang="en-US" sz="1400" dirty="0"/>
              <a:t>○企画、製品選定、評価</a:t>
            </a:r>
            <a:endParaRPr lang="en-US" altLang="ja-JP" sz="1400" dirty="0"/>
          </a:p>
          <a:p>
            <a:pPr>
              <a:lnSpc>
                <a:spcPct val="150000"/>
              </a:lnSpc>
            </a:pPr>
            <a:r>
              <a:rPr kumimoji="1" lang="ja-JP" altLang="en-US" sz="1400" dirty="0"/>
              <a:t>○計画の実行</a:t>
            </a:r>
            <a:endParaRPr kumimoji="1" lang="en-US" altLang="ja-JP" sz="1400" dirty="0"/>
          </a:p>
        </p:txBody>
      </p:sp>
      <p:sp>
        <p:nvSpPr>
          <p:cNvPr id="31" name="テキスト ボックス 30">
            <a:extLst>
              <a:ext uri="{FF2B5EF4-FFF2-40B4-BE49-F238E27FC236}">
                <a16:creationId xmlns:a16="http://schemas.microsoft.com/office/drawing/2014/main" id="{9DC1AC97-E923-4C9C-A978-07A02F786863}"/>
              </a:ext>
            </a:extLst>
          </p:cNvPr>
          <p:cNvSpPr txBox="1"/>
          <p:nvPr/>
        </p:nvSpPr>
        <p:spPr>
          <a:xfrm>
            <a:off x="606035" y="2705883"/>
            <a:ext cx="4480130" cy="707886"/>
          </a:xfrm>
          <a:prstGeom prst="rect">
            <a:avLst/>
          </a:prstGeom>
          <a:noFill/>
          <a:ln w="31750">
            <a:solidFill>
              <a:srgbClr val="002060"/>
            </a:solidFill>
          </a:ln>
        </p:spPr>
        <p:txBody>
          <a:bodyPr wrap="square" rtlCol="0">
            <a:spAutoFit/>
          </a:bodyPr>
          <a:lstStyle/>
          <a:p>
            <a:pPr>
              <a:lnSpc>
                <a:spcPct val="150000"/>
              </a:lnSpc>
            </a:pPr>
            <a:r>
              <a:rPr kumimoji="1" lang="ja-JP" altLang="en-US" sz="1400" b="1" u="sng" dirty="0"/>
              <a:t>☆ほんのちょっとプラン</a:t>
            </a:r>
            <a:endParaRPr kumimoji="1" lang="en-US" altLang="ja-JP" sz="1400" b="1" u="sng" dirty="0"/>
          </a:p>
          <a:p>
            <a:pPr>
              <a:lnSpc>
                <a:spcPct val="150000"/>
              </a:lnSpc>
            </a:pPr>
            <a:r>
              <a:rPr kumimoji="1" lang="ja-JP" altLang="en-US" sz="1400" b="1" u="sng" dirty="0"/>
              <a:t>○</a:t>
            </a:r>
            <a:r>
              <a:rPr lang="en-US" altLang="ja-JP" sz="1400" dirty="0">
                <a:solidFill>
                  <a:schemeClr val="tx1"/>
                </a:solidFill>
              </a:rPr>
              <a:t> </a:t>
            </a:r>
            <a:r>
              <a:rPr lang="en-US" altLang="ja-JP" sz="1400" dirty="0" err="1">
                <a:solidFill>
                  <a:schemeClr val="tx1"/>
                </a:solidFill>
              </a:rPr>
              <a:t>TEL,Mail,Web</a:t>
            </a:r>
            <a:r>
              <a:rPr lang="ja-JP" altLang="en-US" sz="1400" dirty="0">
                <a:solidFill>
                  <a:schemeClr val="tx1"/>
                </a:solidFill>
              </a:rPr>
              <a:t>（</a:t>
            </a:r>
            <a:r>
              <a:rPr lang="ja-JP" altLang="en-US" sz="1400" dirty="0"/>
              <a:t>少</a:t>
            </a:r>
            <a:r>
              <a:rPr lang="ja-JP" altLang="en-US" sz="1400" dirty="0">
                <a:solidFill>
                  <a:schemeClr val="tx1"/>
                </a:solidFill>
              </a:rPr>
              <a:t>レスポンスで終わる程度）</a:t>
            </a:r>
            <a:endParaRPr kumimoji="1" lang="en-US" altLang="ja-JP" sz="1400" b="1" u="sng" dirty="0"/>
          </a:p>
        </p:txBody>
      </p:sp>
      <p:sp>
        <p:nvSpPr>
          <p:cNvPr id="32" name="矢印: 右カーブ 31">
            <a:extLst>
              <a:ext uri="{FF2B5EF4-FFF2-40B4-BE49-F238E27FC236}">
                <a16:creationId xmlns:a16="http://schemas.microsoft.com/office/drawing/2014/main" id="{EAB06527-6682-4C35-8DB0-17718C151695}"/>
              </a:ext>
            </a:extLst>
          </p:cNvPr>
          <p:cNvSpPr/>
          <p:nvPr/>
        </p:nvSpPr>
        <p:spPr>
          <a:xfrm>
            <a:off x="78084" y="3193075"/>
            <a:ext cx="437322" cy="974441"/>
          </a:xfrm>
          <a:prstGeom prst="curvedRightArrow">
            <a:avLst>
              <a:gd name="adj1" fmla="val 25000"/>
              <a:gd name="adj2" fmla="val 46335"/>
              <a:gd name="adj3" fmla="val 2500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矢印: 右カーブ 32">
            <a:extLst>
              <a:ext uri="{FF2B5EF4-FFF2-40B4-BE49-F238E27FC236}">
                <a16:creationId xmlns:a16="http://schemas.microsoft.com/office/drawing/2014/main" id="{93F0F975-60A3-4734-88CA-D683290F5949}"/>
              </a:ext>
            </a:extLst>
          </p:cNvPr>
          <p:cNvSpPr/>
          <p:nvPr/>
        </p:nvSpPr>
        <p:spPr>
          <a:xfrm>
            <a:off x="78084" y="4484779"/>
            <a:ext cx="437322" cy="908437"/>
          </a:xfrm>
          <a:prstGeom prst="curvedRightArrow">
            <a:avLst>
              <a:gd name="adj1" fmla="val 25000"/>
              <a:gd name="adj2" fmla="val 46335"/>
              <a:gd name="adj3" fmla="val 2500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85301A13-0723-453C-A7B3-F620302DEF6C}"/>
              </a:ext>
            </a:extLst>
          </p:cNvPr>
          <p:cNvSpPr txBox="1"/>
          <p:nvPr/>
        </p:nvSpPr>
        <p:spPr>
          <a:xfrm>
            <a:off x="606035" y="6416703"/>
            <a:ext cx="3877985" cy="338554"/>
          </a:xfrm>
          <a:prstGeom prst="rect">
            <a:avLst/>
          </a:prstGeom>
          <a:noFill/>
        </p:spPr>
        <p:txBody>
          <a:bodyPr wrap="none" rtlCol="0">
            <a:spAutoFit/>
          </a:bodyPr>
          <a:lstStyle/>
          <a:p>
            <a:r>
              <a:rPr kumimoji="1" lang="en-US" altLang="ja-JP" sz="1600" b="1" u="sng" dirty="0"/>
              <a:t>※</a:t>
            </a:r>
            <a:r>
              <a:rPr kumimoji="1" lang="ja-JP" altLang="en-US" sz="1600" b="1" u="sng" dirty="0"/>
              <a:t>各プランに収まらない場合は移行する</a:t>
            </a:r>
          </a:p>
        </p:txBody>
      </p:sp>
    </p:spTree>
    <p:extLst>
      <p:ext uri="{BB962C8B-B14F-4D97-AF65-F5344CB8AC3E}">
        <p14:creationId xmlns:p14="http://schemas.microsoft.com/office/powerpoint/2010/main" val="332226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A7EB2DA-0E59-446C-8A35-876D88AE4AB1}"/>
              </a:ext>
            </a:extLst>
          </p:cNvPr>
          <p:cNvSpPr/>
          <p:nvPr/>
        </p:nvSpPr>
        <p:spPr>
          <a:xfrm>
            <a:off x="4898224" y="1732237"/>
            <a:ext cx="6930885" cy="30446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4A453A0-EEE3-4A04-8A7D-82F838B05D60}"/>
              </a:ext>
            </a:extLst>
          </p:cNvPr>
          <p:cNvSpPr/>
          <p:nvPr/>
        </p:nvSpPr>
        <p:spPr>
          <a:xfrm>
            <a:off x="129756" y="1732238"/>
            <a:ext cx="3975652" cy="31248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C4A97ED-9729-4D63-A3F2-2882160C7A56}"/>
              </a:ext>
            </a:extLst>
          </p:cNvPr>
          <p:cNvSpPr txBox="1"/>
          <p:nvPr/>
        </p:nvSpPr>
        <p:spPr>
          <a:xfrm>
            <a:off x="230588" y="174929"/>
            <a:ext cx="3183885" cy="369332"/>
          </a:xfrm>
          <a:prstGeom prst="rect">
            <a:avLst/>
          </a:prstGeom>
          <a:noFill/>
        </p:spPr>
        <p:txBody>
          <a:bodyPr wrap="none" rtlCol="0">
            <a:spAutoFit/>
          </a:bodyPr>
          <a:lstStyle/>
          <a:p>
            <a:r>
              <a:rPr lang="en-US" altLang="ja-JP" dirty="0"/>
              <a:t>5-2</a:t>
            </a:r>
            <a:r>
              <a:rPr kumimoji="1" lang="ja-JP" altLang="en-US" dirty="0"/>
              <a:t>、アプリ詳細</a:t>
            </a:r>
            <a:r>
              <a:rPr lang="ja-JP" altLang="en-US" dirty="0"/>
              <a:t>（回答例）</a:t>
            </a:r>
            <a:endParaRPr kumimoji="1" lang="en-US" altLang="ja-JP" dirty="0"/>
          </a:p>
        </p:txBody>
      </p:sp>
      <p:sp>
        <p:nvSpPr>
          <p:cNvPr id="3" name="四角形: 角を丸くする 2">
            <a:extLst>
              <a:ext uri="{FF2B5EF4-FFF2-40B4-BE49-F238E27FC236}">
                <a16:creationId xmlns:a16="http://schemas.microsoft.com/office/drawing/2014/main" id="{5C3C358C-3CAC-4BCA-B1B9-7061F2B37479}"/>
              </a:ext>
            </a:extLst>
          </p:cNvPr>
          <p:cNvSpPr/>
          <p:nvPr/>
        </p:nvSpPr>
        <p:spPr>
          <a:xfrm>
            <a:off x="217219" y="1829640"/>
            <a:ext cx="3800725" cy="2342065"/>
          </a:xfrm>
          <a:prstGeom prst="roundRect">
            <a:avLst>
              <a:gd name="adj" fmla="val 80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2703FAE-4FFC-4272-AB4C-E63F95E5CDA8}"/>
              </a:ext>
            </a:extLst>
          </p:cNvPr>
          <p:cNvSpPr/>
          <p:nvPr/>
        </p:nvSpPr>
        <p:spPr>
          <a:xfrm>
            <a:off x="331356" y="2376160"/>
            <a:ext cx="1404728" cy="14715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派遣が多い</a:t>
            </a:r>
          </a:p>
        </p:txBody>
      </p:sp>
      <p:sp>
        <p:nvSpPr>
          <p:cNvPr id="5" name="楕円 4">
            <a:extLst>
              <a:ext uri="{FF2B5EF4-FFF2-40B4-BE49-F238E27FC236}">
                <a16:creationId xmlns:a16="http://schemas.microsoft.com/office/drawing/2014/main" id="{8272947C-F577-4A14-98CB-A03212DFC983}"/>
              </a:ext>
            </a:extLst>
          </p:cNvPr>
          <p:cNvSpPr/>
          <p:nvPr/>
        </p:nvSpPr>
        <p:spPr>
          <a:xfrm>
            <a:off x="2416586" y="2384243"/>
            <a:ext cx="1408706" cy="147153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派遣を減らしたい</a:t>
            </a:r>
            <a:endParaRPr kumimoji="1" lang="en-US" altLang="ja-JP" sz="1400" dirty="0">
              <a:solidFill>
                <a:schemeClr val="tx1"/>
              </a:solidFill>
            </a:endParaRPr>
          </a:p>
        </p:txBody>
      </p:sp>
      <p:cxnSp>
        <p:nvCxnSpPr>
          <p:cNvPr id="6" name="直線矢印コネクタ 5">
            <a:extLst>
              <a:ext uri="{FF2B5EF4-FFF2-40B4-BE49-F238E27FC236}">
                <a16:creationId xmlns:a16="http://schemas.microsoft.com/office/drawing/2014/main" id="{0C5C6B85-93E1-48FE-8CC3-EB88184F1651}"/>
              </a:ext>
            </a:extLst>
          </p:cNvPr>
          <p:cNvCxnSpPr>
            <a:cxnSpLocks/>
          </p:cNvCxnSpPr>
          <p:nvPr/>
        </p:nvCxnSpPr>
        <p:spPr>
          <a:xfrm>
            <a:off x="1850053" y="3111927"/>
            <a:ext cx="535059"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15D56447-3C44-4D0A-A9CD-CF51C8430719}"/>
              </a:ext>
            </a:extLst>
          </p:cNvPr>
          <p:cNvSpPr/>
          <p:nvPr/>
        </p:nvSpPr>
        <p:spPr>
          <a:xfrm>
            <a:off x="4950728" y="1829639"/>
            <a:ext cx="6642157" cy="2342065"/>
          </a:xfrm>
          <a:prstGeom prst="roundRect">
            <a:avLst>
              <a:gd name="adj" fmla="val 80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774CE3-2872-4EBE-AAE8-A8AFC5DBAFE9}"/>
              </a:ext>
            </a:extLst>
          </p:cNvPr>
          <p:cNvSpPr/>
          <p:nvPr/>
        </p:nvSpPr>
        <p:spPr>
          <a:xfrm>
            <a:off x="5560173" y="2865297"/>
            <a:ext cx="1089326" cy="5094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派遣が多い</a:t>
            </a:r>
          </a:p>
        </p:txBody>
      </p:sp>
      <p:sp>
        <p:nvSpPr>
          <p:cNvPr id="9" name="楕円 8">
            <a:extLst>
              <a:ext uri="{FF2B5EF4-FFF2-40B4-BE49-F238E27FC236}">
                <a16:creationId xmlns:a16="http://schemas.microsoft.com/office/drawing/2014/main" id="{C539F797-254B-47AF-B764-57BF22D95034}"/>
              </a:ext>
            </a:extLst>
          </p:cNvPr>
          <p:cNvSpPr/>
          <p:nvPr/>
        </p:nvSpPr>
        <p:spPr>
          <a:xfrm>
            <a:off x="10108813" y="2410380"/>
            <a:ext cx="1351724" cy="144539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派遣を減らす</a:t>
            </a:r>
            <a:endParaRPr kumimoji="1" lang="en-US" altLang="ja-JP" sz="1400" dirty="0">
              <a:solidFill>
                <a:schemeClr val="tx1"/>
              </a:solidFill>
            </a:endParaRPr>
          </a:p>
        </p:txBody>
      </p:sp>
      <p:sp>
        <p:nvSpPr>
          <p:cNvPr id="10" name="二等辺三角形 9">
            <a:extLst>
              <a:ext uri="{FF2B5EF4-FFF2-40B4-BE49-F238E27FC236}">
                <a16:creationId xmlns:a16="http://schemas.microsoft.com/office/drawing/2014/main" id="{E893795B-BA7F-4159-B565-052ACD1FC69B}"/>
              </a:ext>
            </a:extLst>
          </p:cNvPr>
          <p:cNvSpPr/>
          <p:nvPr/>
        </p:nvSpPr>
        <p:spPr>
          <a:xfrm>
            <a:off x="7373562" y="2201367"/>
            <a:ext cx="2146853" cy="1645654"/>
          </a:xfrm>
          <a:prstGeom prst="triangle">
            <a:avLst>
              <a:gd name="adj" fmla="val 4956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自動化</a:t>
            </a:r>
            <a:endParaRPr kumimoji="1" lang="ja-JP" altLang="en-US" sz="1400" dirty="0">
              <a:solidFill>
                <a:schemeClr val="tx1"/>
              </a:solidFill>
            </a:endParaRPr>
          </a:p>
        </p:txBody>
      </p:sp>
      <p:cxnSp>
        <p:nvCxnSpPr>
          <p:cNvPr id="11" name="直線矢印コネクタ 10">
            <a:extLst>
              <a:ext uri="{FF2B5EF4-FFF2-40B4-BE49-F238E27FC236}">
                <a16:creationId xmlns:a16="http://schemas.microsoft.com/office/drawing/2014/main" id="{9145D47E-CF92-4A79-A6C5-995E8FDDCF1A}"/>
              </a:ext>
            </a:extLst>
          </p:cNvPr>
          <p:cNvCxnSpPr>
            <a:cxnSpLocks/>
          </p:cNvCxnSpPr>
          <p:nvPr/>
        </p:nvCxnSpPr>
        <p:spPr>
          <a:xfrm>
            <a:off x="7267712" y="3071427"/>
            <a:ext cx="2340167" cy="0"/>
          </a:xfrm>
          <a:prstGeom prst="straightConnector1">
            <a:avLst/>
          </a:prstGeom>
          <a:ln w="4762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8E50C77-04E5-4390-8C87-57626875377A}"/>
              </a:ext>
            </a:extLst>
          </p:cNvPr>
          <p:cNvSpPr txBox="1"/>
          <p:nvPr/>
        </p:nvSpPr>
        <p:spPr>
          <a:xfrm flipH="1">
            <a:off x="6288871" y="2076466"/>
            <a:ext cx="1362156" cy="307777"/>
          </a:xfrm>
          <a:prstGeom prst="rect">
            <a:avLst/>
          </a:prstGeom>
          <a:noFill/>
        </p:spPr>
        <p:txBody>
          <a:bodyPr wrap="square" rtlCol="0">
            <a:spAutoFit/>
          </a:bodyPr>
          <a:lstStyle/>
          <a:p>
            <a:pPr algn="ctr"/>
            <a:r>
              <a:rPr kumimoji="1" lang="ja-JP" altLang="en-US" sz="1400" dirty="0"/>
              <a:t>工程改善</a:t>
            </a:r>
          </a:p>
        </p:txBody>
      </p:sp>
      <p:sp>
        <p:nvSpPr>
          <p:cNvPr id="16" name="テキスト ボックス 15">
            <a:extLst>
              <a:ext uri="{FF2B5EF4-FFF2-40B4-BE49-F238E27FC236}">
                <a16:creationId xmlns:a16="http://schemas.microsoft.com/office/drawing/2014/main" id="{6112D212-D203-4880-8D1E-71BB5AF46A07}"/>
              </a:ext>
            </a:extLst>
          </p:cNvPr>
          <p:cNvSpPr txBox="1"/>
          <p:nvPr/>
        </p:nvSpPr>
        <p:spPr>
          <a:xfrm flipH="1">
            <a:off x="217218" y="4269108"/>
            <a:ext cx="3800725" cy="523220"/>
          </a:xfrm>
          <a:prstGeom prst="rect">
            <a:avLst/>
          </a:prstGeom>
          <a:noFill/>
        </p:spPr>
        <p:txBody>
          <a:bodyPr wrap="square" rtlCol="0">
            <a:spAutoFit/>
          </a:bodyPr>
          <a:lstStyle/>
          <a:p>
            <a:r>
              <a:rPr kumimoji="1" lang="ja-JP" altLang="en-US" sz="1400" dirty="0"/>
              <a:t>・自社雇用の社員を増やす</a:t>
            </a:r>
            <a:endParaRPr kumimoji="1" lang="en-US" altLang="ja-JP" sz="1400" dirty="0"/>
          </a:p>
          <a:p>
            <a:r>
              <a:rPr lang="ja-JP" altLang="en-US" sz="1400" dirty="0"/>
              <a:t>・残業でカバー</a:t>
            </a:r>
            <a:endParaRPr kumimoji="1" lang="ja-JP" altLang="en-US" sz="1400" dirty="0"/>
          </a:p>
        </p:txBody>
      </p:sp>
      <p:sp>
        <p:nvSpPr>
          <p:cNvPr id="17" name="テキスト ボックス 16">
            <a:extLst>
              <a:ext uri="{FF2B5EF4-FFF2-40B4-BE49-F238E27FC236}">
                <a16:creationId xmlns:a16="http://schemas.microsoft.com/office/drawing/2014/main" id="{EB8A8B5B-637B-43CF-B09E-B85C8464C5AD}"/>
              </a:ext>
            </a:extLst>
          </p:cNvPr>
          <p:cNvSpPr txBox="1"/>
          <p:nvPr/>
        </p:nvSpPr>
        <p:spPr>
          <a:xfrm flipH="1">
            <a:off x="4905668" y="4253686"/>
            <a:ext cx="3800725" cy="523220"/>
          </a:xfrm>
          <a:prstGeom prst="rect">
            <a:avLst/>
          </a:prstGeom>
          <a:noFill/>
        </p:spPr>
        <p:txBody>
          <a:bodyPr wrap="square" rtlCol="0">
            <a:spAutoFit/>
          </a:bodyPr>
          <a:lstStyle/>
          <a:p>
            <a:r>
              <a:rPr kumimoji="1" lang="ja-JP" altLang="en-US" sz="1400" dirty="0"/>
              <a:t>・自社雇用の社員を増やす</a:t>
            </a:r>
            <a:endParaRPr kumimoji="1" lang="en-US" altLang="ja-JP" sz="1400" dirty="0"/>
          </a:p>
          <a:p>
            <a:r>
              <a:rPr lang="ja-JP" altLang="en-US" sz="1400" dirty="0"/>
              <a:t>・残業でカバー</a:t>
            </a:r>
            <a:endParaRPr kumimoji="1" lang="ja-JP" altLang="en-US" sz="1400" dirty="0"/>
          </a:p>
        </p:txBody>
      </p:sp>
      <p:sp>
        <p:nvSpPr>
          <p:cNvPr id="18" name="テキスト ボックス 17">
            <a:extLst>
              <a:ext uri="{FF2B5EF4-FFF2-40B4-BE49-F238E27FC236}">
                <a16:creationId xmlns:a16="http://schemas.microsoft.com/office/drawing/2014/main" id="{3613F5F5-5C43-42B7-BD17-444D17F1384B}"/>
              </a:ext>
            </a:extLst>
          </p:cNvPr>
          <p:cNvSpPr txBox="1"/>
          <p:nvPr/>
        </p:nvSpPr>
        <p:spPr>
          <a:xfrm flipH="1">
            <a:off x="6011406" y="3634808"/>
            <a:ext cx="1362156" cy="307777"/>
          </a:xfrm>
          <a:prstGeom prst="rect">
            <a:avLst/>
          </a:prstGeom>
          <a:noFill/>
        </p:spPr>
        <p:txBody>
          <a:bodyPr wrap="square" rtlCol="0">
            <a:spAutoFit/>
          </a:bodyPr>
          <a:lstStyle/>
          <a:p>
            <a:pPr algn="ctr"/>
            <a:r>
              <a:rPr kumimoji="1" lang="ja-JP" altLang="en-US" sz="1400" dirty="0"/>
              <a:t>ロボット化</a:t>
            </a:r>
          </a:p>
        </p:txBody>
      </p:sp>
      <p:sp>
        <p:nvSpPr>
          <p:cNvPr id="19" name="テキスト ボックス 18">
            <a:extLst>
              <a:ext uri="{FF2B5EF4-FFF2-40B4-BE49-F238E27FC236}">
                <a16:creationId xmlns:a16="http://schemas.microsoft.com/office/drawing/2014/main" id="{0A0950F3-82F8-48B0-B054-6271724B010C}"/>
              </a:ext>
            </a:extLst>
          </p:cNvPr>
          <p:cNvSpPr txBox="1"/>
          <p:nvPr/>
        </p:nvSpPr>
        <p:spPr>
          <a:xfrm flipH="1">
            <a:off x="8746658" y="2179755"/>
            <a:ext cx="1362156" cy="307777"/>
          </a:xfrm>
          <a:prstGeom prst="rect">
            <a:avLst/>
          </a:prstGeom>
          <a:noFill/>
        </p:spPr>
        <p:txBody>
          <a:bodyPr wrap="square" rtlCol="0">
            <a:spAutoFit/>
          </a:bodyPr>
          <a:lstStyle/>
          <a:p>
            <a:pPr algn="ctr"/>
            <a:r>
              <a:rPr kumimoji="1" lang="ja-JP" altLang="en-US" sz="1400" dirty="0"/>
              <a:t>自動機</a:t>
            </a:r>
          </a:p>
        </p:txBody>
      </p:sp>
      <p:sp>
        <p:nvSpPr>
          <p:cNvPr id="20" name="テキスト ボックス 19">
            <a:extLst>
              <a:ext uri="{FF2B5EF4-FFF2-40B4-BE49-F238E27FC236}">
                <a16:creationId xmlns:a16="http://schemas.microsoft.com/office/drawing/2014/main" id="{FBB3778C-025F-460E-B339-CC0F7F32E5D4}"/>
              </a:ext>
            </a:extLst>
          </p:cNvPr>
          <p:cNvSpPr txBox="1"/>
          <p:nvPr/>
        </p:nvSpPr>
        <p:spPr>
          <a:xfrm flipH="1">
            <a:off x="9340271" y="3745518"/>
            <a:ext cx="1362156" cy="307777"/>
          </a:xfrm>
          <a:prstGeom prst="rect">
            <a:avLst/>
          </a:prstGeom>
          <a:noFill/>
        </p:spPr>
        <p:txBody>
          <a:bodyPr wrap="square" rtlCol="0">
            <a:spAutoFit/>
          </a:bodyPr>
          <a:lstStyle/>
          <a:p>
            <a:pPr algn="ctr"/>
            <a:r>
              <a:rPr kumimoji="1" lang="ja-JP" altLang="en-US" sz="1400" dirty="0"/>
              <a:t>半自動</a:t>
            </a:r>
          </a:p>
        </p:txBody>
      </p:sp>
      <p:sp>
        <p:nvSpPr>
          <p:cNvPr id="21" name="矢印: 右 20">
            <a:extLst>
              <a:ext uri="{FF2B5EF4-FFF2-40B4-BE49-F238E27FC236}">
                <a16:creationId xmlns:a16="http://schemas.microsoft.com/office/drawing/2014/main" id="{FB142B0E-C569-43C0-9215-654D0E50942E}"/>
              </a:ext>
            </a:extLst>
          </p:cNvPr>
          <p:cNvSpPr/>
          <p:nvPr/>
        </p:nvSpPr>
        <p:spPr>
          <a:xfrm>
            <a:off x="4334667" y="2757955"/>
            <a:ext cx="334297" cy="78717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4131F0A-27CD-41C0-82F3-9EBC94C2EE88}"/>
              </a:ext>
            </a:extLst>
          </p:cNvPr>
          <p:cNvSpPr txBox="1"/>
          <p:nvPr/>
        </p:nvSpPr>
        <p:spPr>
          <a:xfrm>
            <a:off x="203790" y="517626"/>
            <a:ext cx="7444667" cy="369332"/>
          </a:xfrm>
          <a:prstGeom prst="rect">
            <a:avLst/>
          </a:prstGeom>
          <a:noFill/>
        </p:spPr>
        <p:txBody>
          <a:bodyPr wrap="none" rtlCol="0">
            <a:spAutoFit/>
          </a:bodyPr>
          <a:lstStyle/>
          <a:p>
            <a:r>
              <a:rPr lang="en-US" altLang="ja-JP" b="1" u="sng" dirty="0"/>
              <a:t>B</a:t>
            </a:r>
            <a:r>
              <a:rPr kumimoji="1" lang="ja-JP" altLang="en-US" b="1" u="sng" dirty="0"/>
              <a:t>、ちょっと相談サービス（￥</a:t>
            </a:r>
            <a:r>
              <a:rPr kumimoji="1" lang="en-US" altLang="ja-JP" b="1" u="sng" dirty="0"/>
              <a:t>10,000</a:t>
            </a:r>
            <a:r>
              <a:rPr kumimoji="1" lang="ja-JP" altLang="en-US" b="1" u="sng" dirty="0"/>
              <a:t>／月　⇒　￥</a:t>
            </a:r>
            <a:r>
              <a:rPr kumimoji="1" lang="en-US" altLang="ja-JP" b="1" u="sng" dirty="0"/>
              <a:t>5,000</a:t>
            </a:r>
            <a:r>
              <a:rPr kumimoji="1" lang="ja-JP" altLang="en-US" b="1" u="sng" dirty="0"/>
              <a:t>～／テーマ）</a:t>
            </a:r>
            <a:endParaRPr kumimoji="1" lang="ja-JP" altLang="en-US" dirty="0"/>
          </a:p>
        </p:txBody>
      </p:sp>
      <p:sp>
        <p:nvSpPr>
          <p:cNvPr id="24" name="テキスト ボックス 23">
            <a:extLst>
              <a:ext uri="{FF2B5EF4-FFF2-40B4-BE49-F238E27FC236}">
                <a16:creationId xmlns:a16="http://schemas.microsoft.com/office/drawing/2014/main" id="{80254C35-F007-41E0-B856-1C69026977DC}"/>
              </a:ext>
            </a:extLst>
          </p:cNvPr>
          <p:cNvSpPr txBox="1"/>
          <p:nvPr/>
        </p:nvSpPr>
        <p:spPr>
          <a:xfrm>
            <a:off x="1447259" y="1320963"/>
            <a:ext cx="1107996" cy="369332"/>
          </a:xfrm>
          <a:prstGeom prst="rect">
            <a:avLst/>
          </a:prstGeom>
          <a:noFill/>
        </p:spPr>
        <p:txBody>
          <a:bodyPr wrap="none" rtlCol="0">
            <a:spAutoFit/>
          </a:bodyPr>
          <a:lstStyle/>
          <a:p>
            <a:r>
              <a:rPr kumimoji="1" lang="en-US" altLang="ja-JP" dirty="0"/>
              <a:t>【</a:t>
            </a:r>
            <a:r>
              <a:rPr kumimoji="1" lang="ja-JP" altLang="en-US" dirty="0"/>
              <a:t>質問</a:t>
            </a:r>
            <a:r>
              <a:rPr kumimoji="1" lang="en-US" altLang="ja-JP" dirty="0"/>
              <a:t>】</a:t>
            </a:r>
            <a:endParaRPr kumimoji="1" lang="ja-JP" altLang="en-US" dirty="0"/>
          </a:p>
        </p:txBody>
      </p:sp>
      <p:sp>
        <p:nvSpPr>
          <p:cNvPr id="25" name="テキスト ボックス 24">
            <a:extLst>
              <a:ext uri="{FF2B5EF4-FFF2-40B4-BE49-F238E27FC236}">
                <a16:creationId xmlns:a16="http://schemas.microsoft.com/office/drawing/2014/main" id="{E3F7C10F-5ECC-4996-A8F4-BCD9D55A58A6}"/>
              </a:ext>
            </a:extLst>
          </p:cNvPr>
          <p:cNvSpPr txBox="1"/>
          <p:nvPr/>
        </p:nvSpPr>
        <p:spPr>
          <a:xfrm>
            <a:off x="7777574" y="1330903"/>
            <a:ext cx="1338828" cy="369332"/>
          </a:xfrm>
          <a:prstGeom prst="rect">
            <a:avLst/>
          </a:prstGeom>
          <a:noFill/>
        </p:spPr>
        <p:txBody>
          <a:bodyPr wrap="none" rtlCol="0">
            <a:spAutoFit/>
          </a:bodyPr>
          <a:lstStyle/>
          <a:p>
            <a:r>
              <a:rPr kumimoji="1" lang="en-US" altLang="ja-JP" dirty="0"/>
              <a:t>【</a:t>
            </a:r>
            <a:r>
              <a:rPr lang="ja-JP" altLang="en-US" dirty="0"/>
              <a:t>回答例</a:t>
            </a:r>
            <a:r>
              <a:rPr kumimoji="1" lang="en-US" altLang="ja-JP" dirty="0"/>
              <a:t>】</a:t>
            </a:r>
            <a:endParaRPr kumimoji="1" lang="ja-JP" altLang="en-US" dirty="0"/>
          </a:p>
        </p:txBody>
      </p:sp>
      <p:sp>
        <p:nvSpPr>
          <p:cNvPr id="65" name="十字形 64">
            <a:extLst>
              <a:ext uri="{FF2B5EF4-FFF2-40B4-BE49-F238E27FC236}">
                <a16:creationId xmlns:a16="http://schemas.microsoft.com/office/drawing/2014/main" id="{57274EDD-D861-4DF7-86AA-B7904E44E141}"/>
              </a:ext>
            </a:extLst>
          </p:cNvPr>
          <p:cNvSpPr/>
          <p:nvPr/>
        </p:nvSpPr>
        <p:spPr>
          <a:xfrm>
            <a:off x="8284115" y="4896468"/>
            <a:ext cx="442187" cy="464333"/>
          </a:xfrm>
          <a:prstGeom prst="plus">
            <a:avLst>
              <a:gd name="adj" fmla="val 38294"/>
            </a:avLst>
          </a:prstGeom>
          <a:solidFill>
            <a:schemeClr val="accent6">
              <a:lumMod val="40000"/>
              <a:lumOff val="60000"/>
            </a:scheme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BD1162E4-E443-4351-B4C7-ABEBB143FB89}"/>
              </a:ext>
            </a:extLst>
          </p:cNvPr>
          <p:cNvGrpSpPr/>
          <p:nvPr/>
        </p:nvGrpSpPr>
        <p:grpSpPr>
          <a:xfrm>
            <a:off x="8135933" y="57092"/>
            <a:ext cx="3788667" cy="1221832"/>
            <a:chOff x="8403333" y="93519"/>
            <a:chExt cx="3788667" cy="1221832"/>
          </a:xfrm>
        </p:grpSpPr>
        <p:sp>
          <p:nvSpPr>
            <p:cNvPr id="67" name="四角形: 角を丸くする 66">
              <a:extLst>
                <a:ext uri="{FF2B5EF4-FFF2-40B4-BE49-F238E27FC236}">
                  <a16:creationId xmlns:a16="http://schemas.microsoft.com/office/drawing/2014/main" id="{1B574C6C-BFD6-4832-93A1-915CEDEBC932}"/>
                </a:ext>
              </a:extLst>
            </p:cNvPr>
            <p:cNvSpPr/>
            <p:nvPr/>
          </p:nvSpPr>
          <p:spPr>
            <a:xfrm>
              <a:off x="8403333" y="93519"/>
              <a:ext cx="3788667" cy="1221832"/>
            </a:xfrm>
            <a:prstGeom prst="roundRect">
              <a:avLst>
                <a:gd name="adj" fmla="val 80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414AF163-8E64-4234-9527-48C86D835CA2}"/>
                </a:ext>
              </a:extLst>
            </p:cNvPr>
            <p:cNvSpPr/>
            <p:nvPr/>
          </p:nvSpPr>
          <p:spPr>
            <a:xfrm>
              <a:off x="8475223" y="204930"/>
              <a:ext cx="862539" cy="10065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現状</a:t>
              </a:r>
              <a:endParaRPr kumimoji="1" lang="en-US" altLang="ja-JP" sz="1200" dirty="0">
                <a:solidFill>
                  <a:schemeClr val="tx1"/>
                </a:solidFill>
              </a:endParaRPr>
            </a:p>
            <a:p>
              <a:pPr algn="ctr"/>
              <a:r>
                <a:rPr lang="en-US" altLang="ja-JP" sz="1200" dirty="0">
                  <a:solidFill>
                    <a:schemeClr val="tx1"/>
                  </a:solidFill>
                </a:rPr>
                <a:t>or</a:t>
              </a:r>
            </a:p>
            <a:p>
              <a:pPr algn="ctr"/>
              <a:r>
                <a:rPr kumimoji="1" lang="ja-JP" altLang="en-US" sz="1200" dirty="0">
                  <a:solidFill>
                    <a:schemeClr val="tx1"/>
                  </a:solidFill>
                </a:rPr>
                <a:t>問題点</a:t>
              </a:r>
              <a:endParaRPr kumimoji="1" lang="en-US" altLang="ja-JP" sz="1200" dirty="0">
                <a:solidFill>
                  <a:schemeClr val="tx1"/>
                </a:solidFill>
              </a:endParaRPr>
            </a:p>
            <a:p>
              <a:pPr algn="ctr"/>
              <a:r>
                <a:rPr lang="en-US" altLang="ja-JP" sz="1200" dirty="0">
                  <a:solidFill>
                    <a:schemeClr val="tx1"/>
                  </a:solidFill>
                </a:rPr>
                <a:t>Or</a:t>
              </a:r>
            </a:p>
            <a:p>
              <a:pPr algn="ctr"/>
              <a:r>
                <a:rPr kumimoji="1" lang="ja-JP" altLang="en-US" sz="1200" dirty="0">
                  <a:solidFill>
                    <a:schemeClr val="tx1"/>
                  </a:solidFill>
                </a:rPr>
                <a:t>改善点</a:t>
              </a:r>
              <a:endParaRPr kumimoji="1" lang="ja-JP" altLang="en-US" sz="1600" dirty="0">
                <a:solidFill>
                  <a:schemeClr val="tx1"/>
                </a:solidFill>
              </a:endParaRPr>
            </a:p>
          </p:txBody>
        </p:sp>
        <p:sp>
          <p:nvSpPr>
            <p:cNvPr id="69" name="楕円 68">
              <a:extLst>
                <a:ext uri="{FF2B5EF4-FFF2-40B4-BE49-F238E27FC236}">
                  <a16:creationId xmlns:a16="http://schemas.microsoft.com/office/drawing/2014/main" id="{CC9F3FF9-6B98-402D-BCA3-4CE4A57330DC}"/>
                </a:ext>
              </a:extLst>
            </p:cNvPr>
            <p:cNvSpPr/>
            <p:nvPr/>
          </p:nvSpPr>
          <p:spPr>
            <a:xfrm>
              <a:off x="11210016" y="277943"/>
              <a:ext cx="915433" cy="82913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目的</a:t>
              </a:r>
              <a:endParaRPr kumimoji="1" lang="en-US" altLang="ja-JP" sz="1400" dirty="0">
                <a:solidFill>
                  <a:schemeClr val="tx1"/>
                </a:solidFill>
              </a:endParaRPr>
            </a:p>
            <a:p>
              <a:pPr algn="ctr"/>
              <a:r>
                <a:rPr lang="ja-JP" altLang="en-US" sz="1400" dirty="0">
                  <a:solidFill>
                    <a:schemeClr val="tx1"/>
                  </a:solidFill>
                </a:rPr>
                <a:t>・</a:t>
              </a:r>
              <a:endParaRPr lang="en-US" altLang="ja-JP" sz="1400" dirty="0">
                <a:solidFill>
                  <a:schemeClr val="tx1"/>
                </a:solidFill>
              </a:endParaRPr>
            </a:p>
            <a:p>
              <a:pPr algn="ctr"/>
              <a:r>
                <a:rPr kumimoji="1" lang="ja-JP" altLang="en-US" sz="1400" dirty="0">
                  <a:solidFill>
                    <a:schemeClr val="tx1"/>
                  </a:solidFill>
                </a:rPr>
                <a:t>願望</a:t>
              </a:r>
              <a:endParaRPr kumimoji="1" lang="en-US" altLang="ja-JP" sz="1400" dirty="0">
                <a:solidFill>
                  <a:schemeClr val="tx1"/>
                </a:solidFill>
              </a:endParaRPr>
            </a:p>
          </p:txBody>
        </p:sp>
        <p:sp>
          <p:nvSpPr>
            <p:cNvPr id="70" name="二等辺三角形 69">
              <a:extLst>
                <a:ext uri="{FF2B5EF4-FFF2-40B4-BE49-F238E27FC236}">
                  <a16:creationId xmlns:a16="http://schemas.microsoft.com/office/drawing/2014/main" id="{D9AA55B5-21EF-491E-8F5B-76065768554B}"/>
                </a:ext>
              </a:extLst>
            </p:cNvPr>
            <p:cNvSpPr/>
            <p:nvPr/>
          </p:nvSpPr>
          <p:spPr>
            <a:xfrm>
              <a:off x="9563244" y="159986"/>
              <a:ext cx="1535000" cy="1006538"/>
            </a:xfrm>
            <a:prstGeom prst="triangle">
              <a:avLst>
                <a:gd name="adj" fmla="val 4956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解決策</a:t>
              </a:r>
              <a:endParaRPr kumimoji="1" lang="en-US" altLang="ja-JP" sz="1200" dirty="0">
                <a:solidFill>
                  <a:schemeClr val="tx1"/>
                </a:solidFill>
              </a:endParaRPr>
            </a:p>
            <a:p>
              <a:pPr algn="ctr"/>
              <a:r>
                <a:rPr lang="ja-JP" altLang="en-US" sz="1200" dirty="0">
                  <a:solidFill>
                    <a:schemeClr val="tx1"/>
                  </a:solidFill>
                </a:rPr>
                <a:t>プロセス</a:t>
              </a:r>
              <a:endParaRPr kumimoji="1" lang="ja-JP" altLang="en-US" sz="1200" dirty="0">
                <a:solidFill>
                  <a:schemeClr val="tx1"/>
                </a:solidFill>
              </a:endParaRPr>
            </a:p>
          </p:txBody>
        </p:sp>
        <p:cxnSp>
          <p:nvCxnSpPr>
            <p:cNvPr id="71" name="直線矢印コネクタ 70">
              <a:extLst>
                <a:ext uri="{FF2B5EF4-FFF2-40B4-BE49-F238E27FC236}">
                  <a16:creationId xmlns:a16="http://schemas.microsoft.com/office/drawing/2014/main" id="{4FA7A68D-B12E-4F23-8482-3D6B10858DFA}"/>
                </a:ext>
              </a:extLst>
            </p:cNvPr>
            <p:cNvCxnSpPr>
              <a:cxnSpLocks/>
              <a:stCxn id="68" idx="3"/>
              <a:endCxn id="69" idx="2"/>
            </p:cNvCxnSpPr>
            <p:nvPr/>
          </p:nvCxnSpPr>
          <p:spPr>
            <a:xfrm flipV="1">
              <a:off x="9337762" y="692512"/>
              <a:ext cx="1872254" cy="15688"/>
            </a:xfrm>
            <a:prstGeom prst="straightConnector1">
              <a:avLst/>
            </a:prstGeom>
            <a:ln w="4762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4" name="テキスト ボックス 83">
            <a:extLst>
              <a:ext uri="{FF2B5EF4-FFF2-40B4-BE49-F238E27FC236}">
                <a16:creationId xmlns:a16="http://schemas.microsoft.com/office/drawing/2014/main" id="{198484EE-4E64-4DF2-AD58-67C04B8B6586}"/>
              </a:ext>
            </a:extLst>
          </p:cNvPr>
          <p:cNvSpPr txBox="1"/>
          <p:nvPr/>
        </p:nvSpPr>
        <p:spPr>
          <a:xfrm>
            <a:off x="972025" y="5621111"/>
            <a:ext cx="2159566" cy="307777"/>
          </a:xfrm>
          <a:prstGeom prst="rect">
            <a:avLst/>
          </a:prstGeom>
          <a:noFill/>
          <a:ln>
            <a:solidFill>
              <a:schemeClr val="tx2"/>
            </a:solidFill>
          </a:ln>
        </p:spPr>
        <p:txBody>
          <a:bodyPr wrap="none" rtlCol="0">
            <a:spAutoFit/>
          </a:bodyPr>
          <a:lstStyle/>
          <a:p>
            <a:r>
              <a:rPr kumimoji="1" lang="en-US" altLang="ja-JP" sz="1400" b="1" u="sng" dirty="0"/>
              <a:t>※</a:t>
            </a:r>
            <a:r>
              <a:rPr kumimoji="1" lang="ja-JP" altLang="en-US" sz="1400" b="1" u="sng" dirty="0"/>
              <a:t>欄外は度外視する項目</a:t>
            </a:r>
          </a:p>
        </p:txBody>
      </p:sp>
      <p:cxnSp>
        <p:nvCxnSpPr>
          <p:cNvPr id="86" name="直線矢印コネクタ 85">
            <a:extLst>
              <a:ext uri="{FF2B5EF4-FFF2-40B4-BE49-F238E27FC236}">
                <a16:creationId xmlns:a16="http://schemas.microsoft.com/office/drawing/2014/main" id="{44B402E8-C9B9-4710-9E99-A7F3D8B9BDBD}"/>
              </a:ext>
            </a:extLst>
          </p:cNvPr>
          <p:cNvCxnSpPr>
            <a:cxnSpLocks/>
          </p:cNvCxnSpPr>
          <p:nvPr/>
        </p:nvCxnSpPr>
        <p:spPr>
          <a:xfrm flipH="1" flipV="1">
            <a:off x="747423" y="5024218"/>
            <a:ext cx="224602" cy="596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1704DAE1-FB8A-466D-AA02-38BBD8B14B5A}"/>
              </a:ext>
            </a:extLst>
          </p:cNvPr>
          <p:cNvSpPr txBox="1"/>
          <p:nvPr/>
        </p:nvSpPr>
        <p:spPr>
          <a:xfrm>
            <a:off x="5693914" y="5920946"/>
            <a:ext cx="2467180" cy="687985"/>
          </a:xfrm>
          <a:prstGeom prst="rect">
            <a:avLst/>
          </a:prstGeom>
          <a:noFill/>
          <a:ln w="19050">
            <a:solidFill>
              <a:srgbClr val="0070C0"/>
            </a:solidFill>
          </a:ln>
        </p:spPr>
        <p:txBody>
          <a:bodyPr wrap="square" rtlCol="0">
            <a:spAutoFit/>
          </a:bodyPr>
          <a:lstStyle/>
          <a:p>
            <a:pPr>
              <a:lnSpc>
                <a:spcPct val="150000"/>
              </a:lnSpc>
            </a:pPr>
            <a:r>
              <a:rPr lang="en-US" altLang="ja-JP" sz="1400" b="1" u="sng" dirty="0"/>
              <a:t>【</a:t>
            </a:r>
            <a:r>
              <a:rPr lang="ja-JP" altLang="en-US" sz="1400" b="1" u="sng" dirty="0"/>
              <a:t>ちょっと相談</a:t>
            </a:r>
            <a:r>
              <a:rPr lang="en-US" altLang="ja-JP" sz="1400" b="1" u="sng" dirty="0"/>
              <a:t>】</a:t>
            </a:r>
            <a:endParaRPr kumimoji="1" lang="en-US" altLang="ja-JP" sz="1400" b="1" u="sng" dirty="0"/>
          </a:p>
          <a:p>
            <a:pPr>
              <a:lnSpc>
                <a:spcPct val="150000"/>
              </a:lnSpc>
            </a:pPr>
            <a:r>
              <a:rPr kumimoji="1" lang="ja-JP" altLang="en-US" sz="1400" dirty="0"/>
              <a:t>状況分析、</a:t>
            </a:r>
            <a:r>
              <a:rPr lang="ja-JP" altLang="en-US" sz="1400" dirty="0"/>
              <a:t>戦略構築</a:t>
            </a:r>
            <a:endParaRPr kumimoji="1" lang="ja-JP" altLang="en-US" sz="1400" dirty="0"/>
          </a:p>
        </p:txBody>
      </p:sp>
      <p:sp>
        <p:nvSpPr>
          <p:cNvPr id="90" name="テキスト ボックス 89">
            <a:extLst>
              <a:ext uri="{FF2B5EF4-FFF2-40B4-BE49-F238E27FC236}">
                <a16:creationId xmlns:a16="http://schemas.microsoft.com/office/drawing/2014/main" id="{339E879F-A131-4643-9062-EB3DF7BB0330}"/>
              </a:ext>
            </a:extLst>
          </p:cNvPr>
          <p:cNvSpPr txBox="1"/>
          <p:nvPr/>
        </p:nvSpPr>
        <p:spPr>
          <a:xfrm>
            <a:off x="8393347" y="5621986"/>
            <a:ext cx="2865612" cy="1001809"/>
          </a:xfrm>
          <a:prstGeom prst="rect">
            <a:avLst/>
          </a:prstGeom>
          <a:noFill/>
          <a:ln w="22225">
            <a:noFill/>
          </a:ln>
        </p:spPr>
        <p:txBody>
          <a:bodyPr wrap="square">
            <a:spAutoFit/>
          </a:bodyPr>
          <a:lstStyle/>
          <a:p>
            <a:pPr>
              <a:lnSpc>
                <a:spcPct val="150000"/>
              </a:lnSpc>
            </a:pPr>
            <a:r>
              <a:rPr kumimoji="1" lang="ja-JP" altLang="en-US" sz="1400" dirty="0"/>
              <a:t>○実行計画立案</a:t>
            </a:r>
            <a:endParaRPr kumimoji="1" lang="en-US" altLang="ja-JP" sz="1400" dirty="0"/>
          </a:p>
          <a:p>
            <a:pPr>
              <a:lnSpc>
                <a:spcPct val="150000"/>
              </a:lnSpc>
            </a:pPr>
            <a:r>
              <a:rPr lang="ja-JP" altLang="en-US" sz="1400" dirty="0"/>
              <a:t>○企画、製品選定、評価</a:t>
            </a:r>
            <a:endParaRPr lang="en-US" altLang="ja-JP" sz="1400" dirty="0"/>
          </a:p>
          <a:p>
            <a:pPr>
              <a:lnSpc>
                <a:spcPct val="150000"/>
              </a:lnSpc>
            </a:pPr>
            <a:r>
              <a:rPr kumimoji="1" lang="ja-JP" altLang="en-US" sz="1400" dirty="0"/>
              <a:t>○計画の実行</a:t>
            </a:r>
            <a:endParaRPr lang="ja-JP" altLang="en-US" sz="1400" dirty="0"/>
          </a:p>
        </p:txBody>
      </p:sp>
      <p:sp>
        <p:nvSpPr>
          <p:cNvPr id="92" name="四角形: 角を丸くする 91">
            <a:extLst>
              <a:ext uri="{FF2B5EF4-FFF2-40B4-BE49-F238E27FC236}">
                <a16:creationId xmlns:a16="http://schemas.microsoft.com/office/drawing/2014/main" id="{5FE41DD1-D881-4BAE-AC02-4C1A8758B7DE}"/>
              </a:ext>
            </a:extLst>
          </p:cNvPr>
          <p:cNvSpPr/>
          <p:nvPr/>
        </p:nvSpPr>
        <p:spPr>
          <a:xfrm>
            <a:off x="5461660" y="5534710"/>
            <a:ext cx="5982917" cy="1185813"/>
          </a:xfrm>
          <a:prstGeom prst="roundRect">
            <a:avLst>
              <a:gd name="adj" fmla="val 0"/>
            </a:avLst>
          </a:pr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AE87EF41-67E7-4887-B072-39080503FFFE}"/>
              </a:ext>
            </a:extLst>
          </p:cNvPr>
          <p:cNvSpPr txBox="1"/>
          <p:nvPr/>
        </p:nvSpPr>
        <p:spPr>
          <a:xfrm>
            <a:off x="5596204" y="5610013"/>
            <a:ext cx="1980029" cy="307777"/>
          </a:xfrm>
          <a:prstGeom prst="rect">
            <a:avLst/>
          </a:prstGeom>
          <a:noFill/>
        </p:spPr>
        <p:txBody>
          <a:bodyPr wrap="none" rtlCol="0">
            <a:spAutoFit/>
          </a:bodyPr>
          <a:lstStyle/>
          <a:p>
            <a:r>
              <a:rPr kumimoji="1" lang="en-US" altLang="ja-JP" sz="1400" b="1" u="sng" dirty="0"/>
              <a:t>【</a:t>
            </a:r>
            <a:r>
              <a:rPr kumimoji="1" lang="ja-JP" altLang="en-US" sz="1400" b="1" u="sng" dirty="0"/>
              <a:t>もうちょっと相談</a:t>
            </a:r>
            <a:r>
              <a:rPr kumimoji="1" lang="en-US" altLang="ja-JP" sz="1400" b="1" u="sng" dirty="0"/>
              <a:t>】</a:t>
            </a:r>
            <a:endParaRPr kumimoji="1" lang="ja-JP" altLang="en-US" sz="1400" b="1" u="sng" dirty="0"/>
          </a:p>
        </p:txBody>
      </p:sp>
    </p:spTree>
    <p:extLst>
      <p:ext uri="{BB962C8B-B14F-4D97-AF65-F5344CB8AC3E}">
        <p14:creationId xmlns:p14="http://schemas.microsoft.com/office/powerpoint/2010/main" val="401002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A64BC0-CDD2-4611-95B2-B86A4B99BDFF}"/>
              </a:ext>
            </a:extLst>
          </p:cNvPr>
          <p:cNvSpPr txBox="1"/>
          <p:nvPr/>
        </p:nvSpPr>
        <p:spPr>
          <a:xfrm>
            <a:off x="151075" y="174929"/>
            <a:ext cx="9187130" cy="1200329"/>
          </a:xfrm>
          <a:prstGeom prst="rect">
            <a:avLst/>
          </a:prstGeom>
          <a:noFill/>
        </p:spPr>
        <p:txBody>
          <a:bodyPr wrap="none" rtlCol="0">
            <a:spAutoFit/>
          </a:bodyPr>
          <a:lstStyle/>
          <a:p>
            <a:r>
              <a:rPr kumimoji="1" lang="en-US" altLang="ja-JP" dirty="0"/>
              <a:t>1</a:t>
            </a:r>
            <a:r>
              <a:rPr kumimoji="1" lang="ja-JP" altLang="en-US" dirty="0"/>
              <a:t>、アウトプット</a:t>
            </a:r>
            <a:endParaRPr kumimoji="1" lang="en-US" altLang="ja-JP" dirty="0"/>
          </a:p>
          <a:p>
            <a:r>
              <a:rPr lang="ja-JP" altLang="en-US" dirty="0"/>
              <a:t>　・どの様な形で考えるか＋手段・目的をはき違えないように、なぜなぜ分析は必要？</a:t>
            </a:r>
            <a:endParaRPr lang="en-US" altLang="ja-JP" dirty="0"/>
          </a:p>
          <a:p>
            <a:r>
              <a:rPr kumimoji="1" lang="ja-JP" altLang="en-US" dirty="0"/>
              <a:t>　（プロセスを大切にする。）</a:t>
            </a:r>
            <a:endParaRPr kumimoji="1" lang="en-US" altLang="ja-JP" dirty="0"/>
          </a:p>
          <a:p>
            <a:endParaRPr kumimoji="1" lang="ja-JP" altLang="en-US" dirty="0"/>
          </a:p>
        </p:txBody>
      </p:sp>
    </p:spTree>
    <p:extLst>
      <p:ext uri="{BB962C8B-B14F-4D97-AF65-F5344CB8AC3E}">
        <p14:creationId xmlns:p14="http://schemas.microsoft.com/office/powerpoint/2010/main" val="11363711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6610</TotalTime>
  <Words>1305</Words>
  <Application>Microsoft Office PowerPoint</Application>
  <PresentationFormat>ワイド画面</PresentationFormat>
  <Paragraphs>174</Paragraphs>
  <Slides>12</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FAアプリ(仮)概要及び詳細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FAアプリ草案</dc:title>
  <dc:creator>k.nagatomo@yashimasangyo.co.jp</dc:creator>
  <cp:lastModifiedBy>k.nagatomo@yashimasangyo.co.jp</cp:lastModifiedBy>
  <cp:revision>43</cp:revision>
  <dcterms:created xsi:type="dcterms:W3CDTF">2021-02-09T13:48:46Z</dcterms:created>
  <dcterms:modified xsi:type="dcterms:W3CDTF">2021-02-23T23:09:50Z</dcterms:modified>
</cp:coreProperties>
</file>