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59" r:id="rId7"/>
    <p:sldId id="260" r:id="rId8"/>
    <p:sldId id="264" r:id="rId9"/>
    <p:sldId id="261" r:id="rId10"/>
    <p:sldId id="265"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9" autoAdjust="0"/>
    <p:restoredTop sz="94660"/>
  </p:normalViewPr>
  <p:slideViewPr>
    <p:cSldViewPr snapToGrid="0">
      <p:cViewPr varScale="1">
        <p:scale>
          <a:sx n="84" d="100"/>
          <a:sy n="84" d="100"/>
        </p:scale>
        <p:origin x="108"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7FBEB3-9C1B-4C62-BE94-EBFD48ADF8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43EAA8-995D-47FF-B5D2-8751D1CB4A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CB248A8-59EE-4BC2-A57B-DE10B5F6B5B4}"/>
              </a:ext>
            </a:extLst>
          </p:cNvPr>
          <p:cNvSpPr>
            <a:spLocks noGrp="1"/>
          </p:cNvSpPr>
          <p:nvPr>
            <p:ph type="dt" sz="half" idx="10"/>
          </p:nvPr>
        </p:nvSpPr>
        <p:spPr/>
        <p:txBody>
          <a:bodyPr/>
          <a:lstStyle/>
          <a:p>
            <a:fld id="{201C8394-119A-4D1C-B1C6-A78F8A5DD72A}" type="datetimeFigureOut">
              <a:rPr kumimoji="1" lang="ja-JP" altLang="en-US" smtClean="0"/>
              <a:t>2021/4/7</a:t>
            </a:fld>
            <a:endParaRPr kumimoji="1" lang="ja-JP" altLang="en-US"/>
          </a:p>
        </p:txBody>
      </p:sp>
      <p:sp>
        <p:nvSpPr>
          <p:cNvPr id="5" name="フッター プレースホルダー 4">
            <a:extLst>
              <a:ext uri="{FF2B5EF4-FFF2-40B4-BE49-F238E27FC236}">
                <a16:creationId xmlns:a16="http://schemas.microsoft.com/office/drawing/2014/main" id="{44FFDD42-7DCE-41C6-AE85-CF73D45BB8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DA8B21-B687-4EC0-A009-D79E117BB10F}"/>
              </a:ext>
            </a:extLst>
          </p:cNvPr>
          <p:cNvSpPr>
            <a:spLocks noGrp="1"/>
          </p:cNvSpPr>
          <p:nvPr>
            <p:ph type="sldNum" sz="quarter" idx="12"/>
          </p:nvPr>
        </p:nvSpPr>
        <p:spPr/>
        <p:txBody>
          <a:bodyPr/>
          <a:lstStyle/>
          <a:p>
            <a:fld id="{7FE098BE-35FF-402E-B166-9F1F15440666}" type="slidenum">
              <a:rPr kumimoji="1" lang="ja-JP" altLang="en-US" smtClean="0"/>
              <a:t>‹#›</a:t>
            </a:fld>
            <a:endParaRPr kumimoji="1" lang="ja-JP" altLang="en-US"/>
          </a:p>
        </p:txBody>
      </p:sp>
    </p:spTree>
    <p:extLst>
      <p:ext uri="{BB962C8B-B14F-4D97-AF65-F5344CB8AC3E}">
        <p14:creationId xmlns:p14="http://schemas.microsoft.com/office/powerpoint/2010/main" val="1985007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997E4-4C91-4247-A727-56E957067C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AEE517-04A0-47F7-BC23-4162A9F565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DB31D6-9900-4E5A-BBED-591C3F53D690}"/>
              </a:ext>
            </a:extLst>
          </p:cNvPr>
          <p:cNvSpPr>
            <a:spLocks noGrp="1"/>
          </p:cNvSpPr>
          <p:nvPr>
            <p:ph type="dt" sz="half" idx="10"/>
          </p:nvPr>
        </p:nvSpPr>
        <p:spPr/>
        <p:txBody>
          <a:bodyPr/>
          <a:lstStyle/>
          <a:p>
            <a:fld id="{201C8394-119A-4D1C-B1C6-A78F8A5DD72A}" type="datetimeFigureOut">
              <a:rPr kumimoji="1" lang="ja-JP" altLang="en-US" smtClean="0"/>
              <a:t>2021/4/7</a:t>
            </a:fld>
            <a:endParaRPr kumimoji="1" lang="ja-JP" altLang="en-US"/>
          </a:p>
        </p:txBody>
      </p:sp>
      <p:sp>
        <p:nvSpPr>
          <p:cNvPr id="5" name="フッター プレースホルダー 4">
            <a:extLst>
              <a:ext uri="{FF2B5EF4-FFF2-40B4-BE49-F238E27FC236}">
                <a16:creationId xmlns:a16="http://schemas.microsoft.com/office/drawing/2014/main" id="{2EE57E67-89AB-48AF-ABAF-D82B40C363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77EA80-2087-48B9-87F7-612CC149955B}"/>
              </a:ext>
            </a:extLst>
          </p:cNvPr>
          <p:cNvSpPr>
            <a:spLocks noGrp="1"/>
          </p:cNvSpPr>
          <p:nvPr>
            <p:ph type="sldNum" sz="quarter" idx="12"/>
          </p:nvPr>
        </p:nvSpPr>
        <p:spPr/>
        <p:txBody>
          <a:bodyPr/>
          <a:lstStyle/>
          <a:p>
            <a:fld id="{7FE098BE-35FF-402E-B166-9F1F15440666}" type="slidenum">
              <a:rPr kumimoji="1" lang="ja-JP" altLang="en-US" smtClean="0"/>
              <a:t>‹#›</a:t>
            </a:fld>
            <a:endParaRPr kumimoji="1" lang="ja-JP" altLang="en-US"/>
          </a:p>
        </p:txBody>
      </p:sp>
    </p:spTree>
    <p:extLst>
      <p:ext uri="{BB962C8B-B14F-4D97-AF65-F5344CB8AC3E}">
        <p14:creationId xmlns:p14="http://schemas.microsoft.com/office/powerpoint/2010/main" val="2413547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7DAB658-DC24-4B34-8CB5-8BE42777DB8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29BB72-9C0F-4C79-8505-2C4D988B1DC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39E4B4-79C9-470F-8A1A-8C006A977B30}"/>
              </a:ext>
            </a:extLst>
          </p:cNvPr>
          <p:cNvSpPr>
            <a:spLocks noGrp="1"/>
          </p:cNvSpPr>
          <p:nvPr>
            <p:ph type="dt" sz="half" idx="10"/>
          </p:nvPr>
        </p:nvSpPr>
        <p:spPr/>
        <p:txBody>
          <a:bodyPr/>
          <a:lstStyle/>
          <a:p>
            <a:fld id="{201C8394-119A-4D1C-B1C6-A78F8A5DD72A}" type="datetimeFigureOut">
              <a:rPr kumimoji="1" lang="ja-JP" altLang="en-US" smtClean="0"/>
              <a:t>2021/4/7</a:t>
            </a:fld>
            <a:endParaRPr kumimoji="1" lang="ja-JP" altLang="en-US"/>
          </a:p>
        </p:txBody>
      </p:sp>
      <p:sp>
        <p:nvSpPr>
          <p:cNvPr id="5" name="フッター プレースホルダー 4">
            <a:extLst>
              <a:ext uri="{FF2B5EF4-FFF2-40B4-BE49-F238E27FC236}">
                <a16:creationId xmlns:a16="http://schemas.microsoft.com/office/drawing/2014/main" id="{8AFF1963-17B7-4186-B589-619EF62156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A8C3B7-B7F5-4D74-96D8-B795D4C23712}"/>
              </a:ext>
            </a:extLst>
          </p:cNvPr>
          <p:cNvSpPr>
            <a:spLocks noGrp="1"/>
          </p:cNvSpPr>
          <p:nvPr>
            <p:ph type="sldNum" sz="quarter" idx="12"/>
          </p:nvPr>
        </p:nvSpPr>
        <p:spPr/>
        <p:txBody>
          <a:bodyPr/>
          <a:lstStyle/>
          <a:p>
            <a:fld id="{7FE098BE-35FF-402E-B166-9F1F15440666}" type="slidenum">
              <a:rPr kumimoji="1" lang="ja-JP" altLang="en-US" smtClean="0"/>
              <a:t>‹#›</a:t>
            </a:fld>
            <a:endParaRPr kumimoji="1" lang="ja-JP" altLang="en-US"/>
          </a:p>
        </p:txBody>
      </p:sp>
    </p:spTree>
    <p:extLst>
      <p:ext uri="{BB962C8B-B14F-4D97-AF65-F5344CB8AC3E}">
        <p14:creationId xmlns:p14="http://schemas.microsoft.com/office/powerpoint/2010/main" val="100899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47270F-78C0-4299-B22D-130BA4F241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FE9B68-2940-4E33-ACA7-338DF001606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CBAD87-47C0-4CB2-A17C-9040396C90C5}"/>
              </a:ext>
            </a:extLst>
          </p:cNvPr>
          <p:cNvSpPr>
            <a:spLocks noGrp="1"/>
          </p:cNvSpPr>
          <p:nvPr>
            <p:ph type="dt" sz="half" idx="10"/>
          </p:nvPr>
        </p:nvSpPr>
        <p:spPr/>
        <p:txBody>
          <a:bodyPr/>
          <a:lstStyle/>
          <a:p>
            <a:fld id="{201C8394-119A-4D1C-B1C6-A78F8A5DD72A}" type="datetimeFigureOut">
              <a:rPr kumimoji="1" lang="ja-JP" altLang="en-US" smtClean="0"/>
              <a:t>2021/4/7</a:t>
            </a:fld>
            <a:endParaRPr kumimoji="1" lang="ja-JP" altLang="en-US"/>
          </a:p>
        </p:txBody>
      </p:sp>
      <p:sp>
        <p:nvSpPr>
          <p:cNvPr id="5" name="フッター プレースホルダー 4">
            <a:extLst>
              <a:ext uri="{FF2B5EF4-FFF2-40B4-BE49-F238E27FC236}">
                <a16:creationId xmlns:a16="http://schemas.microsoft.com/office/drawing/2014/main" id="{E2280683-968C-4120-9CFD-1807E6D01E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FD9B95-0BEA-4C45-AE68-170909D59CEE}"/>
              </a:ext>
            </a:extLst>
          </p:cNvPr>
          <p:cNvSpPr>
            <a:spLocks noGrp="1"/>
          </p:cNvSpPr>
          <p:nvPr>
            <p:ph type="sldNum" sz="quarter" idx="12"/>
          </p:nvPr>
        </p:nvSpPr>
        <p:spPr/>
        <p:txBody>
          <a:bodyPr/>
          <a:lstStyle/>
          <a:p>
            <a:fld id="{7FE098BE-35FF-402E-B166-9F1F15440666}" type="slidenum">
              <a:rPr kumimoji="1" lang="ja-JP" altLang="en-US" smtClean="0"/>
              <a:t>‹#›</a:t>
            </a:fld>
            <a:endParaRPr kumimoji="1" lang="ja-JP" altLang="en-US"/>
          </a:p>
        </p:txBody>
      </p:sp>
    </p:spTree>
    <p:extLst>
      <p:ext uri="{BB962C8B-B14F-4D97-AF65-F5344CB8AC3E}">
        <p14:creationId xmlns:p14="http://schemas.microsoft.com/office/powerpoint/2010/main" val="45629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725A25-4AA4-4598-B79F-343CAF370D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53E19E-F5E3-4477-BDA8-3BEFCE7B0F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B0C6B21-6779-4568-BD17-43F4A3932DCD}"/>
              </a:ext>
            </a:extLst>
          </p:cNvPr>
          <p:cNvSpPr>
            <a:spLocks noGrp="1"/>
          </p:cNvSpPr>
          <p:nvPr>
            <p:ph type="dt" sz="half" idx="10"/>
          </p:nvPr>
        </p:nvSpPr>
        <p:spPr/>
        <p:txBody>
          <a:bodyPr/>
          <a:lstStyle/>
          <a:p>
            <a:fld id="{201C8394-119A-4D1C-B1C6-A78F8A5DD72A}" type="datetimeFigureOut">
              <a:rPr kumimoji="1" lang="ja-JP" altLang="en-US" smtClean="0"/>
              <a:t>2021/4/7</a:t>
            </a:fld>
            <a:endParaRPr kumimoji="1" lang="ja-JP" altLang="en-US"/>
          </a:p>
        </p:txBody>
      </p:sp>
      <p:sp>
        <p:nvSpPr>
          <p:cNvPr id="5" name="フッター プレースホルダー 4">
            <a:extLst>
              <a:ext uri="{FF2B5EF4-FFF2-40B4-BE49-F238E27FC236}">
                <a16:creationId xmlns:a16="http://schemas.microsoft.com/office/drawing/2014/main" id="{B44614F9-2F9F-4847-807F-7E2AB5619E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84EEF8-66BA-46EC-A63C-047D8E00876E}"/>
              </a:ext>
            </a:extLst>
          </p:cNvPr>
          <p:cNvSpPr>
            <a:spLocks noGrp="1"/>
          </p:cNvSpPr>
          <p:nvPr>
            <p:ph type="sldNum" sz="quarter" idx="12"/>
          </p:nvPr>
        </p:nvSpPr>
        <p:spPr/>
        <p:txBody>
          <a:bodyPr/>
          <a:lstStyle/>
          <a:p>
            <a:fld id="{7FE098BE-35FF-402E-B166-9F1F15440666}" type="slidenum">
              <a:rPr kumimoji="1" lang="ja-JP" altLang="en-US" smtClean="0"/>
              <a:t>‹#›</a:t>
            </a:fld>
            <a:endParaRPr kumimoji="1" lang="ja-JP" altLang="en-US"/>
          </a:p>
        </p:txBody>
      </p:sp>
    </p:spTree>
    <p:extLst>
      <p:ext uri="{BB962C8B-B14F-4D97-AF65-F5344CB8AC3E}">
        <p14:creationId xmlns:p14="http://schemas.microsoft.com/office/powerpoint/2010/main" val="204766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8E4A12-3A69-478A-822C-3CC4BBFB53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59D1C8D-F34F-4334-A815-D0C67911940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7BDCF5C-9C7A-4258-BD3E-F087401D20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2D7DB08-F449-40C6-A991-3484C7513880}"/>
              </a:ext>
            </a:extLst>
          </p:cNvPr>
          <p:cNvSpPr>
            <a:spLocks noGrp="1"/>
          </p:cNvSpPr>
          <p:nvPr>
            <p:ph type="dt" sz="half" idx="10"/>
          </p:nvPr>
        </p:nvSpPr>
        <p:spPr/>
        <p:txBody>
          <a:bodyPr/>
          <a:lstStyle/>
          <a:p>
            <a:fld id="{201C8394-119A-4D1C-B1C6-A78F8A5DD72A}" type="datetimeFigureOut">
              <a:rPr kumimoji="1" lang="ja-JP" altLang="en-US" smtClean="0"/>
              <a:t>2021/4/7</a:t>
            </a:fld>
            <a:endParaRPr kumimoji="1" lang="ja-JP" altLang="en-US"/>
          </a:p>
        </p:txBody>
      </p:sp>
      <p:sp>
        <p:nvSpPr>
          <p:cNvPr id="6" name="フッター プレースホルダー 5">
            <a:extLst>
              <a:ext uri="{FF2B5EF4-FFF2-40B4-BE49-F238E27FC236}">
                <a16:creationId xmlns:a16="http://schemas.microsoft.com/office/drawing/2014/main" id="{CDC74E96-82BF-4B4C-803A-E2B4119EE2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F45E66-C513-4B6A-A034-37562160C1D2}"/>
              </a:ext>
            </a:extLst>
          </p:cNvPr>
          <p:cNvSpPr>
            <a:spLocks noGrp="1"/>
          </p:cNvSpPr>
          <p:nvPr>
            <p:ph type="sldNum" sz="quarter" idx="12"/>
          </p:nvPr>
        </p:nvSpPr>
        <p:spPr/>
        <p:txBody>
          <a:bodyPr/>
          <a:lstStyle/>
          <a:p>
            <a:fld id="{7FE098BE-35FF-402E-B166-9F1F15440666}" type="slidenum">
              <a:rPr kumimoji="1" lang="ja-JP" altLang="en-US" smtClean="0"/>
              <a:t>‹#›</a:t>
            </a:fld>
            <a:endParaRPr kumimoji="1" lang="ja-JP" altLang="en-US"/>
          </a:p>
        </p:txBody>
      </p:sp>
    </p:spTree>
    <p:extLst>
      <p:ext uri="{BB962C8B-B14F-4D97-AF65-F5344CB8AC3E}">
        <p14:creationId xmlns:p14="http://schemas.microsoft.com/office/powerpoint/2010/main" val="145524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EE7D99-6FF0-41CB-9E9E-DA42D103953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7CDC38-B90D-4FE5-828B-8A17C35C8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319705-1D3B-4A98-9469-419F6BDB24F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086EDB0-8336-4B28-A575-62B78CB65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81102E8-0540-4A61-A7D9-EA916CF49E6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486BA7C-B82A-42DC-801D-7C1A005F18F8}"/>
              </a:ext>
            </a:extLst>
          </p:cNvPr>
          <p:cNvSpPr>
            <a:spLocks noGrp="1"/>
          </p:cNvSpPr>
          <p:nvPr>
            <p:ph type="dt" sz="half" idx="10"/>
          </p:nvPr>
        </p:nvSpPr>
        <p:spPr/>
        <p:txBody>
          <a:bodyPr/>
          <a:lstStyle/>
          <a:p>
            <a:fld id="{201C8394-119A-4D1C-B1C6-A78F8A5DD72A}" type="datetimeFigureOut">
              <a:rPr kumimoji="1" lang="ja-JP" altLang="en-US" smtClean="0"/>
              <a:t>2021/4/7</a:t>
            </a:fld>
            <a:endParaRPr kumimoji="1" lang="ja-JP" altLang="en-US"/>
          </a:p>
        </p:txBody>
      </p:sp>
      <p:sp>
        <p:nvSpPr>
          <p:cNvPr id="8" name="フッター プレースホルダー 7">
            <a:extLst>
              <a:ext uri="{FF2B5EF4-FFF2-40B4-BE49-F238E27FC236}">
                <a16:creationId xmlns:a16="http://schemas.microsoft.com/office/drawing/2014/main" id="{EC9BCEF4-18B5-4A89-82F7-48A1932A28A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5E23030-774C-4383-9702-634D616B7625}"/>
              </a:ext>
            </a:extLst>
          </p:cNvPr>
          <p:cNvSpPr>
            <a:spLocks noGrp="1"/>
          </p:cNvSpPr>
          <p:nvPr>
            <p:ph type="sldNum" sz="quarter" idx="12"/>
          </p:nvPr>
        </p:nvSpPr>
        <p:spPr/>
        <p:txBody>
          <a:bodyPr/>
          <a:lstStyle/>
          <a:p>
            <a:fld id="{7FE098BE-35FF-402E-B166-9F1F15440666}" type="slidenum">
              <a:rPr kumimoji="1" lang="ja-JP" altLang="en-US" smtClean="0"/>
              <a:t>‹#›</a:t>
            </a:fld>
            <a:endParaRPr kumimoji="1" lang="ja-JP" altLang="en-US"/>
          </a:p>
        </p:txBody>
      </p:sp>
    </p:spTree>
    <p:extLst>
      <p:ext uri="{BB962C8B-B14F-4D97-AF65-F5344CB8AC3E}">
        <p14:creationId xmlns:p14="http://schemas.microsoft.com/office/powerpoint/2010/main" val="31133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F1B219-79A8-4EEF-8BBA-867A35B1406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A74E520-9A34-42D9-971F-337F8D67D506}"/>
              </a:ext>
            </a:extLst>
          </p:cNvPr>
          <p:cNvSpPr>
            <a:spLocks noGrp="1"/>
          </p:cNvSpPr>
          <p:nvPr>
            <p:ph type="dt" sz="half" idx="10"/>
          </p:nvPr>
        </p:nvSpPr>
        <p:spPr/>
        <p:txBody>
          <a:bodyPr/>
          <a:lstStyle/>
          <a:p>
            <a:fld id="{201C8394-119A-4D1C-B1C6-A78F8A5DD72A}" type="datetimeFigureOut">
              <a:rPr kumimoji="1" lang="ja-JP" altLang="en-US" smtClean="0"/>
              <a:t>2021/4/7</a:t>
            </a:fld>
            <a:endParaRPr kumimoji="1" lang="ja-JP" altLang="en-US"/>
          </a:p>
        </p:txBody>
      </p:sp>
      <p:sp>
        <p:nvSpPr>
          <p:cNvPr id="4" name="フッター プレースホルダー 3">
            <a:extLst>
              <a:ext uri="{FF2B5EF4-FFF2-40B4-BE49-F238E27FC236}">
                <a16:creationId xmlns:a16="http://schemas.microsoft.com/office/drawing/2014/main" id="{E58E148B-9D94-4851-8F3B-FF6DD941F4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7DA363A-00A7-41F5-915E-DB0CC3F9F62A}"/>
              </a:ext>
            </a:extLst>
          </p:cNvPr>
          <p:cNvSpPr>
            <a:spLocks noGrp="1"/>
          </p:cNvSpPr>
          <p:nvPr>
            <p:ph type="sldNum" sz="quarter" idx="12"/>
          </p:nvPr>
        </p:nvSpPr>
        <p:spPr/>
        <p:txBody>
          <a:bodyPr/>
          <a:lstStyle/>
          <a:p>
            <a:fld id="{7FE098BE-35FF-402E-B166-9F1F15440666}" type="slidenum">
              <a:rPr kumimoji="1" lang="ja-JP" altLang="en-US" smtClean="0"/>
              <a:t>‹#›</a:t>
            </a:fld>
            <a:endParaRPr kumimoji="1" lang="ja-JP" altLang="en-US"/>
          </a:p>
        </p:txBody>
      </p:sp>
    </p:spTree>
    <p:extLst>
      <p:ext uri="{BB962C8B-B14F-4D97-AF65-F5344CB8AC3E}">
        <p14:creationId xmlns:p14="http://schemas.microsoft.com/office/powerpoint/2010/main" val="4107289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431F7F-094C-4602-A184-52EAD4EB21CD}"/>
              </a:ext>
            </a:extLst>
          </p:cNvPr>
          <p:cNvSpPr>
            <a:spLocks noGrp="1"/>
          </p:cNvSpPr>
          <p:nvPr>
            <p:ph type="dt" sz="half" idx="10"/>
          </p:nvPr>
        </p:nvSpPr>
        <p:spPr/>
        <p:txBody>
          <a:bodyPr/>
          <a:lstStyle/>
          <a:p>
            <a:fld id="{201C8394-119A-4D1C-B1C6-A78F8A5DD72A}" type="datetimeFigureOut">
              <a:rPr kumimoji="1" lang="ja-JP" altLang="en-US" smtClean="0"/>
              <a:t>2021/4/7</a:t>
            </a:fld>
            <a:endParaRPr kumimoji="1" lang="ja-JP" altLang="en-US"/>
          </a:p>
        </p:txBody>
      </p:sp>
      <p:sp>
        <p:nvSpPr>
          <p:cNvPr id="3" name="フッター プレースホルダー 2">
            <a:extLst>
              <a:ext uri="{FF2B5EF4-FFF2-40B4-BE49-F238E27FC236}">
                <a16:creationId xmlns:a16="http://schemas.microsoft.com/office/drawing/2014/main" id="{F57CE9A0-01F5-47FB-A047-B824C339AC2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AC2B128-67BB-4655-A928-5F6365EF5F50}"/>
              </a:ext>
            </a:extLst>
          </p:cNvPr>
          <p:cNvSpPr>
            <a:spLocks noGrp="1"/>
          </p:cNvSpPr>
          <p:nvPr>
            <p:ph type="sldNum" sz="quarter" idx="12"/>
          </p:nvPr>
        </p:nvSpPr>
        <p:spPr/>
        <p:txBody>
          <a:bodyPr/>
          <a:lstStyle/>
          <a:p>
            <a:fld id="{7FE098BE-35FF-402E-B166-9F1F15440666}" type="slidenum">
              <a:rPr kumimoji="1" lang="ja-JP" altLang="en-US" smtClean="0"/>
              <a:t>‹#›</a:t>
            </a:fld>
            <a:endParaRPr kumimoji="1" lang="ja-JP" altLang="en-US"/>
          </a:p>
        </p:txBody>
      </p:sp>
    </p:spTree>
    <p:extLst>
      <p:ext uri="{BB962C8B-B14F-4D97-AF65-F5344CB8AC3E}">
        <p14:creationId xmlns:p14="http://schemas.microsoft.com/office/powerpoint/2010/main" val="662658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B07356-E84D-400D-AD13-8CA4EABEDC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051EACC-FA4E-4D6F-8A41-484F58AE1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0C36C23-DFD1-4547-84DD-622526F8F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7C487E1-6808-483F-B5E5-BB442F8AEBD4}"/>
              </a:ext>
            </a:extLst>
          </p:cNvPr>
          <p:cNvSpPr>
            <a:spLocks noGrp="1"/>
          </p:cNvSpPr>
          <p:nvPr>
            <p:ph type="dt" sz="half" idx="10"/>
          </p:nvPr>
        </p:nvSpPr>
        <p:spPr/>
        <p:txBody>
          <a:bodyPr/>
          <a:lstStyle/>
          <a:p>
            <a:fld id="{201C8394-119A-4D1C-B1C6-A78F8A5DD72A}" type="datetimeFigureOut">
              <a:rPr kumimoji="1" lang="ja-JP" altLang="en-US" smtClean="0"/>
              <a:t>2021/4/7</a:t>
            </a:fld>
            <a:endParaRPr kumimoji="1" lang="ja-JP" altLang="en-US"/>
          </a:p>
        </p:txBody>
      </p:sp>
      <p:sp>
        <p:nvSpPr>
          <p:cNvPr id="6" name="フッター プレースホルダー 5">
            <a:extLst>
              <a:ext uri="{FF2B5EF4-FFF2-40B4-BE49-F238E27FC236}">
                <a16:creationId xmlns:a16="http://schemas.microsoft.com/office/drawing/2014/main" id="{CEA91636-5B4A-4B0E-989A-E3C9D3C4E5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3D20AD-BBC8-48BE-8954-64620E7266B6}"/>
              </a:ext>
            </a:extLst>
          </p:cNvPr>
          <p:cNvSpPr>
            <a:spLocks noGrp="1"/>
          </p:cNvSpPr>
          <p:nvPr>
            <p:ph type="sldNum" sz="quarter" idx="12"/>
          </p:nvPr>
        </p:nvSpPr>
        <p:spPr/>
        <p:txBody>
          <a:bodyPr/>
          <a:lstStyle/>
          <a:p>
            <a:fld id="{7FE098BE-35FF-402E-B166-9F1F15440666}" type="slidenum">
              <a:rPr kumimoji="1" lang="ja-JP" altLang="en-US" smtClean="0"/>
              <a:t>‹#›</a:t>
            </a:fld>
            <a:endParaRPr kumimoji="1" lang="ja-JP" altLang="en-US"/>
          </a:p>
        </p:txBody>
      </p:sp>
    </p:spTree>
    <p:extLst>
      <p:ext uri="{BB962C8B-B14F-4D97-AF65-F5344CB8AC3E}">
        <p14:creationId xmlns:p14="http://schemas.microsoft.com/office/powerpoint/2010/main" val="331011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FD45C-352A-4B95-9D66-E6F3DD5E9AE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46EF3A-213C-4123-A1E9-4B7335A736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7BE8A65-D9E2-4F08-BFB3-53FF4E70D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D432424-0F99-47E6-86FD-0A8A4B628D24}"/>
              </a:ext>
            </a:extLst>
          </p:cNvPr>
          <p:cNvSpPr>
            <a:spLocks noGrp="1"/>
          </p:cNvSpPr>
          <p:nvPr>
            <p:ph type="dt" sz="half" idx="10"/>
          </p:nvPr>
        </p:nvSpPr>
        <p:spPr/>
        <p:txBody>
          <a:bodyPr/>
          <a:lstStyle/>
          <a:p>
            <a:fld id="{201C8394-119A-4D1C-B1C6-A78F8A5DD72A}" type="datetimeFigureOut">
              <a:rPr kumimoji="1" lang="ja-JP" altLang="en-US" smtClean="0"/>
              <a:t>2021/4/7</a:t>
            </a:fld>
            <a:endParaRPr kumimoji="1" lang="ja-JP" altLang="en-US"/>
          </a:p>
        </p:txBody>
      </p:sp>
      <p:sp>
        <p:nvSpPr>
          <p:cNvPr id="6" name="フッター プレースホルダー 5">
            <a:extLst>
              <a:ext uri="{FF2B5EF4-FFF2-40B4-BE49-F238E27FC236}">
                <a16:creationId xmlns:a16="http://schemas.microsoft.com/office/drawing/2014/main" id="{A8AA54B7-2102-43D4-9EBC-31F4611FD6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E7326F-38DD-4FE1-B945-3F43A4DA899C}"/>
              </a:ext>
            </a:extLst>
          </p:cNvPr>
          <p:cNvSpPr>
            <a:spLocks noGrp="1"/>
          </p:cNvSpPr>
          <p:nvPr>
            <p:ph type="sldNum" sz="quarter" idx="12"/>
          </p:nvPr>
        </p:nvSpPr>
        <p:spPr/>
        <p:txBody>
          <a:bodyPr/>
          <a:lstStyle/>
          <a:p>
            <a:fld id="{7FE098BE-35FF-402E-B166-9F1F15440666}" type="slidenum">
              <a:rPr kumimoji="1" lang="ja-JP" altLang="en-US" smtClean="0"/>
              <a:t>‹#›</a:t>
            </a:fld>
            <a:endParaRPr kumimoji="1" lang="ja-JP" altLang="en-US"/>
          </a:p>
        </p:txBody>
      </p:sp>
    </p:spTree>
    <p:extLst>
      <p:ext uri="{BB962C8B-B14F-4D97-AF65-F5344CB8AC3E}">
        <p14:creationId xmlns:p14="http://schemas.microsoft.com/office/powerpoint/2010/main" val="357655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7BBC407-A80E-4D41-9CAF-AB5A97806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7A1AB3-2B8E-410B-A099-C6F797FC21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D73956-86BB-4E14-805E-4BDD5E2229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C8394-119A-4D1C-B1C6-A78F8A5DD72A}" type="datetimeFigureOut">
              <a:rPr kumimoji="1" lang="ja-JP" altLang="en-US" smtClean="0"/>
              <a:t>2021/4/7</a:t>
            </a:fld>
            <a:endParaRPr kumimoji="1" lang="ja-JP" altLang="en-US"/>
          </a:p>
        </p:txBody>
      </p:sp>
      <p:sp>
        <p:nvSpPr>
          <p:cNvPr id="5" name="フッター プレースホルダー 4">
            <a:extLst>
              <a:ext uri="{FF2B5EF4-FFF2-40B4-BE49-F238E27FC236}">
                <a16:creationId xmlns:a16="http://schemas.microsoft.com/office/drawing/2014/main" id="{2B9E356D-C1A9-49DD-AA0B-FE9F38B519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B544447-F044-4D56-913F-BE1863ECD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098BE-35FF-402E-B166-9F1F15440666}" type="slidenum">
              <a:rPr kumimoji="1" lang="ja-JP" altLang="en-US" smtClean="0"/>
              <a:t>‹#›</a:t>
            </a:fld>
            <a:endParaRPr kumimoji="1" lang="ja-JP" altLang="en-US"/>
          </a:p>
        </p:txBody>
      </p:sp>
    </p:spTree>
    <p:extLst>
      <p:ext uri="{BB962C8B-B14F-4D97-AF65-F5344CB8AC3E}">
        <p14:creationId xmlns:p14="http://schemas.microsoft.com/office/powerpoint/2010/main" val="1587014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6.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109B685-0FC5-4510-84CC-E4F6559162EC}"/>
              </a:ext>
            </a:extLst>
          </p:cNvPr>
          <p:cNvSpPr txBox="1"/>
          <p:nvPr/>
        </p:nvSpPr>
        <p:spPr>
          <a:xfrm>
            <a:off x="217170" y="182880"/>
            <a:ext cx="2286000" cy="369332"/>
          </a:xfrm>
          <a:prstGeom prst="rect">
            <a:avLst/>
          </a:prstGeom>
          <a:noFill/>
        </p:spPr>
        <p:txBody>
          <a:bodyPr wrap="square" rtlCol="0">
            <a:spAutoFit/>
          </a:bodyPr>
          <a:lstStyle/>
          <a:p>
            <a:r>
              <a:rPr kumimoji="1" lang="ja-JP" altLang="en-US" dirty="0"/>
              <a:t>本資料の説明</a:t>
            </a:r>
          </a:p>
        </p:txBody>
      </p:sp>
    </p:spTree>
    <p:extLst>
      <p:ext uri="{BB962C8B-B14F-4D97-AF65-F5344CB8AC3E}">
        <p14:creationId xmlns:p14="http://schemas.microsoft.com/office/powerpoint/2010/main" val="210108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B2884E5-D723-47EC-B059-36355B9518E8}"/>
              </a:ext>
            </a:extLst>
          </p:cNvPr>
          <p:cNvSpPr/>
          <p:nvPr/>
        </p:nvSpPr>
        <p:spPr>
          <a:xfrm>
            <a:off x="211667" y="245532"/>
            <a:ext cx="9347199" cy="64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具体的な相談事例を記載する</a:t>
            </a:r>
          </a:p>
        </p:txBody>
      </p:sp>
      <p:sp>
        <p:nvSpPr>
          <p:cNvPr id="3" name="正方形/長方形 2">
            <a:extLst>
              <a:ext uri="{FF2B5EF4-FFF2-40B4-BE49-F238E27FC236}">
                <a16:creationId xmlns:a16="http://schemas.microsoft.com/office/drawing/2014/main" id="{5AC06134-842D-4A4F-B4ED-6E77F5A4095C}"/>
              </a:ext>
            </a:extLst>
          </p:cNvPr>
          <p:cNvSpPr/>
          <p:nvPr/>
        </p:nvSpPr>
        <p:spPr>
          <a:xfrm>
            <a:off x="9779000" y="245533"/>
            <a:ext cx="2247900" cy="64963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0" dirty="0"/>
              <a:t>広告</a:t>
            </a:r>
          </a:p>
        </p:txBody>
      </p:sp>
    </p:spTree>
    <p:extLst>
      <p:ext uri="{BB962C8B-B14F-4D97-AF65-F5344CB8AC3E}">
        <p14:creationId xmlns:p14="http://schemas.microsoft.com/office/powerpoint/2010/main" val="114718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F9D5FC4-D750-4F7E-9D7D-46F577E50109}"/>
              </a:ext>
            </a:extLst>
          </p:cNvPr>
          <p:cNvSpPr txBox="1"/>
          <p:nvPr/>
        </p:nvSpPr>
        <p:spPr>
          <a:xfrm>
            <a:off x="95768" y="93246"/>
            <a:ext cx="1233030" cy="338554"/>
          </a:xfrm>
          <a:prstGeom prst="rect">
            <a:avLst/>
          </a:prstGeom>
          <a:noFill/>
        </p:spPr>
        <p:txBody>
          <a:bodyPr wrap="none" rtlCol="0">
            <a:spAutoFit/>
          </a:bodyPr>
          <a:lstStyle/>
          <a:p>
            <a:r>
              <a:rPr lang="en-US" altLang="ja-JP" sz="1600" dirty="0"/>
              <a:t>3</a:t>
            </a:r>
            <a:r>
              <a:rPr kumimoji="1" lang="ja-JP" altLang="en-US" sz="1600" dirty="0"/>
              <a:t>－</a:t>
            </a:r>
            <a:r>
              <a:rPr kumimoji="1" lang="en-US" altLang="ja-JP" sz="1600" dirty="0"/>
              <a:t>1</a:t>
            </a:r>
            <a:r>
              <a:rPr kumimoji="1" lang="ja-JP" altLang="en-US" sz="1600" dirty="0"/>
              <a:t>の備考</a:t>
            </a:r>
          </a:p>
        </p:txBody>
      </p:sp>
      <p:sp>
        <p:nvSpPr>
          <p:cNvPr id="3" name="正方形/長方形 2">
            <a:extLst>
              <a:ext uri="{FF2B5EF4-FFF2-40B4-BE49-F238E27FC236}">
                <a16:creationId xmlns:a16="http://schemas.microsoft.com/office/drawing/2014/main" id="{3BB75605-0919-43CB-A170-0AD9869D3E14}"/>
              </a:ext>
            </a:extLst>
          </p:cNvPr>
          <p:cNvSpPr/>
          <p:nvPr/>
        </p:nvSpPr>
        <p:spPr>
          <a:xfrm>
            <a:off x="1516521" y="146056"/>
            <a:ext cx="2128379" cy="338554"/>
          </a:xfrm>
          <a:prstGeom prst="rect">
            <a:avLst/>
          </a:prstGeom>
          <a:solidFill>
            <a:schemeClr val="accent5">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ja-JP" altLang="en-US" sz="1200" b="1" dirty="0">
                <a:solidFill>
                  <a:schemeClr val="tx1"/>
                </a:solidFill>
              </a:rPr>
              <a:t>コラボレーターに相談する</a:t>
            </a:r>
            <a:endParaRPr lang="en-US" altLang="ja-JP" sz="1200" b="1" dirty="0">
              <a:solidFill>
                <a:schemeClr val="tx1"/>
              </a:solidFill>
            </a:endParaRPr>
          </a:p>
        </p:txBody>
      </p:sp>
      <p:sp>
        <p:nvSpPr>
          <p:cNvPr id="4" name="テキスト ボックス 3">
            <a:extLst>
              <a:ext uri="{FF2B5EF4-FFF2-40B4-BE49-F238E27FC236}">
                <a16:creationId xmlns:a16="http://schemas.microsoft.com/office/drawing/2014/main" id="{BF0CF09A-B116-44BB-95B3-EDE6423108AB}"/>
              </a:ext>
            </a:extLst>
          </p:cNvPr>
          <p:cNvSpPr txBox="1"/>
          <p:nvPr/>
        </p:nvSpPr>
        <p:spPr>
          <a:xfrm>
            <a:off x="3832623" y="136501"/>
            <a:ext cx="877163" cy="369332"/>
          </a:xfrm>
          <a:prstGeom prst="rect">
            <a:avLst/>
          </a:prstGeom>
          <a:noFill/>
        </p:spPr>
        <p:txBody>
          <a:bodyPr wrap="none" rtlCol="0">
            <a:spAutoFit/>
          </a:bodyPr>
          <a:lstStyle/>
          <a:p>
            <a:r>
              <a:rPr kumimoji="1" lang="ja-JP" altLang="en-US" dirty="0"/>
              <a:t>の内容</a:t>
            </a:r>
          </a:p>
        </p:txBody>
      </p:sp>
    </p:spTree>
    <p:extLst>
      <p:ext uri="{BB962C8B-B14F-4D97-AF65-F5344CB8AC3E}">
        <p14:creationId xmlns:p14="http://schemas.microsoft.com/office/powerpoint/2010/main" val="1961729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A1C24EC-A65D-4042-8452-854DA5DDC9DE}"/>
              </a:ext>
            </a:extLst>
          </p:cNvPr>
          <p:cNvSpPr txBox="1"/>
          <p:nvPr/>
        </p:nvSpPr>
        <p:spPr>
          <a:xfrm>
            <a:off x="88793" y="143123"/>
            <a:ext cx="1826141" cy="569387"/>
          </a:xfrm>
          <a:prstGeom prst="rect">
            <a:avLst/>
          </a:prstGeom>
          <a:solidFill>
            <a:schemeClr val="accent5">
              <a:lumMod val="20000"/>
              <a:lumOff val="80000"/>
            </a:schemeClr>
          </a:solidFill>
        </p:spPr>
        <p:txBody>
          <a:bodyPr wrap="square" rtlCol="0">
            <a:spAutoFit/>
          </a:bodyPr>
          <a:lstStyle/>
          <a:p>
            <a:r>
              <a:rPr kumimoji="1" lang="ja-JP" altLang="en-US" sz="800" dirty="0"/>
              <a:t>みんなの「ちょっと」に役立ちたい</a:t>
            </a:r>
            <a:endParaRPr kumimoji="1" lang="en-US" altLang="ja-JP" sz="800" dirty="0"/>
          </a:p>
          <a:p>
            <a:pPr algn="ctr"/>
            <a:r>
              <a:rPr lang="ja-JP" altLang="en-US" sz="700" dirty="0"/>
              <a:t>ち ょ て っ く ど っ と こ む</a:t>
            </a:r>
            <a:endParaRPr lang="en-US" altLang="ja-JP" sz="700" dirty="0"/>
          </a:p>
          <a:p>
            <a:pPr algn="ctr"/>
            <a:r>
              <a:rPr kumimoji="1" lang="en-US" altLang="ja-JP" sz="1600" b="1" dirty="0">
                <a:solidFill>
                  <a:srgbClr val="0070C0"/>
                </a:solidFill>
              </a:rPr>
              <a:t>Chotech.com</a:t>
            </a:r>
            <a:endParaRPr kumimoji="1" lang="ja-JP" altLang="en-US" sz="700" b="1" dirty="0">
              <a:solidFill>
                <a:srgbClr val="0070C0"/>
              </a:solidFill>
            </a:endParaRPr>
          </a:p>
        </p:txBody>
      </p:sp>
      <p:sp>
        <p:nvSpPr>
          <p:cNvPr id="5" name="正方形/長方形 4">
            <a:hlinkClick r:id="rId2" action="ppaction://hlinksldjump"/>
            <a:extLst>
              <a:ext uri="{FF2B5EF4-FFF2-40B4-BE49-F238E27FC236}">
                <a16:creationId xmlns:a16="http://schemas.microsoft.com/office/drawing/2014/main" id="{B69A3186-77A8-4F6A-AADC-7212E16B10B1}"/>
              </a:ext>
            </a:extLst>
          </p:cNvPr>
          <p:cNvSpPr/>
          <p:nvPr/>
        </p:nvSpPr>
        <p:spPr>
          <a:xfrm>
            <a:off x="2361536" y="193937"/>
            <a:ext cx="1215243" cy="63242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会社概要</a:t>
            </a:r>
            <a:endParaRPr kumimoji="1" lang="ja-JP" altLang="en-US" b="1" dirty="0">
              <a:solidFill>
                <a:schemeClr val="tx1"/>
              </a:solidFill>
            </a:endParaRPr>
          </a:p>
        </p:txBody>
      </p:sp>
      <p:sp>
        <p:nvSpPr>
          <p:cNvPr id="7" name="正方形/長方形 6">
            <a:extLst>
              <a:ext uri="{FF2B5EF4-FFF2-40B4-BE49-F238E27FC236}">
                <a16:creationId xmlns:a16="http://schemas.microsoft.com/office/drawing/2014/main" id="{03D79F69-7FCC-48F6-A205-CB326A4D3E0F}"/>
              </a:ext>
            </a:extLst>
          </p:cNvPr>
          <p:cNvSpPr/>
          <p:nvPr/>
        </p:nvSpPr>
        <p:spPr>
          <a:xfrm>
            <a:off x="3875215" y="198652"/>
            <a:ext cx="1215243" cy="627708"/>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サービス</a:t>
            </a:r>
            <a:endParaRPr kumimoji="1" lang="ja-JP" altLang="en-US" b="1" dirty="0">
              <a:solidFill>
                <a:schemeClr val="tx1"/>
              </a:solidFill>
            </a:endParaRPr>
          </a:p>
        </p:txBody>
      </p:sp>
      <p:sp>
        <p:nvSpPr>
          <p:cNvPr id="8" name="正方形/長方形 7">
            <a:extLst>
              <a:ext uri="{FF2B5EF4-FFF2-40B4-BE49-F238E27FC236}">
                <a16:creationId xmlns:a16="http://schemas.microsoft.com/office/drawing/2014/main" id="{24D8E945-2E85-4496-80AA-B946250A4441}"/>
              </a:ext>
            </a:extLst>
          </p:cNvPr>
          <p:cNvSpPr/>
          <p:nvPr/>
        </p:nvSpPr>
        <p:spPr>
          <a:xfrm>
            <a:off x="5486591" y="200516"/>
            <a:ext cx="1155611" cy="625844"/>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企業様へ</a:t>
            </a:r>
            <a:endParaRPr kumimoji="1" lang="ja-JP" altLang="en-US" b="1" dirty="0">
              <a:solidFill>
                <a:schemeClr val="tx1"/>
              </a:solidFill>
            </a:endParaRPr>
          </a:p>
        </p:txBody>
      </p:sp>
      <p:sp>
        <p:nvSpPr>
          <p:cNvPr id="9" name="正方形/長方形 8">
            <a:extLst>
              <a:ext uri="{FF2B5EF4-FFF2-40B4-BE49-F238E27FC236}">
                <a16:creationId xmlns:a16="http://schemas.microsoft.com/office/drawing/2014/main" id="{9E0FA1DE-E3ED-4134-B453-37689FD3DD7D}"/>
              </a:ext>
            </a:extLst>
          </p:cNvPr>
          <p:cNvSpPr/>
          <p:nvPr/>
        </p:nvSpPr>
        <p:spPr>
          <a:xfrm>
            <a:off x="7038335" y="200516"/>
            <a:ext cx="1155611" cy="625844"/>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価格</a:t>
            </a:r>
            <a:endParaRPr kumimoji="1" lang="ja-JP" altLang="en-US" b="1" dirty="0">
              <a:solidFill>
                <a:schemeClr val="tx1"/>
              </a:solidFill>
            </a:endParaRPr>
          </a:p>
        </p:txBody>
      </p:sp>
      <p:sp>
        <p:nvSpPr>
          <p:cNvPr id="10" name="正方形/長方形 9">
            <a:hlinkClick r:id="rId3" action="ppaction://hlinksldjump"/>
            <a:extLst>
              <a:ext uri="{FF2B5EF4-FFF2-40B4-BE49-F238E27FC236}">
                <a16:creationId xmlns:a16="http://schemas.microsoft.com/office/drawing/2014/main" id="{C0654EA4-2015-4C21-B95B-DEFC8A33802A}"/>
              </a:ext>
            </a:extLst>
          </p:cNvPr>
          <p:cNvSpPr/>
          <p:nvPr/>
        </p:nvSpPr>
        <p:spPr>
          <a:xfrm>
            <a:off x="9150638" y="144195"/>
            <a:ext cx="1359652" cy="569386"/>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お問い合わせ</a:t>
            </a:r>
            <a:endParaRPr kumimoji="1" lang="ja-JP" altLang="en-US" sz="1400" b="1" dirty="0">
              <a:solidFill>
                <a:schemeClr val="tx1"/>
              </a:solidFill>
            </a:endParaRPr>
          </a:p>
        </p:txBody>
      </p:sp>
      <p:sp>
        <p:nvSpPr>
          <p:cNvPr id="11" name="正方形/長方形 10">
            <a:hlinkClick r:id="rId4" action="ppaction://hlinksldjump"/>
            <a:extLst>
              <a:ext uri="{FF2B5EF4-FFF2-40B4-BE49-F238E27FC236}">
                <a16:creationId xmlns:a16="http://schemas.microsoft.com/office/drawing/2014/main" id="{E6905B70-1DBD-4E15-B6DF-65A8814421DE}"/>
              </a:ext>
            </a:extLst>
          </p:cNvPr>
          <p:cNvSpPr/>
          <p:nvPr/>
        </p:nvSpPr>
        <p:spPr>
          <a:xfrm>
            <a:off x="10653577" y="147966"/>
            <a:ext cx="1359651" cy="56454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tx1"/>
                </a:solidFill>
              </a:rPr>
              <a:t>サインイン</a:t>
            </a:r>
          </a:p>
        </p:txBody>
      </p:sp>
      <p:sp>
        <p:nvSpPr>
          <p:cNvPr id="12" name="正方形/長方形 11">
            <a:hlinkClick r:id="rId4" action="ppaction://hlinksldjump"/>
            <a:extLst>
              <a:ext uri="{FF2B5EF4-FFF2-40B4-BE49-F238E27FC236}">
                <a16:creationId xmlns:a16="http://schemas.microsoft.com/office/drawing/2014/main" id="{AB8BBB2A-2693-4C16-B9AA-5E7FA749BF34}"/>
              </a:ext>
            </a:extLst>
          </p:cNvPr>
          <p:cNvSpPr/>
          <p:nvPr/>
        </p:nvSpPr>
        <p:spPr>
          <a:xfrm>
            <a:off x="10653577" y="844891"/>
            <a:ext cx="1348911" cy="564542"/>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solidFill>
                  <a:schemeClr val="tx1"/>
                </a:solidFill>
              </a:rPr>
              <a:t>会員</a:t>
            </a:r>
            <a:r>
              <a:rPr kumimoji="1" lang="ja-JP" altLang="en-US" sz="1600" b="1" dirty="0">
                <a:solidFill>
                  <a:schemeClr val="tx1"/>
                </a:solidFill>
              </a:rPr>
              <a:t>登録</a:t>
            </a:r>
          </a:p>
        </p:txBody>
      </p:sp>
      <p:sp>
        <p:nvSpPr>
          <p:cNvPr id="14" name="テキスト ボックス 13">
            <a:extLst>
              <a:ext uri="{FF2B5EF4-FFF2-40B4-BE49-F238E27FC236}">
                <a16:creationId xmlns:a16="http://schemas.microsoft.com/office/drawing/2014/main" id="{38122DC8-929D-4CBB-82E1-96E6C70AD84E}"/>
              </a:ext>
            </a:extLst>
          </p:cNvPr>
          <p:cNvSpPr txBox="1"/>
          <p:nvPr/>
        </p:nvSpPr>
        <p:spPr>
          <a:xfrm flipH="1">
            <a:off x="88793" y="1541815"/>
            <a:ext cx="11835428" cy="1165832"/>
          </a:xfrm>
          <a:prstGeom prst="rect">
            <a:avLst/>
          </a:prstGeom>
          <a:noFill/>
          <a:ln>
            <a:solidFill>
              <a:srgbClr val="00B050"/>
            </a:solidFill>
          </a:ln>
        </p:spPr>
        <p:txBody>
          <a:bodyPr wrap="square" rtlCol="0">
            <a:spAutoFit/>
          </a:bodyPr>
          <a:lstStyle/>
          <a:p>
            <a:pPr algn="ctr">
              <a:lnSpc>
                <a:spcPct val="150000"/>
              </a:lnSpc>
            </a:pPr>
            <a:r>
              <a:rPr kumimoji="1" lang="en-US" altLang="ja-JP" sz="1600" b="1" dirty="0"/>
              <a:t>Chotech.com</a:t>
            </a:r>
            <a:r>
              <a:rPr kumimoji="1" lang="ja-JP" altLang="en-US" sz="1600" b="1" dirty="0"/>
              <a:t>（ちょてっくどっとこむ）は、特にモノづくりに関わる方々のちょっとしたコトを解決する為のサイトです。</a:t>
            </a:r>
          </a:p>
          <a:p>
            <a:pPr algn="ctr">
              <a:lnSpc>
                <a:spcPct val="150000"/>
              </a:lnSpc>
            </a:pPr>
            <a:r>
              <a:rPr kumimoji="1" lang="ja-JP" altLang="en-US" sz="1600" b="1" dirty="0"/>
              <a:t>「どうやって製品を選定すればいいのだろうか。」、「これだけ分かれば作業が進むのに。」、</a:t>
            </a:r>
          </a:p>
          <a:p>
            <a:pPr algn="ctr">
              <a:lnSpc>
                <a:spcPct val="150000"/>
              </a:lnSpc>
            </a:pPr>
            <a:r>
              <a:rPr kumimoji="1" lang="ja-JP" altLang="en-US" sz="1600" b="1" dirty="0"/>
              <a:t>「インターネットで調べても欲しい答えが得られない。」という様な悩みの解決になると嬉しいです。</a:t>
            </a:r>
          </a:p>
        </p:txBody>
      </p:sp>
      <p:sp>
        <p:nvSpPr>
          <p:cNvPr id="18" name="正方形/長方形 17">
            <a:hlinkClick r:id="rId5" action="ppaction://hlinksldjump"/>
            <a:extLst>
              <a:ext uri="{FF2B5EF4-FFF2-40B4-BE49-F238E27FC236}">
                <a16:creationId xmlns:a16="http://schemas.microsoft.com/office/drawing/2014/main" id="{6D4455D5-AB30-44FC-B813-09CBF248AFBC}"/>
              </a:ext>
            </a:extLst>
          </p:cNvPr>
          <p:cNvSpPr/>
          <p:nvPr/>
        </p:nvSpPr>
        <p:spPr>
          <a:xfrm>
            <a:off x="389467" y="2950025"/>
            <a:ext cx="5204866" cy="1384908"/>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ja-JP" sz="2000" b="1" dirty="0"/>
              <a:t>【</a:t>
            </a:r>
            <a:r>
              <a:rPr lang="ja-JP" altLang="en-US" sz="2000" b="1" dirty="0"/>
              <a:t>ちょっと教えて</a:t>
            </a:r>
            <a:r>
              <a:rPr lang="en-US" altLang="ja-JP" sz="2000" b="1" dirty="0"/>
              <a:t>】</a:t>
            </a:r>
          </a:p>
          <a:p>
            <a:pPr algn="ctr">
              <a:lnSpc>
                <a:spcPct val="150000"/>
              </a:lnSpc>
            </a:pPr>
            <a:r>
              <a:rPr lang="ja-JP" altLang="en-US" sz="2000" b="1" dirty="0"/>
              <a:t>ナレッジ共有　</a:t>
            </a:r>
            <a:r>
              <a:rPr lang="en-US" altLang="ja-JP" sz="2000" b="1" dirty="0"/>
              <a:t>Q&amp;A</a:t>
            </a:r>
            <a:r>
              <a:rPr lang="ja-JP" altLang="en-US" sz="2000" b="1" dirty="0"/>
              <a:t>サイト</a:t>
            </a:r>
          </a:p>
          <a:p>
            <a:pPr algn="ctr">
              <a:lnSpc>
                <a:spcPct val="150000"/>
              </a:lnSpc>
            </a:pPr>
            <a:r>
              <a:rPr lang="ja-JP" altLang="en-US" sz="1600" b="1" dirty="0"/>
              <a:t>～皆様の知見を貸してください～</a:t>
            </a:r>
          </a:p>
        </p:txBody>
      </p:sp>
      <p:sp>
        <p:nvSpPr>
          <p:cNvPr id="19" name="正方形/長方形 18">
            <a:hlinkClick r:id="rId6" action="ppaction://hlinksldjump"/>
            <a:extLst>
              <a:ext uri="{FF2B5EF4-FFF2-40B4-BE49-F238E27FC236}">
                <a16:creationId xmlns:a16="http://schemas.microsoft.com/office/drawing/2014/main" id="{022E5DB8-DD11-4CB5-BAE6-0940BD790B2A}"/>
              </a:ext>
            </a:extLst>
          </p:cNvPr>
          <p:cNvSpPr/>
          <p:nvPr/>
        </p:nvSpPr>
        <p:spPr>
          <a:xfrm>
            <a:off x="389465" y="4566906"/>
            <a:ext cx="5204867" cy="1464734"/>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ja-JP" sz="2000" b="1" dirty="0"/>
              <a:t>【</a:t>
            </a:r>
            <a:r>
              <a:rPr lang="ja-JP" altLang="en-US" sz="2000" b="1" dirty="0"/>
              <a:t>ちょっと相談に乗って</a:t>
            </a:r>
            <a:r>
              <a:rPr lang="en-US" altLang="ja-JP" sz="2000" b="1" dirty="0"/>
              <a:t>】</a:t>
            </a:r>
            <a:endParaRPr lang="ja-JP" altLang="en-US" sz="2000" b="1" dirty="0"/>
          </a:p>
          <a:p>
            <a:pPr algn="ctr">
              <a:lnSpc>
                <a:spcPct val="150000"/>
              </a:lnSpc>
            </a:pPr>
            <a:r>
              <a:rPr lang="ja-JP" altLang="en-US" sz="2000" b="1" dirty="0"/>
              <a:t>専門コラボレーターへの相談サイト</a:t>
            </a:r>
          </a:p>
          <a:p>
            <a:pPr algn="ctr">
              <a:lnSpc>
                <a:spcPct val="150000"/>
              </a:lnSpc>
            </a:pPr>
            <a:r>
              <a:rPr lang="ja-JP" altLang="en-US" sz="1600" b="1" dirty="0"/>
              <a:t>～課題・目的に対して提案します～</a:t>
            </a:r>
            <a:endParaRPr lang="ja-JP" altLang="en-US" sz="1100" dirty="0"/>
          </a:p>
        </p:txBody>
      </p:sp>
      <p:sp>
        <p:nvSpPr>
          <p:cNvPr id="20" name="正方形/長方形 19">
            <a:extLst>
              <a:ext uri="{FF2B5EF4-FFF2-40B4-BE49-F238E27FC236}">
                <a16:creationId xmlns:a16="http://schemas.microsoft.com/office/drawing/2014/main" id="{6FB69C4E-FB47-4445-A48C-34991F08B8A1}"/>
              </a:ext>
            </a:extLst>
          </p:cNvPr>
          <p:cNvSpPr/>
          <p:nvPr/>
        </p:nvSpPr>
        <p:spPr>
          <a:xfrm>
            <a:off x="6295502" y="2950025"/>
            <a:ext cx="5204866" cy="1384908"/>
          </a:xfrm>
          <a:prstGeom prst="rect">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ja-JP" altLang="en-US" sz="2000" b="1" dirty="0"/>
              <a:t>＜</a:t>
            </a:r>
            <a:r>
              <a:rPr lang="en-US" altLang="ja-JP" sz="2000" b="1" dirty="0"/>
              <a:t>Coming soon</a:t>
            </a:r>
            <a:r>
              <a:rPr lang="ja-JP" altLang="en-US" sz="2000" b="1" dirty="0"/>
              <a:t>＞</a:t>
            </a:r>
          </a:p>
          <a:p>
            <a:pPr algn="ctr">
              <a:lnSpc>
                <a:spcPct val="150000"/>
              </a:lnSpc>
            </a:pPr>
            <a:r>
              <a:rPr lang="ja-JP" altLang="en-US" sz="2000" b="1" dirty="0"/>
              <a:t>（副業</a:t>
            </a:r>
            <a:r>
              <a:rPr lang="en-US" altLang="ja-JP" sz="2000" b="1" dirty="0"/>
              <a:t>×</a:t>
            </a:r>
            <a:r>
              <a:rPr lang="ja-JP" altLang="en-US" sz="2000" b="1" dirty="0"/>
              <a:t>技術マッチング）←記載不要</a:t>
            </a:r>
            <a:endParaRPr lang="ja-JP" altLang="en-US" sz="1600" b="1" dirty="0"/>
          </a:p>
        </p:txBody>
      </p:sp>
      <p:sp>
        <p:nvSpPr>
          <p:cNvPr id="21" name="正方形/長方形 20">
            <a:extLst>
              <a:ext uri="{FF2B5EF4-FFF2-40B4-BE49-F238E27FC236}">
                <a16:creationId xmlns:a16="http://schemas.microsoft.com/office/drawing/2014/main" id="{1D639095-F3E9-4789-9456-F15D23781B6F}"/>
              </a:ext>
            </a:extLst>
          </p:cNvPr>
          <p:cNvSpPr/>
          <p:nvPr/>
        </p:nvSpPr>
        <p:spPr>
          <a:xfrm>
            <a:off x="6295502" y="4577310"/>
            <a:ext cx="5204866" cy="1454329"/>
          </a:xfrm>
          <a:prstGeom prst="rect">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ja-JP" altLang="en-US" sz="2000" b="1" dirty="0"/>
              <a:t>＜</a:t>
            </a:r>
            <a:r>
              <a:rPr lang="en-US" altLang="ja-JP" sz="2000" b="1" dirty="0"/>
              <a:t>Coming soon</a:t>
            </a:r>
            <a:r>
              <a:rPr lang="ja-JP" altLang="en-US" sz="2000" b="1" dirty="0"/>
              <a:t>＞</a:t>
            </a:r>
          </a:p>
          <a:p>
            <a:pPr algn="ctr">
              <a:lnSpc>
                <a:spcPct val="150000"/>
              </a:lnSpc>
            </a:pPr>
            <a:r>
              <a:rPr lang="ja-JP" altLang="en-US" sz="2000" b="1" dirty="0"/>
              <a:t>（協力企業マッチング</a:t>
            </a:r>
            <a:r>
              <a:rPr lang="ja-JP" altLang="en-US" sz="2400" b="1" dirty="0"/>
              <a:t>）</a:t>
            </a:r>
            <a:r>
              <a:rPr lang="ja-JP" altLang="en-US" b="1" dirty="0"/>
              <a:t> ←記載不要</a:t>
            </a:r>
            <a:endParaRPr lang="ja-JP" altLang="en-US" sz="1600" b="1" dirty="0"/>
          </a:p>
        </p:txBody>
      </p:sp>
      <p:sp>
        <p:nvSpPr>
          <p:cNvPr id="22" name="テキスト ボックス 21">
            <a:extLst>
              <a:ext uri="{FF2B5EF4-FFF2-40B4-BE49-F238E27FC236}">
                <a16:creationId xmlns:a16="http://schemas.microsoft.com/office/drawing/2014/main" id="{905DC577-D5B6-421B-B964-5344694725A5}"/>
              </a:ext>
            </a:extLst>
          </p:cNvPr>
          <p:cNvSpPr txBox="1"/>
          <p:nvPr/>
        </p:nvSpPr>
        <p:spPr>
          <a:xfrm>
            <a:off x="306320" y="6194192"/>
            <a:ext cx="5878532" cy="646331"/>
          </a:xfrm>
          <a:prstGeom prst="rect">
            <a:avLst/>
          </a:prstGeom>
          <a:noFill/>
        </p:spPr>
        <p:txBody>
          <a:bodyPr wrap="none" rtlCol="0">
            <a:spAutoFit/>
          </a:bodyPr>
          <a:lstStyle/>
          <a:p>
            <a:r>
              <a:rPr kumimoji="1" lang="en-US" altLang="ja-JP" sz="1200" dirty="0"/>
              <a:t>※</a:t>
            </a:r>
            <a:r>
              <a:rPr kumimoji="1" lang="ja-JP" altLang="en-US" sz="1200" dirty="0"/>
              <a:t>コラボレーターとは</a:t>
            </a:r>
          </a:p>
          <a:p>
            <a:r>
              <a:rPr kumimoji="1" lang="ja-JP" altLang="en-US" sz="1200" dirty="0"/>
              <a:t>我々はお客様と一緒に考え、協力者と一体となって課題解決・目的達成をしたい。</a:t>
            </a:r>
          </a:p>
          <a:p>
            <a:r>
              <a:rPr kumimoji="1" lang="ja-JP" altLang="en-US" sz="1200" dirty="0"/>
              <a:t>その為、コンサルタントではなく、コラボレーターという呼び方をしています。</a:t>
            </a:r>
          </a:p>
        </p:txBody>
      </p:sp>
      <p:sp>
        <p:nvSpPr>
          <p:cNvPr id="23" name="テキスト ボックス 22">
            <a:extLst>
              <a:ext uri="{FF2B5EF4-FFF2-40B4-BE49-F238E27FC236}">
                <a16:creationId xmlns:a16="http://schemas.microsoft.com/office/drawing/2014/main" id="{D8AADBE0-1127-49CA-9E29-593D89690CD2}"/>
              </a:ext>
            </a:extLst>
          </p:cNvPr>
          <p:cNvSpPr txBox="1"/>
          <p:nvPr/>
        </p:nvSpPr>
        <p:spPr>
          <a:xfrm>
            <a:off x="11500368" y="6519446"/>
            <a:ext cx="617477" cy="338554"/>
          </a:xfrm>
          <a:prstGeom prst="rect">
            <a:avLst/>
          </a:prstGeom>
          <a:noFill/>
        </p:spPr>
        <p:txBody>
          <a:bodyPr wrap="none" rtlCol="0">
            <a:spAutoFit/>
          </a:bodyPr>
          <a:lstStyle/>
          <a:p>
            <a:r>
              <a:rPr kumimoji="1" lang="en-US" altLang="ja-JP" sz="1600" dirty="0"/>
              <a:t>1</a:t>
            </a:r>
            <a:r>
              <a:rPr kumimoji="1" lang="ja-JP" altLang="en-US" sz="1600" dirty="0"/>
              <a:t>－</a:t>
            </a:r>
            <a:r>
              <a:rPr kumimoji="1" lang="en-US" altLang="ja-JP" sz="1600" dirty="0"/>
              <a:t>1</a:t>
            </a:r>
            <a:endParaRPr kumimoji="1" lang="ja-JP" altLang="en-US" sz="1600" dirty="0"/>
          </a:p>
        </p:txBody>
      </p:sp>
      <p:cxnSp>
        <p:nvCxnSpPr>
          <p:cNvPr id="25" name="直線コネクタ 24">
            <a:extLst>
              <a:ext uri="{FF2B5EF4-FFF2-40B4-BE49-F238E27FC236}">
                <a16:creationId xmlns:a16="http://schemas.microsoft.com/office/drawing/2014/main" id="{B81EE1E5-C5C8-4EE2-BFEB-9789164EAA94}"/>
              </a:ext>
            </a:extLst>
          </p:cNvPr>
          <p:cNvCxnSpPr/>
          <p:nvPr/>
        </p:nvCxnSpPr>
        <p:spPr>
          <a:xfrm>
            <a:off x="5486591" y="200516"/>
            <a:ext cx="1155611" cy="625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D38480-3A21-482B-92DA-5FC47D9D1FE9}"/>
              </a:ext>
            </a:extLst>
          </p:cNvPr>
          <p:cNvCxnSpPr/>
          <p:nvPr/>
        </p:nvCxnSpPr>
        <p:spPr>
          <a:xfrm>
            <a:off x="7021088" y="200516"/>
            <a:ext cx="1155611" cy="625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31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7185B19-1632-48B8-AB48-7637B761A7B3}"/>
              </a:ext>
            </a:extLst>
          </p:cNvPr>
          <p:cNvSpPr/>
          <p:nvPr/>
        </p:nvSpPr>
        <p:spPr>
          <a:xfrm>
            <a:off x="266700" y="177800"/>
            <a:ext cx="11658600" cy="238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altLang="ja-JP" dirty="0">
                <a:solidFill>
                  <a:schemeClr val="tx1"/>
                </a:solidFill>
              </a:rPr>
              <a:t>【</a:t>
            </a:r>
            <a:r>
              <a:rPr lang="ja-JP" altLang="en-US" dirty="0">
                <a:solidFill>
                  <a:schemeClr val="tx1"/>
                </a:solidFill>
              </a:rPr>
              <a:t>会社概要</a:t>
            </a:r>
            <a:r>
              <a:rPr lang="en-US" altLang="ja-JP" dirty="0">
                <a:solidFill>
                  <a:schemeClr val="tx1"/>
                </a:solidFill>
              </a:rPr>
              <a:t>】</a:t>
            </a:r>
          </a:p>
          <a:p>
            <a:pPr>
              <a:lnSpc>
                <a:spcPct val="150000"/>
              </a:lnSpc>
            </a:pPr>
            <a:r>
              <a:rPr lang="ja-JP" altLang="en-US" dirty="0">
                <a:solidFill>
                  <a:schemeClr val="tx1"/>
                </a:solidFill>
              </a:rPr>
              <a:t>会社名　　 　株式会社ちょっとメーション</a:t>
            </a:r>
          </a:p>
          <a:p>
            <a:pPr>
              <a:lnSpc>
                <a:spcPct val="150000"/>
              </a:lnSpc>
            </a:pPr>
            <a:r>
              <a:rPr lang="ja-JP" altLang="en-US" dirty="0">
                <a:solidFill>
                  <a:schemeClr val="tx1"/>
                </a:solidFill>
              </a:rPr>
              <a:t>設立　　　 　</a:t>
            </a:r>
            <a:r>
              <a:rPr lang="en-US" altLang="ja-JP" dirty="0">
                <a:solidFill>
                  <a:schemeClr val="tx1"/>
                </a:solidFill>
              </a:rPr>
              <a:t>2021</a:t>
            </a:r>
            <a:r>
              <a:rPr lang="ja-JP" altLang="en-US" dirty="0">
                <a:solidFill>
                  <a:schemeClr val="tx1"/>
                </a:solidFill>
              </a:rPr>
              <a:t>年</a:t>
            </a:r>
            <a:r>
              <a:rPr lang="en-US" altLang="ja-JP" dirty="0">
                <a:solidFill>
                  <a:schemeClr val="tx1"/>
                </a:solidFill>
              </a:rPr>
              <a:t>2</a:t>
            </a:r>
            <a:r>
              <a:rPr lang="ja-JP" altLang="en-US" dirty="0">
                <a:solidFill>
                  <a:schemeClr val="tx1"/>
                </a:solidFill>
              </a:rPr>
              <a:t>月</a:t>
            </a:r>
            <a:r>
              <a:rPr lang="en-US" altLang="ja-JP" dirty="0">
                <a:solidFill>
                  <a:schemeClr val="tx1"/>
                </a:solidFill>
              </a:rPr>
              <a:t>1</a:t>
            </a:r>
            <a:r>
              <a:rPr lang="ja-JP" altLang="en-US" dirty="0">
                <a:solidFill>
                  <a:schemeClr val="tx1"/>
                </a:solidFill>
              </a:rPr>
              <a:t>日</a:t>
            </a:r>
          </a:p>
          <a:p>
            <a:pPr>
              <a:lnSpc>
                <a:spcPct val="150000"/>
              </a:lnSpc>
            </a:pPr>
            <a:r>
              <a:rPr lang="ja-JP" altLang="en-US" dirty="0">
                <a:solidFill>
                  <a:schemeClr val="tx1"/>
                </a:solidFill>
              </a:rPr>
              <a:t>代表取締役 　井上　隼佑</a:t>
            </a:r>
          </a:p>
          <a:p>
            <a:pPr>
              <a:lnSpc>
                <a:spcPct val="150000"/>
              </a:lnSpc>
            </a:pPr>
            <a:r>
              <a:rPr lang="ja-JP" altLang="en-US" dirty="0">
                <a:solidFill>
                  <a:schemeClr val="tx1"/>
                </a:solidFill>
              </a:rPr>
              <a:t>本社所在　　福岡県北九州市門司区</a:t>
            </a:r>
          </a:p>
          <a:p>
            <a:pPr algn="ct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B2CE261D-9BFE-42EE-95C2-8FC5939DD22A}"/>
              </a:ext>
            </a:extLst>
          </p:cNvPr>
          <p:cNvSpPr/>
          <p:nvPr/>
        </p:nvSpPr>
        <p:spPr>
          <a:xfrm>
            <a:off x="266700" y="2792498"/>
            <a:ext cx="11709400" cy="13208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0" dirty="0"/>
              <a:t>広告</a:t>
            </a:r>
          </a:p>
        </p:txBody>
      </p:sp>
      <p:sp>
        <p:nvSpPr>
          <p:cNvPr id="8" name="テキスト ボックス 7">
            <a:extLst>
              <a:ext uri="{FF2B5EF4-FFF2-40B4-BE49-F238E27FC236}">
                <a16:creationId xmlns:a16="http://schemas.microsoft.com/office/drawing/2014/main" id="{41CA0864-CF41-4C86-B1B0-27A3AE37CC14}"/>
              </a:ext>
            </a:extLst>
          </p:cNvPr>
          <p:cNvSpPr txBox="1"/>
          <p:nvPr/>
        </p:nvSpPr>
        <p:spPr>
          <a:xfrm>
            <a:off x="266700" y="4340396"/>
            <a:ext cx="1826141" cy="446276"/>
          </a:xfrm>
          <a:prstGeom prst="rect">
            <a:avLst/>
          </a:prstGeom>
          <a:solidFill>
            <a:schemeClr val="accent5">
              <a:lumMod val="20000"/>
              <a:lumOff val="80000"/>
            </a:schemeClr>
          </a:solidFill>
        </p:spPr>
        <p:txBody>
          <a:bodyPr wrap="square" rtlCol="0">
            <a:spAutoFit/>
          </a:bodyPr>
          <a:lstStyle/>
          <a:p>
            <a:pPr algn="ctr"/>
            <a:r>
              <a:rPr lang="ja-JP" altLang="en-US" sz="700" dirty="0"/>
              <a:t>ち ょ て っ く ど っ と こ む</a:t>
            </a:r>
            <a:endParaRPr lang="en-US" altLang="ja-JP" sz="700" dirty="0"/>
          </a:p>
          <a:p>
            <a:pPr algn="ctr"/>
            <a:r>
              <a:rPr kumimoji="1" lang="en-US" altLang="ja-JP" sz="1600" b="1" dirty="0">
                <a:solidFill>
                  <a:srgbClr val="0070C0"/>
                </a:solidFill>
              </a:rPr>
              <a:t>Chotech.com</a:t>
            </a:r>
            <a:endParaRPr kumimoji="1" lang="ja-JP" altLang="en-US" sz="700" b="1" dirty="0">
              <a:solidFill>
                <a:srgbClr val="0070C0"/>
              </a:solidFill>
            </a:endParaRPr>
          </a:p>
        </p:txBody>
      </p:sp>
      <p:sp>
        <p:nvSpPr>
          <p:cNvPr id="9" name="正方形/長方形 8">
            <a:extLst>
              <a:ext uri="{FF2B5EF4-FFF2-40B4-BE49-F238E27FC236}">
                <a16:creationId xmlns:a16="http://schemas.microsoft.com/office/drawing/2014/main" id="{5CB57B10-5583-48B7-B0D6-9CDCB1E13900}"/>
              </a:ext>
            </a:extLst>
          </p:cNvPr>
          <p:cNvSpPr/>
          <p:nvPr/>
        </p:nvSpPr>
        <p:spPr>
          <a:xfrm>
            <a:off x="2438400" y="4316380"/>
            <a:ext cx="2540000" cy="192355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kumimoji="1" lang="ja-JP" altLang="en-US" sz="1600" b="1" dirty="0">
                <a:solidFill>
                  <a:schemeClr val="tx1"/>
                </a:solidFill>
              </a:rPr>
              <a:t>■</a:t>
            </a:r>
            <a:r>
              <a:rPr kumimoji="1" lang="en-US" altLang="ja-JP" sz="1600" b="1" dirty="0">
                <a:solidFill>
                  <a:schemeClr val="tx1"/>
                </a:solidFill>
              </a:rPr>
              <a:t>Product</a:t>
            </a:r>
          </a:p>
          <a:p>
            <a:pPr>
              <a:lnSpc>
                <a:spcPct val="150000"/>
              </a:lnSpc>
            </a:pPr>
            <a:r>
              <a:rPr kumimoji="1" lang="ja-JP" altLang="en-US" sz="1600" b="1" dirty="0">
                <a:solidFill>
                  <a:schemeClr val="tx1"/>
                </a:solidFill>
              </a:rPr>
              <a:t>・ちょっと教えて</a:t>
            </a:r>
          </a:p>
          <a:p>
            <a:pPr>
              <a:lnSpc>
                <a:spcPct val="150000"/>
              </a:lnSpc>
            </a:pPr>
            <a:r>
              <a:rPr kumimoji="1" lang="ja-JP" altLang="en-US" sz="1600" b="1" dirty="0">
                <a:solidFill>
                  <a:schemeClr val="tx1"/>
                </a:solidFill>
              </a:rPr>
              <a:t>・ちょっと相談に乗って</a:t>
            </a:r>
          </a:p>
          <a:p>
            <a:pPr>
              <a:lnSpc>
                <a:spcPct val="150000"/>
              </a:lnSpc>
            </a:pPr>
            <a:r>
              <a:rPr kumimoji="1" lang="ja-JP" altLang="en-US" sz="1600" b="1" dirty="0">
                <a:solidFill>
                  <a:schemeClr val="tx1"/>
                </a:solidFill>
              </a:rPr>
              <a:t>・</a:t>
            </a:r>
            <a:r>
              <a:rPr kumimoji="1" lang="en-US" altLang="ja-JP" sz="1600" b="1" dirty="0" err="1">
                <a:solidFill>
                  <a:schemeClr val="tx1"/>
                </a:solidFill>
              </a:rPr>
              <a:t>Comming</a:t>
            </a:r>
            <a:r>
              <a:rPr kumimoji="1" lang="en-US" altLang="ja-JP" sz="1600" b="1" dirty="0">
                <a:solidFill>
                  <a:schemeClr val="tx1"/>
                </a:solidFill>
              </a:rPr>
              <a:t> soon</a:t>
            </a:r>
          </a:p>
          <a:p>
            <a:pPr>
              <a:lnSpc>
                <a:spcPct val="150000"/>
              </a:lnSpc>
            </a:pPr>
            <a:r>
              <a:rPr kumimoji="1" lang="ja-JP" altLang="en-US" sz="1600" b="1" dirty="0">
                <a:solidFill>
                  <a:schemeClr val="tx1"/>
                </a:solidFill>
              </a:rPr>
              <a:t>・</a:t>
            </a:r>
            <a:r>
              <a:rPr kumimoji="1" lang="en-US" altLang="ja-JP" sz="1600" b="1" dirty="0" err="1">
                <a:solidFill>
                  <a:schemeClr val="tx1"/>
                </a:solidFill>
              </a:rPr>
              <a:t>Comming</a:t>
            </a:r>
            <a:r>
              <a:rPr kumimoji="1" lang="en-US" altLang="ja-JP" sz="1600" b="1" dirty="0">
                <a:solidFill>
                  <a:schemeClr val="tx1"/>
                </a:solidFill>
              </a:rPr>
              <a:t> soon</a:t>
            </a:r>
            <a:endParaRPr kumimoji="1" lang="ja-JP" altLang="en-US" sz="1600" b="1" dirty="0">
              <a:solidFill>
                <a:schemeClr val="tx1"/>
              </a:solidFill>
            </a:endParaRPr>
          </a:p>
        </p:txBody>
      </p:sp>
      <p:sp>
        <p:nvSpPr>
          <p:cNvPr id="10" name="正方形/長方形 9">
            <a:extLst>
              <a:ext uri="{FF2B5EF4-FFF2-40B4-BE49-F238E27FC236}">
                <a16:creationId xmlns:a16="http://schemas.microsoft.com/office/drawing/2014/main" id="{E2375047-52FB-4DE4-9284-8C9717FEFAFA}"/>
              </a:ext>
            </a:extLst>
          </p:cNvPr>
          <p:cNvSpPr/>
          <p:nvPr/>
        </p:nvSpPr>
        <p:spPr>
          <a:xfrm>
            <a:off x="5266270" y="4316379"/>
            <a:ext cx="2243666" cy="192355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kumimoji="1" lang="ja-JP" altLang="en-US" sz="1600" b="1" dirty="0">
                <a:solidFill>
                  <a:schemeClr val="tx1"/>
                </a:solidFill>
              </a:rPr>
              <a:t>■</a:t>
            </a:r>
            <a:r>
              <a:rPr lang="ja-JP" altLang="en-US" sz="1600" b="1" dirty="0">
                <a:solidFill>
                  <a:schemeClr val="tx1"/>
                </a:solidFill>
              </a:rPr>
              <a:t>キーワード</a:t>
            </a:r>
            <a:endParaRPr kumimoji="1" lang="en-US" altLang="ja-JP" sz="1600" b="1" dirty="0">
              <a:solidFill>
                <a:schemeClr val="tx1"/>
              </a:solidFill>
            </a:endParaRPr>
          </a:p>
          <a:p>
            <a:pPr>
              <a:lnSpc>
                <a:spcPct val="150000"/>
              </a:lnSpc>
            </a:pPr>
            <a:r>
              <a:rPr lang="ja-JP" altLang="en-US" sz="1600" b="1" dirty="0">
                <a:solidFill>
                  <a:schemeClr val="tx1"/>
                </a:solidFill>
              </a:rPr>
              <a:t>・ロボット</a:t>
            </a:r>
            <a:endParaRPr lang="en-US" altLang="ja-JP" sz="1600" b="1" dirty="0">
              <a:solidFill>
                <a:schemeClr val="tx1"/>
              </a:solidFill>
            </a:endParaRPr>
          </a:p>
          <a:p>
            <a:pPr>
              <a:lnSpc>
                <a:spcPct val="150000"/>
              </a:lnSpc>
            </a:pPr>
            <a:r>
              <a:rPr lang="ja-JP" altLang="en-US" sz="1600" b="1" dirty="0">
                <a:solidFill>
                  <a:schemeClr val="tx1"/>
                </a:solidFill>
              </a:rPr>
              <a:t>・</a:t>
            </a:r>
            <a:r>
              <a:rPr lang="en-US" altLang="ja-JP" sz="1600" b="1" dirty="0">
                <a:solidFill>
                  <a:schemeClr val="tx1"/>
                </a:solidFill>
              </a:rPr>
              <a:t>IoT</a:t>
            </a:r>
            <a:r>
              <a:rPr lang="ja-JP" altLang="en-US" sz="1600" b="1" dirty="0">
                <a:solidFill>
                  <a:schemeClr val="tx1"/>
                </a:solidFill>
              </a:rPr>
              <a:t>、</a:t>
            </a:r>
            <a:r>
              <a:rPr lang="en-US" altLang="ja-JP" sz="1600" b="1" dirty="0">
                <a:solidFill>
                  <a:schemeClr val="tx1"/>
                </a:solidFill>
              </a:rPr>
              <a:t>DX</a:t>
            </a:r>
          </a:p>
          <a:p>
            <a:pPr>
              <a:lnSpc>
                <a:spcPct val="150000"/>
              </a:lnSpc>
            </a:pPr>
            <a:r>
              <a:rPr lang="ja-JP" altLang="en-US" sz="1600" b="1" dirty="0">
                <a:solidFill>
                  <a:schemeClr val="tx1"/>
                </a:solidFill>
              </a:rPr>
              <a:t>・</a:t>
            </a:r>
            <a:r>
              <a:rPr lang="en-US" altLang="ja-JP" sz="1600" b="1" dirty="0">
                <a:solidFill>
                  <a:schemeClr val="tx1"/>
                </a:solidFill>
              </a:rPr>
              <a:t>RPA</a:t>
            </a:r>
          </a:p>
          <a:p>
            <a:pPr>
              <a:lnSpc>
                <a:spcPct val="150000"/>
              </a:lnSpc>
            </a:pPr>
            <a:r>
              <a:rPr lang="ja-JP" altLang="en-US" sz="1600" b="1" dirty="0">
                <a:solidFill>
                  <a:schemeClr val="tx1"/>
                </a:solidFill>
              </a:rPr>
              <a:t>・ロボット開発</a:t>
            </a:r>
            <a:endParaRPr lang="en-US" altLang="ja-JP" sz="1600" b="1" dirty="0">
              <a:solidFill>
                <a:schemeClr val="tx1"/>
              </a:solidFill>
            </a:endParaRPr>
          </a:p>
        </p:txBody>
      </p:sp>
      <p:sp>
        <p:nvSpPr>
          <p:cNvPr id="11" name="正方形/長方形 10">
            <a:extLst>
              <a:ext uri="{FF2B5EF4-FFF2-40B4-BE49-F238E27FC236}">
                <a16:creationId xmlns:a16="http://schemas.microsoft.com/office/drawing/2014/main" id="{CE24685F-6C88-4273-8199-2CF28F8D7F0C}"/>
              </a:ext>
            </a:extLst>
          </p:cNvPr>
          <p:cNvSpPr/>
          <p:nvPr/>
        </p:nvSpPr>
        <p:spPr>
          <a:xfrm>
            <a:off x="7679270" y="4316380"/>
            <a:ext cx="3285063" cy="192355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kumimoji="1" lang="ja-JP" altLang="en-US" sz="1600" b="1" dirty="0">
                <a:solidFill>
                  <a:schemeClr val="tx1"/>
                </a:solidFill>
              </a:rPr>
              <a:t>■ちょっとメーションについて</a:t>
            </a:r>
            <a:endParaRPr kumimoji="1" lang="en-US" altLang="ja-JP" sz="1600" b="1" dirty="0">
              <a:solidFill>
                <a:schemeClr val="tx1"/>
              </a:solidFill>
            </a:endParaRPr>
          </a:p>
          <a:p>
            <a:pPr>
              <a:lnSpc>
                <a:spcPct val="150000"/>
              </a:lnSpc>
            </a:pPr>
            <a:r>
              <a:rPr lang="ja-JP" altLang="en-US" sz="1600" b="1" dirty="0">
                <a:solidFill>
                  <a:schemeClr val="tx1"/>
                </a:solidFill>
              </a:rPr>
              <a:t>・会社概要</a:t>
            </a:r>
            <a:endParaRPr lang="en-US" altLang="ja-JP" sz="1600" b="1" dirty="0">
              <a:solidFill>
                <a:schemeClr val="tx1"/>
              </a:solidFill>
            </a:endParaRPr>
          </a:p>
          <a:p>
            <a:pPr>
              <a:lnSpc>
                <a:spcPct val="150000"/>
              </a:lnSpc>
            </a:pPr>
            <a:r>
              <a:rPr lang="ja-JP" altLang="en-US" sz="1600" b="1" dirty="0">
                <a:solidFill>
                  <a:schemeClr val="tx1"/>
                </a:solidFill>
              </a:rPr>
              <a:t>・事業内容</a:t>
            </a:r>
            <a:endParaRPr lang="en-US" altLang="ja-JP" sz="1600" b="1" dirty="0">
              <a:solidFill>
                <a:schemeClr val="tx1"/>
              </a:solidFill>
            </a:endParaRPr>
          </a:p>
          <a:p>
            <a:pPr>
              <a:lnSpc>
                <a:spcPct val="150000"/>
              </a:lnSpc>
            </a:pPr>
            <a:r>
              <a:rPr lang="ja-JP" altLang="en-US" sz="1600" b="1" dirty="0">
                <a:solidFill>
                  <a:schemeClr val="tx1"/>
                </a:solidFill>
              </a:rPr>
              <a:t>・沿革</a:t>
            </a:r>
            <a:endParaRPr lang="en-US" altLang="ja-JP" sz="1600" b="1" dirty="0">
              <a:solidFill>
                <a:schemeClr val="tx1"/>
              </a:solidFill>
            </a:endParaRPr>
          </a:p>
          <a:p>
            <a:pPr>
              <a:lnSpc>
                <a:spcPct val="150000"/>
              </a:lnSpc>
            </a:pPr>
            <a:r>
              <a:rPr lang="ja-JP" altLang="en-US" sz="1600" b="1" dirty="0">
                <a:solidFill>
                  <a:schemeClr val="tx1"/>
                </a:solidFill>
              </a:rPr>
              <a:t>・導入事例</a:t>
            </a:r>
            <a:endParaRPr lang="en-US" altLang="ja-JP" sz="1600" b="1" dirty="0">
              <a:solidFill>
                <a:schemeClr val="tx1"/>
              </a:solidFill>
            </a:endParaRPr>
          </a:p>
        </p:txBody>
      </p:sp>
      <p:pic>
        <p:nvPicPr>
          <p:cNvPr id="12" name="図 11">
            <a:extLst>
              <a:ext uri="{FF2B5EF4-FFF2-40B4-BE49-F238E27FC236}">
                <a16:creationId xmlns:a16="http://schemas.microsoft.com/office/drawing/2014/main" id="{5E426361-E9D2-4570-B332-98574421472F}"/>
              </a:ext>
            </a:extLst>
          </p:cNvPr>
          <p:cNvPicPr>
            <a:picLocks noChangeAspect="1"/>
          </p:cNvPicPr>
          <p:nvPr/>
        </p:nvPicPr>
        <p:blipFill>
          <a:blip r:embed="rId2"/>
          <a:stretch>
            <a:fillRect/>
          </a:stretch>
        </p:blipFill>
        <p:spPr>
          <a:xfrm>
            <a:off x="11209867" y="4316379"/>
            <a:ext cx="639762" cy="639762"/>
          </a:xfrm>
          <a:prstGeom prst="rect">
            <a:avLst/>
          </a:prstGeom>
        </p:spPr>
      </p:pic>
      <p:pic>
        <p:nvPicPr>
          <p:cNvPr id="13" name="図 12">
            <a:extLst>
              <a:ext uri="{FF2B5EF4-FFF2-40B4-BE49-F238E27FC236}">
                <a16:creationId xmlns:a16="http://schemas.microsoft.com/office/drawing/2014/main" id="{4BF65002-3E06-4FE7-9CD5-8540FC666A28}"/>
              </a:ext>
            </a:extLst>
          </p:cNvPr>
          <p:cNvPicPr>
            <a:picLocks noChangeAspect="1"/>
          </p:cNvPicPr>
          <p:nvPr/>
        </p:nvPicPr>
        <p:blipFill rotWithShape="1">
          <a:blip r:embed="rId3"/>
          <a:srcRect l="33249" t="9367" r="31628" b="10494"/>
          <a:stretch/>
        </p:blipFill>
        <p:spPr>
          <a:xfrm>
            <a:off x="11209867" y="5107670"/>
            <a:ext cx="639762" cy="678825"/>
          </a:xfrm>
          <a:prstGeom prst="rect">
            <a:avLst/>
          </a:prstGeom>
        </p:spPr>
      </p:pic>
      <p:pic>
        <p:nvPicPr>
          <p:cNvPr id="14" name="図 13">
            <a:extLst>
              <a:ext uri="{FF2B5EF4-FFF2-40B4-BE49-F238E27FC236}">
                <a16:creationId xmlns:a16="http://schemas.microsoft.com/office/drawing/2014/main" id="{61A9795D-A851-41FE-B4B2-DB22AE1FD615}"/>
              </a:ext>
            </a:extLst>
          </p:cNvPr>
          <p:cNvPicPr>
            <a:picLocks noChangeAspect="1"/>
          </p:cNvPicPr>
          <p:nvPr/>
        </p:nvPicPr>
        <p:blipFill>
          <a:blip r:embed="rId4"/>
          <a:stretch>
            <a:fillRect/>
          </a:stretch>
        </p:blipFill>
        <p:spPr>
          <a:xfrm>
            <a:off x="11133667" y="5786495"/>
            <a:ext cx="796604" cy="791293"/>
          </a:xfrm>
          <a:prstGeom prst="rect">
            <a:avLst/>
          </a:prstGeom>
        </p:spPr>
      </p:pic>
      <p:sp>
        <p:nvSpPr>
          <p:cNvPr id="15" name="テキスト ボックス 14">
            <a:extLst>
              <a:ext uri="{FF2B5EF4-FFF2-40B4-BE49-F238E27FC236}">
                <a16:creationId xmlns:a16="http://schemas.microsoft.com/office/drawing/2014/main" id="{0E2CDBBB-879D-4111-9261-5B5278BAAAC0}"/>
              </a:ext>
            </a:extLst>
          </p:cNvPr>
          <p:cNvSpPr txBox="1"/>
          <p:nvPr/>
        </p:nvSpPr>
        <p:spPr>
          <a:xfrm>
            <a:off x="11232152" y="6524699"/>
            <a:ext cx="617477" cy="338554"/>
          </a:xfrm>
          <a:prstGeom prst="rect">
            <a:avLst/>
          </a:prstGeom>
          <a:noFill/>
        </p:spPr>
        <p:txBody>
          <a:bodyPr wrap="none" rtlCol="0">
            <a:spAutoFit/>
          </a:bodyPr>
          <a:lstStyle/>
          <a:p>
            <a:r>
              <a:rPr kumimoji="1" lang="en-US" altLang="ja-JP" sz="1600" dirty="0"/>
              <a:t>1</a:t>
            </a:r>
            <a:r>
              <a:rPr kumimoji="1" lang="ja-JP" altLang="en-US" sz="1600" dirty="0"/>
              <a:t>－</a:t>
            </a:r>
            <a:r>
              <a:rPr kumimoji="1" lang="en-US" altLang="ja-JP" sz="1600" dirty="0"/>
              <a:t>2</a:t>
            </a:r>
            <a:endParaRPr kumimoji="1" lang="ja-JP" altLang="en-US" sz="1600" dirty="0"/>
          </a:p>
        </p:txBody>
      </p:sp>
    </p:spTree>
    <p:extLst>
      <p:ext uri="{BB962C8B-B14F-4D97-AF65-F5344CB8AC3E}">
        <p14:creationId xmlns:p14="http://schemas.microsoft.com/office/powerpoint/2010/main" val="155128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B6FD496-A505-4EF6-9CD4-71468097CA70}"/>
              </a:ext>
            </a:extLst>
          </p:cNvPr>
          <p:cNvSpPr txBox="1"/>
          <p:nvPr/>
        </p:nvSpPr>
        <p:spPr>
          <a:xfrm>
            <a:off x="95768" y="93246"/>
            <a:ext cx="1233030" cy="338554"/>
          </a:xfrm>
          <a:prstGeom prst="rect">
            <a:avLst/>
          </a:prstGeom>
          <a:noFill/>
        </p:spPr>
        <p:txBody>
          <a:bodyPr wrap="none" rtlCol="0">
            <a:spAutoFit/>
          </a:bodyPr>
          <a:lstStyle/>
          <a:p>
            <a:r>
              <a:rPr kumimoji="1" lang="en-US" altLang="ja-JP" sz="1600" dirty="0"/>
              <a:t>1</a:t>
            </a:r>
            <a:r>
              <a:rPr kumimoji="1" lang="ja-JP" altLang="en-US" sz="1600" dirty="0"/>
              <a:t>－</a:t>
            </a:r>
            <a:r>
              <a:rPr kumimoji="1" lang="en-US" altLang="ja-JP" sz="1600" dirty="0"/>
              <a:t>1</a:t>
            </a:r>
            <a:r>
              <a:rPr kumimoji="1" lang="ja-JP" altLang="en-US" sz="1600" dirty="0"/>
              <a:t>の備考</a:t>
            </a:r>
          </a:p>
        </p:txBody>
      </p:sp>
      <p:sp>
        <p:nvSpPr>
          <p:cNvPr id="3" name="正方形/長方形 2">
            <a:extLst>
              <a:ext uri="{FF2B5EF4-FFF2-40B4-BE49-F238E27FC236}">
                <a16:creationId xmlns:a16="http://schemas.microsoft.com/office/drawing/2014/main" id="{1AEA532E-D656-434E-9A11-A274AD4351A4}"/>
              </a:ext>
            </a:extLst>
          </p:cNvPr>
          <p:cNvSpPr/>
          <p:nvPr/>
        </p:nvSpPr>
        <p:spPr>
          <a:xfrm>
            <a:off x="259949" y="630452"/>
            <a:ext cx="1068849" cy="338554"/>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サービス</a:t>
            </a:r>
            <a:endParaRPr kumimoji="1" lang="ja-JP" altLang="en-US" sz="1400" b="1" dirty="0">
              <a:solidFill>
                <a:schemeClr val="tx1"/>
              </a:solidFill>
            </a:endParaRPr>
          </a:p>
        </p:txBody>
      </p:sp>
      <p:sp>
        <p:nvSpPr>
          <p:cNvPr id="4" name="テキスト ボックス 3">
            <a:extLst>
              <a:ext uri="{FF2B5EF4-FFF2-40B4-BE49-F238E27FC236}">
                <a16:creationId xmlns:a16="http://schemas.microsoft.com/office/drawing/2014/main" id="{C8369BFF-CF74-432B-9813-6DD5BD2F9B18}"/>
              </a:ext>
            </a:extLst>
          </p:cNvPr>
          <p:cNvSpPr txBox="1"/>
          <p:nvPr/>
        </p:nvSpPr>
        <p:spPr>
          <a:xfrm>
            <a:off x="1413934" y="630452"/>
            <a:ext cx="2954655" cy="369332"/>
          </a:xfrm>
          <a:prstGeom prst="rect">
            <a:avLst/>
          </a:prstGeom>
          <a:noFill/>
        </p:spPr>
        <p:txBody>
          <a:bodyPr wrap="none" rtlCol="0">
            <a:spAutoFit/>
          </a:bodyPr>
          <a:lstStyle/>
          <a:p>
            <a:r>
              <a:rPr kumimoji="1" lang="ja-JP" altLang="en-US" dirty="0"/>
              <a:t>にカーソルを合わせたとき</a:t>
            </a:r>
          </a:p>
        </p:txBody>
      </p:sp>
      <p:sp>
        <p:nvSpPr>
          <p:cNvPr id="5" name="正方形/長方形 4">
            <a:extLst>
              <a:ext uri="{FF2B5EF4-FFF2-40B4-BE49-F238E27FC236}">
                <a16:creationId xmlns:a16="http://schemas.microsoft.com/office/drawing/2014/main" id="{8E06AB62-7C3B-4114-8B68-D82A670586AB}"/>
              </a:ext>
            </a:extLst>
          </p:cNvPr>
          <p:cNvSpPr/>
          <p:nvPr/>
        </p:nvSpPr>
        <p:spPr>
          <a:xfrm>
            <a:off x="259948" y="1154667"/>
            <a:ext cx="2313919" cy="141919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ja-JP" altLang="en-US" sz="1400" b="1" u="sng" dirty="0">
                <a:solidFill>
                  <a:schemeClr val="tx1"/>
                </a:solidFill>
              </a:rPr>
              <a:t>・ちょっと教えて</a:t>
            </a:r>
            <a:endParaRPr lang="en-US" altLang="ja-JP" sz="1400" b="1" u="sng" dirty="0">
              <a:solidFill>
                <a:schemeClr val="tx1"/>
              </a:solidFill>
            </a:endParaRPr>
          </a:p>
          <a:p>
            <a:pPr>
              <a:lnSpc>
                <a:spcPct val="150000"/>
              </a:lnSpc>
            </a:pPr>
            <a:r>
              <a:rPr lang="ja-JP" altLang="en-US" sz="1400" b="1" u="sng" dirty="0">
                <a:solidFill>
                  <a:schemeClr val="tx1"/>
                </a:solidFill>
              </a:rPr>
              <a:t>・ちょっと相談に乗って</a:t>
            </a:r>
            <a:endParaRPr lang="en-US" altLang="ja-JP" sz="1400" b="1" u="sng" dirty="0">
              <a:solidFill>
                <a:schemeClr val="tx1"/>
              </a:solidFill>
            </a:endParaRPr>
          </a:p>
          <a:p>
            <a:pPr>
              <a:lnSpc>
                <a:spcPct val="150000"/>
              </a:lnSpc>
            </a:pPr>
            <a:r>
              <a:rPr lang="ja-JP" altLang="en-US" sz="1400" b="1" u="sng" dirty="0">
                <a:solidFill>
                  <a:schemeClr val="tx1"/>
                </a:solidFill>
              </a:rPr>
              <a:t>・副業</a:t>
            </a:r>
            <a:r>
              <a:rPr lang="en-US" altLang="ja-JP" sz="1400" b="1" u="sng" dirty="0">
                <a:solidFill>
                  <a:schemeClr val="tx1"/>
                </a:solidFill>
              </a:rPr>
              <a:t>×</a:t>
            </a:r>
            <a:r>
              <a:rPr lang="ja-JP" altLang="en-US" sz="1400" b="1" u="sng" dirty="0">
                <a:solidFill>
                  <a:schemeClr val="tx1"/>
                </a:solidFill>
              </a:rPr>
              <a:t>技術マッチング</a:t>
            </a:r>
            <a:endParaRPr lang="en-US" altLang="ja-JP" sz="1400" b="1" u="sng" dirty="0">
              <a:solidFill>
                <a:schemeClr val="tx1"/>
              </a:solidFill>
            </a:endParaRPr>
          </a:p>
          <a:p>
            <a:pPr>
              <a:lnSpc>
                <a:spcPct val="150000"/>
              </a:lnSpc>
            </a:pPr>
            <a:r>
              <a:rPr lang="ja-JP" altLang="en-US" sz="1400" b="1" u="sng" dirty="0">
                <a:solidFill>
                  <a:schemeClr val="tx1"/>
                </a:solidFill>
              </a:rPr>
              <a:t>・協力企業マッチング</a:t>
            </a:r>
            <a:endParaRPr lang="ja-JP" altLang="en-US" sz="1100" b="1" u="sng" dirty="0">
              <a:solidFill>
                <a:schemeClr val="tx1"/>
              </a:solidFill>
            </a:endParaRPr>
          </a:p>
        </p:txBody>
      </p:sp>
      <p:sp>
        <p:nvSpPr>
          <p:cNvPr id="6" name="テキスト ボックス 5">
            <a:extLst>
              <a:ext uri="{FF2B5EF4-FFF2-40B4-BE49-F238E27FC236}">
                <a16:creationId xmlns:a16="http://schemas.microsoft.com/office/drawing/2014/main" id="{7539A340-262A-4DF1-B3F0-24D86B09A089}"/>
              </a:ext>
            </a:extLst>
          </p:cNvPr>
          <p:cNvSpPr txBox="1"/>
          <p:nvPr/>
        </p:nvSpPr>
        <p:spPr>
          <a:xfrm>
            <a:off x="2641600" y="1679600"/>
            <a:ext cx="2031325" cy="369332"/>
          </a:xfrm>
          <a:prstGeom prst="rect">
            <a:avLst/>
          </a:prstGeom>
          <a:noFill/>
        </p:spPr>
        <p:txBody>
          <a:bodyPr wrap="square" rtlCol="0">
            <a:spAutoFit/>
          </a:bodyPr>
          <a:lstStyle/>
          <a:p>
            <a:r>
              <a:rPr kumimoji="1" lang="ja-JP" altLang="en-US" dirty="0"/>
              <a:t>が出るようにする</a:t>
            </a:r>
          </a:p>
        </p:txBody>
      </p:sp>
      <p:sp>
        <p:nvSpPr>
          <p:cNvPr id="7" name="正方形/長方形 6">
            <a:extLst>
              <a:ext uri="{FF2B5EF4-FFF2-40B4-BE49-F238E27FC236}">
                <a16:creationId xmlns:a16="http://schemas.microsoft.com/office/drawing/2014/main" id="{EFE35284-6FFB-458B-B7C0-25F8E85806E8}"/>
              </a:ext>
            </a:extLst>
          </p:cNvPr>
          <p:cNvSpPr/>
          <p:nvPr/>
        </p:nvSpPr>
        <p:spPr>
          <a:xfrm>
            <a:off x="169333" y="524933"/>
            <a:ext cx="4588934" cy="2201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FC70BC4-6235-468B-BB31-F20A684FA8EA}"/>
              </a:ext>
            </a:extLst>
          </p:cNvPr>
          <p:cNvSpPr/>
          <p:nvPr/>
        </p:nvSpPr>
        <p:spPr>
          <a:xfrm>
            <a:off x="259948" y="3159144"/>
            <a:ext cx="1359651" cy="38543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tx1"/>
                </a:solidFill>
              </a:rPr>
              <a:t>サインイン</a:t>
            </a:r>
          </a:p>
        </p:txBody>
      </p:sp>
      <p:sp>
        <p:nvSpPr>
          <p:cNvPr id="10" name="テキスト ボックス 9">
            <a:extLst>
              <a:ext uri="{FF2B5EF4-FFF2-40B4-BE49-F238E27FC236}">
                <a16:creationId xmlns:a16="http://schemas.microsoft.com/office/drawing/2014/main" id="{7DA7F7D3-2C9B-41D4-BAFA-EF6A9662E1D3}"/>
              </a:ext>
            </a:extLst>
          </p:cNvPr>
          <p:cNvSpPr txBox="1"/>
          <p:nvPr/>
        </p:nvSpPr>
        <p:spPr>
          <a:xfrm>
            <a:off x="582616" y="3807753"/>
            <a:ext cx="423514" cy="369332"/>
          </a:xfrm>
          <a:prstGeom prst="rect">
            <a:avLst/>
          </a:prstGeom>
          <a:noFill/>
        </p:spPr>
        <p:txBody>
          <a:bodyPr wrap="none" rtlCol="0">
            <a:spAutoFit/>
          </a:bodyPr>
          <a:lstStyle/>
          <a:p>
            <a:r>
              <a:rPr kumimoji="1" lang="en-US" altLang="ja-JP" dirty="0"/>
              <a:t>ID</a:t>
            </a:r>
            <a:endParaRPr kumimoji="1" lang="ja-JP" altLang="en-US" dirty="0"/>
          </a:p>
        </p:txBody>
      </p:sp>
      <p:sp>
        <p:nvSpPr>
          <p:cNvPr id="11" name="テキスト ボックス 10">
            <a:extLst>
              <a:ext uri="{FF2B5EF4-FFF2-40B4-BE49-F238E27FC236}">
                <a16:creationId xmlns:a16="http://schemas.microsoft.com/office/drawing/2014/main" id="{7464E827-75CE-46AE-80BB-2B3ADC0B9170}"/>
              </a:ext>
            </a:extLst>
          </p:cNvPr>
          <p:cNvSpPr txBox="1"/>
          <p:nvPr/>
        </p:nvSpPr>
        <p:spPr>
          <a:xfrm>
            <a:off x="179744" y="4481885"/>
            <a:ext cx="1338828" cy="369332"/>
          </a:xfrm>
          <a:prstGeom prst="rect">
            <a:avLst/>
          </a:prstGeom>
          <a:noFill/>
        </p:spPr>
        <p:txBody>
          <a:bodyPr wrap="none" rtlCol="0">
            <a:spAutoFit/>
          </a:bodyPr>
          <a:lstStyle/>
          <a:p>
            <a:r>
              <a:rPr kumimoji="1" lang="ja-JP" altLang="en-US" dirty="0"/>
              <a:t>パスワード</a:t>
            </a:r>
          </a:p>
        </p:txBody>
      </p:sp>
      <p:sp>
        <p:nvSpPr>
          <p:cNvPr id="12" name="正方形/長方形 11">
            <a:extLst>
              <a:ext uri="{FF2B5EF4-FFF2-40B4-BE49-F238E27FC236}">
                <a16:creationId xmlns:a16="http://schemas.microsoft.com/office/drawing/2014/main" id="{F88700CA-E24A-4D16-BF75-47273F7FF669}"/>
              </a:ext>
            </a:extLst>
          </p:cNvPr>
          <p:cNvSpPr/>
          <p:nvPr/>
        </p:nvSpPr>
        <p:spPr>
          <a:xfrm>
            <a:off x="159087" y="3031067"/>
            <a:ext cx="4588934" cy="2597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CFE49353-59A9-4176-A2F5-23718452122C}"/>
              </a:ext>
            </a:extLst>
          </p:cNvPr>
          <p:cNvSpPr/>
          <p:nvPr/>
        </p:nvSpPr>
        <p:spPr>
          <a:xfrm>
            <a:off x="1675797" y="3781439"/>
            <a:ext cx="2913136" cy="3956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03006B15-C478-42AC-986D-0D5C074CD442}"/>
              </a:ext>
            </a:extLst>
          </p:cNvPr>
          <p:cNvSpPr/>
          <p:nvPr/>
        </p:nvSpPr>
        <p:spPr>
          <a:xfrm>
            <a:off x="1675797" y="4450123"/>
            <a:ext cx="2913136" cy="3956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97FC729-CFAF-4E73-9157-D36C234397DB}"/>
              </a:ext>
            </a:extLst>
          </p:cNvPr>
          <p:cNvSpPr/>
          <p:nvPr/>
        </p:nvSpPr>
        <p:spPr>
          <a:xfrm>
            <a:off x="5102881" y="607011"/>
            <a:ext cx="1359651" cy="385435"/>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tx1"/>
                </a:solidFill>
              </a:rPr>
              <a:t>会員登録</a:t>
            </a:r>
          </a:p>
        </p:txBody>
      </p:sp>
      <p:sp>
        <p:nvSpPr>
          <p:cNvPr id="16" name="正方形/長方形 15">
            <a:extLst>
              <a:ext uri="{FF2B5EF4-FFF2-40B4-BE49-F238E27FC236}">
                <a16:creationId xmlns:a16="http://schemas.microsoft.com/office/drawing/2014/main" id="{16A78A8D-2A03-406B-AE98-7DB6CADDC145}"/>
              </a:ext>
            </a:extLst>
          </p:cNvPr>
          <p:cNvSpPr/>
          <p:nvPr/>
        </p:nvSpPr>
        <p:spPr>
          <a:xfrm>
            <a:off x="4961465" y="524932"/>
            <a:ext cx="6970585" cy="6197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6EAC9FFB-B498-4B4D-9915-6CE73FFAA395}"/>
              </a:ext>
            </a:extLst>
          </p:cNvPr>
          <p:cNvSpPr txBox="1"/>
          <p:nvPr/>
        </p:nvSpPr>
        <p:spPr>
          <a:xfrm>
            <a:off x="5102881" y="1074525"/>
            <a:ext cx="2698175" cy="307777"/>
          </a:xfrm>
          <a:prstGeom prst="rect">
            <a:avLst/>
          </a:prstGeom>
          <a:noFill/>
        </p:spPr>
        <p:txBody>
          <a:bodyPr wrap="none" rtlCol="0">
            <a:spAutoFit/>
          </a:bodyPr>
          <a:lstStyle/>
          <a:p>
            <a:r>
              <a:rPr kumimoji="1" lang="ja-JP" altLang="en-US" sz="1400" dirty="0"/>
              <a:t>企業名（必須ではありません）</a:t>
            </a:r>
          </a:p>
        </p:txBody>
      </p:sp>
      <p:sp>
        <p:nvSpPr>
          <p:cNvPr id="30" name="正方形/長方形 29">
            <a:extLst>
              <a:ext uri="{FF2B5EF4-FFF2-40B4-BE49-F238E27FC236}">
                <a16:creationId xmlns:a16="http://schemas.microsoft.com/office/drawing/2014/main" id="{928B71B4-98CD-4578-B445-BC45E8E232B5}"/>
              </a:ext>
            </a:extLst>
          </p:cNvPr>
          <p:cNvSpPr/>
          <p:nvPr/>
        </p:nvSpPr>
        <p:spPr>
          <a:xfrm>
            <a:off x="5102881" y="1427777"/>
            <a:ext cx="6555718"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BE5B9D38-76F7-4ECA-8C16-F827F8A43E15}"/>
              </a:ext>
            </a:extLst>
          </p:cNvPr>
          <p:cNvSpPr txBox="1"/>
          <p:nvPr/>
        </p:nvSpPr>
        <p:spPr>
          <a:xfrm>
            <a:off x="5013112" y="1809055"/>
            <a:ext cx="2339102" cy="307777"/>
          </a:xfrm>
          <a:prstGeom prst="rect">
            <a:avLst/>
          </a:prstGeom>
          <a:noFill/>
        </p:spPr>
        <p:txBody>
          <a:bodyPr wrap="none" rtlCol="0">
            <a:spAutoFit/>
          </a:bodyPr>
          <a:lstStyle/>
          <a:p>
            <a:r>
              <a:rPr kumimoji="1" lang="ja-JP" altLang="en-US" sz="1400" dirty="0"/>
              <a:t>名前もしくはニックネーム</a:t>
            </a:r>
          </a:p>
        </p:txBody>
      </p:sp>
      <p:sp>
        <p:nvSpPr>
          <p:cNvPr id="32" name="正方形/長方形 31">
            <a:extLst>
              <a:ext uri="{FF2B5EF4-FFF2-40B4-BE49-F238E27FC236}">
                <a16:creationId xmlns:a16="http://schemas.microsoft.com/office/drawing/2014/main" id="{23FFD467-DF75-4C4C-8A4C-F610CA534074}"/>
              </a:ext>
            </a:extLst>
          </p:cNvPr>
          <p:cNvSpPr/>
          <p:nvPr/>
        </p:nvSpPr>
        <p:spPr>
          <a:xfrm>
            <a:off x="5102234" y="2178397"/>
            <a:ext cx="6555718"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333C2E4-7A5F-4A7E-BC6D-682424E95AFE}"/>
              </a:ext>
            </a:extLst>
          </p:cNvPr>
          <p:cNvSpPr txBox="1"/>
          <p:nvPr/>
        </p:nvSpPr>
        <p:spPr>
          <a:xfrm>
            <a:off x="5013112" y="4633866"/>
            <a:ext cx="1441420" cy="307777"/>
          </a:xfrm>
          <a:prstGeom prst="rect">
            <a:avLst/>
          </a:prstGeom>
          <a:noFill/>
        </p:spPr>
        <p:txBody>
          <a:bodyPr wrap="none" rtlCol="0">
            <a:spAutoFit/>
          </a:bodyPr>
          <a:lstStyle/>
          <a:p>
            <a:r>
              <a:rPr kumimoji="1" lang="ja-JP" altLang="en-US" sz="1400" dirty="0"/>
              <a:t>メールアドレス</a:t>
            </a:r>
          </a:p>
        </p:txBody>
      </p:sp>
      <p:sp>
        <p:nvSpPr>
          <p:cNvPr id="34" name="正方形/長方形 33">
            <a:extLst>
              <a:ext uri="{FF2B5EF4-FFF2-40B4-BE49-F238E27FC236}">
                <a16:creationId xmlns:a16="http://schemas.microsoft.com/office/drawing/2014/main" id="{47F8E9FC-4BE9-4E28-8A7E-F6DDB8CB75FF}"/>
              </a:ext>
            </a:extLst>
          </p:cNvPr>
          <p:cNvSpPr/>
          <p:nvPr/>
        </p:nvSpPr>
        <p:spPr>
          <a:xfrm>
            <a:off x="5102234" y="4973630"/>
            <a:ext cx="6555718"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5A1E156C-7487-4BC0-BA32-019AB7A7A9A8}"/>
              </a:ext>
            </a:extLst>
          </p:cNvPr>
          <p:cNvSpPr txBox="1"/>
          <p:nvPr/>
        </p:nvSpPr>
        <p:spPr>
          <a:xfrm>
            <a:off x="5022119" y="5320674"/>
            <a:ext cx="1082348" cy="307777"/>
          </a:xfrm>
          <a:prstGeom prst="rect">
            <a:avLst/>
          </a:prstGeom>
          <a:noFill/>
        </p:spPr>
        <p:txBody>
          <a:bodyPr wrap="none" rtlCol="0">
            <a:spAutoFit/>
          </a:bodyPr>
          <a:lstStyle/>
          <a:p>
            <a:r>
              <a:rPr kumimoji="1" lang="ja-JP" altLang="en-US" sz="1400" dirty="0"/>
              <a:t>パスワード</a:t>
            </a:r>
          </a:p>
        </p:txBody>
      </p:sp>
      <p:sp>
        <p:nvSpPr>
          <p:cNvPr id="36" name="正方形/長方形 35">
            <a:extLst>
              <a:ext uri="{FF2B5EF4-FFF2-40B4-BE49-F238E27FC236}">
                <a16:creationId xmlns:a16="http://schemas.microsoft.com/office/drawing/2014/main" id="{670E4CB7-E2AB-4F5E-9BA1-151AD6F3C160}"/>
              </a:ext>
            </a:extLst>
          </p:cNvPr>
          <p:cNvSpPr/>
          <p:nvPr/>
        </p:nvSpPr>
        <p:spPr>
          <a:xfrm>
            <a:off x="5102234" y="5644751"/>
            <a:ext cx="6555718"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171324D9-68E8-43EE-8FCA-2BFBB6A374E1}"/>
              </a:ext>
            </a:extLst>
          </p:cNvPr>
          <p:cNvSpPr txBox="1"/>
          <p:nvPr/>
        </p:nvSpPr>
        <p:spPr>
          <a:xfrm>
            <a:off x="5102880" y="2537086"/>
            <a:ext cx="902811" cy="307777"/>
          </a:xfrm>
          <a:prstGeom prst="rect">
            <a:avLst/>
          </a:prstGeom>
          <a:noFill/>
        </p:spPr>
        <p:txBody>
          <a:bodyPr wrap="none" rtlCol="0">
            <a:spAutoFit/>
          </a:bodyPr>
          <a:lstStyle/>
          <a:p>
            <a:r>
              <a:rPr kumimoji="1" lang="ja-JP" altLang="en-US" sz="1400" dirty="0"/>
              <a:t>生年月日</a:t>
            </a:r>
          </a:p>
        </p:txBody>
      </p:sp>
      <p:sp>
        <p:nvSpPr>
          <p:cNvPr id="38" name="正方形/長方形 37">
            <a:extLst>
              <a:ext uri="{FF2B5EF4-FFF2-40B4-BE49-F238E27FC236}">
                <a16:creationId xmlns:a16="http://schemas.microsoft.com/office/drawing/2014/main" id="{9DFE7EEE-C167-42E6-AB4B-2692D6B0285F}"/>
              </a:ext>
            </a:extLst>
          </p:cNvPr>
          <p:cNvSpPr/>
          <p:nvPr/>
        </p:nvSpPr>
        <p:spPr>
          <a:xfrm>
            <a:off x="5102234" y="2875317"/>
            <a:ext cx="6555718"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4DB5C8C0-E485-4682-8676-5F630E040E49}"/>
              </a:ext>
            </a:extLst>
          </p:cNvPr>
          <p:cNvSpPr txBox="1"/>
          <p:nvPr/>
        </p:nvSpPr>
        <p:spPr>
          <a:xfrm>
            <a:off x="5144719" y="3236802"/>
            <a:ext cx="543739" cy="307777"/>
          </a:xfrm>
          <a:prstGeom prst="rect">
            <a:avLst/>
          </a:prstGeom>
          <a:noFill/>
        </p:spPr>
        <p:txBody>
          <a:bodyPr wrap="none" rtlCol="0">
            <a:spAutoFit/>
          </a:bodyPr>
          <a:lstStyle/>
          <a:p>
            <a:r>
              <a:rPr kumimoji="1" lang="ja-JP" altLang="en-US" sz="1400" dirty="0"/>
              <a:t>性別</a:t>
            </a:r>
          </a:p>
        </p:txBody>
      </p:sp>
      <p:sp>
        <p:nvSpPr>
          <p:cNvPr id="40" name="正方形/長方形 39">
            <a:extLst>
              <a:ext uri="{FF2B5EF4-FFF2-40B4-BE49-F238E27FC236}">
                <a16:creationId xmlns:a16="http://schemas.microsoft.com/office/drawing/2014/main" id="{B3784679-EF12-49AB-9211-113F7F1D53CC}"/>
              </a:ext>
            </a:extLst>
          </p:cNvPr>
          <p:cNvSpPr/>
          <p:nvPr/>
        </p:nvSpPr>
        <p:spPr>
          <a:xfrm>
            <a:off x="5102234" y="3575033"/>
            <a:ext cx="6555718"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E998A01B-9B71-4B17-BD59-83384DCB6CFF}"/>
              </a:ext>
            </a:extLst>
          </p:cNvPr>
          <p:cNvSpPr txBox="1"/>
          <p:nvPr/>
        </p:nvSpPr>
        <p:spPr>
          <a:xfrm>
            <a:off x="5102881" y="6321214"/>
            <a:ext cx="451405" cy="369332"/>
          </a:xfrm>
          <a:prstGeom prst="rect">
            <a:avLst/>
          </a:prstGeom>
          <a:noFill/>
        </p:spPr>
        <p:txBody>
          <a:bodyPr wrap="square" rtlCol="0">
            <a:spAutoFit/>
          </a:bodyPr>
          <a:lstStyle/>
          <a:p>
            <a:r>
              <a:rPr kumimoji="1" lang="ja-JP" altLang="en-US" dirty="0"/>
              <a:t>□</a:t>
            </a:r>
          </a:p>
        </p:txBody>
      </p:sp>
      <p:sp>
        <p:nvSpPr>
          <p:cNvPr id="42" name="テキスト ボックス 41">
            <a:extLst>
              <a:ext uri="{FF2B5EF4-FFF2-40B4-BE49-F238E27FC236}">
                <a16:creationId xmlns:a16="http://schemas.microsoft.com/office/drawing/2014/main" id="{27845584-1D38-41DC-928D-A6826A72B9FD}"/>
              </a:ext>
            </a:extLst>
          </p:cNvPr>
          <p:cNvSpPr txBox="1"/>
          <p:nvPr/>
        </p:nvSpPr>
        <p:spPr>
          <a:xfrm>
            <a:off x="5427133" y="6375327"/>
            <a:ext cx="6231466" cy="276999"/>
          </a:xfrm>
          <a:prstGeom prst="rect">
            <a:avLst/>
          </a:prstGeom>
          <a:noFill/>
        </p:spPr>
        <p:txBody>
          <a:bodyPr wrap="square" rtlCol="0">
            <a:spAutoFit/>
          </a:bodyPr>
          <a:lstStyle/>
          <a:p>
            <a:r>
              <a:rPr kumimoji="1" lang="ja-JP" altLang="en-US" sz="1200" dirty="0"/>
              <a:t>利用規約とプライバシーポリシーにご同意の上、確認画面へお進みください。</a:t>
            </a:r>
          </a:p>
        </p:txBody>
      </p:sp>
      <p:sp>
        <p:nvSpPr>
          <p:cNvPr id="44" name="テキスト ボックス 43">
            <a:extLst>
              <a:ext uri="{FF2B5EF4-FFF2-40B4-BE49-F238E27FC236}">
                <a16:creationId xmlns:a16="http://schemas.microsoft.com/office/drawing/2014/main" id="{F4213D04-98D5-45D6-8AAA-B9BB72A7434B}"/>
              </a:ext>
            </a:extLst>
          </p:cNvPr>
          <p:cNvSpPr txBox="1"/>
          <p:nvPr/>
        </p:nvSpPr>
        <p:spPr>
          <a:xfrm>
            <a:off x="5102881" y="5966277"/>
            <a:ext cx="451405" cy="369332"/>
          </a:xfrm>
          <a:prstGeom prst="rect">
            <a:avLst/>
          </a:prstGeom>
          <a:noFill/>
        </p:spPr>
        <p:txBody>
          <a:bodyPr wrap="square" rtlCol="0">
            <a:spAutoFit/>
          </a:bodyPr>
          <a:lstStyle/>
          <a:p>
            <a:r>
              <a:rPr kumimoji="1" lang="ja-JP" altLang="en-US" dirty="0"/>
              <a:t>□</a:t>
            </a:r>
          </a:p>
        </p:txBody>
      </p:sp>
      <p:sp>
        <p:nvSpPr>
          <p:cNvPr id="45" name="テキスト ボックス 44">
            <a:extLst>
              <a:ext uri="{FF2B5EF4-FFF2-40B4-BE49-F238E27FC236}">
                <a16:creationId xmlns:a16="http://schemas.microsoft.com/office/drawing/2014/main" id="{9CDEA8F5-BA9E-422B-887F-F9AEC868455C}"/>
              </a:ext>
            </a:extLst>
          </p:cNvPr>
          <p:cNvSpPr txBox="1"/>
          <p:nvPr/>
        </p:nvSpPr>
        <p:spPr>
          <a:xfrm>
            <a:off x="5427133" y="6020390"/>
            <a:ext cx="6231466" cy="276999"/>
          </a:xfrm>
          <a:prstGeom prst="rect">
            <a:avLst/>
          </a:prstGeom>
          <a:noFill/>
        </p:spPr>
        <p:txBody>
          <a:bodyPr wrap="square" rtlCol="0">
            <a:spAutoFit/>
          </a:bodyPr>
          <a:lstStyle/>
          <a:p>
            <a:r>
              <a:rPr kumimoji="1" lang="ja-JP" altLang="en-US" sz="1200" dirty="0"/>
              <a:t>メール通知</a:t>
            </a:r>
          </a:p>
        </p:txBody>
      </p:sp>
      <p:sp>
        <p:nvSpPr>
          <p:cNvPr id="46" name="テキスト ボックス 45">
            <a:extLst>
              <a:ext uri="{FF2B5EF4-FFF2-40B4-BE49-F238E27FC236}">
                <a16:creationId xmlns:a16="http://schemas.microsoft.com/office/drawing/2014/main" id="{B5E68DE0-27DC-4E82-B40F-2A6278A1E45B}"/>
              </a:ext>
            </a:extLst>
          </p:cNvPr>
          <p:cNvSpPr txBox="1"/>
          <p:nvPr/>
        </p:nvSpPr>
        <p:spPr>
          <a:xfrm>
            <a:off x="5102234" y="3955763"/>
            <a:ext cx="3057247" cy="307777"/>
          </a:xfrm>
          <a:prstGeom prst="rect">
            <a:avLst/>
          </a:prstGeom>
          <a:noFill/>
        </p:spPr>
        <p:txBody>
          <a:bodyPr wrap="none" rtlCol="0">
            <a:spAutoFit/>
          </a:bodyPr>
          <a:lstStyle/>
          <a:p>
            <a:r>
              <a:rPr kumimoji="1" lang="ja-JP" altLang="en-US" sz="1400" dirty="0"/>
              <a:t>お持ちの知見・技術のハッシュタグ</a:t>
            </a:r>
          </a:p>
        </p:txBody>
      </p:sp>
      <p:sp>
        <p:nvSpPr>
          <p:cNvPr id="47" name="正方形/長方形 46">
            <a:extLst>
              <a:ext uri="{FF2B5EF4-FFF2-40B4-BE49-F238E27FC236}">
                <a16:creationId xmlns:a16="http://schemas.microsoft.com/office/drawing/2014/main" id="{B4A9C0A2-A16D-4066-AEF0-2FBFA2363665}"/>
              </a:ext>
            </a:extLst>
          </p:cNvPr>
          <p:cNvSpPr/>
          <p:nvPr/>
        </p:nvSpPr>
        <p:spPr>
          <a:xfrm>
            <a:off x="5102234" y="4287120"/>
            <a:ext cx="6555718"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270BC2E-37F8-45EC-9909-D941A2B0F979}"/>
              </a:ext>
            </a:extLst>
          </p:cNvPr>
          <p:cNvSpPr txBox="1"/>
          <p:nvPr/>
        </p:nvSpPr>
        <p:spPr>
          <a:xfrm>
            <a:off x="834390" y="4973630"/>
            <a:ext cx="2492990" cy="369332"/>
          </a:xfrm>
          <a:prstGeom prst="rect">
            <a:avLst/>
          </a:prstGeom>
          <a:noFill/>
        </p:spPr>
        <p:txBody>
          <a:bodyPr wrap="none" rtlCol="0">
            <a:spAutoFit/>
          </a:bodyPr>
          <a:lstStyle/>
          <a:p>
            <a:r>
              <a:rPr kumimoji="1" lang="ja-JP" altLang="en-US" dirty="0"/>
              <a:t>パスワードを忘れた方</a:t>
            </a:r>
          </a:p>
        </p:txBody>
      </p:sp>
      <p:sp>
        <p:nvSpPr>
          <p:cNvPr id="43" name="正方形/長方形 42">
            <a:extLst>
              <a:ext uri="{FF2B5EF4-FFF2-40B4-BE49-F238E27FC236}">
                <a16:creationId xmlns:a16="http://schemas.microsoft.com/office/drawing/2014/main" id="{C5762723-C696-4652-89A3-9D217AE8AF6C}"/>
              </a:ext>
            </a:extLst>
          </p:cNvPr>
          <p:cNvSpPr/>
          <p:nvPr/>
        </p:nvSpPr>
        <p:spPr>
          <a:xfrm>
            <a:off x="258657" y="6206051"/>
            <a:ext cx="575734" cy="4378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F1649D2-0DEE-4733-B8F3-31DD987CA339}"/>
              </a:ext>
            </a:extLst>
          </p:cNvPr>
          <p:cNvSpPr txBox="1"/>
          <p:nvPr/>
        </p:nvSpPr>
        <p:spPr>
          <a:xfrm>
            <a:off x="986486" y="6263625"/>
            <a:ext cx="1005403" cy="369332"/>
          </a:xfrm>
          <a:prstGeom prst="rect">
            <a:avLst/>
          </a:prstGeom>
          <a:noFill/>
        </p:spPr>
        <p:txBody>
          <a:bodyPr wrap="none" rtlCol="0">
            <a:spAutoFit/>
          </a:bodyPr>
          <a:lstStyle/>
          <a:p>
            <a:r>
              <a:rPr kumimoji="1" lang="en-US" altLang="ja-JP" dirty="0"/>
              <a:t>1</a:t>
            </a:r>
            <a:r>
              <a:rPr kumimoji="1" lang="ja-JP" altLang="en-US" dirty="0"/>
              <a:t>ページ</a:t>
            </a:r>
          </a:p>
        </p:txBody>
      </p:sp>
    </p:spTree>
    <p:extLst>
      <p:ext uri="{BB962C8B-B14F-4D97-AF65-F5344CB8AC3E}">
        <p14:creationId xmlns:p14="http://schemas.microsoft.com/office/powerpoint/2010/main" val="30361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630EAA9-C8AF-4EE7-BD50-93749D07A319}"/>
              </a:ext>
            </a:extLst>
          </p:cNvPr>
          <p:cNvSpPr txBox="1"/>
          <p:nvPr/>
        </p:nvSpPr>
        <p:spPr>
          <a:xfrm>
            <a:off x="95768" y="93246"/>
            <a:ext cx="1233030" cy="338554"/>
          </a:xfrm>
          <a:prstGeom prst="rect">
            <a:avLst/>
          </a:prstGeom>
          <a:noFill/>
        </p:spPr>
        <p:txBody>
          <a:bodyPr wrap="none" rtlCol="0">
            <a:spAutoFit/>
          </a:bodyPr>
          <a:lstStyle/>
          <a:p>
            <a:r>
              <a:rPr kumimoji="1" lang="en-US" altLang="ja-JP" sz="1600" dirty="0"/>
              <a:t>1</a:t>
            </a:r>
            <a:r>
              <a:rPr kumimoji="1" lang="ja-JP" altLang="en-US" sz="1600" dirty="0"/>
              <a:t>－</a:t>
            </a:r>
            <a:r>
              <a:rPr kumimoji="1" lang="en-US" altLang="ja-JP" sz="1600" dirty="0"/>
              <a:t>1</a:t>
            </a:r>
            <a:r>
              <a:rPr kumimoji="1" lang="ja-JP" altLang="en-US" sz="1600" dirty="0"/>
              <a:t>の備考</a:t>
            </a:r>
          </a:p>
        </p:txBody>
      </p:sp>
      <p:sp>
        <p:nvSpPr>
          <p:cNvPr id="3" name="正方形/長方形 2">
            <a:extLst>
              <a:ext uri="{FF2B5EF4-FFF2-40B4-BE49-F238E27FC236}">
                <a16:creationId xmlns:a16="http://schemas.microsoft.com/office/drawing/2014/main" id="{33DE4B6E-7CB6-4E6C-9220-FE9A15440570}"/>
              </a:ext>
            </a:extLst>
          </p:cNvPr>
          <p:cNvSpPr/>
          <p:nvPr/>
        </p:nvSpPr>
        <p:spPr>
          <a:xfrm>
            <a:off x="1496771" y="93246"/>
            <a:ext cx="1359652" cy="569386"/>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お問い合わせ</a:t>
            </a:r>
            <a:endParaRPr kumimoji="1" lang="ja-JP" altLang="en-US" sz="1400" b="1" dirty="0">
              <a:solidFill>
                <a:schemeClr val="tx1"/>
              </a:solidFill>
            </a:endParaRPr>
          </a:p>
        </p:txBody>
      </p:sp>
      <p:sp>
        <p:nvSpPr>
          <p:cNvPr id="5" name="テキスト ボックス 4">
            <a:extLst>
              <a:ext uri="{FF2B5EF4-FFF2-40B4-BE49-F238E27FC236}">
                <a16:creationId xmlns:a16="http://schemas.microsoft.com/office/drawing/2014/main" id="{F2844DD8-30B2-4993-A954-A28C36FCB27D}"/>
              </a:ext>
            </a:extLst>
          </p:cNvPr>
          <p:cNvSpPr txBox="1"/>
          <p:nvPr/>
        </p:nvSpPr>
        <p:spPr>
          <a:xfrm>
            <a:off x="273701" y="812801"/>
            <a:ext cx="723275" cy="307777"/>
          </a:xfrm>
          <a:prstGeom prst="rect">
            <a:avLst/>
          </a:prstGeom>
          <a:noFill/>
        </p:spPr>
        <p:txBody>
          <a:bodyPr wrap="none" rtlCol="0">
            <a:spAutoFit/>
          </a:bodyPr>
          <a:lstStyle/>
          <a:p>
            <a:r>
              <a:rPr kumimoji="1" lang="ja-JP" altLang="en-US" sz="1400" dirty="0"/>
              <a:t>企業名</a:t>
            </a:r>
          </a:p>
        </p:txBody>
      </p:sp>
      <p:sp>
        <p:nvSpPr>
          <p:cNvPr id="6" name="正方形/長方形 5">
            <a:extLst>
              <a:ext uri="{FF2B5EF4-FFF2-40B4-BE49-F238E27FC236}">
                <a16:creationId xmlns:a16="http://schemas.microsoft.com/office/drawing/2014/main" id="{DBBA546A-2050-44B8-8555-152FDACFC7F4}"/>
              </a:ext>
            </a:extLst>
          </p:cNvPr>
          <p:cNvSpPr/>
          <p:nvPr/>
        </p:nvSpPr>
        <p:spPr>
          <a:xfrm>
            <a:off x="355600" y="1153838"/>
            <a:ext cx="11277600" cy="3956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EE20318-B2F3-4083-8369-2A42502EA566}"/>
              </a:ext>
            </a:extLst>
          </p:cNvPr>
          <p:cNvSpPr txBox="1"/>
          <p:nvPr/>
        </p:nvSpPr>
        <p:spPr>
          <a:xfrm>
            <a:off x="283960" y="1664074"/>
            <a:ext cx="543739" cy="307777"/>
          </a:xfrm>
          <a:prstGeom prst="rect">
            <a:avLst/>
          </a:prstGeom>
          <a:noFill/>
        </p:spPr>
        <p:txBody>
          <a:bodyPr wrap="none" rtlCol="0">
            <a:spAutoFit/>
          </a:bodyPr>
          <a:lstStyle/>
          <a:p>
            <a:r>
              <a:rPr lang="ja-JP" altLang="en-US" sz="1400" dirty="0"/>
              <a:t>住所</a:t>
            </a:r>
            <a:endParaRPr kumimoji="1" lang="ja-JP" altLang="en-US" sz="1400" dirty="0"/>
          </a:p>
        </p:txBody>
      </p:sp>
      <p:sp>
        <p:nvSpPr>
          <p:cNvPr id="8" name="正方形/長方形 7">
            <a:extLst>
              <a:ext uri="{FF2B5EF4-FFF2-40B4-BE49-F238E27FC236}">
                <a16:creationId xmlns:a16="http://schemas.microsoft.com/office/drawing/2014/main" id="{353E3130-163C-4848-81ED-98F5A344EE46}"/>
              </a:ext>
            </a:extLst>
          </p:cNvPr>
          <p:cNvSpPr/>
          <p:nvPr/>
        </p:nvSpPr>
        <p:spPr>
          <a:xfrm>
            <a:off x="338064" y="2059721"/>
            <a:ext cx="11277600" cy="3956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6B46302-D09A-43E6-8DBF-A0A5A3EB3F97}"/>
              </a:ext>
            </a:extLst>
          </p:cNvPr>
          <p:cNvSpPr txBox="1"/>
          <p:nvPr/>
        </p:nvSpPr>
        <p:spPr>
          <a:xfrm>
            <a:off x="248053" y="2564798"/>
            <a:ext cx="902811" cy="307777"/>
          </a:xfrm>
          <a:prstGeom prst="rect">
            <a:avLst/>
          </a:prstGeom>
          <a:noFill/>
        </p:spPr>
        <p:txBody>
          <a:bodyPr wrap="none" rtlCol="0">
            <a:spAutoFit/>
          </a:bodyPr>
          <a:lstStyle/>
          <a:p>
            <a:r>
              <a:rPr lang="ja-JP" altLang="en-US" sz="1400" dirty="0"/>
              <a:t>電話番号</a:t>
            </a:r>
            <a:endParaRPr kumimoji="1" lang="ja-JP" altLang="en-US" sz="1400" dirty="0"/>
          </a:p>
        </p:txBody>
      </p:sp>
      <p:sp>
        <p:nvSpPr>
          <p:cNvPr id="10" name="正方形/長方形 9">
            <a:extLst>
              <a:ext uri="{FF2B5EF4-FFF2-40B4-BE49-F238E27FC236}">
                <a16:creationId xmlns:a16="http://schemas.microsoft.com/office/drawing/2014/main" id="{DB684FBE-B070-4B5F-B49F-529074E3A7EF}"/>
              </a:ext>
            </a:extLst>
          </p:cNvPr>
          <p:cNvSpPr/>
          <p:nvPr/>
        </p:nvSpPr>
        <p:spPr>
          <a:xfrm>
            <a:off x="338064" y="2918668"/>
            <a:ext cx="11277600" cy="3956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E3A95AD-6E9C-47F6-AC5F-5A09A19AF6C1}"/>
              </a:ext>
            </a:extLst>
          </p:cNvPr>
          <p:cNvSpPr txBox="1"/>
          <p:nvPr/>
        </p:nvSpPr>
        <p:spPr>
          <a:xfrm>
            <a:off x="296819" y="3416071"/>
            <a:ext cx="723275" cy="307777"/>
          </a:xfrm>
          <a:prstGeom prst="rect">
            <a:avLst/>
          </a:prstGeom>
          <a:noFill/>
        </p:spPr>
        <p:txBody>
          <a:bodyPr wrap="none" rtlCol="0">
            <a:spAutoFit/>
          </a:bodyPr>
          <a:lstStyle/>
          <a:p>
            <a:r>
              <a:rPr lang="ja-JP" altLang="en-US" sz="1400" dirty="0"/>
              <a:t>お名前</a:t>
            </a:r>
            <a:endParaRPr kumimoji="1" lang="ja-JP" altLang="en-US" sz="1400" dirty="0"/>
          </a:p>
        </p:txBody>
      </p:sp>
      <p:sp>
        <p:nvSpPr>
          <p:cNvPr id="12" name="正方形/長方形 11">
            <a:extLst>
              <a:ext uri="{FF2B5EF4-FFF2-40B4-BE49-F238E27FC236}">
                <a16:creationId xmlns:a16="http://schemas.microsoft.com/office/drawing/2014/main" id="{4B22DF1C-43C4-4502-B99A-122F030DC380}"/>
              </a:ext>
            </a:extLst>
          </p:cNvPr>
          <p:cNvSpPr/>
          <p:nvPr/>
        </p:nvSpPr>
        <p:spPr>
          <a:xfrm>
            <a:off x="355600" y="3783090"/>
            <a:ext cx="11277600" cy="3956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0BFEB8D-79FB-4FAD-B80E-D5C1ABB77DA8}"/>
              </a:ext>
            </a:extLst>
          </p:cNvPr>
          <p:cNvSpPr txBox="1"/>
          <p:nvPr/>
        </p:nvSpPr>
        <p:spPr>
          <a:xfrm>
            <a:off x="276266" y="4334259"/>
            <a:ext cx="1441420" cy="307777"/>
          </a:xfrm>
          <a:prstGeom prst="rect">
            <a:avLst/>
          </a:prstGeom>
          <a:noFill/>
        </p:spPr>
        <p:txBody>
          <a:bodyPr wrap="none" rtlCol="0">
            <a:spAutoFit/>
          </a:bodyPr>
          <a:lstStyle/>
          <a:p>
            <a:r>
              <a:rPr kumimoji="1" lang="ja-JP" altLang="en-US" sz="1400" dirty="0"/>
              <a:t>メールアドレス</a:t>
            </a:r>
          </a:p>
        </p:txBody>
      </p:sp>
      <p:sp>
        <p:nvSpPr>
          <p:cNvPr id="14" name="正方形/長方形 13">
            <a:extLst>
              <a:ext uri="{FF2B5EF4-FFF2-40B4-BE49-F238E27FC236}">
                <a16:creationId xmlns:a16="http://schemas.microsoft.com/office/drawing/2014/main" id="{F7B029FD-4C91-48AC-BB9F-F797EDEEBC3D}"/>
              </a:ext>
            </a:extLst>
          </p:cNvPr>
          <p:cNvSpPr/>
          <p:nvPr/>
        </p:nvSpPr>
        <p:spPr>
          <a:xfrm>
            <a:off x="296819" y="4710536"/>
            <a:ext cx="11277600" cy="3956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E818019-98B4-436A-A42F-AD14EF7A57B0}"/>
              </a:ext>
            </a:extLst>
          </p:cNvPr>
          <p:cNvSpPr txBox="1"/>
          <p:nvPr/>
        </p:nvSpPr>
        <p:spPr>
          <a:xfrm>
            <a:off x="227500" y="5137773"/>
            <a:ext cx="1620957" cy="307777"/>
          </a:xfrm>
          <a:prstGeom prst="rect">
            <a:avLst/>
          </a:prstGeom>
          <a:noFill/>
        </p:spPr>
        <p:txBody>
          <a:bodyPr wrap="none" rtlCol="0">
            <a:spAutoFit/>
          </a:bodyPr>
          <a:lstStyle/>
          <a:p>
            <a:r>
              <a:rPr kumimoji="1" lang="ja-JP" altLang="en-US" sz="1400" dirty="0"/>
              <a:t>お問い合わせ内容</a:t>
            </a:r>
          </a:p>
        </p:txBody>
      </p:sp>
      <p:sp>
        <p:nvSpPr>
          <p:cNvPr id="16" name="正方形/長方形 15">
            <a:extLst>
              <a:ext uri="{FF2B5EF4-FFF2-40B4-BE49-F238E27FC236}">
                <a16:creationId xmlns:a16="http://schemas.microsoft.com/office/drawing/2014/main" id="{E7B2848B-C83B-4969-9704-7CFC10392426}"/>
              </a:ext>
            </a:extLst>
          </p:cNvPr>
          <p:cNvSpPr/>
          <p:nvPr/>
        </p:nvSpPr>
        <p:spPr>
          <a:xfrm>
            <a:off x="296819" y="5561809"/>
            <a:ext cx="11277600" cy="12029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61B47F-0AF8-49EA-955A-896C661D741D}"/>
              </a:ext>
            </a:extLst>
          </p:cNvPr>
          <p:cNvSpPr txBox="1"/>
          <p:nvPr/>
        </p:nvSpPr>
        <p:spPr>
          <a:xfrm>
            <a:off x="2954867" y="193273"/>
            <a:ext cx="4570482" cy="369332"/>
          </a:xfrm>
          <a:prstGeom prst="rect">
            <a:avLst/>
          </a:prstGeom>
          <a:noFill/>
        </p:spPr>
        <p:txBody>
          <a:bodyPr wrap="none" rtlCol="0">
            <a:spAutoFit/>
          </a:bodyPr>
          <a:lstStyle/>
          <a:p>
            <a:r>
              <a:rPr kumimoji="1" lang="ja-JP" altLang="en-US" dirty="0"/>
              <a:t>適当にいい感じの間隔で作成してください</a:t>
            </a:r>
          </a:p>
        </p:txBody>
      </p:sp>
    </p:spTree>
    <p:extLst>
      <p:ext uri="{BB962C8B-B14F-4D97-AF65-F5344CB8AC3E}">
        <p14:creationId xmlns:p14="http://schemas.microsoft.com/office/powerpoint/2010/main" val="76976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42A0B13-29D4-456F-B130-76FBADA7FD2F}"/>
              </a:ext>
            </a:extLst>
          </p:cNvPr>
          <p:cNvSpPr txBox="1"/>
          <p:nvPr/>
        </p:nvSpPr>
        <p:spPr>
          <a:xfrm>
            <a:off x="88793" y="143123"/>
            <a:ext cx="1826141" cy="569387"/>
          </a:xfrm>
          <a:prstGeom prst="rect">
            <a:avLst/>
          </a:prstGeom>
          <a:solidFill>
            <a:schemeClr val="accent5">
              <a:lumMod val="20000"/>
              <a:lumOff val="80000"/>
            </a:schemeClr>
          </a:solidFill>
        </p:spPr>
        <p:txBody>
          <a:bodyPr wrap="square" rtlCol="0">
            <a:spAutoFit/>
          </a:bodyPr>
          <a:lstStyle/>
          <a:p>
            <a:r>
              <a:rPr kumimoji="1" lang="ja-JP" altLang="en-US" sz="800" dirty="0"/>
              <a:t>みんなの「ちょっと」に役立ちたい</a:t>
            </a:r>
            <a:endParaRPr kumimoji="1" lang="en-US" altLang="ja-JP" sz="800" dirty="0"/>
          </a:p>
          <a:p>
            <a:pPr algn="ctr"/>
            <a:r>
              <a:rPr lang="ja-JP" altLang="en-US" sz="700" dirty="0"/>
              <a:t>ち ょ て っ く ど っ と こ む</a:t>
            </a:r>
            <a:endParaRPr lang="en-US" altLang="ja-JP" sz="700" dirty="0"/>
          </a:p>
          <a:p>
            <a:pPr algn="ctr"/>
            <a:r>
              <a:rPr kumimoji="1" lang="en-US" altLang="ja-JP" sz="1600" b="1" dirty="0">
                <a:solidFill>
                  <a:srgbClr val="0070C0"/>
                </a:solidFill>
              </a:rPr>
              <a:t>Chotech.com</a:t>
            </a:r>
            <a:endParaRPr kumimoji="1" lang="ja-JP" altLang="en-US" sz="700" b="1" dirty="0">
              <a:solidFill>
                <a:srgbClr val="0070C0"/>
              </a:solidFill>
            </a:endParaRPr>
          </a:p>
        </p:txBody>
      </p:sp>
      <p:sp>
        <p:nvSpPr>
          <p:cNvPr id="4" name="正方形/長方形 3">
            <a:extLst>
              <a:ext uri="{FF2B5EF4-FFF2-40B4-BE49-F238E27FC236}">
                <a16:creationId xmlns:a16="http://schemas.microsoft.com/office/drawing/2014/main" id="{677B6A02-03B6-4D11-A789-5BFD90BC7380}"/>
              </a:ext>
            </a:extLst>
          </p:cNvPr>
          <p:cNvSpPr/>
          <p:nvPr/>
        </p:nvSpPr>
        <p:spPr>
          <a:xfrm>
            <a:off x="2226733" y="143122"/>
            <a:ext cx="8153400" cy="112767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t>【</a:t>
            </a:r>
            <a:r>
              <a:rPr kumimoji="1" lang="ja-JP" altLang="en-US" sz="2400" b="1" dirty="0"/>
              <a:t>ちょっと教えて</a:t>
            </a:r>
            <a:r>
              <a:rPr kumimoji="1" lang="en-US" altLang="ja-JP" sz="2400" b="1" dirty="0"/>
              <a:t>】</a:t>
            </a:r>
            <a:r>
              <a:rPr kumimoji="1" lang="ja-JP" altLang="en-US" sz="2400" b="1" dirty="0"/>
              <a:t>ナレッジ共有　</a:t>
            </a:r>
            <a:r>
              <a:rPr kumimoji="1" lang="en-US" altLang="ja-JP" sz="2400" b="1" dirty="0"/>
              <a:t>Q&amp;A</a:t>
            </a:r>
            <a:r>
              <a:rPr kumimoji="1" lang="ja-JP" altLang="en-US" sz="2400" b="1" dirty="0"/>
              <a:t>サイト</a:t>
            </a:r>
          </a:p>
          <a:p>
            <a:pPr algn="ctr"/>
            <a:r>
              <a:rPr kumimoji="1" lang="ja-JP" altLang="en-US" sz="2400" b="1" dirty="0"/>
              <a:t>～皆様の知見を貸してください～</a:t>
            </a:r>
          </a:p>
        </p:txBody>
      </p:sp>
      <p:sp>
        <p:nvSpPr>
          <p:cNvPr id="5" name="正方形/長方形 4">
            <a:extLst>
              <a:ext uri="{FF2B5EF4-FFF2-40B4-BE49-F238E27FC236}">
                <a16:creationId xmlns:a16="http://schemas.microsoft.com/office/drawing/2014/main" id="{BBF31F56-D4D6-4DBA-8D1E-281FCC3DB205}"/>
              </a:ext>
            </a:extLst>
          </p:cNvPr>
          <p:cNvSpPr/>
          <p:nvPr/>
        </p:nvSpPr>
        <p:spPr>
          <a:xfrm>
            <a:off x="10574868" y="159266"/>
            <a:ext cx="1328294" cy="49266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会員</a:t>
            </a:r>
            <a:r>
              <a:rPr kumimoji="1" lang="ja-JP" altLang="en-US" b="1" dirty="0">
                <a:solidFill>
                  <a:schemeClr val="tx1"/>
                </a:solidFill>
              </a:rPr>
              <a:t>登録</a:t>
            </a:r>
          </a:p>
        </p:txBody>
      </p:sp>
      <p:sp>
        <p:nvSpPr>
          <p:cNvPr id="6" name="正方形/長方形 5">
            <a:extLst>
              <a:ext uri="{FF2B5EF4-FFF2-40B4-BE49-F238E27FC236}">
                <a16:creationId xmlns:a16="http://schemas.microsoft.com/office/drawing/2014/main" id="{D621531C-BF02-4443-84EF-0FBE3345CB3E}"/>
              </a:ext>
            </a:extLst>
          </p:cNvPr>
          <p:cNvSpPr/>
          <p:nvPr/>
        </p:nvSpPr>
        <p:spPr>
          <a:xfrm>
            <a:off x="10574868" y="778133"/>
            <a:ext cx="1328294" cy="49266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質問する</a:t>
            </a:r>
            <a:endParaRPr kumimoji="1" lang="ja-JP" altLang="en-US" b="1" dirty="0">
              <a:solidFill>
                <a:schemeClr val="tx1"/>
              </a:solidFill>
            </a:endParaRPr>
          </a:p>
        </p:txBody>
      </p:sp>
      <p:sp>
        <p:nvSpPr>
          <p:cNvPr id="7" name="正方形/長方形 6">
            <a:extLst>
              <a:ext uri="{FF2B5EF4-FFF2-40B4-BE49-F238E27FC236}">
                <a16:creationId xmlns:a16="http://schemas.microsoft.com/office/drawing/2014/main" id="{C5DF0942-B25A-49D8-A8CA-3AF3C4ADE1A4}"/>
              </a:ext>
            </a:extLst>
          </p:cNvPr>
          <p:cNvSpPr/>
          <p:nvPr/>
        </p:nvSpPr>
        <p:spPr>
          <a:xfrm>
            <a:off x="9426662" y="1464733"/>
            <a:ext cx="2527300" cy="23283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0" dirty="0"/>
              <a:t>広告</a:t>
            </a:r>
          </a:p>
        </p:txBody>
      </p:sp>
      <p:sp>
        <p:nvSpPr>
          <p:cNvPr id="8" name="正方形/長方形 7">
            <a:extLst>
              <a:ext uri="{FF2B5EF4-FFF2-40B4-BE49-F238E27FC236}">
                <a16:creationId xmlns:a16="http://schemas.microsoft.com/office/drawing/2014/main" id="{4CC69C0A-7AC4-4700-915E-B479B993CE0C}"/>
              </a:ext>
            </a:extLst>
          </p:cNvPr>
          <p:cNvSpPr/>
          <p:nvPr/>
        </p:nvSpPr>
        <p:spPr>
          <a:xfrm>
            <a:off x="9426662" y="3894666"/>
            <a:ext cx="2527300" cy="288370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Q&amp;A</a:t>
            </a:r>
          </a:p>
          <a:p>
            <a:pPr algn="ctr"/>
            <a:r>
              <a:rPr kumimoji="1" lang="ja-JP" altLang="en-US" sz="3200" dirty="0"/>
              <a:t>ランキング</a:t>
            </a:r>
          </a:p>
        </p:txBody>
      </p:sp>
      <p:sp>
        <p:nvSpPr>
          <p:cNvPr id="10" name="正方形/長方形 9">
            <a:extLst>
              <a:ext uri="{FF2B5EF4-FFF2-40B4-BE49-F238E27FC236}">
                <a16:creationId xmlns:a16="http://schemas.microsoft.com/office/drawing/2014/main" id="{1C49350F-B4AC-4363-BA68-B93D739ED411}"/>
              </a:ext>
            </a:extLst>
          </p:cNvPr>
          <p:cNvSpPr/>
          <p:nvPr/>
        </p:nvSpPr>
        <p:spPr>
          <a:xfrm>
            <a:off x="358860" y="5291667"/>
            <a:ext cx="8819005" cy="14867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解決済み＆回答受付中の</a:t>
            </a:r>
            <a:r>
              <a:rPr kumimoji="1" lang="en-US" altLang="ja-JP" sz="3200" dirty="0"/>
              <a:t>Q</a:t>
            </a:r>
            <a:r>
              <a:rPr kumimoji="1" lang="ja-JP" altLang="en-US" sz="3200" dirty="0"/>
              <a:t>＆</a:t>
            </a:r>
            <a:r>
              <a:rPr kumimoji="1" lang="en-US" altLang="ja-JP" sz="3200" dirty="0"/>
              <a:t>A</a:t>
            </a:r>
            <a:r>
              <a:rPr kumimoji="1" lang="ja-JP" altLang="en-US" sz="3200" dirty="0"/>
              <a:t>を表示させる</a:t>
            </a:r>
          </a:p>
        </p:txBody>
      </p:sp>
      <p:sp>
        <p:nvSpPr>
          <p:cNvPr id="11" name="正方形/長方形 10">
            <a:extLst>
              <a:ext uri="{FF2B5EF4-FFF2-40B4-BE49-F238E27FC236}">
                <a16:creationId xmlns:a16="http://schemas.microsoft.com/office/drawing/2014/main" id="{436C6ABA-3CF2-4DD2-AC32-CD145FA8C719}"/>
              </a:ext>
            </a:extLst>
          </p:cNvPr>
          <p:cNvSpPr/>
          <p:nvPr/>
        </p:nvSpPr>
        <p:spPr>
          <a:xfrm>
            <a:off x="358860" y="3721900"/>
            <a:ext cx="8819005" cy="139700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質問する（イメージ図作成中）</a:t>
            </a:r>
          </a:p>
        </p:txBody>
      </p:sp>
      <p:sp>
        <p:nvSpPr>
          <p:cNvPr id="2" name="正方形/長方形 1">
            <a:extLst>
              <a:ext uri="{FF2B5EF4-FFF2-40B4-BE49-F238E27FC236}">
                <a16:creationId xmlns:a16="http://schemas.microsoft.com/office/drawing/2014/main" id="{5361FC3C-3F15-4663-B2EF-8A9AB3D0483B}"/>
              </a:ext>
            </a:extLst>
          </p:cNvPr>
          <p:cNvSpPr/>
          <p:nvPr/>
        </p:nvSpPr>
        <p:spPr>
          <a:xfrm>
            <a:off x="358860" y="1734125"/>
            <a:ext cx="7128933" cy="7704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フリーワードで検索する</a:t>
            </a:r>
          </a:p>
        </p:txBody>
      </p:sp>
      <p:sp>
        <p:nvSpPr>
          <p:cNvPr id="13" name="正方形/長方形 12">
            <a:extLst>
              <a:ext uri="{FF2B5EF4-FFF2-40B4-BE49-F238E27FC236}">
                <a16:creationId xmlns:a16="http://schemas.microsoft.com/office/drawing/2014/main" id="{41449CE7-BF84-485F-A9D4-17002AA56738}"/>
              </a:ext>
            </a:extLst>
          </p:cNvPr>
          <p:cNvSpPr/>
          <p:nvPr/>
        </p:nvSpPr>
        <p:spPr>
          <a:xfrm>
            <a:off x="358860" y="2711995"/>
            <a:ext cx="3205606" cy="7704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「モノ」で検索する</a:t>
            </a:r>
          </a:p>
        </p:txBody>
      </p:sp>
      <p:sp>
        <p:nvSpPr>
          <p:cNvPr id="14" name="正方形/長方形 13">
            <a:extLst>
              <a:ext uri="{FF2B5EF4-FFF2-40B4-BE49-F238E27FC236}">
                <a16:creationId xmlns:a16="http://schemas.microsoft.com/office/drawing/2014/main" id="{5495420C-B40C-4842-98C8-602857B3AC6C}"/>
              </a:ext>
            </a:extLst>
          </p:cNvPr>
          <p:cNvSpPr/>
          <p:nvPr/>
        </p:nvSpPr>
        <p:spPr>
          <a:xfrm>
            <a:off x="4282186" y="2711995"/>
            <a:ext cx="3205606" cy="7704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「コト」で検索する</a:t>
            </a:r>
          </a:p>
        </p:txBody>
      </p:sp>
      <p:sp>
        <p:nvSpPr>
          <p:cNvPr id="15" name="正方形/長方形 14">
            <a:extLst>
              <a:ext uri="{FF2B5EF4-FFF2-40B4-BE49-F238E27FC236}">
                <a16:creationId xmlns:a16="http://schemas.microsoft.com/office/drawing/2014/main" id="{5D8BFD12-6F08-4985-97E0-AED55BD57B28}"/>
              </a:ext>
            </a:extLst>
          </p:cNvPr>
          <p:cNvSpPr/>
          <p:nvPr/>
        </p:nvSpPr>
        <p:spPr>
          <a:xfrm>
            <a:off x="3435520" y="2727610"/>
            <a:ext cx="975613" cy="770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a:solidFill>
                  <a:schemeClr val="tx1"/>
                </a:solidFill>
              </a:rPr>
              <a:t>×</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FB93EDC0-1F50-4E02-B240-814E17E100B0}"/>
              </a:ext>
            </a:extLst>
          </p:cNvPr>
          <p:cNvSpPr/>
          <p:nvPr/>
        </p:nvSpPr>
        <p:spPr>
          <a:xfrm>
            <a:off x="7487793" y="1734125"/>
            <a:ext cx="1328294" cy="77046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検索</a:t>
            </a:r>
          </a:p>
        </p:txBody>
      </p:sp>
      <p:sp>
        <p:nvSpPr>
          <p:cNvPr id="18" name="正方形/長方形 17">
            <a:extLst>
              <a:ext uri="{FF2B5EF4-FFF2-40B4-BE49-F238E27FC236}">
                <a16:creationId xmlns:a16="http://schemas.microsoft.com/office/drawing/2014/main" id="{8042F438-6BB6-4022-8F35-21A4E24CB783}"/>
              </a:ext>
            </a:extLst>
          </p:cNvPr>
          <p:cNvSpPr/>
          <p:nvPr/>
        </p:nvSpPr>
        <p:spPr>
          <a:xfrm>
            <a:off x="7487792" y="2705245"/>
            <a:ext cx="1328294" cy="77046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検索</a:t>
            </a:r>
          </a:p>
        </p:txBody>
      </p:sp>
      <p:sp>
        <p:nvSpPr>
          <p:cNvPr id="19" name="テキスト ボックス 18">
            <a:extLst>
              <a:ext uri="{FF2B5EF4-FFF2-40B4-BE49-F238E27FC236}">
                <a16:creationId xmlns:a16="http://schemas.microsoft.com/office/drawing/2014/main" id="{5F5EF295-07FB-467E-BF63-8628C9CF15C9}"/>
              </a:ext>
            </a:extLst>
          </p:cNvPr>
          <p:cNvSpPr txBox="1"/>
          <p:nvPr/>
        </p:nvSpPr>
        <p:spPr>
          <a:xfrm>
            <a:off x="11500368" y="6519446"/>
            <a:ext cx="617477" cy="338554"/>
          </a:xfrm>
          <a:prstGeom prst="rect">
            <a:avLst/>
          </a:prstGeom>
          <a:noFill/>
        </p:spPr>
        <p:txBody>
          <a:bodyPr wrap="none" rtlCol="0">
            <a:spAutoFit/>
          </a:bodyPr>
          <a:lstStyle/>
          <a:p>
            <a:r>
              <a:rPr lang="en-US" altLang="ja-JP" sz="1600" dirty="0"/>
              <a:t>2</a:t>
            </a:r>
            <a:r>
              <a:rPr kumimoji="1" lang="ja-JP" altLang="en-US" sz="1600" dirty="0"/>
              <a:t>－</a:t>
            </a:r>
            <a:r>
              <a:rPr kumimoji="1" lang="en-US" altLang="ja-JP" sz="1600" dirty="0"/>
              <a:t>1</a:t>
            </a:r>
            <a:endParaRPr kumimoji="1" lang="ja-JP" altLang="en-US" sz="1600" dirty="0"/>
          </a:p>
        </p:txBody>
      </p:sp>
    </p:spTree>
    <p:extLst>
      <p:ext uri="{BB962C8B-B14F-4D97-AF65-F5344CB8AC3E}">
        <p14:creationId xmlns:p14="http://schemas.microsoft.com/office/powerpoint/2010/main" val="218768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3CDF8728-8A4F-4963-8B7C-03A6E36DF256}"/>
              </a:ext>
            </a:extLst>
          </p:cNvPr>
          <p:cNvSpPr/>
          <p:nvPr/>
        </p:nvSpPr>
        <p:spPr>
          <a:xfrm>
            <a:off x="9418195" y="2556933"/>
            <a:ext cx="2527300" cy="358139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0" dirty="0"/>
              <a:t>広告</a:t>
            </a:r>
          </a:p>
        </p:txBody>
      </p:sp>
      <p:sp>
        <p:nvSpPr>
          <p:cNvPr id="4" name="正方形/長方形 3">
            <a:extLst>
              <a:ext uri="{FF2B5EF4-FFF2-40B4-BE49-F238E27FC236}">
                <a16:creationId xmlns:a16="http://schemas.microsoft.com/office/drawing/2014/main" id="{905FF1FC-9D31-4710-96D0-8133E344E6F9}"/>
              </a:ext>
            </a:extLst>
          </p:cNvPr>
          <p:cNvSpPr/>
          <p:nvPr/>
        </p:nvSpPr>
        <p:spPr>
          <a:xfrm>
            <a:off x="401193" y="186264"/>
            <a:ext cx="8819005" cy="3048003"/>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解決済み＆回答受付中の</a:t>
            </a:r>
            <a:r>
              <a:rPr kumimoji="1" lang="en-US" altLang="ja-JP" sz="3200" dirty="0"/>
              <a:t>Q</a:t>
            </a:r>
            <a:r>
              <a:rPr kumimoji="1" lang="ja-JP" altLang="en-US" sz="3200" dirty="0"/>
              <a:t>＆</a:t>
            </a:r>
            <a:r>
              <a:rPr kumimoji="1" lang="en-US" altLang="ja-JP" sz="3200" dirty="0"/>
              <a:t>A</a:t>
            </a:r>
            <a:r>
              <a:rPr kumimoji="1" lang="ja-JP" altLang="en-US" sz="3200" dirty="0"/>
              <a:t>を表示させる</a:t>
            </a:r>
          </a:p>
        </p:txBody>
      </p:sp>
      <p:sp>
        <p:nvSpPr>
          <p:cNvPr id="5" name="正方形/長方形 4">
            <a:extLst>
              <a:ext uri="{FF2B5EF4-FFF2-40B4-BE49-F238E27FC236}">
                <a16:creationId xmlns:a16="http://schemas.microsoft.com/office/drawing/2014/main" id="{2D15A60A-A9A4-4DA3-B3A8-B8F3AAF571EA}"/>
              </a:ext>
            </a:extLst>
          </p:cNvPr>
          <p:cNvSpPr/>
          <p:nvPr/>
        </p:nvSpPr>
        <p:spPr>
          <a:xfrm>
            <a:off x="401193" y="3369730"/>
            <a:ext cx="8819005" cy="276860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ハッシュタグを載せる</a:t>
            </a:r>
          </a:p>
        </p:txBody>
      </p:sp>
      <p:sp>
        <p:nvSpPr>
          <p:cNvPr id="6" name="テキスト ボックス 5">
            <a:extLst>
              <a:ext uri="{FF2B5EF4-FFF2-40B4-BE49-F238E27FC236}">
                <a16:creationId xmlns:a16="http://schemas.microsoft.com/office/drawing/2014/main" id="{19D6CB87-AE4F-40DA-94A4-9D60DE65B8B5}"/>
              </a:ext>
            </a:extLst>
          </p:cNvPr>
          <p:cNvSpPr txBox="1"/>
          <p:nvPr/>
        </p:nvSpPr>
        <p:spPr>
          <a:xfrm>
            <a:off x="11500368" y="6519446"/>
            <a:ext cx="502061" cy="338554"/>
          </a:xfrm>
          <a:prstGeom prst="rect">
            <a:avLst/>
          </a:prstGeom>
          <a:noFill/>
        </p:spPr>
        <p:txBody>
          <a:bodyPr wrap="none" rtlCol="0">
            <a:spAutoFit/>
          </a:bodyPr>
          <a:lstStyle/>
          <a:p>
            <a:r>
              <a:rPr lang="en-US" altLang="ja-JP" sz="1600" dirty="0"/>
              <a:t>2-2</a:t>
            </a:r>
            <a:endParaRPr kumimoji="1" lang="ja-JP" altLang="en-US" sz="1600" dirty="0"/>
          </a:p>
        </p:txBody>
      </p:sp>
      <p:sp>
        <p:nvSpPr>
          <p:cNvPr id="7" name="正方形/長方形 6">
            <a:extLst>
              <a:ext uri="{FF2B5EF4-FFF2-40B4-BE49-F238E27FC236}">
                <a16:creationId xmlns:a16="http://schemas.microsoft.com/office/drawing/2014/main" id="{E46B7CE6-A4EE-4A47-8148-E9DF50AA725C}"/>
              </a:ext>
            </a:extLst>
          </p:cNvPr>
          <p:cNvSpPr/>
          <p:nvPr/>
        </p:nvSpPr>
        <p:spPr>
          <a:xfrm>
            <a:off x="9418195" y="186264"/>
            <a:ext cx="2527300" cy="2226736"/>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回答者</a:t>
            </a:r>
            <a:endParaRPr kumimoji="1" lang="en-US" altLang="ja-JP" sz="3200" dirty="0"/>
          </a:p>
          <a:p>
            <a:pPr algn="ctr"/>
            <a:r>
              <a:rPr kumimoji="1" lang="ja-JP" altLang="en-US" sz="3200" dirty="0"/>
              <a:t>ランキング</a:t>
            </a:r>
          </a:p>
        </p:txBody>
      </p:sp>
    </p:spTree>
    <p:extLst>
      <p:ext uri="{BB962C8B-B14F-4D97-AF65-F5344CB8AC3E}">
        <p14:creationId xmlns:p14="http://schemas.microsoft.com/office/powerpoint/2010/main" val="144360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7DF037F-6336-4886-A95C-57B195BBDD1A}"/>
              </a:ext>
            </a:extLst>
          </p:cNvPr>
          <p:cNvSpPr txBox="1"/>
          <p:nvPr/>
        </p:nvSpPr>
        <p:spPr>
          <a:xfrm>
            <a:off x="228600" y="533400"/>
            <a:ext cx="3175000" cy="6093976"/>
          </a:xfrm>
          <a:prstGeom prst="rect">
            <a:avLst/>
          </a:prstGeom>
          <a:noFill/>
        </p:spPr>
        <p:txBody>
          <a:bodyPr wrap="square">
            <a:spAutoFit/>
          </a:bodyPr>
          <a:lstStyle/>
          <a:p>
            <a:r>
              <a:rPr lang="ja-JP" altLang="en-US" dirty="0"/>
              <a:t>■モノのワード例</a:t>
            </a:r>
            <a:endParaRPr lang="en-US" altLang="ja-JP" dirty="0"/>
          </a:p>
          <a:p>
            <a:r>
              <a:rPr lang="ja-JP" altLang="en-US" sz="1200" dirty="0"/>
              <a:t>素材・材料（金属）</a:t>
            </a:r>
          </a:p>
          <a:p>
            <a:r>
              <a:rPr lang="ja-JP" altLang="en-US" sz="1200" dirty="0"/>
              <a:t>素材・材料（プラスチック）</a:t>
            </a:r>
          </a:p>
          <a:p>
            <a:r>
              <a:rPr lang="ja-JP" altLang="en-US" sz="1200" dirty="0"/>
              <a:t>素材・材料（ゴム）</a:t>
            </a:r>
          </a:p>
          <a:p>
            <a:r>
              <a:rPr lang="ja-JP" altLang="en-US" sz="1200" dirty="0"/>
              <a:t>素材・材料（木材）</a:t>
            </a:r>
          </a:p>
          <a:p>
            <a:r>
              <a:rPr lang="ja-JP" altLang="en-US" sz="1200" dirty="0"/>
              <a:t>素材・材料（その他）</a:t>
            </a:r>
          </a:p>
          <a:p>
            <a:r>
              <a:rPr lang="ja-JP" altLang="en-US" sz="1200" dirty="0"/>
              <a:t>機械（マシニングセンター）</a:t>
            </a:r>
          </a:p>
          <a:p>
            <a:r>
              <a:rPr lang="ja-JP" altLang="en-US" sz="1200" dirty="0"/>
              <a:t>機械（ワイヤーカット）</a:t>
            </a:r>
          </a:p>
          <a:p>
            <a:r>
              <a:rPr lang="ja-JP" altLang="en-US" sz="1200" dirty="0"/>
              <a:t>機械（旋盤）</a:t>
            </a:r>
          </a:p>
          <a:p>
            <a:r>
              <a:rPr lang="ja-JP" altLang="en-US" sz="1200" dirty="0"/>
              <a:t>機械（切削）</a:t>
            </a:r>
          </a:p>
          <a:p>
            <a:r>
              <a:rPr lang="ja-JP" altLang="en-US" sz="1200" dirty="0"/>
              <a:t>機械（研削・研磨）</a:t>
            </a:r>
          </a:p>
          <a:p>
            <a:r>
              <a:rPr lang="ja-JP" altLang="en-US" sz="1200" dirty="0"/>
              <a:t>機械（その他）</a:t>
            </a:r>
          </a:p>
          <a:p>
            <a:r>
              <a:rPr lang="ja-JP" altLang="en-US" sz="1200" dirty="0"/>
              <a:t>金型（金属）</a:t>
            </a:r>
          </a:p>
          <a:p>
            <a:r>
              <a:rPr lang="ja-JP" altLang="en-US" sz="1200" dirty="0"/>
              <a:t>金型（プラスチック）</a:t>
            </a:r>
          </a:p>
          <a:p>
            <a:r>
              <a:rPr lang="ja-JP" altLang="en-US" sz="1200" dirty="0"/>
              <a:t>金型（その他）</a:t>
            </a:r>
          </a:p>
          <a:p>
            <a:r>
              <a:rPr lang="ja-JP" altLang="en-US" sz="1200" dirty="0"/>
              <a:t>電子部品・基板部品</a:t>
            </a:r>
          </a:p>
          <a:p>
            <a:r>
              <a:rPr lang="ja-JP" altLang="en-US" sz="1200" dirty="0"/>
              <a:t>化学薬品</a:t>
            </a:r>
          </a:p>
          <a:p>
            <a:r>
              <a:rPr lang="ja-JP" altLang="en-US" sz="1200" dirty="0"/>
              <a:t>産業用ロボット</a:t>
            </a:r>
          </a:p>
          <a:p>
            <a:r>
              <a:rPr lang="ja-JP" altLang="en-US" sz="1200" dirty="0"/>
              <a:t>人協働ロボット</a:t>
            </a:r>
          </a:p>
          <a:p>
            <a:r>
              <a:rPr lang="ja-JP" altLang="en-US" sz="1200" dirty="0"/>
              <a:t>民生用ロボット</a:t>
            </a:r>
          </a:p>
          <a:p>
            <a:r>
              <a:rPr lang="ja-JP" altLang="en-US" sz="1200" dirty="0"/>
              <a:t>センサー</a:t>
            </a:r>
          </a:p>
          <a:p>
            <a:r>
              <a:rPr lang="en-US" altLang="ja-JP" sz="1200" dirty="0"/>
              <a:t>AI</a:t>
            </a:r>
          </a:p>
          <a:p>
            <a:r>
              <a:rPr lang="ja-JP" altLang="en-US" sz="1200" dirty="0"/>
              <a:t>工具</a:t>
            </a:r>
            <a:endParaRPr lang="en-US" altLang="ja-JP" sz="1200" dirty="0"/>
          </a:p>
          <a:p>
            <a:r>
              <a:rPr lang="ja-JP" altLang="en-US" sz="1200" dirty="0"/>
              <a:t>ソフトウェア（機械設計）</a:t>
            </a:r>
          </a:p>
          <a:p>
            <a:r>
              <a:rPr lang="ja-JP" altLang="en-US" sz="1200" dirty="0"/>
              <a:t>ソフトウェア（電気設計）</a:t>
            </a:r>
          </a:p>
          <a:p>
            <a:r>
              <a:rPr lang="ja-JP" altLang="en-US" sz="1200" dirty="0"/>
              <a:t>ソフトウェア（制御設計）</a:t>
            </a:r>
          </a:p>
          <a:p>
            <a:r>
              <a:rPr lang="ja-JP" altLang="en-US" sz="1200" dirty="0"/>
              <a:t>ソフトウェア（その他）</a:t>
            </a:r>
          </a:p>
          <a:p>
            <a:r>
              <a:rPr lang="ja-JP" altLang="en-US" sz="1200" dirty="0"/>
              <a:t>塗料</a:t>
            </a:r>
          </a:p>
          <a:p>
            <a:r>
              <a:rPr lang="en-US" altLang="ja-JP" sz="1200" dirty="0"/>
              <a:t>AGV</a:t>
            </a:r>
          </a:p>
          <a:p>
            <a:r>
              <a:rPr lang="en-US" altLang="ja-JP" sz="1200" dirty="0"/>
              <a:t>AMR</a:t>
            </a:r>
          </a:p>
          <a:p>
            <a:r>
              <a:rPr lang="en-US" altLang="ja-JP" sz="1200" dirty="0"/>
              <a:t>LiDAR</a:t>
            </a:r>
          </a:p>
          <a:p>
            <a:r>
              <a:rPr lang="ja-JP" altLang="en-US" sz="1200" dirty="0"/>
              <a:t>モーター</a:t>
            </a:r>
            <a:endParaRPr kumimoji="1" lang="ja-JP" altLang="en-US" sz="1200" dirty="0"/>
          </a:p>
        </p:txBody>
      </p:sp>
      <p:sp>
        <p:nvSpPr>
          <p:cNvPr id="8" name="テキスト ボックス 7">
            <a:extLst>
              <a:ext uri="{FF2B5EF4-FFF2-40B4-BE49-F238E27FC236}">
                <a16:creationId xmlns:a16="http://schemas.microsoft.com/office/drawing/2014/main" id="{65A32137-88DE-4173-BE09-9834E7F8C9D6}"/>
              </a:ext>
            </a:extLst>
          </p:cNvPr>
          <p:cNvSpPr txBox="1"/>
          <p:nvPr/>
        </p:nvSpPr>
        <p:spPr>
          <a:xfrm>
            <a:off x="4508500" y="503823"/>
            <a:ext cx="2031325" cy="6463308"/>
          </a:xfrm>
          <a:prstGeom prst="rect">
            <a:avLst/>
          </a:prstGeom>
          <a:noFill/>
        </p:spPr>
        <p:txBody>
          <a:bodyPr wrap="none" rtlCol="0">
            <a:spAutoFit/>
          </a:bodyPr>
          <a:lstStyle/>
          <a:p>
            <a:r>
              <a:rPr lang="ja-JP" altLang="en-US" dirty="0"/>
              <a:t>■コトのワード例</a:t>
            </a:r>
            <a:endParaRPr lang="en-US" altLang="ja-JP" dirty="0"/>
          </a:p>
          <a:p>
            <a:r>
              <a:rPr kumimoji="1" lang="ja-JP" altLang="en-US" sz="1400" dirty="0"/>
              <a:t>自動化</a:t>
            </a:r>
          </a:p>
          <a:p>
            <a:r>
              <a:rPr kumimoji="1" lang="ja-JP" altLang="en-US" sz="1400" dirty="0"/>
              <a:t>加工</a:t>
            </a:r>
          </a:p>
          <a:p>
            <a:r>
              <a:rPr kumimoji="1" lang="ja-JP" altLang="en-US" sz="1400" dirty="0"/>
              <a:t>メンテナンス</a:t>
            </a:r>
          </a:p>
          <a:p>
            <a:r>
              <a:rPr kumimoji="1" lang="ja-JP" altLang="en-US" sz="1400" dirty="0"/>
              <a:t>異常・故障</a:t>
            </a:r>
          </a:p>
          <a:p>
            <a:r>
              <a:rPr kumimoji="1" lang="ja-JP" altLang="en-US" sz="1400" dirty="0"/>
              <a:t>導入</a:t>
            </a:r>
          </a:p>
          <a:p>
            <a:r>
              <a:rPr kumimoji="1" lang="ja-JP" altLang="en-US" sz="1400" dirty="0"/>
              <a:t>試験・評価</a:t>
            </a:r>
          </a:p>
          <a:p>
            <a:r>
              <a:rPr kumimoji="1" lang="ja-JP" altLang="en-US" sz="1400" dirty="0"/>
              <a:t>溶接</a:t>
            </a:r>
          </a:p>
          <a:p>
            <a:r>
              <a:rPr kumimoji="1" lang="ja-JP" altLang="en-US" sz="1400" dirty="0"/>
              <a:t>組立</a:t>
            </a:r>
          </a:p>
          <a:p>
            <a:r>
              <a:rPr kumimoji="1" lang="ja-JP" altLang="en-US" sz="1400" dirty="0"/>
              <a:t>検査</a:t>
            </a:r>
          </a:p>
          <a:p>
            <a:r>
              <a:rPr kumimoji="1" lang="ja-JP" altLang="en-US" sz="1400" dirty="0"/>
              <a:t>表面処理</a:t>
            </a:r>
          </a:p>
          <a:p>
            <a:r>
              <a:rPr kumimoji="1" lang="ja-JP" altLang="en-US" sz="1400" dirty="0"/>
              <a:t>反応</a:t>
            </a:r>
          </a:p>
          <a:p>
            <a:r>
              <a:rPr kumimoji="1" lang="ja-JP" altLang="en-US" sz="1400" dirty="0"/>
              <a:t>開発</a:t>
            </a:r>
          </a:p>
          <a:p>
            <a:r>
              <a:rPr kumimoji="1" lang="en-US" altLang="ja-JP" sz="1400" dirty="0"/>
              <a:t>IoT</a:t>
            </a:r>
          </a:p>
          <a:p>
            <a:r>
              <a:rPr kumimoji="1" lang="en-US" altLang="ja-JP" sz="1400" dirty="0"/>
              <a:t>RPA</a:t>
            </a:r>
          </a:p>
          <a:p>
            <a:r>
              <a:rPr kumimoji="1" lang="ja-JP" altLang="en-US" sz="1400" dirty="0"/>
              <a:t>センシング</a:t>
            </a:r>
          </a:p>
          <a:p>
            <a:r>
              <a:rPr kumimoji="1" lang="ja-JP" altLang="en-US" sz="1400" dirty="0"/>
              <a:t>見える化</a:t>
            </a:r>
          </a:p>
          <a:p>
            <a:r>
              <a:rPr kumimoji="1" lang="ja-JP" altLang="en-US" sz="1400" dirty="0"/>
              <a:t>スマートファクトリー</a:t>
            </a:r>
          </a:p>
          <a:p>
            <a:r>
              <a:rPr kumimoji="1" lang="ja-JP" altLang="en-US" sz="1400" dirty="0"/>
              <a:t>改善</a:t>
            </a:r>
          </a:p>
          <a:p>
            <a:r>
              <a:rPr kumimoji="1" lang="en-US" altLang="ja-JP" sz="1400" dirty="0"/>
              <a:t>ERP</a:t>
            </a:r>
          </a:p>
          <a:p>
            <a:r>
              <a:rPr kumimoji="1" lang="en-US" altLang="ja-JP" sz="1400" dirty="0"/>
              <a:t>MES</a:t>
            </a:r>
          </a:p>
          <a:p>
            <a:r>
              <a:rPr kumimoji="1" lang="en-US" altLang="ja-JP" sz="1400" dirty="0"/>
              <a:t>WMS</a:t>
            </a:r>
          </a:p>
          <a:p>
            <a:r>
              <a:rPr kumimoji="1" lang="en-US" altLang="ja-JP" sz="1400" dirty="0"/>
              <a:t>AWS</a:t>
            </a:r>
          </a:p>
          <a:p>
            <a:r>
              <a:rPr kumimoji="1" lang="ja-JP" altLang="en-US" sz="1400" dirty="0"/>
              <a:t>クラウド</a:t>
            </a:r>
          </a:p>
          <a:p>
            <a:r>
              <a:rPr kumimoji="1" lang="ja-JP" altLang="en-US" sz="1400" dirty="0"/>
              <a:t>安全</a:t>
            </a:r>
          </a:p>
          <a:p>
            <a:r>
              <a:rPr kumimoji="1" lang="ja-JP" altLang="en-US" sz="1400" dirty="0"/>
              <a:t>品質</a:t>
            </a:r>
          </a:p>
          <a:p>
            <a:r>
              <a:rPr kumimoji="1" lang="ja-JP" altLang="en-US" sz="1400" dirty="0"/>
              <a:t>設計</a:t>
            </a:r>
          </a:p>
          <a:p>
            <a:r>
              <a:rPr kumimoji="1" lang="ja-JP" altLang="en-US" sz="1400" dirty="0"/>
              <a:t>調達</a:t>
            </a:r>
          </a:p>
          <a:p>
            <a:endParaRPr kumimoji="1" lang="ja-JP" altLang="en-US" dirty="0"/>
          </a:p>
        </p:txBody>
      </p:sp>
      <p:sp>
        <p:nvSpPr>
          <p:cNvPr id="9" name="テキスト ボックス 8">
            <a:extLst>
              <a:ext uri="{FF2B5EF4-FFF2-40B4-BE49-F238E27FC236}">
                <a16:creationId xmlns:a16="http://schemas.microsoft.com/office/drawing/2014/main" id="{FBA80FFA-00E1-483B-838E-D3A4DD4CC331}"/>
              </a:ext>
            </a:extLst>
          </p:cNvPr>
          <p:cNvSpPr txBox="1"/>
          <p:nvPr/>
        </p:nvSpPr>
        <p:spPr>
          <a:xfrm>
            <a:off x="6834246" y="749300"/>
            <a:ext cx="1620957" cy="4401205"/>
          </a:xfrm>
          <a:prstGeom prst="rect">
            <a:avLst/>
          </a:prstGeom>
          <a:noFill/>
        </p:spPr>
        <p:txBody>
          <a:bodyPr wrap="none" rtlCol="0">
            <a:spAutoFit/>
          </a:bodyPr>
          <a:lstStyle/>
          <a:p>
            <a:r>
              <a:rPr kumimoji="1" lang="en-US" altLang="ja-JP" sz="1400" dirty="0"/>
              <a:t>5S</a:t>
            </a:r>
          </a:p>
          <a:p>
            <a:r>
              <a:rPr kumimoji="1" lang="ja-JP" altLang="en-US" sz="1400" dirty="0"/>
              <a:t>工程</a:t>
            </a:r>
            <a:endParaRPr kumimoji="1" lang="en-US" altLang="ja-JP" sz="1400" dirty="0"/>
          </a:p>
          <a:p>
            <a:r>
              <a:rPr kumimoji="1" lang="ja-JP" altLang="en-US" sz="1400" dirty="0"/>
              <a:t>塗装</a:t>
            </a:r>
          </a:p>
          <a:p>
            <a:r>
              <a:rPr kumimoji="1" lang="ja-JP" altLang="en-US" sz="1400" dirty="0"/>
              <a:t>手直し</a:t>
            </a:r>
          </a:p>
          <a:p>
            <a:r>
              <a:rPr kumimoji="1" lang="ja-JP" altLang="en-US" sz="1400" dirty="0"/>
              <a:t>計画</a:t>
            </a:r>
          </a:p>
          <a:p>
            <a:r>
              <a:rPr kumimoji="1" lang="ja-JP" altLang="en-US" sz="1400" dirty="0"/>
              <a:t>調整</a:t>
            </a:r>
          </a:p>
          <a:p>
            <a:r>
              <a:rPr kumimoji="1" lang="ja-JP" altLang="en-US" sz="1400" dirty="0"/>
              <a:t>歩留まり</a:t>
            </a:r>
          </a:p>
          <a:p>
            <a:r>
              <a:rPr kumimoji="1" lang="ja-JP" altLang="en-US" sz="1400" dirty="0"/>
              <a:t>デザインレビュー</a:t>
            </a:r>
          </a:p>
          <a:p>
            <a:r>
              <a:rPr kumimoji="1" lang="ja-JP" altLang="en-US" sz="1400" dirty="0"/>
              <a:t>仕様変更</a:t>
            </a:r>
          </a:p>
          <a:p>
            <a:r>
              <a:rPr kumimoji="1" lang="ja-JP" altLang="en-US" sz="1400" dirty="0"/>
              <a:t>サプライヤー</a:t>
            </a:r>
          </a:p>
          <a:p>
            <a:r>
              <a:rPr kumimoji="1" lang="ja-JP" altLang="en-US" sz="1400" dirty="0"/>
              <a:t>競合</a:t>
            </a:r>
          </a:p>
          <a:p>
            <a:r>
              <a:rPr kumimoji="1" lang="ja-JP" altLang="en-US" sz="1400" dirty="0"/>
              <a:t>リモート</a:t>
            </a:r>
          </a:p>
          <a:p>
            <a:r>
              <a:rPr kumimoji="1" lang="ja-JP" altLang="en-US" sz="1400" dirty="0"/>
              <a:t>手作業</a:t>
            </a:r>
          </a:p>
          <a:p>
            <a:r>
              <a:rPr kumimoji="1" lang="ja-JP" altLang="en-US" sz="1400" dirty="0"/>
              <a:t>組織</a:t>
            </a:r>
          </a:p>
          <a:p>
            <a:r>
              <a:rPr kumimoji="1" lang="ja-JP" altLang="en-US" sz="1400" dirty="0"/>
              <a:t>輸出</a:t>
            </a:r>
          </a:p>
          <a:p>
            <a:r>
              <a:rPr kumimoji="1" lang="ja-JP" altLang="en-US" sz="1400" dirty="0"/>
              <a:t>方針管理</a:t>
            </a:r>
          </a:p>
          <a:p>
            <a:r>
              <a:rPr kumimoji="1" lang="ja-JP" altLang="en-US" sz="1400" dirty="0"/>
              <a:t>採用</a:t>
            </a:r>
          </a:p>
          <a:p>
            <a:r>
              <a:rPr kumimoji="1" lang="ja-JP" altLang="en-US" sz="1400" dirty="0"/>
              <a:t>教育</a:t>
            </a:r>
          </a:p>
          <a:p>
            <a:r>
              <a:rPr kumimoji="1" lang="ja-JP" altLang="en-US" sz="1400" dirty="0"/>
              <a:t>マニュアル</a:t>
            </a:r>
          </a:p>
          <a:p>
            <a:endParaRPr kumimoji="1" lang="ja-JP" altLang="en-US" sz="1400" dirty="0"/>
          </a:p>
        </p:txBody>
      </p:sp>
      <p:sp>
        <p:nvSpPr>
          <p:cNvPr id="10" name="テキスト ボックス 9">
            <a:extLst>
              <a:ext uri="{FF2B5EF4-FFF2-40B4-BE49-F238E27FC236}">
                <a16:creationId xmlns:a16="http://schemas.microsoft.com/office/drawing/2014/main" id="{935FA3D4-E6BA-47C5-8A60-CE7505EF8C53}"/>
              </a:ext>
            </a:extLst>
          </p:cNvPr>
          <p:cNvSpPr txBox="1"/>
          <p:nvPr/>
        </p:nvSpPr>
        <p:spPr>
          <a:xfrm>
            <a:off x="95768" y="93246"/>
            <a:ext cx="1233030" cy="338554"/>
          </a:xfrm>
          <a:prstGeom prst="rect">
            <a:avLst/>
          </a:prstGeom>
          <a:noFill/>
        </p:spPr>
        <p:txBody>
          <a:bodyPr wrap="none" rtlCol="0">
            <a:spAutoFit/>
          </a:bodyPr>
          <a:lstStyle/>
          <a:p>
            <a:r>
              <a:rPr kumimoji="1" lang="en-US" altLang="ja-JP" sz="1600" dirty="0"/>
              <a:t>2</a:t>
            </a:r>
            <a:r>
              <a:rPr kumimoji="1" lang="ja-JP" altLang="en-US" sz="1600" dirty="0"/>
              <a:t>－</a:t>
            </a:r>
            <a:r>
              <a:rPr kumimoji="1" lang="en-US" altLang="ja-JP" sz="1600" dirty="0"/>
              <a:t>1</a:t>
            </a:r>
            <a:r>
              <a:rPr kumimoji="1" lang="ja-JP" altLang="en-US" sz="1600" dirty="0"/>
              <a:t>の備考</a:t>
            </a:r>
          </a:p>
        </p:txBody>
      </p:sp>
    </p:spTree>
    <p:extLst>
      <p:ext uri="{BB962C8B-B14F-4D97-AF65-F5344CB8AC3E}">
        <p14:creationId xmlns:p14="http://schemas.microsoft.com/office/powerpoint/2010/main" val="192702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3CE737E-FCB1-46B3-8BCD-6FA69A6DD094}"/>
              </a:ext>
            </a:extLst>
          </p:cNvPr>
          <p:cNvSpPr txBox="1"/>
          <p:nvPr/>
        </p:nvSpPr>
        <p:spPr>
          <a:xfrm>
            <a:off x="88793" y="143123"/>
            <a:ext cx="1826141" cy="569387"/>
          </a:xfrm>
          <a:prstGeom prst="rect">
            <a:avLst/>
          </a:prstGeom>
          <a:solidFill>
            <a:schemeClr val="accent5">
              <a:lumMod val="20000"/>
              <a:lumOff val="80000"/>
            </a:schemeClr>
          </a:solidFill>
        </p:spPr>
        <p:txBody>
          <a:bodyPr wrap="square" rtlCol="0">
            <a:spAutoFit/>
          </a:bodyPr>
          <a:lstStyle/>
          <a:p>
            <a:r>
              <a:rPr kumimoji="1" lang="ja-JP" altLang="en-US" sz="800" dirty="0"/>
              <a:t>みんなの「ちょっと」に役立ちたい</a:t>
            </a:r>
            <a:endParaRPr kumimoji="1" lang="en-US" altLang="ja-JP" sz="800" dirty="0"/>
          </a:p>
          <a:p>
            <a:pPr algn="ctr"/>
            <a:r>
              <a:rPr lang="ja-JP" altLang="en-US" sz="700" dirty="0"/>
              <a:t>ち ょ て っ く ど っ と こ む</a:t>
            </a:r>
            <a:endParaRPr lang="en-US" altLang="ja-JP" sz="700" dirty="0"/>
          </a:p>
          <a:p>
            <a:pPr algn="ctr"/>
            <a:r>
              <a:rPr kumimoji="1" lang="en-US" altLang="ja-JP" sz="1600" b="1" dirty="0">
                <a:solidFill>
                  <a:srgbClr val="0070C0"/>
                </a:solidFill>
              </a:rPr>
              <a:t>Chotech.com</a:t>
            </a:r>
            <a:endParaRPr kumimoji="1" lang="ja-JP" altLang="en-US" sz="700" b="1" dirty="0">
              <a:solidFill>
                <a:srgbClr val="0070C0"/>
              </a:solidFill>
            </a:endParaRPr>
          </a:p>
        </p:txBody>
      </p:sp>
      <p:sp>
        <p:nvSpPr>
          <p:cNvPr id="3" name="正方形/長方形 2">
            <a:extLst>
              <a:ext uri="{FF2B5EF4-FFF2-40B4-BE49-F238E27FC236}">
                <a16:creationId xmlns:a16="http://schemas.microsoft.com/office/drawing/2014/main" id="{EA6B087C-52A1-44B0-BC8D-3E355A7DC771}"/>
              </a:ext>
            </a:extLst>
          </p:cNvPr>
          <p:cNvSpPr/>
          <p:nvPr/>
        </p:nvSpPr>
        <p:spPr>
          <a:xfrm>
            <a:off x="2226733" y="143122"/>
            <a:ext cx="8153400" cy="1127677"/>
          </a:xfrm>
          <a:prstGeom prst="rect">
            <a:avLst/>
          </a:prstGeom>
          <a:solidFill>
            <a:schemeClr val="accent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＜ちょっと相談に乗って＞コラボレーターへの相談</a:t>
            </a:r>
          </a:p>
          <a:p>
            <a:pPr algn="ctr"/>
            <a:r>
              <a:rPr kumimoji="1" lang="ja-JP" altLang="en-US" sz="2400" b="1" dirty="0"/>
              <a:t>～課題・目的に対して提案します</a:t>
            </a:r>
          </a:p>
        </p:txBody>
      </p:sp>
      <p:sp>
        <p:nvSpPr>
          <p:cNvPr id="4" name="正方形/長方形 3">
            <a:extLst>
              <a:ext uri="{FF2B5EF4-FFF2-40B4-BE49-F238E27FC236}">
                <a16:creationId xmlns:a16="http://schemas.microsoft.com/office/drawing/2014/main" id="{3D9D86CB-0252-4881-BF68-AA8483925374}"/>
              </a:ext>
            </a:extLst>
          </p:cNvPr>
          <p:cNvSpPr/>
          <p:nvPr/>
        </p:nvSpPr>
        <p:spPr>
          <a:xfrm>
            <a:off x="10574868" y="159266"/>
            <a:ext cx="1328294" cy="49266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会員</a:t>
            </a:r>
            <a:r>
              <a:rPr kumimoji="1" lang="ja-JP" altLang="en-US" b="1" dirty="0">
                <a:solidFill>
                  <a:schemeClr val="tx1"/>
                </a:solidFill>
              </a:rPr>
              <a:t>登録</a:t>
            </a:r>
          </a:p>
        </p:txBody>
      </p:sp>
      <p:sp>
        <p:nvSpPr>
          <p:cNvPr id="5" name="正方形/長方形 4">
            <a:extLst>
              <a:ext uri="{FF2B5EF4-FFF2-40B4-BE49-F238E27FC236}">
                <a16:creationId xmlns:a16="http://schemas.microsoft.com/office/drawing/2014/main" id="{FDBE8443-4074-49D2-9F0C-8629051C8DD1}"/>
              </a:ext>
            </a:extLst>
          </p:cNvPr>
          <p:cNvSpPr/>
          <p:nvPr/>
        </p:nvSpPr>
        <p:spPr>
          <a:xfrm>
            <a:off x="10574868" y="778133"/>
            <a:ext cx="1328294" cy="49266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相談する</a:t>
            </a:r>
            <a:endParaRPr kumimoji="1" lang="ja-JP" altLang="en-US" b="1" dirty="0">
              <a:solidFill>
                <a:schemeClr val="tx1"/>
              </a:solidFill>
            </a:endParaRPr>
          </a:p>
        </p:txBody>
      </p:sp>
      <p:sp>
        <p:nvSpPr>
          <p:cNvPr id="6" name="正方形/長方形 5">
            <a:extLst>
              <a:ext uri="{FF2B5EF4-FFF2-40B4-BE49-F238E27FC236}">
                <a16:creationId xmlns:a16="http://schemas.microsoft.com/office/drawing/2014/main" id="{3F25EB72-5C1E-4473-B764-5BCA3EFD8B0A}"/>
              </a:ext>
            </a:extLst>
          </p:cNvPr>
          <p:cNvSpPr/>
          <p:nvPr/>
        </p:nvSpPr>
        <p:spPr>
          <a:xfrm>
            <a:off x="165100" y="1432478"/>
            <a:ext cx="11738062" cy="802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ja-JP" altLang="en-US" sz="1600" dirty="0">
                <a:solidFill>
                  <a:schemeClr val="tx1"/>
                </a:solidFill>
              </a:rPr>
              <a:t>私達はお客様の悩みに対し、どの様な状況・パターン（以下の例を御参照下さい）においても、お客様と共に考え、</a:t>
            </a:r>
            <a:endParaRPr lang="en-US" altLang="ja-JP" sz="1600" dirty="0">
              <a:solidFill>
                <a:schemeClr val="tx1"/>
              </a:solidFill>
            </a:endParaRPr>
          </a:p>
          <a:p>
            <a:pPr algn="ctr">
              <a:lnSpc>
                <a:spcPct val="150000"/>
              </a:lnSpc>
            </a:pPr>
            <a:r>
              <a:rPr lang="ja-JP" altLang="en-US" sz="1600" dirty="0">
                <a:solidFill>
                  <a:schemeClr val="tx1"/>
                </a:solidFill>
              </a:rPr>
              <a:t>有効な御提案を致します。</a:t>
            </a:r>
          </a:p>
        </p:txBody>
      </p:sp>
      <p:sp>
        <p:nvSpPr>
          <p:cNvPr id="7" name="正方形/長方形 6">
            <a:extLst>
              <a:ext uri="{FF2B5EF4-FFF2-40B4-BE49-F238E27FC236}">
                <a16:creationId xmlns:a16="http://schemas.microsoft.com/office/drawing/2014/main" id="{219CED13-1384-4F37-8826-EE08B2ED3B32}"/>
              </a:ext>
            </a:extLst>
          </p:cNvPr>
          <p:cNvSpPr/>
          <p:nvPr/>
        </p:nvSpPr>
        <p:spPr>
          <a:xfrm>
            <a:off x="9779000" y="2364210"/>
            <a:ext cx="2247900" cy="437766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0" dirty="0"/>
              <a:t>広告</a:t>
            </a:r>
          </a:p>
        </p:txBody>
      </p:sp>
      <p:sp>
        <p:nvSpPr>
          <p:cNvPr id="8" name="正方形/長方形 7">
            <a:extLst>
              <a:ext uri="{FF2B5EF4-FFF2-40B4-BE49-F238E27FC236}">
                <a16:creationId xmlns:a16="http://schemas.microsoft.com/office/drawing/2014/main" id="{E6ABB0A4-768D-476F-9936-B96533DCAB4F}"/>
              </a:ext>
            </a:extLst>
          </p:cNvPr>
          <p:cNvSpPr/>
          <p:nvPr/>
        </p:nvSpPr>
        <p:spPr>
          <a:xfrm>
            <a:off x="165100" y="2364210"/>
            <a:ext cx="9385299" cy="1411512"/>
          </a:xfrm>
          <a:prstGeom prst="rect">
            <a:avLst/>
          </a:prstGeom>
          <a:solidFill>
            <a:schemeClr val="accent5">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ja-JP" altLang="en-US" sz="2800" b="1" dirty="0">
                <a:solidFill>
                  <a:schemeClr val="tx1"/>
                </a:solidFill>
              </a:rPr>
              <a:t>コラボレーターに相談する</a:t>
            </a:r>
            <a:endParaRPr lang="en-US" altLang="ja-JP" sz="2800" b="1" dirty="0">
              <a:solidFill>
                <a:schemeClr val="tx1"/>
              </a:solidFill>
            </a:endParaRPr>
          </a:p>
          <a:p>
            <a:pPr algn="ctr">
              <a:lnSpc>
                <a:spcPct val="150000"/>
              </a:lnSpc>
            </a:pPr>
            <a:r>
              <a:rPr lang="ja-JP" altLang="en-US" sz="2800" b="1" dirty="0">
                <a:solidFill>
                  <a:schemeClr val="tx1"/>
                </a:solidFill>
              </a:rPr>
              <a:t>（</a:t>
            </a:r>
            <a:r>
              <a:rPr lang="en-US" altLang="ja-JP" sz="2800" b="1" dirty="0">
                <a:solidFill>
                  <a:schemeClr val="tx1"/>
                </a:solidFill>
              </a:rPr>
              <a:t>※</a:t>
            </a:r>
            <a:r>
              <a:rPr lang="ja-JP" altLang="en-US" sz="2800" b="1" dirty="0">
                <a:solidFill>
                  <a:schemeClr val="tx1"/>
                </a:solidFill>
              </a:rPr>
              <a:t>初回相談は無料です）</a:t>
            </a:r>
            <a:endParaRPr lang="en-US" altLang="ja-JP" sz="2800" b="1" dirty="0">
              <a:solidFill>
                <a:schemeClr val="tx1"/>
              </a:solidFill>
            </a:endParaRPr>
          </a:p>
        </p:txBody>
      </p:sp>
      <p:sp>
        <p:nvSpPr>
          <p:cNvPr id="9" name="正方形/長方形 8">
            <a:extLst>
              <a:ext uri="{FF2B5EF4-FFF2-40B4-BE49-F238E27FC236}">
                <a16:creationId xmlns:a16="http://schemas.microsoft.com/office/drawing/2014/main" id="{1B192552-EE10-4452-8C06-10692D387C30}"/>
              </a:ext>
            </a:extLst>
          </p:cNvPr>
          <p:cNvSpPr/>
          <p:nvPr/>
        </p:nvSpPr>
        <p:spPr>
          <a:xfrm>
            <a:off x="165100" y="3959566"/>
            <a:ext cx="9385300" cy="2782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ja-JP" altLang="en-US" sz="1400" u="sng" dirty="0">
                <a:solidFill>
                  <a:schemeClr val="tx1"/>
                </a:solidFill>
              </a:rPr>
              <a:t>例えば</a:t>
            </a:r>
            <a:endParaRPr lang="en-US" altLang="ja-JP" sz="1400" u="sng" dirty="0">
              <a:solidFill>
                <a:schemeClr val="tx1"/>
              </a:solidFill>
            </a:endParaRPr>
          </a:p>
          <a:p>
            <a:pPr>
              <a:lnSpc>
                <a:spcPct val="150000"/>
              </a:lnSpc>
            </a:pPr>
            <a:r>
              <a:rPr lang="en-US" altLang="ja-JP" sz="1400" u="sng" dirty="0">
                <a:solidFill>
                  <a:schemeClr val="tx1"/>
                </a:solidFill>
              </a:rPr>
              <a:t>1</a:t>
            </a:r>
            <a:r>
              <a:rPr lang="ja-JP" altLang="en-US" sz="1400" u="sng" dirty="0">
                <a:solidFill>
                  <a:schemeClr val="tx1"/>
                </a:solidFill>
              </a:rPr>
              <a:t>、アプリケーションや明確な目的が決まっている場合</a:t>
            </a:r>
          </a:p>
          <a:p>
            <a:pPr>
              <a:lnSpc>
                <a:spcPct val="150000"/>
              </a:lnSpc>
            </a:pPr>
            <a:r>
              <a:rPr lang="ja-JP" altLang="en-US" sz="1400" dirty="0">
                <a:solidFill>
                  <a:schemeClr val="tx1"/>
                </a:solidFill>
              </a:rPr>
              <a:t>　例：○○の工程において、</a:t>
            </a:r>
            <a:r>
              <a:rPr lang="en-US" altLang="ja-JP" sz="1400" dirty="0">
                <a:solidFill>
                  <a:schemeClr val="tx1"/>
                </a:solidFill>
              </a:rPr>
              <a:t>××</a:t>
            </a:r>
            <a:r>
              <a:rPr lang="ja-JP" altLang="en-US" sz="1400" dirty="0">
                <a:solidFill>
                  <a:schemeClr val="tx1"/>
                </a:solidFill>
              </a:rPr>
              <a:t>の作業を自働化したい。</a:t>
            </a:r>
          </a:p>
          <a:p>
            <a:pPr>
              <a:lnSpc>
                <a:spcPct val="150000"/>
              </a:lnSpc>
            </a:pPr>
            <a:r>
              <a:rPr lang="en-US" altLang="ja-JP" sz="1400" u="sng" dirty="0">
                <a:solidFill>
                  <a:schemeClr val="tx1"/>
                </a:solidFill>
              </a:rPr>
              <a:t>2</a:t>
            </a:r>
            <a:r>
              <a:rPr lang="ja-JP" altLang="en-US" sz="1400" u="sng" dirty="0">
                <a:solidFill>
                  <a:schemeClr val="tx1"/>
                </a:solidFill>
              </a:rPr>
              <a:t>、アプリケーションは決まっていないが、目的がある場合</a:t>
            </a:r>
          </a:p>
          <a:p>
            <a:pPr>
              <a:lnSpc>
                <a:spcPct val="150000"/>
              </a:lnSpc>
            </a:pPr>
            <a:r>
              <a:rPr lang="ja-JP" altLang="en-US" sz="1400" dirty="0">
                <a:solidFill>
                  <a:schemeClr val="tx1"/>
                </a:solidFill>
              </a:rPr>
              <a:t>　例、ロボットを導入したい、</a:t>
            </a:r>
            <a:r>
              <a:rPr lang="en-US" altLang="ja-JP" sz="1400" dirty="0">
                <a:solidFill>
                  <a:schemeClr val="tx1"/>
                </a:solidFill>
              </a:rPr>
              <a:t>RPA</a:t>
            </a:r>
            <a:r>
              <a:rPr lang="ja-JP" altLang="en-US" sz="1400" dirty="0">
                <a:solidFill>
                  <a:schemeClr val="tx1"/>
                </a:solidFill>
              </a:rPr>
              <a:t>を導入したい、各工程の見える化をしたい</a:t>
            </a:r>
          </a:p>
          <a:p>
            <a:pPr>
              <a:lnSpc>
                <a:spcPct val="150000"/>
              </a:lnSpc>
            </a:pPr>
            <a:r>
              <a:rPr lang="en-US" altLang="ja-JP" sz="1400" u="sng" dirty="0">
                <a:solidFill>
                  <a:schemeClr val="tx1"/>
                </a:solidFill>
              </a:rPr>
              <a:t>3</a:t>
            </a:r>
            <a:r>
              <a:rPr lang="ja-JP" altLang="en-US" sz="1400" u="sng" dirty="0">
                <a:solidFill>
                  <a:schemeClr val="tx1"/>
                </a:solidFill>
              </a:rPr>
              <a:t>、何かしたいが、何をしていいか分からない場合</a:t>
            </a:r>
          </a:p>
          <a:p>
            <a:pPr>
              <a:lnSpc>
                <a:spcPct val="150000"/>
              </a:lnSpc>
            </a:pPr>
            <a:r>
              <a:rPr lang="ja-JP" altLang="en-US" sz="1400" dirty="0">
                <a:solidFill>
                  <a:schemeClr val="tx1"/>
                </a:solidFill>
              </a:rPr>
              <a:t>　例：何かしらの自動化や見える化を費用対効果の見解を交えて提案してほしい。</a:t>
            </a:r>
          </a:p>
          <a:p>
            <a:pPr>
              <a:lnSpc>
                <a:spcPct val="150000"/>
              </a:lnSpc>
            </a:pPr>
            <a:r>
              <a:rPr lang="en-US" altLang="ja-JP" sz="1400" dirty="0">
                <a:solidFill>
                  <a:schemeClr val="tx1"/>
                </a:solidFill>
              </a:rPr>
              <a:t>※</a:t>
            </a:r>
            <a:r>
              <a:rPr lang="ja-JP" altLang="en-US" sz="1400" dirty="0">
                <a:solidFill>
                  <a:schemeClr val="tx1"/>
                </a:solidFill>
              </a:rPr>
              <a:t>規模は問いません。</a:t>
            </a:r>
            <a:endParaRPr kumimoji="1" lang="ja-JP" altLang="en-US" sz="1400" dirty="0">
              <a:solidFill>
                <a:schemeClr val="tx1"/>
              </a:solidFill>
            </a:endParaRPr>
          </a:p>
        </p:txBody>
      </p:sp>
      <p:sp>
        <p:nvSpPr>
          <p:cNvPr id="10" name="テキスト ボックス 9">
            <a:extLst>
              <a:ext uri="{FF2B5EF4-FFF2-40B4-BE49-F238E27FC236}">
                <a16:creationId xmlns:a16="http://schemas.microsoft.com/office/drawing/2014/main" id="{0FFDC9B6-A7F8-465D-8A54-E4CE5E1C4D7D}"/>
              </a:ext>
            </a:extLst>
          </p:cNvPr>
          <p:cNvSpPr txBox="1"/>
          <p:nvPr/>
        </p:nvSpPr>
        <p:spPr>
          <a:xfrm>
            <a:off x="11500368" y="6519446"/>
            <a:ext cx="617477" cy="338554"/>
          </a:xfrm>
          <a:prstGeom prst="rect">
            <a:avLst/>
          </a:prstGeom>
          <a:noFill/>
        </p:spPr>
        <p:txBody>
          <a:bodyPr wrap="none" rtlCol="0">
            <a:spAutoFit/>
          </a:bodyPr>
          <a:lstStyle/>
          <a:p>
            <a:r>
              <a:rPr lang="en-US" altLang="ja-JP" sz="1600" dirty="0"/>
              <a:t>3</a:t>
            </a:r>
            <a:r>
              <a:rPr kumimoji="1" lang="ja-JP" altLang="en-US" sz="1600" dirty="0"/>
              <a:t>－</a:t>
            </a:r>
            <a:r>
              <a:rPr kumimoji="1" lang="en-US" altLang="ja-JP" sz="1600" dirty="0"/>
              <a:t>1</a:t>
            </a:r>
            <a:endParaRPr kumimoji="1" lang="ja-JP" altLang="en-US" sz="1600" dirty="0"/>
          </a:p>
        </p:txBody>
      </p:sp>
    </p:spTree>
    <p:extLst>
      <p:ext uri="{BB962C8B-B14F-4D97-AF65-F5344CB8AC3E}">
        <p14:creationId xmlns:p14="http://schemas.microsoft.com/office/powerpoint/2010/main" val="7260557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905</Words>
  <Application>Microsoft Office PowerPoint</Application>
  <PresentationFormat>ワイド画面</PresentationFormat>
  <Paragraphs>217</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八洲　長友</dc:creator>
  <cp:lastModifiedBy>八洲　長友</cp:lastModifiedBy>
  <cp:revision>13</cp:revision>
  <dcterms:created xsi:type="dcterms:W3CDTF">2021-04-06T13:14:48Z</dcterms:created>
  <dcterms:modified xsi:type="dcterms:W3CDTF">2021-04-07T12:22:01Z</dcterms:modified>
</cp:coreProperties>
</file>