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3" r:id="rId3"/>
    <p:sldId id="274" r:id="rId4"/>
    <p:sldId id="257" r:id="rId5"/>
    <p:sldId id="259" r:id="rId6"/>
    <p:sldId id="276" r:id="rId7"/>
    <p:sldId id="258" r:id="rId8"/>
    <p:sldId id="261" r:id="rId9"/>
    <p:sldId id="260" r:id="rId10"/>
    <p:sldId id="262" r:id="rId11"/>
    <p:sldId id="275" r:id="rId12"/>
    <p:sldId id="263" r:id="rId13"/>
    <p:sldId id="264" r:id="rId14"/>
    <p:sldId id="269" r:id="rId15"/>
    <p:sldId id="265" r:id="rId16"/>
    <p:sldId id="270" r:id="rId17"/>
    <p:sldId id="266" r:id="rId18"/>
    <p:sldId id="267" r:id="rId19"/>
    <p:sldId id="268" r:id="rId2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2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12502;&#12483;&#12463;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12502;&#12483;&#12463;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washima-kota:Desktop:&#12514;&#12487;&#12523;:iphone-android:iphone-androi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kawashima-kota:Desktop:&#12514;&#12487;&#12523;:iphone-android:kadai.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kawashima-kota:Desktop:&#12514;&#12487;&#12523;:iphone-android:kada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20780183727034"/>
          <c:y val="0.152777777777778"/>
          <c:w val="0.680356299212598"/>
          <c:h val="0.729876786235054"/>
        </c:manualLayout>
      </c:layout>
      <c:barChart>
        <c:barDir val="col"/>
        <c:grouping val="stacked"/>
        <c:varyColors val="0"/>
        <c:ser>
          <c:idx val="1"/>
          <c:order val="0"/>
          <c:tx>
            <c:v>ios</c:v>
          </c:tx>
          <c:spPr>
            <a:solidFill>
              <a:srgbClr val="3366FF"/>
            </a:solidFill>
          </c:spPr>
          <c:invertIfNegative val="0"/>
          <c:cat>
            <c:numRef>
              <c:f>Sheet1!$A$6:$A$11</c:f>
              <c:numCache>
                <c:formatCode>General</c:formatCode>
                <c:ptCount val="6"/>
                <c:pt idx="0">
                  <c:v>2012.0</c:v>
                </c:pt>
                <c:pt idx="1">
                  <c:v>2013.0</c:v>
                </c:pt>
                <c:pt idx="2">
                  <c:v>2014.0</c:v>
                </c:pt>
                <c:pt idx="3">
                  <c:v>2015.0</c:v>
                </c:pt>
                <c:pt idx="4">
                  <c:v>2016.0</c:v>
                </c:pt>
                <c:pt idx="5">
                  <c:v>2017.0</c:v>
                </c:pt>
              </c:numCache>
            </c:numRef>
          </c:cat>
          <c:val>
            <c:numRef>
              <c:f>Sheet1!$D$6:$D$11</c:f>
              <c:numCache>
                <c:formatCode>General</c:formatCode>
                <c:ptCount val="6"/>
                <c:pt idx="0">
                  <c:v>55.786354</c:v>
                </c:pt>
                <c:pt idx="1">
                  <c:v>45.231024</c:v>
                </c:pt>
                <c:pt idx="2">
                  <c:v>34.417004</c:v>
                </c:pt>
                <c:pt idx="3">
                  <c:v>24.365733</c:v>
                </c:pt>
                <c:pt idx="4">
                  <c:v>17.094468</c:v>
                </c:pt>
                <c:pt idx="5">
                  <c:v>11.667739</c:v>
                </c:pt>
              </c:numCache>
            </c:numRef>
          </c:val>
        </c:ser>
        <c:ser>
          <c:idx val="2"/>
          <c:order val="1"/>
          <c:tx>
            <c:v>android</c:v>
          </c:tx>
          <c:spPr>
            <a:solidFill>
              <a:srgbClr val="FF0000"/>
            </a:solidFill>
          </c:spPr>
          <c:invertIfNegative val="0"/>
          <c:cat>
            <c:numRef>
              <c:f>Sheet1!$A$6:$A$11</c:f>
              <c:numCache>
                <c:formatCode>General</c:formatCode>
                <c:ptCount val="6"/>
                <c:pt idx="0">
                  <c:v>2012.0</c:v>
                </c:pt>
                <c:pt idx="1">
                  <c:v>2013.0</c:v>
                </c:pt>
                <c:pt idx="2">
                  <c:v>2014.0</c:v>
                </c:pt>
                <c:pt idx="3">
                  <c:v>2015.0</c:v>
                </c:pt>
                <c:pt idx="4">
                  <c:v>2016.0</c:v>
                </c:pt>
                <c:pt idx="5">
                  <c:v>2017.0</c:v>
                </c:pt>
              </c:numCache>
            </c:numRef>
          </c:cat>
          <c:val>
            <c:numRef>
              <c:f>Sheet1!$E$6:$E$11</c:f>
              <c:numCache>
                <c:formatCode>General</c:formatCode>
                <c:ptCount val="6"/>
                <c:pt idx="0">
                  <c:v>44.213646</c:v>
                </c:pt>
                <c:pt idx="1">
                  <c:v>54.768976</c:v>
                </c:pt>
                <c:pt idx="2">
                  <c:v>65.58299599999998</c:v>
                </c:pt>
                <c:pt idx="3">
                  <c:v>75.634267</c:v>
                </c:pt>
                <c:pt idx="4">
                  <c:v>82.90553199999998</c:v>
                </c:pt>
                <c:pt idx="5">
                  <c:v>88.332261</c:v>
                </c:pt>
              </c:numCache>
            </c:numRef>
          </c:val>
        </c:ser>
        <c:dLbls>
          <c:showLegendKey val="0"/>
          <c:showVal val="0"/>
          <c:showCatName val="0"/>
          <c:showSerName val="0"/>
          <c:showPercent val="0"/>
          <c:showBubbleSize val="0"/>
        </c:dLbls>
        <c:gapWidth val="150"/>
        <c:overlap val="100"/>
        <c:axId val="-2136632728"/>
        <c:axId val="-2136343656"/>
      </c:barChart>
      <c:catAx>
        <c:axId val="-2136632728"/>
        <c:scaling>
          <c:orientation val="minMax"/>
        </c:scaling>
        <c:delete val="0"/>
        <c:axPos val="b"/>
        <c:numFmt formatCode="General" sourceLinked="1"/>
        <c:majorTickMark val="out"/>
        <c:minorTickMark val="none"/>
        <c:tickLblPos val="nextTo"/>
        <c:crossAx val="-2136343656"/>
        <c:crosses val="autoZero"/>
        <c:auto val="1"/>
        <c:lblAlgn val="ctr"/>
        <c:lblOffset val="100"/>
        <c:noMultiLvlLbl val="0"/>
      </c:catAx>
      <c:valAx>
        <c:axId val="-2136343656"/>
        <c:scaling>
          <c:orientation val="minMax"/>
        </c:scaling>
        <c:delete val="0"/>
        <c:axPos val="l"/>
        <c:majorGridlines/>
        <c:numFmt formatCode="General" sourceLinked="1"/>
        <c:majorTickMark val="out"/>
        <c:minorTickMark val="none"/>
        <c:tickLblPos val="nextTo"/>
        <c:crossAx val="-213663272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ltLang="ja-JP"/>
              <a:t>iphone</a:t>
            </a:r>
            <a:r>
              <a:rPr lang="ja-JP" altLang="en-US"/>
              <a:t>の販売台数</a:t>
            </a:r>
            <a:r>
              <a:rPr lang="en-US" altLang="ja-JP"/>
              <a:t>(</a:t>
            </a:r>
            <a:r>
              <a:rPr lang="ja-JP" altLang="en-US"/>
              <a:t>シミュレーション</a:t>
            </a:r>
            <a:r>
              <a:rPr lang="en-US" altLang="ja-JP"/>
              <a:t>)</a:t>
            </a:r>
            <a:endParaRPr lang="ja-JP" altLang="en-US"/>
          </a:p>
        </c:rich>
      </c:tx>
      <c:layout/>
      <c:overlay val="0"/>
    </c:title>
    <c:autoTitleDeleted val="0"/>
    <c:plotArea>
      <c:layout/>
      <c:barChart>
        <c:barDir val="col"/>
        <c:grouping val="clustered"/>
        <c:varyColors val="0"/>
        <c:ser>
          <c:idx val="1"/>
          <c:order val="0"/>
          <c:tx>
            <c:v>iphoneの販売台数</c:v>
          </c:tx>
          <c:spPr>
            <a:solidFill>
              <a:srgbClr val="3366FF"/>
            </a:solidFill>
          </c:spPr>
          <c:invertIfNegative val="0"/>
          <c:cat>
            <c:numRef>
              <c:f>Sheet1!$A$1:$A$9</c:f>
              <c:numCache>
                <c:formatCode>General</c:formatCode>
                <c:ptCount val="9"/>
                <c:pt idx="0">
                  <c:v>2007.0</c:v>
                </c:pt>
                <c:pt idx="1">
                  <c:v>2008.0</c:v>
                </c:pt>
                <c:pt idx="2">
                  <c:v>2009.0</c:v>
                </c:pt>
                <c:pt idx="3">
                  <c:v>2010.0</c:v>
                </c:pt>
                <c:pt idx="4">
                  <c:v>2011.0</c:v>
                </c:pt>
                <c:pt idx="5">
                  <c:v>2012.0</c:v>
                </c:pt>
                <c:pt idx="6">
                  <c:v>2013.0</c:v>
                </c:pt>
                <c:pt idx="7">
                  <c:v>2014.0</c:v>
                </c:pt>
                <c:pt idx="8">
                  <c:v>2015.0</c:v>
                </c:pt>
              </c:numCache>
            </c:numRef>
          </c:cat>
          <c:val>
            <c:numRef>
              <c:f>Sheet1!$B$1:$B$9</c:f>
              <c:numCache>
                <c:formatCode>General</c:formatCode>
                <c:ptCount val="9"/>
                <c:pt idx="0">
                  <c:v>370.0</c:v>
                </c:pt>
                <c:pt idx="1">
                  <c:v>988.0424459999999</c:v>
                </c:pt>
                <c:pt idx="2">
                  <c:v>2050.417034</c:v>
                </c:pt>
                <c:pt idx="3">
                  <c:v>3727.222612</c:v>
                </c:pt>
                <c:pt idx="4">
                  <c:v>6122.212464</c:v>
                </c:pt>
                <c:pt idx="5">
                  <c:v>9545.650692999998</c:v>
                </c:pt>
                <c:pt idx="6">
                  <c:v>14182.864992</c:v>
                </c:pt>
                <c:pt idx="7">
                  <c:v>20079.390128</c:v>
                </c:pt>
                <c:pt idx="8">
                  <c:v>26977.169179</c:v>
                </c:pt>
              </c:numCache>
            </c:numRef>
          </c:val>
        </c:ser>
        <c:dLbls>
          <c:showLegendKey val="0"/>
          <c:showVal val="0"/>
          <c:showCatName val="0"/>
          <c:showSerName val="0"/>
          <c:showPercent val="0"/>
          <c:showBubbleSize val="0"/>
        </c:dLbls>
        <c:gapWidth val="150"/>
        <c:axId val="-2136932472"/>
        <c:axId val="-2116608456"/>
      </c:barChart>
      <c:catAx>
        <c:axId val="-2136932472"/>
        <c:scaling>
          <c:orientation val="minMax"/>
        </c:scaling>
        <c:delete val="0"/>
        <c:axPos val="b"/>
        <c:numFmt formatCode="General" sourceLinked="1"/>
        <c:majorTickMark val="out"/>
        <c:minorTickMark val="none"/>
        <c:tickLblPos val="nextTo"/>
        <c:crossAx val="-2116608456"/>
        <c:crosses val="autoZero"/>
        <c:auto val="1"/>
        <c:lblAlgn val="ctr"/>
        <c:lblOffset val="100"/>
        <c:noMultiLvlLbl val="0"/>
      </c:catAx>
      <c:valAx>
        <c:axId val="-2116608456"/>
        <c:scaling>
          <c:orientation val="minMax"/>
        </c:scaling>
        <c:delete val="0"/>
        <c:axPos val="l"/>
        <c:majorGridlines/>
        <c:numFmt formatCode="General" sourceLinked="1"/>
        <c:majorTickMark val="out"/>
        <c:minorTickMark val="none"/>
        <c:tickLblPos val="nextTo"/>
        <c:crossAx val="-213693247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v>ios</c:v>
          </c:tx>
          <c:spPr>
            <a:solidFill>
              <a:srgbClr val="3366FF"/>
            </a:solidFill>
          </c:spPr>
          <c:invertIfNegative val="0"/>
          <c:cat>
            <c:numRef>
              <c:f>Sheet1!$G$1:$G$6</c:f>
              <c:numCache>
                <c:formatCode>General</c:formatCode>
                <c:ptCount val="6"/>
                <c:pt idx="0">
                  <c:v>2012.0</c:v>
                </c:pt>
                <c:pt idx="1">
                  <c:v>2013.0</c:v>
                </c:pt>
                <c:pt idx="2">
                  <c:v>2014.0</c:v>
                </c:pt>
                <c:pt idx="3">
                  <c:v>2015.0</c:v>
                </c:pt>
                <c:pt idx="4">
                  <c:v>2016.0</c:v>
                </c:pt>
                <c:pt idx="5">
                  <c:v>2017.0</c:v>
                </c:pt>
              </c:numCache>
            </c:numRef>
          </c:cat>
          <c:val>
            <c:numRef>
              <c:f>Sheet1!$J$1:$J$6</c:f>
              <c:numCache>
                <c:formatCode>General</c:formatCode>
                <c:ptCount val="6"/>
                <c:pt idx="0">
                  <c:v>46.69260700389105</c:v>
                </c:pt>
                <c:pt idx="1">
                  <c:v>37.97468354430379</c:v>
                </c:pt>
                <c:pt idx="2">
                  <c:v>30.88803088803088</c:v>
                </c:pt>
                <c:pt idx="3">
                  <c:v>23.93364928909952</c:v>
                </c:pt>
                <c:pt idx="4">
                  <c:v>21.83257918552037</c:v>
                </c:pt>
                <c:pt idx="5">
                  <c:v>21.39737991266376</c:v>
                </c:pt>
              </c:numCache>
            </c:numRef>
          </c:val>
        </c:ser>
        <c:ser>
          <c:idx val="1"/>
          <c:order val="1"/>
          <c:tx>
            <c:v>android</c:v>
          </c:tx>
          <c:spPr>
            <a:solidFill>
              <a:srgbClr val="FF0000"/>
            </a:solidFill>
          </c:spPr>
          <c:invertIfNegative val="0"/>
          <c:cat>
            <c:numRef>
              <c:f>Sheet1!$G$1:$G$6</c:f>
              <c:numCache>
                <c:formatCode>General</c:formatCode>
                <c:ptCount val="6"/>
                <c:pt idx="0">
                  <c:v>2012.0</c:v>
                </c:pt>
                <c:pt idx="1">
                  <c:v>2013.0</c:v>
                </c:pt>
                <c:pt idx="2">
                  <c:v>2014.0</c:v>
                </c:pt>
                <c:pt idx="3">
                  <c:v>2015.0</c:v>
                </c:pt>
                <c:pt idx="4">
                  <c:v>2016.0</c:v>
                </c:pt>
                <c:pt idx="5">
                  <c:v>2017.0</c:v>
                </c:pt>
              </c:numCache>
            </c:numRef>
          </c:cat>
          <c:val>
            <c:numRef>
              <c:f>Sheet1!$K$1:$K$6</c:f>
              <c:numCache>
                <c:formatCode>General</c:formatCode>
                <c:ptCount val="6"/>
                <c:pt idx="0">
                  <c:v>53.30739299610895</c:v>
                </c:pt>
                <c:pt idx="1">
                  <c:v>62.02531645569619</c:v>
                </c:pt>
                <c:pt idx="2">
                  <c:v>69.11196911196911</c:v>
                </c:pt>
                <c:pt idx="3">
                  <c:v>76.06635071090048</c:v>
                </c:pt>
                <c:pt idx="4">
                  <c:v>78.16742081447963</c:v>
                </c:pt>
                <c:pt idx="5">
                  <c:v>78.60262008733624</c:v>
                </c:pt>
              </c:numCache>
            </c:numRef>
          </c:val>
        </c:ser>
        <c:dLbls>
          <c:showLegendKey val="0"/>
          <c:showVal val="0"/>
          <c:showCatName val="0"/>
          <c:showSerName val="0"/>
          <c:showPercent val="0"/>
          <c:showBubbleSize val="0"/>
        </c:dLbls>
        <c:gapWidth val="150"/>
        <c:overlap val="100"/>
        <c:axId val="-2116202760"/>
        <c:axId val="-2116252696"/>
      </c:barChart>
      <c:catAx>
        <c:axId val="-2116202760"/>
        <c:scaling>
          <c:orientation val="minMax"/>
        </c:scaling>
        <c:delete val="0"/>
        <c:axPos val="b"/>
        <c:numFmt formatCode="General" sourceLinked="1"/>
        <c:majorTickMark val="out"/>
        <c:minorTickMark val="none"/>
        <c:tickLblPos val="nextTo"/>
        <c:crossAx val="-2116252696"/>
        <c:crosses val="autoZero"/>
        <c:auto val="1"/>
        <c:lblAlgn val="ctr"/>
        <c:lblOffset val="100"/>
        <c:noMultiLvlLbl val="0"/>
      </c:catAx>
      <c:valAx>
        <c:axId val="-2116252696"/>
        <c:scaling>
          <c:orientation val="minMax"/>
        </c:scaling>
        <c:delete val="0"/>
        <c:axPos val="l"/>
        <c:majorGridlines/>
        <c:numFmt formatCode="General" sourceLinked="1"/>
        <c:majorTickMark val="out"/>
        <c:minorTickMark val="none"/>
        <c:tickLblPos val="nextTo"/>
        <c:crossAx val="-211620276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1"/>
          <c:order val="0"/>
          <c:tx>
            <c:v>ios</c:v>
          </c:tx>
          <c:spPr>
            <a:solidFill>
              <a:srgbClr val="3366FF"/>
            </a:solidFill>
          </c:spPr>
          <c:invertIfNegative val="0"/>
          <c:cat>
            <c:numRef>
              <c:f>Sheet1!$A$1:$A$14</c:f>
              <c:numCache>
                <c:formatCode>General</c:formatCode>
                <c:ptCount val="14"/>
                <c:pt idx="0">
                  <c:v>2007.0</c:v>
                </c:pt>
                <c:pt idx="1">
                  <c:v>2008.0</c:v>
                </c:pt>
                <c:pt idx="2">
                  <c:v>2009.0</c:v>
                </c:pt>
                <c:pt idx="3">
                  <c:v>2010.0</c:v>
                </c:pt>
                <c:pt idx="4">
                  <c:v>2011.0</c:v>
                </c:pt>
                <c:pt idx="5">
                  <c:v>2012.0</c:v>
                </c:pt>
                <c:pt idx="6">
                  <c:v>2013.0</c:v>
                </c:pt>
                <c:pt idx="7">
                  <c:v>2014.0</c:v>
                </c:pt>
                <c:pt idx="8">
                  <c:v>2015.0</c:v>
                </c:pt>
                <c:pt idx="9">
                  <c:v>2016.0</c:v>
                </c:pt>
                <c:pt idx="10">
                  <c:v>2017.0</c:v>
                </c:pt>
                <c:pt idx="11">
                  <c:v>2018.0</c:v>
                </c:pt>
                <c:pt idx="12">
                  <c:v>2019.0</c:v>
                </c:pt>
                <c:pt idx="13">
                  <c:v>2020.0</c:v>
                </c:pt>
              </c:numCache>
            </c:numRef>
          </c:cat>
          <c:val>
            <c:numRef>
              <c:f>Sheet1!$D$1:$D$14</c:f>
              <c:numCache>
                <c:formatCode>General</c:formatCode>
                <c:ptCount val="14"/>
                <c:pt idx="0">
                  <c:v>78.723404</c:v>
                </c:pt>
                <c:pt idx="1">
                  <c:v>80.24121</c:v>
                </c:pt>
                <c:pt idx="2">
                  <c:v>77.892994</c:v>
                </c:pt>
                <c:pt idx="3">
                  <c:v>72.969476</c:v>
                </c:pt>
                <c:pt idx="4">
                  <c:v>65.201422</c:v>
                </c:pt>
                <c:pt idx="5">
                  <c:v>55.786354</c:v>
                </c:pt>
                <c:pt idx="6">
                  <c:v>45.231024</c:v>
                </c:pt>
                <c:pt idx="7">
                  <c:v>34.417004</c:v>
                </c:pt>
                <c:pt idx="8">
                  <c:v>24.365733</c:v>
                </c:pt>
                <c:pt idx="9">
                  <c:v>17.094468</c:v>
                </c:pt>
                <c:pt idx="10">
                  <c:v>11.667739</c:v>
                </c:pt>
                <c:pt idx="11">
                  <c:v>8.85502</c:v>
                </c:pt>
                <c:pt idx="12">
                  <c:v>7.694643</c:v>
                </c:pt>
                <c:pt idx="13">
                  <c:v>7.747894</c:v>
                </c:pt>
              </c:numCache>
            </c:numRef>
          </c:val>
        </c:ser>
        <c:ser>
          <c:idx val="2"/>
          <c:order val="1"/>
          <c:tx>
            <c:v>android</c:v>
          </c:tx>
          <c:spPr>
            <a:solidFill>
              <a:srgbClr val="FF0000"/>
            </a:solidFill>
          </c:spPr>
          <c:invertIfNegative val="0"/>
          <c:cat>
            <c:numRef>
              <c:f>Sheet1!$A$1:$A$14</c:f>
              <c:numCache>
                <c:formatCode>General</c:formatCode>
                <c:ptCount val="14"/>
                <c:pt idx="0">
                  <c:v>2007.0</c:v>
                </c:pt>
                <c:pt idx="1">
                  <c:v>2008.0</c:v>
                </c:pt>
                <c:pt idx="2">
                  <c:v>2009.0</c:v>
                </c:pt>
                <c:pt idx="3">
                  <c:v>2010.0</c:v>
                </c:pt>
                <c:pt idx="4">
                  <c:v>2011.0</c:v>
                </c:pt>
                <c:pt idx="5">
                  <c:v>2012.0</c:v>
                </c:pt>
                <c:pt idx="6">
                  <c:v>2013.0</c:v>
                </c:pt>
                <c:pt idx="7">
                  <c:v>2014.0</c:v>
                </c:pt>
                <c:pt idx="8">
                  <c:v>2015.0</c:v>
                </c:pt>
                <c:pt idx="9">
                  <c:v>2016.0</c:v>
                </c:pt>
                <c:pt idx="10">
                  <c:v>2017.0</c:v>
                </c:pt>
                <c:pt idx="11">
                  <c:v>2018.0</c:v>
                </c:pt>
                <c:pt idx="12">
                  <c:v>2019.0</c:v>
                </c:pt>
                <c:pt idx="13">
                  <c:v>2020.0</c:v>
                </c:pt>
              </c:numCache>
            </c:numRef>
          </c:cat>
          <c:val>
            <c:numRef>
              <c:f>Sheet1!$E$1:$E$14</c:f>
              <c:numCache>
                <c:formatCode>General</c:formatCode>
                <c:ptCount val="14"/>
                <c:pt idx="0">
                  <c:v>21.276596</c:v>
                </c:pt>
                <c:pt idx="1">
                  <c:v>19.75879</c:v>
                </c:pt>
                <c:pt idx="2">
                  <c:v>22.107006</c:v>
                </c:pt>
                <c:pt idx="3">
                  <c:v>27.030524</c:v>
                </c:pt>
                <c:pt idx="4">
                  <c:v>34.798578</c:v>
                </c:pt>
                <c:pt idx="5">
                  <c:v>44.213646</c:v>
                </c:pt>
                <c:pt idx="6">
                  <c:v>54.768976</c:v>
                </c:pt>
                <c:pt idx="7">
                  <c:v>65.58299599999998</c:v>
                </c:pt>
                <c:pt idx="8">
                  <c:v>75.634267</c:v>
                </c:pt>
                <c:pt idx="9">
                  <c:v>82.90553199999998</c:v>
                </c:pt>
                <c:pt idx="10">
                  <c:v>88.332261</c:v>
                </c:pt>
                <c:pt idx="11">
                  <c:v>91.14498</c:v>
                </c:pt>
                <c:pt idx="12">
                  <c:v>92.30535699999999</c:v>
                </c:pt>
                <c:pt idx="13">
                  <c:v>92.252106</c:v>
                </c:pt>
              </c:numCache>
            </c:numRef>
          </c:val>
        </c:ser>
        <c:dLbls>
          <c:showLegendKey val="0"/>
          <c:showVal val="0"/>
          <c:showCatName val="0"/>
          <c:showSerName val="0"/>
          <c:showPercent val="0"/>
          <c:showBubbleSize val="0"/>
        </c:dLbls>
        <c:gapWidth val="150"/>
        <c:overlap val="100"/>
        <c:axId val="-2116936344"/>
        <c:axId val="-2116933368"/>
      </c:barChart>
      <c:catAx>
        <c:axId val="-2116936344"/>
        <c:scaling>
          <c:orientation val="minMax"/>
        </c:scaling>
        <c:delete val="0"/>
        <c:axPos val="b"/>
        <c:numFmt formatCode="General" sourceLinked="1"/>
        <c:majorTickMark val="out"/>
        <c:minorTickMark val="none"/>
        <c:tickLblPos val="nextTo"/>
        <c:crossAx val="-2116933368"/>
        <c:crosses val="autoZero"/>
        <c:auto val="1"/>
        <c:lblAlgn val="ctr"/>
        <c:lblOffset val="100"/>
        <c:noMultiLvlLbl val="0"/>
      </c:catAx>
      <c:valAx>
        <c:axId val="-2116933368"/>
        <c:scaling>
          <c:orientation val="minMax"/>
        </c:scaling>
        <c:delete val="0"/>
        <c:axPos val="l"/>
        <c:majorGridlines/>
        <c:numFmt formatCode="General" sourceLinked="1"/>
        <c:majorTickMark val="out"/>
        <c:minorTickMark val="none"/>
        <c:tickLblPos val="nextTo"/>
        <c:crossAx val="-21169363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barChart>
        <c:barDir val="col"/>
        <c:grouping val="clustered"/>
        <c:varyColors val="0"/>
        <c:ser>
          <c:idx val="1"/>
          <c:order val="0"/>
          <c:tx>
            <c:v>iphoneの販売台数(2007-2020)</c:v>
          </c:tx>
          <c:spPr>
            <a:solidFill>
              <a:srgbClr val="3366FF"/>
            </a:solidFill>
          </c:spPr>
          <c:invertIfNegative val="0"/>
          <c:cat>
            <c:numRef>
              <c:f>Sheet1!$A$1:$A$14</c:f>
              <c:numCache>
                <c:formatCode>General</c:formatCode>
                <c:ptCount val="14"/>
                <c:pt idx="0">
                  <c:v>2007.0</c:v>
                </c:pt>
                <c:pt idx="1">
                  <c:v>2008.0</c:v>
                </c:pt>
                <c:pt idx="2">
                  <c:v>2009.0</c:v>
                </c:pt>
                <c:pt idx="3">
                  <c:v>2010.0</c:v>
                </c:pt>
                <c:pt idx="4">
                  <c:v>2011.0</c:v>
                </c:pt>
                <c:pt idx="5">
                  <c:v>2012.0</c:v>
                </c:pt>
                <c:pt idx="6">
                  <c:v>2013.0</c:v>
                </c:pt>
                <c:pt idx="7">
                  <c:v>2014.0</c:v>
                </c:pt>
                <c:pt idx="8">
                  <c:v>2015.0</c:v>
                </c:pt>
                <c:pt idx="9">
                  <c:v>2016.0</c:v>
                </c:pt>
                <c:pt idx="10">
                  <c:v>2017.0</c:v>
                </c:pt>
                <c:pt idx="11">
                  <c:v>2018.0</c:v>
                </c:pt>
                <c:pt idx="12">
                  <c:v>2019.0</c:v>
                </c:pt>
                <c:pt idx="13">
                  <c:v>2020.0</c:v>
                </c:pt>
              </c:numCache>
            </c:numRef>
          </c:cat>
          <c:val>
            <c:numRef>
              <c:f>Sheet1!$B$1:$B$14</c:f>
              <c:numCache>
                <c:formatCode>General</c:formatCode>
                <c:ptCount val="14"/>
                <c:pt idx="0">
                  <c:v>370.0</c:v>
                </c:pt>
                <c:pt idx="1">
                  <c:v>988.0424459999999</c:v>
                </c:pt>
                <c:pt idx="2">
                  <c:v>2050.417034</c:v>
                </c:pt>
                <c:pt idx="3">
                  <c:v>3727.222612</c:v>
                </c:pt>
                <c:pt idx="4">
                  <c:v>6122.212464</c:v>
                </c:pt>
                <c:pt idx="5">
                  <c:v>9545.650692999998</c:v>
                </c:pt>
                <c:pt idx="6">
                  <c:v>14182.864992</c:v>
                </c:pt>
                <c:pt idx="7">
                  <c:v>20079.390128</c:v>
                </c:pt>
                <c:pt idx="8">
                  <c:v>26977.169179</c:v>
                </c:pt>
                <c:pt idx="9">
                  <c:v>35741.380694</c:v>
                </c:pt>
                <c:pt idx="10">
                  <c:v>43942.794885</c:v>
                </c:pt>
                <c:pt idx="11">
                  <c:v>57196.52542599999</c:v>
                </c:pt>
                <c:pt idx="12">
                  <c:v>80592.842117</c:v>
                </c:pt>
                <c:pt idx="13">
                  <c:v>124177.790335</c:v>
                </c:pt>
              </c:numCache>
            </c:numRef>
          </c:val>
        </c:ser>
        <c:dLbls>
          <c:showLegendKey val="0"/>
          <c:showVal val="0"/>
          <c:showCatName val="0"/>
          <c:showSerName val="0"/>
          <c:showPercent val="0"/>
          <c:showBubbleSize val="0"/>
        </c:dLbls>
        <c:gapWidth val="150"/>
        <c:axId val="-2116362024"/>
        <c:axId val="-2116542088"/>
      </c:barChart>
      <c:catAx>
        <c:axId val="-2116362024"/>
        <c:scaling>
          <c:orientation val="minMax"/>
        </c:scaling>
        <c:delete val="0"/>
        <c:axPos val="b"/>
        <c:numFmt formatCode="General" sourceLinked="1"/>
        <c:majorTickMark val="out"/>
        <c:minorTickMark val="none"/>
        <c:tickLblPos val="nextTo"/>
        <c:crossAx val="-2116542088"/>
        <c:crosses val="autoZero"/>
        <c:auto val="1"/>
        <c:lblAlgn val="ctr"/>
        <c:lblOffset val="100"/>
        <c:noMultiLvlLbl val="0"/>
      </c:catAx>
      <c:valAx>
        <c:axId val="-2116542088"/>
        <c:scaling>
          <c:orientation val="minMax"/>
        </c:scaling>
        <c:delete val="0"/>
        <c:axPos val="l"/>
        <c:majorGridlines/>
        <c:numFmt formatCode="General" sourceLinked="1"/>
        <c:majorTickMark val="out"/>
        <c:minorTickMark val="none"/>
        <c:tickLblPos val="nextTo"/>
        <c:crossAx val="-211636202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8F98BE-BDCB-A046-B9D8-619E9BFEEDAD}" type="datetimeFigureOut">
              <a:rPr kumimoji="1" lang="ja-JP" altLang="en-US" smtClean="0"/>
              <a:t>17/07/24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0484-1352-C244-9398-E4EB66818CB5}" type="slidenum">
              <a:rPr kumimoji="1" lang="ja-JP" altLang="en-US" smtClean="0"/>
              <a:t>‹#›</a:t>
            </a:fld>
            <a:endParaRPr kumimoji="1" lang="ja-JP" altLang="en-US"/>
          </a:p>
        </p:txBody>
      </p:sp>
    </p:spTree>
    <p:extLst>
      <p:ext uri="{BB962C8B-B14F-4D97-AF65-F5344CB8AC3E}">
        <p14:creationId xmlns:p14="http://schemas.microsoft.com/office/powerpoint/2010/main" val="947494408"/>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630484-1352-C244-9398-E4EB66818CB5}" type="slidenum">
              <a:rPr kumimoji="1" lang="ja-JP" altLang="en-US" smtClean="0"/>
              <a:t>14</a:t>
            </a:fld>
            <a:endParaRPr kumimoji="1" lang="ja-JP" altLang="en-US"/>
          </a:p>
        </p:txBody>
      </p:sp>
    </p:spTree>
    <p:extLst>
      <p:ext uri="{BB962C8B-B14F-4D97-AF65-F5344CB8AC3E}">
        <p14:creationId xmlns:p14="http://schemas.microsoft.com/office/powerpoint/2010/main" val="2741634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D46CB80-73E8-8B41-9684-9B5D4E4B0D56}" type="datetimeFigureOut">
              <a:rPr kumimoji="1" lang="ja-JP" altLang="en-US" smtClean="0"/>
              <a:t>17/07/24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67D06F-A0AE-444B-B06A-08685C789EA4}" type="slidenum">
              <a:rPr kumimoji="1" lang="ja-JP" altLang="en-US" smtClean="0"/>
              <a:t>‹#›</a:t>
            </a:fld>
            <a:endParaRPr kumimoji="1" lang="ja-JP" altLang="en-US"/>
          </a:p>
        </p:txBody>
      </p:sp>
    </p:spTree>
    <p:extLst>
      <p:ext uri="{BB962C8B-B14F-4D97-AF65-F5344CB8AC3E}">
        <p14:creationId xmlns:p14="http://schemas.microsoft.com/office/powerpoint/2010/main" val="373415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D46CB80-73E8-8B41-9684-9B5D4E4B0D56}" type="datetimeFigureOut">
              <a:rPr kumimoji="1" lang="ja-JP" altLang="en-US" smtClean="0"/>
              <a:t>17/07/24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67D06F-A0AE-444B-B06A-08685C789EA4}" type="slidenum">
              <a:rPr kumimoji="1" lang="ja-JP" altLang="en-US" smtClean="0"/>
              <a:t>‹#›</a:t>
            </a:fld>
            <a:endParaRPr kumimoji="1" lang="ja-JP" altLang="en-US"/>
          </a:p>
        </p:txBody>
      </p:sp>
    </p:spTree>
    <p:extLst>
      <p:ext uri="{BB962C8B-B14F-4D97-AF65-F5344CB8AC3E}">
        <p14:creationId xmlns:p14="http://schemas.microsoft.com/office/powerpoint/2010/main" val="410299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D46CB80-73E8-8B41-9684-9B5D4E4B0D56}" type="datetimeFigureOut">
              <a:rPr kumimoji="1" lang="ja-JP" altLang="en-US" smtClean="0"/>
              <a:t>17/07/24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67D06F-A0AE-444B-B06A-08685C789EA4}" type="slidenum">
              <a:rPr kumimoji="1" lang="ja-JP" altLang="en-US" smtClean="0"/>
              <a:t>‹#›</a:t>
            </a:fld>
            <a:endParaRPr kumimoji="1" lang="ja-JP" altLang="en-US"/>
          </a:p>
        </p:txBody>
      </p:sp>
    </p:spTree>
    <p:extLst>
      <p:ext uri="{BB962C8B-B14F-4D97-AF65-F5344CB8AC3E}">
        <p14:creationId xmlns:p14="http://schemas.microsoft.com/office/powerpoint/2010/main" val="271647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D46CB80-73E8-8B41-9684-9B5D4E4B0D56}" type="datetimeFigureOut">
              <a:rPr kumimoji="1" lang="ja-JP" altLang="en-US" smtClean="0"/>
              <a:t>17/07/24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67D06F-A0AE-444B-B06A-08685C789EA4}" type="slidenum">
              <a:rPr kumimoji="1" lang="ja-JP" altLang="en-US" smtClean="0"/>
              <a:t>‹#›</a:t>
            </a:fld>
            <a:endParaRPr kumimoji="1" lang="ja-JP" altLang="en-US"/>
          </a:p>
        </p:txBody>
      </p:sp>
    </p:spTree>
    <p:extLst>
      <p:ext uri="{BB962C8B-B14F-4D97-AF65-F5344CB8AC3E}">
        <p14:creationId xmlns:p14="http://schemas.microsoft.com/office/powerpoint/2010/main" val="393068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D46CB80-73E8-8B41-9684-9B5D4E4B0D56}" type="datetimeFigureOut">
              <a:rPr kumimoji="1" lang="ja-JP" altLang="en-US" smtClean="0"/>
              <a:t>17/07/24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67D06F-A0AE-444B-B06A-08685C789EA4}" type="slidenum">
              <a:rPr kumimoji="1" lang="ja-JP" altLang="en-US" smtClean="0"/>
              <a:t>‹#›</a:t>
            </a:fld>
            <a:endParaRPr kumimoji="1" lang="ja-JP" altLang="en-US"/>
          </a:p>
        </p:txBody>
      </p:sp>
    </p:spTree>
    <p:extLst>
      <p:ext uri="{BB962C8B-B14F-4D97-AF65-F5344CB8AC3E}">
        <p14:creationId xmlns:p14="http://schemas.microsoft.com/office/powerpoint/2010/main" val="4410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D46CB80-73E8-8B41-9684-9B5D4E4B0D56}" type="datetimeFigureOut">
              <a:rPr kumimoji="1" lang="ja-JP" altLang="en-US" smtClean="0"/>
              <a:t>17/07/24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67D06F-A0AE-444B-B06A-08685C789EA4}" type="slidenum">
              <a:rPr kumimoji="1" lang="ja-JP" altLang="en-US" smtClean="0"/>
              <a:t>‹#›</a:t>
            </a:fld>
            <a:endParaRPr kumimoji="1" lang="ja-JP" altLang="en-US"/>
          </a:p>
        </p:txBody>
      </p:sp>
    </p:spTree>
    <p:extLst>
      <p:ext uri="{BB962C8B-B14F-4D97-AF65-F5344CB8AC3E}">
        <p14:creationId xmlns:p14="http://schemas.microsoft.com/office/powerpoint/2010/main" val="381571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D46CB80-73E8-8B41-9684-9B5D4E4B0D56}" type="datetimeFigureOut">
              <a:rPr kumimoji="1" lang="ja-JP" altLang="en-US" smtClean="0"/>
              <a:t>17/07/24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467D06F-A0AE-444B-B06A-08685C789EA4}" type="slidenum">
              <a:rPr kumimoji="1" lang="ja-JP" altLang="en-US" smtClean="0"/>
              <a:t>‹#›</a:t>
            </a:fld>
            <a:endParaRPr kumimoji="1" lang="ja-JP" altLang="en-US"/>
          </a:p>
        </p:txBody>
      </p:sp>
    </p:spTree>
    <p:extLst>
      <p:ext uri="{BB962C8B-B14F-4D97-AF65-F5344CB8AC3E}">
        <p14:creationId xmlns:p14="http://schemas.microsoft.com/office/powerpoint/2010/main" val="413195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D46CB80-73E8-8B41-9684-9B5D4E4B0D56}" type="datetimeFigureOut">
              <a:rPr kumimoji="1" lang="ja-JP" altLang="en-US" smtClean="0"/>
              <a:t>17/07/24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467D06F-A0AE-444B-B06A-08685C789EA4}" type="slidenum">
              <a:rPr kumimoji="1" lang="ja-JP" altLang="en-US" smtClean="0"/>
              <a:t>‹#›</a:t>
            </a:fld>
            <a:endParaRPr kumimoji="1" lang="ja-JP" altLang="en-US"/>
          </a:p>
        </p:txBody>
      </p:sp>
    </p:spTree>
    <p:extLst>
      <p:ext uri="{BB962C8B-B14F-4D97-AF65-F5344CB8AC3E}">
        <p14:creationId xmlns:p14="http://schemas.microsoft.com/office/powerpoint/2010/main" val="2038731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D46CB80-73E8-8B41-9684-9B5D4E4B0D56}" type="datetimeFigureOut">
              <a:rPr kumimoji="1" lang="ja-JP" altLang="en-US" smtClean="0"/>
              <a:t>17/07/24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467D06F-A0AE-444B-B06A-08685C789EA4}" type="slidenum">
              <a:rPr kumimoji="1" lang="ja-JP" altLang="en-US" smtClean="0"/>
              <a:t>‹#›</a:t>
            </a:fld>
            <a:endParaRPr kumimoji="1" lang="ja-JP" altLang="en-US"/>
          </a:p>
        </p:txBody>
      </p:sp>
    </p:spTree>
    <p:extLst>
      <p:ext uri="{BB962C8B-B14F-4D97-AF65-F5344CB8AC3E}">
        <p14:creationId xmlns:p14="http://schemas.microsoft.com/office/powerpoint/2010/main" val="276718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D46CB80-73E8-8B41-9684-9B5D4E4B0D56}" type="datetimeFigureOut">
              <a:rPr kumimoji="1" lang="ja-JP" altLang="en-US" smtClean="0"/>
              <a:t>17/07/24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67D06F-A0AE-444B-B06A-08685C789EA4}" type="slidenum">
              <a:rPr kumimoji="1" lang="ja-JP" altLang="en-US" smtClean="0"/>
              <a:t>‹#›</a:t>
            </a:fld>
            <a:endParaRPr kumimoji="1" lang="ja-JP" altLang="en-US"/>
          </a:p>
        </p:txBody>
      </p:sp>
    </p:spTree>
    <p:extLst>
      <p:ext uri="{BB962C8B-B14F-4D97-AF65-F5344CB8AC3E}">
        <p14:creationId xmlns:p14="http://schemas.microsoft.com/office/powerpoint/2010/main" val="45894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D46CB80-73E8-8B41-9684-9B5D4E4B0D56}" type="datetimeFigureOut">
              <a:rPr kumimoji="1" lang="ja-JP" altLang="en-US" smtClean="0"/>
              <a:t>17/07/24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67D06F-A0AE-444B-B06A-08685C789EA4}" type="slidenum">
              <a:rPr kumimoji="1" lang="ja-JP" altLang="en-US" smtClean="0"/>
              <a:t>‹#›</a:t>
            </a:fld>
            <a:endParaRPr kumimoji="1" lang="ja-JP" altLang="en-US"/>
          </a:p>
        </p:txBody>
      </p:sp>
    </p:spTree>
    <p:extLst>
      <p:ext uri="{BB962C8B-B14F-4D97-AF65-F5344CB8AC3E}">
        <p14:creationId xmlns:p14="http://schemas.microsoft.com/office/powerpoint/2010/main" val="924258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6CB80-73E8-8B41-9684-9B5D4E4B0D56}" type="datetimeFigureOut">
              <a:rPr kumimoji="1" lang="ja-JP" altLang="en-US" smtClean="0"/>
              <a:t>17/07/24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7D06F-A0AE-444B-B06A-08685C789EA4}" type="slidenum">
              <a:rPr kumimoji="1" lang="ja-JP" altLang="en-US" smtClean="0"/>
              <a:t>‹#›</a:t>
            </a:fld>
            <a:endParaRPr kumimoji="1" lang="ja-JP" altLang="en-US"/>
          </a:p>
        </p:txBody>
      </p:sp>
    </p:spTree>
    <p:extLst>
      <p:ext uri="{BB962C8B-B14F-4D97-AF65-F5344CB8AC3E}">
        <p14:creationId xmlns:p14="http://schemas.microsoft.com/office/powerpoint/2010/main" val="3903605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 Id="rId3"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iphone</a:t>
            </a:r>
            <a:r>
              <a:rPr lang="en-US" altLang="en-US" dirty="0" smtClean="0"/>
              <a:t>-android </a:t>
            </a:r>
            <a:br>
              <a:rPr lang="en-US" altLang="en-US" dirty="0" smtClean="0"/>
            </a:br>
            <a:r>
              <a:rPr lang="ja-JP" altLang="en-US" dirty="0" smtClean="0"/>
              <a:t>販売台数とシェアのモデル</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051500077 </a:t>
            </a:r>
            <a:r>
              <a:rPr kumimoji="1" lang="ja-JP" altLang="en-US" dirty="0" smtClean="0"/>
              <a:t>川嶋康太</a:t>
            </a:r>
            <a:endParaRPr kumimoji="1" lang="en-US" altLang="ja-JP" dirty="0" smtClean="0"/>
          </a:p>
        </p:txBody>
      </p:sp>
    </p:spTree>
    <p:extLst>
      <p:ext uri="{BB962C8B-B14F-4D97-AF65-F5344CB8AC3E}">
        <p14:creationId xmlns:p14="http://schemas.microsoft.com/office/powerpoint/2010/main" val="11882944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数理モデル</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A=X(</a:t>
            </a:r>
            <a:r>
              <a:rPr kumimoji="1" lang="en-US" altLang="ja-JP" dirty="0" err="1" smtClean="0"/>
              <a:t>iphone</a:t>
            </a:r>
            <a:r>
              <a:rPr kumimoji="1" lang="ja-JP" altLang="en-US" dirty="0" smtClean="0"/>
              <a:t>のリピート率（１年ごと）</a:t>
            </a:r>
            <a:r>
              <a:rPr kumimoji="1" lang="en-US" altLang="ja-JP" dirty="0" smtClean="0"/>
              <a:t>)</a:t>
            </a:r>
          </a:p>
          <a:p>
            <a:r>
              <a:rPr lang="en-US" altLang="ja-JP" dirty="0"/>
              <a:t>B</a:t>
            </a:r>
            <a:r>
              <a:rPr lang="en-US" altLang="ja-JP" dirty="0" smtClean="0"/>
              <a:t>=Y(android</a:t>
            </a:r>
            <a:r>
              <a:rPr lang="ja-JP" altLang="en-US" dirty="0" smtClean="0"/>
              <a:t>の</a:t>
            </a:r>
            <a:r>
              <a:rPr lang="ja-JP" altLang="en-US" dirty="0"/>
              <a:t>リピート率（１年ごと）</a:t>
            </a:r>
            <a:r>
              <a:rPr lang="en-US" altLang="ja-JP" dirty="0" smtClean="0"/>
              <a:t>)</a:t>
            </a:r>
          </a:p>
          <a:p>
            <a:r>
              <a:rPr lang="en-US" altLang="ja-JP" dirty="0" smtClean="0"/>
              <a:t>C=M1*m/v1(M1=(apple</a:t>
            </a:r>
            <a:r>
              <a:rPr lang="ja-JP" altLang="en-US" dirty="0" smtClean="0"/>
              <a:t>広告</a:t>
            </a:r>
            <a:r>
              <a:rPr lang="en-US" altLang="ja-JP" dirty="0" smtClean="0"/>
              <a:t>)</a:t>
            </a:r>
            <a:r>
              <a:rPr lang="ja-JP" altLang="en-US" dirty="0" smtClean="0"/>
              <a:t>、</a:t>
            </a:r>
            <a:r>
              <a:rPr lang="en-US" altLang="ja-JP" dirty="0" smtClean="0"/>
              <a:t>m=(</a:t>
            </a:r>
            <a:r>
              <a:rPr lang="ja-JP" altLang="en-US" dirty="0" smtClean="0"/>
              <a:t>相対魅力度</a:t>
            </a:r>
            <a:r>
              <a:rPr lang="en-US" altLang="ja-JP" dirty="0" smtClean="0"/>
              <a:t>)</a:t>
            </a:r>
            <a:r>
              <a:rPr lang="en-US" altLang="ja-JP" dirty="0"/>
              <a:t> </a:t>
            </a:r>
            <a:r>
              <a:rPr lang="ja-JP" altLang="en-US" dirty="0" smtClean="0"/>
              <a:t>、</a:t>
            </a:r>
            <a:r>
              <a:rPr lang="en-US" altLang="ja-JP" dirty="0" smtClean="0"/>
              <a:t>v1</a:t>
            </a:r>
            <a:r>
              <a:rPr lang="en-US" altLang="ja-JP" dirty="0"/>
              <a:t>=(</a:t>
            </a:r>
            <a:r>
              <a:rPr lang="en-US" altLang="ja-JP" dirty="0" err="1"/>
              <a:t>iphone</a:t>
            </a:r>
            <a:r>
              <a:rPr lang="ja-JP" altLang="en-US" dirty="0"/>
              <a:t>価格</a:t>
            </a:r>
            <a:r>
              <a:rPr lang="en-US" altLang="ja-JP" dirty="0"/>
              <a:t>)</a:t>
            </a:r>
            <a:r>
              <a:rPr lang="en-US" altLang="ja-JP" dirty="0" smtClean="0"/>
              <a:t>)</a:t>
            </a:r>
          </a:p>
          <a:p>
            <a:r>
              <a:rPr lang="en-US" altLang="ja-JP" dirty="0" smtClean="0"/>
              <a:t>D=M2*(1-m)/v2(M2=(</a:t>
            </a:r>
            <a:r>
              <a:rPr lang="en-US" altLang="ja-JP" dirty="0" err="1" smtClean="0"/>
              <a:t>google,samson</a:t>
            </a:r>
            <a:r>
              <a:rPr lang="ja-JP" altLang="en-US" dirty="0" smtClean="0"/>
              <a:t>などの広告</a:t>
            </a:r>
            <a:r>
              <a:rPr lang="en-US" altLang="ja-JP" dirty="0" smtClean="0"/>
              <a:t>)</a:t>
            </a:r>
            <a:r>
              <a:rPr lang="ja-JP" altLang="en-US" dirty="0" smtClean="0"/>
              <a:t>、</a:t>
            </a:r>
            <a:r>
              <a:rPr lang="en-US" altLang="ja-JP" dirty="0"/>
              <a:t>v2=(android</a:t>
            </a:r>
            <a:r>
              <a:rPr lang="ja-JP" altLang="en-US" dirty="0"/>
              <a:t>価格</a:t>
            </a:r>
            <a:r>
              <a:rPr lang="ja-JP" altLang="en-US" dirty="0" smtClean="0"/>
              <a:t>平均</a:t>
            </a:r>
            <a:r>
              <a:rPr lang="en-US" altLang="ja-JP" dirty="0" smtClean="0"/>
              <a:t>))</a:t>
            </a:r>
            <a:endParaRPr lang="ja-JP" altLang="en-US" dirty="0"/>
          </a:p>
          <a:p>
            <a:r>
              <a:rPr kumimoji="1" lang="en-US" altLang="ja-JP" dirty="0" smtClean="0"/>
              <a:t>E=M1*(e/</a:t>
            </a:r>
            <a:r>
              <a:rPr kumimoji="1" lang="en-US" altLang="ja-JP" dirty="0" err="1" smtClean="0"/>
              <a:t>sf</a:t>
            </a:r>
            <a:r>
              <a:rPr kumimoji="1" lang="en-US" altLang="ja-JP" dirty="0" smtClean="0"/>
              <a:t>)*h/v1</a:t>
            </a:r>
          </a:p>
          <a:p>
            <a:pPr marL="0" indent="0">
              <a:buNone/>
            </a:pPr>
            <a:r>
              <a:rPr lang="ja-JP" altLang="ja-JP" dirty="0"/>
              <a:t> </a:t>
            </a:r>
            <a:r>
              <a:rPr lang="ja-JP" altLang="en-US" dirty="0" smtClean="0"/>
              <a:t>  </a:t>
            </a:r>
            <a:r>
              <a:rPr kumimoji="1" lang="en-US" altLang="ja-JP" dirty="0" smtClean="0"/>
              <a:t>(</a:t>
            </a:r>
            <a:r>
              <a:rPr kumimoji="1" lang="en-US" altLang="ja-JP" dirty="0" err="1" smtClean="0"/>
              <a:t>sf</a:t>
            </a:r>
            <a:r>
              <a:rPr kumimoji="1" lang="en-US" altLang="ja-JP" dirty="0" smtClean="0"/>
              <a:t>=(</a:t>
            </a:r>
            <a:r>
              <a:rPr kumimoji="1" lang="ja-JP" altLang="en-US" dirty="0" smtClean="0"/>
              <a:t>スマホ普及率</a:t>
            </a:r>
            <a:r>
              <a:rPr kumimoji="1" lang="en-US" altLang="ja-JP" dirty="0" smtClean="0"/>
              <a:t>)</a:t>
            </a:r>
            <a:r>
              <a:rPr kumimoji="1" lang="ja-JP" altLang="en-US" dirty="0" smtClean="0"/>
              <a:t>、</a:t>
            </a:r>
            <a:r>
              <a:rPr kumimoji="1" lang="en-US" altLang="ja-JP" dirty="0" smtClean="0"/>
              <a:t>h=(</a:t>
            </a:r>
            <a:r>
              <a:rPr kumimoji="1" lang="ja-JP" altLang="en-US" dirty="0" smtClean="0"/>
              <a:t>スマホの性能</a:t>
            </a:r>
            <a:r>
              <a:rPr kumimoji="1" lang="en-US" altLang="ja-JP" dirty="0" smtClean="0"/>
              <a:t>))</a:t>
            </a:r>
          </a:p>
          <a:p>
            <a:r>
              <a:rPr lang="en-US" altLang="ja-JP" dirty="0" smtClean="0"/>
              <a:t>F=M2*(e/</a:t>
            </a:r>
            <a:r>
              <a:rPr lang="en-US" altLang="ja-JP" dirty="0" err="1" smtClean="0"/>
              <a:t>sf</a:t>
            </a:r>
            <a:r>
              <a:rPr lang="en-US" altLang="ja-JP" dirty="0" smtClean="0"/>
              <a:t>)*h/v2</a:t>
            </a:r>
          </a:p>
          <a:p>
            <a:pPr marL="0" indent="0">
              <a:buNone/>
            </a:pPr>
            <a:r>
              <a:rPr lang="ja-JP" altLang="ja-JP" dirty="0"/>
              <a:t> </a:t>
            </a:r>
            <a:r>
              <a:rPr lang="ja-JP" altLang="en-US" dirty="0" smtClean="0"/>
              <a:t>  </a:t>
            </a:r>
            <a:r>
              <a:rPr lang="en-US" altLang="ja-JP" dirty="0" smtClean="0"/>
              <a:t>(</a:t>
            </a:r>
            <a:r>
              <a:rPr lang="en-US" altLang="ja-JP" dirty="0" err="1"/>
              <a:t>sf</a:t>
            </a:r>
            <a:r>
              <a:rPr lang="en-US" altLang="ja-JP" dirty="0"/>
              <a:t>=(</a:t>
            </a:r>
            <a:r>
              <a:rPr lang="ja-JP" altLang="en-US" dirty="0"/>
              <a:t>スマホ普及率</a:t>
            </a:r>
            <a:r>
              <a:rPr lang="en-US" altLang="ja-JP" dirty="0"/>
              <a:t>)</a:t>
            </a:r>
            <a:r>
              <a:rPr lang="ja-JP" altLang="en-US" dirty="0"/>
              <a:t>、</a:t>
            </a:r>
            <a:r>
              <a:rPr lang="en-US" altLang="ja-JP" dirty="0"/>
              <a:t>h=(</a:t>
            </a:r>
            <a:r>
              <a:rPr lang="ja-JP" altLang="en-US" dirty="0"/>
              <a:t>スマホの性能</a:t>
            </a:r>
            <a:r>
              <a:rPr lang="en-US" altLang="ja-JP" dirty="0" smtClean="0"/>
              <a:t>))</a:t>
            </a:r>
            <a:endParaRPr lang="en-US" altLang="ja-JP" dirty="0"/>
          </a:p>
          <a:p>
            <a:endParaRPr lang="en-US" altLang="ja-JP" dirty="0" smtClean="0"/>
          </a:p>
        </p:txBody>
      </p:sp>
    </p:spTree>
    <p:extLst>
      <p:ext uri="{BB962C8B-B14F-4D97-AF65-F5344CB8AC3E}">
        <p14:creationId xmlns:p14="http://schemas.microsoft.com/office/powerpoint/2010/main" val="7353751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数理モデル</a:t>
            </a:r>
            <a:endParaRPr kumimoji="1" lang="ja-JP" altLang="en-US" dirty="0"/>
          </a:p>
        </p:txBody>
      </p:sp>
      <p:pic>
        <p:nvPicPr>
          <p:cNvPr id="4" name="図 3" descr="スクリーンショット 2017-07-24 12.39.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047" y="1417638"/>
            <a:ext cx="2281321" cy="4926683"/>
          </a:xfrm>
          <a:prstGeom prst="rect">
            <a:avLst/>
          </a:prstGeom>
        </p:spPr>
      </p:pic>
    </p:spTree>
    <p:extLst>
      <p:ext uri="{BB962C8B-B14F-4D97-AF65-F5344CB8AC3E}">
        <p14:creationId xmlns:p14="http://schemas.microsoft.com/office/powerpoint/2010/main" val="56886853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数理モデル</a:t>
            </a:r>
            <a:endParaRPr kumimoji="1" lang="ja-JP" altLang="en-US" dirty="0"/>
          </a:p>
        </p:txBody>
      </p:sp>
      <p:pic>
        <p:nvPicPr>
          <p:cNvPr id="3" name="図 2" descr="スクリーンショット 2017-07-24 12.40.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37" y="3892883"/>
            <a:ext cx="3212432" cy="1910095"/>
          </a:xfrm>
          <a:prstGeom prst="rect">
            <a:avLst/>
          </a:prstGeom>
        </p:spPr>
      </p:pic>
      <p:pic>
        <p:nvPicPr>
          <p:cNvPr id="4" name="図 3" descr="スクリーンショット 2017-07-24 12.40.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45" y="1933407"/>
            <a:ext cx="5989860" cy="1702803"/>
          </a:xfrm>
          <a:prstGeom prst="rect">
            <a:avLst/>
          </a:prstGeom>
        </p:spPr>
      </p:pic>
    </p:spTree>
    <p:extLst>
      <p:ext uri="{BB962C8B-B14F-4D97-AF65-F5344CB8AC3E}">
        <p14:creationId xmlns:p14="http://schemas.microsoft.com/office/powerpoint/2010/main" val="42641055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シミュレーション</a:t>
            </a:r>
            <a:endParaRPr kumimoji="1" lang="ja-JP" altLang="en-US" dirty="0"/>
          </a:p>
        </p:txBody>
      </p:sp>
      <p:pic>
        <p:nvPicPr>
          <p:cNvPr id="3" name="図 2" descr="スクリーンショット 2017-07-24 2.20.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98" y="1417638"/>
            <a:ext cx="5037144" cy="4678947"/>
          </a:xfrm>
          <a:prstGeom prst="rect">
            <a:avLst/>
          </a:prstGeom>
        </p:spPr>
      </p:pic>
      <p:pic>
        <p:nvPicPr>
          <p:cNvPr id="4" name="図 3" descr="スクリーンショット 2017-07-24 2.21.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0094" y="1417638"/>
            <a:ext cx="4192556" cy="4678947"/>
          </a:xfrm>
          <a:prstGeom prst="rect">
            <a:avLst/>
          </a:prstGeom>
        </p:spPr>
      </p:pic>
    </p:spTree>
    <p:extLst>
      <p:ext uri="{BB962C8B-B14F-4D97-AF65-F5344CB8AC3E}">
        <p14:creationId xmlns:p14="http://schemas.microsoft.com/office/powerpoint/2010/main" val="24862797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シミュレーション</a:t>
            </a:r>
            <a:endParaRPr kumimoji="1" lang="ja-JP" altLang="en-US" dirty="0"/>
          </a:p>
        </p:txBody>
      </p:sp>
      <p:pic>
        <p:nvPicPr>
          <p:cNvPr id="4" name="図 3" descr="スクリーンショット 2017-07-24 2.21.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21" y="1310106"/>
            <a:ext cx="4585368" cy="3758821"/>
          </a:xfrm>
          <a:prstGeom prst="rect">
            <a:avLst/>
          </a:prstGeom>
        </p:spPr>
      </p:pic>
    </p:spTree>
    <p:extLst>
      <p:ext uri="{BB962C8B-B14F-4D97-AF65-F5344CB8AC3E}">
        <p14:creationId xmlns:p14="http://schemas.microsoft.com/office/powerpoint/2010/main" val="262113965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35118"/>
            <a:ext cx="8229600" cy="1143000"/>
          </a:xfrm>
        </p:spPr>
        <p:txBody>
          <a:bodyPr/>
          <a:lstStyle/>
          <a:p>
            <a:r>
              <a:rPr kumimoji="1" lang="ja-JP" altLang="en-US" dirty="0" smtClean="0"/>
              <a:t>シミュレーション</a:t>
            </a:r>
            <a:endParaRPr kumimoji="1" lang="ja-JP" altLang="en-US" dirty="0"/>
          </a:p>
        </p:txBody>
      </p:sp>
      <p:pic>
        <p:nvPicPr>
          <p:cNvPr id="5" name="図 4" descr="20160914j-07-w320.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106" y="1288383"/>
            <a:ext cx="2127316" cy="2659145"/>
          </a:xfrm>
          <a:prstGeom prst="rect">
            <a:avLst/>
          </a:prstGeom>
        </p:spPr>
      </p:pic>
      <p:sp>
        <p:nvSpPr>
          <p:cNvPr id="6" name="右矢印 5"/>
          <p:cNvSpPr/>
          <p:nvPr/>
        </p:nvSpPr>
        <p:spPr>
          <a:xfrm>
            <a:off x="3422316" y="2526631"/>
            <a:ext cx="574842" cy="40105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iphone-android-share_grp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200650"/>
            <a:ext cx="3326063" cy="2010025"/>
          </a:xfrm>
          <a:prstGeom prst="rect">
            <a:avLst/>
          </a:prstGeom>
        </p:spPr>
      </p:pic>
      <p:sp>
        <p:nvSpPr>
          <p:cNvPr id="10" name="右矢印 9"/>
          <p:cNvSpPr/>
          <p:nvPr/>
        </p:nvSpPr>
        <p:spPr>
          <a:xfrm>
            <a:off x="3862137" y="5205663"/>
            <a:ext cx="574842" cy="40105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802106" y="6257061"/>
            <a:ext cx="3566864" cy="369332"/>
          </a:xfrm>
          <a:prstGeom prst="rect">
            <a:avLst/>
          </a:prstGeom>
          <a:noFill/>
        </p:spPr>
        <p:txBody>
          <a:bodyPr wrap="square" rtlCol="0">
            <a:spAutoFit/>
          </a:bodyPr>
          <a:lstStyle/>
          <a:p>
            <a:r>
              <a:rPr kumimoji="1" lang="ja-JP" altLang="en-US" dirty="0" smtClean="0"/>
              <a:t> </a:t>
            </a:r>
            <a:r>
              <a:rPr kumimoji="1" lang="en-US" altLang="ja-JP" sz="1000" dirty="0" smtClean="0"/>
              <a:t>(</a:t>
            </a:r>
            <a:r>
              <a:rPr kumimoji="1" lang="ja-JP" altLang="en-US" sz="1000" dirty="0" smtClean="0"/>
              <a:t>その他も</a:t>
            </a:r>
            <a:r>
              <a:rPr kumimoji="1" lang="en-US" altLang="ja-JP" sz="1000" dirty="0" err="1" smtClean="0"/>
              <a:t>iphone</a:t>
            </a:r>
            <a:r>
              <a:rPr kumimoji="1" lang="ja-JP" altLang="en-US" sz="1000" dirty="0" smtClean="0"/>
              <a:t>に加えるとそれっぽい</a:t>
            </a:r>
            <a:r>
              <a:rPr kumimoji="1" lang="en-US" altLang="ja-JP" sz="1000" dirty="0" smtClean="0"/>
              <a:t>)</a:t>
            </a:r>
            <a:endParaRPr kumimoji="1" lang="ja-JP" altLang="en-US" sz="1000" dirty="0"/>
          </a:p>
        </p:txBody>
      </p:sp>
      <p:graphicFrame>
        <p:nvGraphicFramePr>
          <p:cNvPr id="15" name="グラフ 14"/>
          <p:cNvGraphicFramePr>
            <a:graphicFrameLocks/>
          </p:cNvGraphicFramePr>
          <p:nvPr>
            <p:extLst>
              <p:ext uri="{D42A27DB-BD31-4B8C-83A1-F6EECF244321}">
                <p14:modId xmlns:p14="http://schemas.microsoft.com/office/powerpoint/2010/main" val="639111631"/>
              </p:ext>
            </p:extLst>
          </p:nvPr>
        </p:nvGraphicFramePr>
        <p:xfrm>
          <a:off x="4772526" y="3947528"/>
          <a:ext cx="3261895" cy="24826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グラフ 15"/>
          <p:cNvGraphicFramePr>
            <a:graphicFrameLocks/>
          </p:cNvGraphicFramePr>
          <p:nvPr>
            <p:extLst>
              <p:ext uri="{D42A27DB-BD31-4B8C-83A1-F6EECF244321}">
                <p14:modId xmlns:p14="http://schemas.microsoft.com/office/powerpoint/2010/main" val="1808773151"/>
              </p:ext>
            </p:extLst>
          </p:nvPr>
        </p:nvGraphicFramePr>
        <p:xfrm>
          <a:off x="4101430" y="1497262"/>
          <a:ext cx="4585370" cy="23299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グラフ 17"/>
          <p:cNvGraphicFramePr>
            <a:graphicFrameLocks/>
          </p:cNvGraphicFramePr>
          <p:nvPr>
            <p:extLst>
              <p:ext uri="{D42A27DB-BD31-4B8C-83A1-F6EECF244321}">
                <p14:modId xmlns:p14="http://schemas.microsoft.com/office/powerpoint/2010/main" val="132776309"/>
              </p:ext>
            </p:extLst>
          </p:nvPr>
        </p:nvGraphicFramePr>
        <p:xfrm>
          <a:off x="561472" y="4190247"/>
          <a:ext cx="3539958" cy="233947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473390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Graphic spid="15" grpId="0">
        <p:bldAsOne/>
      </p:bldGraphic>
      <p:bldGraphic spid="1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シミュレーション</a:t>
            </a:r>
            <a:endParaRPr kumimoji="1" lang="ja-JP" altLang="en-US" dirty="0"/>
          </a:p>
        </p:txBody>
      </p:sp>
      <p:sp>
        <p:nvSpPr>
          <p:cNvPr id="4" name="テキスト ボックス 3"/>
          <p:cNvSpPr txBox="1"/>
          <p:nvPr/>
        </p:nvSpPr>
        <p:spPr>
          <a:xfrm>
            <a:off x="6888747" y="3591707"/>
            <a:ext cx="3408947" cy="369332"/>
          </a:xfrm>
          <a:prstGeom prst="rect">
            <a:avLst/>
          </a:prstGeom>
          <a:noFill/>
        </p:spPr>
        <p:txBody>
          <a:bodyPr wrap="square" rtlCol="0">
            <a:spAutoFit/>
          </a:bodyPr>
          <a:lstStyle/>
          <a:p>
            <a:r>
              <a:rPr kumimoji="1" lang="en-US" altLang="ja-JP" dirty="0" smtClean="0"/>
              <a:t>2007-2020</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1795697372"/>
              </p:ext>
            </p:extLst>
          </p:nvPr>
        </p:nvGraphicFramePr>
        <p:xfrm>
          <a:off x="4518526" y="3819144"/>
          <a:ext cx="4625474" cy="26780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a:graphicFrameLocks/>
          </p:cNvGraphicFramePr>
          <p:nvPr>
            <p:extLst>
              <p:ext uri="{D42A27DB-BD31-4B8C-83A1-F6EECF244321}">
                <p14:modId xmlns:p14="http://schemas.microsoft.com/office/powerpoint/2010/main" val="751433643"/>
              </p:ext>
            </p:extLst>
          </p:nvPr>
        </p:nvGraphicFramePr>
        <p:xfrm>
          <a:off x="574842" y="1534315"/>
          <a:ext cx="4572000" cy="22848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58157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欠点・改善点</a:t>
            </a:r>
            <a:endParaRPr kumimoji="1" lang="ja-JP" altLang="en-US" dirty="0"/>
          </a:p>
        </p:txBody>
      </p:sp>
      <p:sp>
        <p:nvSpPr>
          <p:cNvPr id="3" name="コンテンツ プレースホルダー 2"/>
          <p:cNvSpPr>
            <a:spLocks noGrp="1"/>
          </p:cNvSpPr>
          <p:nvPr>
            <p:ph idx="1"/>
          </p:nvPr>
        </p:nvSpPr>
        <p:spPr>
          <a:xfrm>
            <a:off x="457200" y="1600200"/>
            <a:ext cx="8229600" cy="4509168"/>
          </a:xfrm>
        </p:spPr>
        <p:txBody>
          <a:bodyPr>
            <a:normAutofit fontScale="92500" lnSpcReduction="10000"/>
          </a:bodyPr>
          <a:lstStyle/>
          <a:p>
            <a:r>
              <a:rPr lang="ja-JP" altLang="en-US" dirty="0" smtClean="0"/>
              <a:t>要素間の相互作用を工夫することで、より良い数理モデルを作ることができたのでは。</a:t>
            </a:r>
            <a:endParaRPr lang="en-US" altLang="ja-JP" dirty="0" smtClean="0"/>
          </a:p>
          <a:p>
            <a:r>
              <a:rPr lang="ja-JP" altLang="en-US" dirty="0" smtClean="0"/>
              <a:t>データに限りがあったので、</a:t>
            </a:r>
            <a:r>
              <a:rPr kumimoji="1" lang="ja-JP" altLang="en-US" dirty="0" smtClean="0"/>
              <a:t>主観的な要素が多</a:t>
            </a:r>
            <a:r>
              <a:rPr lang="ja-JP" altLang="en-US" dirty="0" smtClean="0"/>
              <a:t>なり、データ（特</a:t>
            </a:r>
            <a:r>
              <a:rPr lang="ja-JP" altLang="en-US" dirty="0" smtClean="0"/>
              <a:t>に</a:t>
            </a:r>
            <a:r>
              <a:rPr lang="ja-JP" altLang="en-US" dirty="0" smtClean="0"/>
              <a:t>販売</a:t>
            </a:r>
            <a:r>
              <a:rPr lang="ja-JP" altLang="en-US" dirty="0" smtClean="0"/>
              <a:t>台数</a:t>
            </a:r>
            <a:r>
              <a:rPr lang="ja-JP" altLang="en-US" dirty="0" smtClean="0"/>
              <a:t>）とのズレが大きくなってしまった</a:t>
            </a:r>
            <a:r>
              <a:rPr lang="ja-JP" altLang="en-US" dirty="0" smtClean="0"/>
              <a:t>。</a:t>
            </a:r>
            <a:endParaRPr kumimoji="1" lang="en-US" altLang="ja-JP" dirty="0" smtClean="0"/>
          </a:p>
          <a:p>
            <a:r>
              <a:rPr lang="ja-JP" altLang="en-US" dirty="0" smtClean="0"/>
              <a:t>人口を無視したため、新規と古参の間の相互作用が全くかった。そのせいか、</a:t>
            </a:r>
            <a:r>
              <a:rPr lang="en-US" altLang="ja-JP" dirty="0" smtClean="0"/>
              <a:t>2017</a:t>
            </a:r>
            <a:r>
              <a:rPr lang="ja-JP" altLang="en-US" dirty="0" smtClean="0"/>
              <a:t>年以降爆発的に販売台数が増加してしまった。（実際はこんなことは起きない）</a:t>
            </a:r>
            <a:endParaRPr lang="en-US" altLang="ja-JP" dirty="0" smtClean="0"/>
          </a:p>
          <a:p>
            <a:pPr marL="0" indent="0">
              <a:buNone/>
            </a:pPr>
            <a:r>
              <a:rPr lang="en-US" altLang="ja-JP" dirty="0" smtClean="0"/>
              <a:t>→</a:t>
            </a:r>
            <a:r>
              <a:rPr lang="ja-JP" altLang="en-US" dirty="0" smtClean="0"/>
              <a:t>人口に制限を設けるべき。</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40366561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まとめ・感想</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lang="ja-JP" altLang="en-US" dirty="0" smtClean="0"/>
              <a:t>作った</a:t>
            </a:r>
            <a:r>
              <a:rPr lang="ja-JP" altLang="en-US" dirty="0" smtClean="0"/>
              <a:t>ルールに</a:t>
            </a:r>
            <a:r>
              <a:rPr lang="ja-JP" altLang="en-US" dirty="0"/>
              <a:t>基づいて解析すれば、割と簡単にそれっぽい数理モデルを作ることが</a:t>
            </a:r>
            <a:r>
              <a:rPr lang="ja-JP" altLang="en-US" dirty="0" smtClean="0"/>
              <a:t>できる。</a:t>
            </a:r>
            <a:endParaRPr lang="en-US" altLang="ja-JP" dirty="0" smtClean="0"/>
          </a:p>
          <a:p>
            <a:r>
              <a:rPr lang="en-US" altLang="ja-JP" dirty="0" err="1"/>
              <a:t>i</a:t>
            </a:r>
            <a:r>
              <a:rPr lang="en-US" altLang="ja-JP" dirty="0" err="1" smtClean="0"/>
              <a:t>phone</a:t>
            </a:r>
            <a:r>
              <a:rPr lang="ja-JP" altLang="en-US" dirty="0" smtClean="0"/>
              <a:t>と</a:t>
            </a:r>
            <a:r>
              <a:rPr lang="en-US" altLang="ja-JP" dirty="0" smtClean="0"/>
              <a:t>android</a:t>
            </a:r>
            <a:r>
              <a:rPr lang="ja-JP" altLang="en-US" dirty="0" smtClean="0"/>
              <a:t>という具体的なものだけでなく、一般的なものにも応用できそう。</a:t>
            </a:r>
            <a:endParaRPr lang="en-US" altLang="ja-JP" dirty="0" smtClean="0"/>
          </a:p>
          <a:p>
            <a:r>
              <a:rPr lang="ja-JP" altLang="en-US" dirty="0" smtClean="0"/>
              <a:t>要素抽出と要素間の相互作用を決めるのがモデリングの醍醐味であるということが身をもってわかった。</a:t>
            </a:r>
            <a:endParaRPr lang="en-US" altLang="ja-JP" dirty="0" smtClean="0"/>
          </a:p>
          <a:p>
            <a:r>
              <a:rPr lang="ja-JP" altLang="en-US" dirty="0" smtClean="0"/>
              <a:t>データを基に変数・定数の微調整がとてもしんどかった。</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29257596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0252" y="2346743"/>
            <a:ext cx="8229600" cy="1143000"/>
          </a:xfrm>
        </p:spPr>
        <p:txBody>
          <a:bodyPr/>
          <a:lstStyle/>
          <a:p>
            <a:r>
              <a:rPr kumimoji="1" lang="ja-JP" altLang="en-US" dirty="0" smtClean="0"/>
              <a:t>以上</a:t>
            </a:r>
            <a:endParaRPr kumimoji="1" lang="ja-JP" altLang="en-US" dirty="0"/>
          </a:p>
        </p:txBody>
      </p:sp>
    </p:spTree>
    <p:extLst>
      <p:ext uri="{BB962C8B-B14F-4D97-AF65-F5344CB8AC3E}">
        <p14:creationId xmlns:p14="http://schemas.microsoft.com/office/powerpoint/2010/main" val="356975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content_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130" y="485440"/>
            <a:ext cx="3880185" cy="2910139"/>
          </a:xfrm>
          <a:prstGeom prst="rect">
            <a:avLst/>
          </a:prstGeom>
        </p:spPr>
      </p:pic>
      <p:pic>
        <p:nvPicPr>
          <p:cNvPr id="5" name="図 4" descr="124dc15c83b252acb56e4a6eeb7e114df3cd4e81145760590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527" y="3662948"/>
            <a:ext cx="5557921" cy="2941423"/>
          </a:xfrm>
          <a:prstGeom prst="rect">
            <a:avLst/>
          </a:prstGeom>
        </p:spPr>
      </p:pic>
    </p:spTree>
    <p:extLst>
      <p:ext uri="{BB962C8B-B14F-4D97-AF65-F5344CB8AC3E}">
        <p14:creationId xmlns:p14="http://schemas.microsoft.com/office/powerpoint/2010/main" val="1402155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Steve-Jobs-holding-original-iPho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74" y="618290"/>
            <a:ext cx="8064500" cy="5715000"/>
          </a:xfrm>
          <a:prstGeom prst="rect">
            <a:avLst/>
          </a:prstGeom>
        </p:spPr>
      </p:pic>
    </p:spTree>
    <p:extLst>
      <p:ext uri="{BB962C8B-B14F-4D97-AF65-F5344CB8AC3E}">
        <p14:creationId xmlns:p14="http://schemas.microsoft.com/office/powerpoint/2010/main" val="7741974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現象</a:t>
            </a:r>
            <a:endParaRPr kumimoji="1" lang="ja-JP" altLang="en-US" dirty="0"/>
          </a:p>
        </p:txBody>
      </p:sp>
      <p:pic>
        <p:nvPicPr>
          <p:cNvPr id="4" name="図 3" descr="20160914j-07-w320.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948" y="1610895"/>
            <a:ext cx="3502526" cy="4378158"/>
          </a:xfrm>
          <a:prstGeom prst="rect">
            <a:avLst/>
          </a:prstGeom>
        </p:spPr>
      </p:pic>
      <p:pic>
        <p:nvPicPr>
          <p:cNvPr id="5" name="図 4" descr="iphone-android-share_grp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474" y="2339473"/>
            <a:ext cx="4300175" cy="2580105"/>
          </a:xfrm>
          <a:prstGeom prst="rect">
            <a:avLst/>
          </a:prstGeom>
        </p:spPr>
      </p:pic>
    </p:spTree>
    <p:extLst>
      <p:ext uri="{BB962C8B-B14F-4D97-AF65-F5344CB8AC3E}">
        <p14:creationId xmlns:p14="http://schemas.microsoft.com/office/powerpoint/2010/main" val="9850344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リピーター（信者）は一定数いるはず</a:t>
            </a:r>
            <a:endParaRPr lang="en-US" altLang="ja-JP" dirty="0"/>
          </a:p>
          <a:p>
            <a:r>
              <a:rPr lang="ja-JP" altLang="en-US" dirty="0" smtClean="0"/>
              <a:t>買うならスマホ１つ（</a:t>
            </a:r>
            <a:r>
              <a:rPr lang="en-US" altLang="ja-JP" dirty="0" err="1" smtClean="0"/>
              <a:t>iphone</a:t>
            </a:r>
            <a:r>
              <a:rPr lang="ja-JP" altLang="en-US" dirty="0" smtClean="0"/>
              <a:t>か</a:t>
            </a:r>
            <a:r>
              <a:rPr lang="en-US" altLang="ja-JP" dirty="0" smtClean="0"/>
              <a:t>android</a:t>
            </a:r>
            <a:r>
              <a:rPr lang="ja-JP" altLang="en-US" dirty="0" smtClean="0"/>
              <a:t>を選択しなければならない）</a:t>
            </a:r>
            <a:endParaRPr lang="en-US" altLang="ja-JP" dirty="0" smtClean="0"/>
          </a:p>
          <a:p>
            <a:r>
              <a:rPr lang="en-US" altLang="ja-JP" dirty="0" smtClean="0"/>
              <a:t>↑</a:t>
            </a:r>
            <a:r>
              <a:rPr lang="ja-JP" altLang="en-US" dirty="0" smtClean="0"/>
              <a:t>が理由となって</a:t>
            </a:r>
            <a:r>
              <a:rPr lang="en-US" altLang="ja-JP" dirty="0" err="1" smtClean="0"/>
              <a:t>iphone</a:t>
            </a:r>
            <a:r>
              <a:rPr lang="ja-JP" altLang="en-US" dirty="0" smtClean="0"/>
              <a:t>と</a:t>
            </a:r>
            <a:r>
              <a:rPr lang="en-US" altLang="ja-JP" dirty="0" smtClean="0"/>
              <a:t>android</a:t>
            </a:r>
            <a:r>
              <a:rPr lang="ja-JP" altLang="en-US" dirty="0" smtClean="0"/>
              <a:t>で争いが起きる（</a:t>
            </a:r>
            <a:r>
              <a:rPr lang="en-US" altLang="ja-JP" dirty="0" err="1" smtClean="0"/>
              <a:t>iphone→android</a:t>
            </a:r>
            <a:r>
              <a:rPr lang="en-US" altLang="ja-JP" dirty="0" smtClean="0"/>
              <a:t> or </a:t>
            </a:r>
            <a:r>
              <a:rPr lang="en-US" altLang="ja-JP" dirty="0" err="1" smtClean="0"/>
              <a:t>android→iphone</a:t>
            </a:r>
            <a:r>
              <a:rPr lang="ja-JP" altLang="en-US" dirty="0" smtClean="0"/>
              <a:t>）</a:t>
            </a:r>
            <a:endParaRPr lang="en-US" altLang="ja-JP" dirty="0" smtClean="0"/>
          </a:p>
          <a:p>
            <a:r>
              <a:rPr lang="ja-JP" altLang="en-US" dirty="0" smtClean="0"/>
              <a:t>初めてスマホを持つ人が増える（普及率の増加）</a:t>
            </a:r>
            <a:endParaRPr lang="en-US" altLang="ja-JP" dirty="0" smtClean="0"/>
          </a:p>
          <a:p>
            <a:r>
              <a:rPr lang="ja-JP" altLang="en-US" dirty="0" smtClean="0"/>
              <a:t>初期スマホ</a:t>
            </a:r>
            <a:r>
              <a:rPr lang="en-US" altLang="ja-JP" dirty="0" smtClean="0"/>
              <a:t>(</a:t>
            </a:r>
            <a:r>
              <a:rPr lang="en-US" altLang="ja-JP" dirty="0" err="1" smtClean="0"/>
              <a:t>keybord</a:t>
            </a:r>
            <a:r>
              <a:rPr lang="ja-JP" altLang="en-US" dirty="0" smtClean="0"/>
              <a:t>が付いているタイプのスマホ</a:t>
            </a:r>
            <a:r>
              <a:rPr lang="en-US" altLang="ja-JP" dirty="0" smtClean="0"/>
              <a:t>)</a:t>
            </a:r>
            <a:r>
              <a:rPr lang="ja-JP" altLang="en-US" dirty="0" smtClean="0"/>
              <a:t>の衰退</a:t>
            </a:r>
            <a:endParaRPr lang="en-US" altLang="ja-JP" dirty="0" smtClean="0"/>
          </a:p>
          <a:p>
            <a:endParaRPr kumimoji="1" lang="ja-JP" altLang="en-US" dirty="0"/>
          </a:p>
        </p:txBody>
      </p:sp>
    </p:spTree>
    <p:extLst>
      <p:ext uri="{BB962C8B-B14F-4D97-AF65-F5344CB8AC3E}">
        <p14:creationId xmlns:p14="http://schemas.microsoft.com/office/powerpoint/2010/main" val="6145730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解析</a:t>
            </a:r>
            <a:endParaRPr kumimoji="1" lang="ja-JP" altLang="en-US" dirty="0"/>
          </a:p>
        </p:txBody>
      </p:sp>
      <p:pic>
        <p:nvPicPr>
          <p:cNvPr id="4" name="図 3" descr="スクリーンショット 2017-07-24 10.30.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523" y="1781008"/>
            <a:ext cx="7835900" cy="3924300"/>
          </a:xfrm>
          <a:prstGeom prst="rect">
            <a:avLst/>
          </a:prstGeom>
        </p:spPr>
      </p:pic>
    </p:spTree>
    <p:extLst>
      <p:ext uri="{BB962C8B-B14F-4D97-AF65-F5344CB8AC3E}">
        <p14:creationId xmlns:p14="http://schemas.microsoft.com/office/powerpoint/2010/main" val="11544258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表 33"/>
          <p:cNvGraphicFramePr>
            <a:graphicFrameLocks noGrp="1"/>
          </p:cNvGraphicFramePr>
          <p:nvPr>
            <p:extLst>
              <p:ext uri="{D42A27DB-BD31-4B8C-83A1-F6EECF244321}">
                <p14:modId xmlns:p14="http://schemas.microsoft.com/office/powerpoint/2010/main" val="1185315125"/>
              </p:ext>
            </p:extLst>
          </p:nvPr>
        </p:nvGraphicFramePr>
        <p:xfrm>
          <a:off x="655052" y="1298406"/>
          <a:ext cx="7927474" cy="868948"/>
        </p:xfrm>
        <a:graphic>
          <a:graphicData uri="http://schemas.openxmlformats.org/drawingml/2006/table">
            <a:tbl>
              <a:tblPr/>
              <a:tblGrid>
                <a:gridCol w="7927474"/>
              </a:tblGrid>
              <a:tr h="868948">
                <a:tc>
                  <a:txBody>
                    <a:bodyPr/>
                    <a:lstStyle/>
                    <a:p>
                      <a:r>
                        <a:rPr kumimoji="1" lang="en-US" altLang="ja-JP" dirty="0" smtClean="0"/>
                        <a:t>CASE 2:</a:t>
                      </a:r>
                      <a:endParaRPr kumimoji="1" lang="ja-JP" altLang="en-US" dirty="0"/>
                    </a:p>
                  </a:txBody>
                  <a:tcPr>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tcPr>
                </a:tc>
              </a:tr>
            </a:tbl>
          </a:graphicData>
        </a:graphic>
      </p:graphicFrame>
      <p:graphicFrame>
        <p:nvGraphicFramePr>
          <p:cNvPr id="35" name="表 34"/>
          <p:cNvGraphicFramePr>
            <a:graphicFrameLocks noGrp="1"/>
          </p:cNvGraphicFramePr>
          <p:nvPr>
            <p:extLst>
              <p:ext uri="{D42A27DB-BD31-4B8C-83A1-F6EECF244321}">
                <p14:modId xmlns:p14="http://schemas.microsoft.com/office/powerpoint/2010/main" val="3989266590"/>
              </p:ext>
            </p:extLst>
          </p:nvPr>
        </p:nvGraphicFramePr>
        <p:xfrm>
          <a:off x="655052" y="232107"/>
          <a:ext cx="7927474" cy="868948"/>
        </p:xfrm>
        <a:graphic>
          <a:graphicData uri="http://schemas.openxmlformats.org/drawingml/2006/table">
            <a:tbl>
              <a:tblPr/>
              <a:tblGrid>
                <a:gridCol w="7927474"/>
              </a:tblGrid>
              <a:tr h="868948">
                <a:tc>
                  <a:txBody>
                    <a:bodyPr/>
                    <a:lstStyle/>
                    <a:p>
                      <a:r>
                        <a:rPr kumimoji="1" lang="en-US" altLang="ja-JP" dirty="0" smtClean="0"/>
                        <a:t>CASE 1:</a:t>
                      </a:r>
                      <a:endParaRPr kumimoji="1" lang="ja-JP" altLang="en-US" dirty="0"/>
                    </a:p>
                  </a:txBody>
                  <a:tcPr>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tcPr>
                </a:tc>
              </a:tr>
            </a:tbl>
          </a:graphicData>
        </a:graphic>
      </p:graphicFrame>
      <p:graphicFrame>
        <p:nvGraphicFramePr>
          <p:cNvPr id="36" name="表 35"/>
          <p:cNvGraphicFramePr>
            <a:graphicFrameLocks noGrp="1"/>
          </p:cNvGraphicFramePr>
          <p:nvPr>
            <p:extLst>
              <p:ext uri="{D42A27DB-BD31-4B8C-83A1-F6EECF244321}">
                <p14:modId xmlns:p14="http://schemas.microsoft.com/office/powerpoint/2010/main" val="2860629489"/>
              </p:ext>
            </p:extLst>
          </p:nvPr>
        </p:nvGraphicFramePr>
        <p:xfrm>
          <a:off x="655052" y="2346490"/>
          <a:ext cx="7927474" cy="868948"/>
        </p:xfrm>
        <a:graphic>
          <a:graphicData uri="http://schemas.openxmlformats.org/drawingml/2006/table">
            <a:tbl>
              <a:tblPr/>
              <a:tblGrid>
                <a:gridCol w="7927474"/>
              </a:tblGrid>
              <a:tr h="868948">
                <a:tc>
                  <a:txBody>
                    <a:bodyPr/>
                    <a:lstStyle/>
                    <a:p>
                      <a:r>
                        <a:rPr kumimoji="1" lang="en-US" altLang="ja-JP" dirty="0" smtClean="0"/>
                        <a:t>CASE 3:</a:t>
                      </a:r>
                      <a:endParaRPr kumimoji="1" lang="ja-JP" altLang="en-US" dirty="0"/>
                    </a:p>
                  </a:txBody>
                  <a:tcPr>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tcPr>
                </a:tc>
              </a:tr>
            </a:tbl>
          </a:graphicData>
        </a:graphic>
      </p:graphicFrame>
      <p:graphicFrame>
        <p:nvGraphicFramePr>
          <p:cNvPr id="37" name="表 36"/>
          <p:cNvGraphicFramePr>
            <a:graphicFrameLocks noGrp="1"/>
          </p:cNvGraphicFramePr>
          <p:nvPr>
            <p:extLst>
              <p:ext uri="{D42A27DB-BD31-4B8C-83A1-F6EECF244321}">
                <p14:modId xmlns:p14="http://schemas.microsoft.com/office/powerpoint/2010/main" val="1792896932"/>
              </p:ext>
            </p:extLst>
          </p:nvPr>
        </p:nvGraphicFramePr>
        <p:xfrm>
          <a:off x="655052" y="3409280"/>
          <a:ext cx="7927474" cy="868948"/>
        </p:xfrm>
        <a:graphic>
          <a:graphicData uri="http://schemas.openxmlformats.org/drawingml/2006/table">
            <a:tbl>
              <a:tblPr/>
              <a:tblGrid>
                <a:gridCol w="7927474"/>
              </a:tblGrid>
              <a:tr h="868948">
                <a:tc>
                  <a:txBody>
                    <a:bodyPr/>
                    <a:lstStyle/>
                    <a:p>
                      <a:r>
                        <a:rPr kumimoji="1" lang="en-US" altLang="ja-JP" dirty="0" smtClean="0"/>
                        <a:t>CASE 4:</a:t>
                      </a:r>
                      <a:endParaRPr kumimoji="1" lang="ja-JP" altLang="en-US" dirty="0"/>
                    </a:p>
                  </a:txBody>
                  <a:tcPr>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tcPr>
                </a:tc>
              </a:tr>
            </a:tbl>
          </a:graphicData>
        </a:graphic>
      </p:graphicFrame>
      <p:graphicFrame>
        <p:nvGraphicFramePr>
          <p:cNvPr id="38" name="表 37"/>
          <p:cNvGraphicFramePr>
            <a:graphicFrameLocks noGrp="1"/>
          </p:cNvGraphicFramePr>
          <p:nvPr>
            <p:extLst>
              <p:ext uri="{D42A27DB-BD31-4B8C-83A1-F6EECF244321}">
                <p14:modId xmlns:p14="http://schemas.microsoft.com/office/powerpoint/2010/main" val="2519735337"/>
              </p:ext>
            </p:extLst>
          </p:nvPr>
        </p:nvGraphicFramePr>
        <p:xfrm>
          <a:off x="655052" y="4512174"/>
          <a:ext cx="7927474" cy="868948"/>
        </p:xfrm>
        <a:graphic>
          <a:graphicData uri="http://schemas.openxmlformats.org/drawingml/2006/table">
            <a:tbl>
              <a:tblPr/>
              <a:tblGrid>
                <a:gridCol w="7927474"/>
              </a:tblGrid>
              <a:tr h="868948">
                <a:tc>
                  <a:txBody>
                    <a:bodyPr/>
                    <a:lstStyle/>
                    <a:p>
                      <a:r>
                        <a:rPr kumimoji="1" lang="en-US" altLang="ja-JP" dirty="0" smtClean="0"/>
                        <a:t>CASE 5:</a:t>
                      </a:r>
                      <a:endParaRPr kumimoji="1" lang="ja-JP" altLang="en-US" dirty="0"/>
                    </a:p>
                  </a:txBody>
                  <a:tcPr>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tcPr>
                </a:tc>
              </a:tr>
            </a:tbl>
          </a:graphicData>
        </a:graphic>
      </p:graphicFrame>
      <p:graphicFrame>
        <p:nvGraphicFramePr>
          <p:cNvPr id="40" name="表 39"/>
          <p:cNvGraphicFramePr>
            <a:graphicFrameLocks noGrp="1"/>
          </p:cNvGraphicFramePr>
          <p:nvPr>
            <p:extLst>
              <p:ext uri="{D42A27DB-BD31-4B8C-83A1-F6EECF244321}">
                <p14:modId xmlns:p14="http://schemas.microsoft.com/office/powerpoint/2010/main" val="731047368"/>
              </p:ext>
            </p:extLst>
          </p:nvPr>
        </p:nvGraphicFramePr>
        <p:xfrm>
          <a:off x="655052" y="5576301"/>
          <a:ext cx="7927474" cy="868948"/>
        </p:xfrm>
        <a:graphic>
          <a:graphicData uri="http://schemas.openxmlformats.org/drawingml/2006/table">
            <a:tbl>
              <a:tblPr/>
              <a:tblGrid>
                <a:gridCol w="7927474"/>
              </a:tblGrid>
              <a:tr h="868948">
                <a:tc>
                  <a:txBody>
                    <a:bodyPr/>
                    <a:lstStyle/>
                    <a:p>
                      <a:r>
                        <a:rPr kumimoji="1" lang="en-US" altLang="ja-JP" dirty="0" smtClean="0"/>
                        <a:t>CASE 6:</a:t>
                      </a:r>
                      <a:endParaRPr kumimoji="1" lang="ja-JP" altLang="en-US" dirty="0"/>
                    </a:p>
                  </a:txBody>
                  <a:tcPr>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tcPr>
                </a:tc>
              </a:tr>
            </a:tbl>
          </a:graphicData>
        </a:graphic>
      </p:graphicFrame>
      <p:pic>
        <p:nvPicPr>
          <p:cNvPr id="48" name="図 47"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727" y="326271"/>
            <a:ext cx="1253851" cy="734678"/>
          </a:xfrm>
          <a:prstGeom prst="rect">
            <a:avLst/>
          </a:prstGeom>
        </p:spPr>
      </p:pic>
      <p:pic>
        <p:nvPicPr>
          <p:cNvPr id="49" name="図 48"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148" y="2387069"/>
            <a:ext cx="1236218" cy="724346"/>
          </a:xfrm>
          <a:prstGeom prst="rect">
            <a:avLst/>
          </a:prstGeom>
        </p:spPr>
      </p:pic>
      <p:pic>
        <p:nvPicPr>
          <p:cNvPr id="50" name="図 49"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130" y="2387069"/>
            <a:ext cx="1342150" cy="786416"/>
          </a:xfrm>
          <a:prstGeom prst="rect">
            <a:avLst/>
          </a:prstGeom>
        </p:spPr>
      </p:pic>
      <p:pic>
        <p:nvPicPr>
          <p:cNvPr id="52" name="図 51"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351" y="2346490"/>
            <a:ext cx="1305473" cy="764925"/>
          </a:xfrm>
          <a:prstGeom prst="rect">
            <a:avLst/>
          </a:prstGeom>
        </p:spPr>
      </p:pic>
      <p:pic>
        <p:nvPicPr>
          <p:cNvPr id="53" name="図 52"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288" y="286167"/>
            <a:ext cx="1256628" cy="736306"/>
          </a:xfrm>
          <a:prstGeom prst="rect">
            <a:avLst/>
          </a:prstGeom>
        </p:spPr>
      </p:pic>
      <p:pic>
        <p:nvPicPr>
          <p:cNvPr id="54" name="図 53"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130" y="3466746"/>
            <a:ext cx="1342150" cy="786416"/>
          </a:xfrm>
          <a:prstGeom prst="rect">
            <a:avLst/>
          </a:prstGeom>
        </p:spPr>
      </p:pic>
      <p:pic>
        <p:nvPicPr>
          <p:cNvPr id="58" name="図 57" descr="102ce32c5f894b78c2e7b8dac38a84d1-e14395448533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354" y="4593486"/>
            <a:ext cx="727201" cy="727201"/>
          </a:xfrm>
          <a:prstGeom prst="rect">
            <a:avLst/>
          </a:prstGeom>
        </p:spPr>
      </p:pic>
      <p:pic>
        <p:nvPicPr>
          <p:cNvPr id="59" name="図 58"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632" y="4597246"/>
            <a:ext cx="1174192" cy="688003"/>
          </a:xfrm>
          <a:prstGeom prst="rect">
            <a:avLst/>
          </a:prstGeom>
        </p:spPr>
      </p:pic>
      <p:pic>
        <p:nvPicPr>
          <p:cNvPr id="60" name="図 59" descr="102ce32c5f894b78c2e7b8dac38a84d1-e14395448533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680" y="5631382"/>
            <a:ext cx="795148" cy="795148"/>
          </a:xfrm>
          <a:prstGeom prst="rect">
            <a:avLst/>
          </a:prstGeom>
        </p:spPr>
      </p:pic>
      <p:sp>
        <p:nvSpPr>
          <p:cNvPr id="62" name="右矢印 61"/>
          <p:cNvSpPr/>
          <p:nvPr/>
        </p:nvSpPr>
        <p:spPr>
          <a:xfrm>
            <a:off x="4176881" y="614947"/>
            <a:ext cx="771760" cy="1737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4194607" y="2751219"/>
            <a:ext cx="771760" cy="1737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4" name="右矢印 63"/>
          <p:cNvSpPr/>
          <p:nvPr/>
        </p:nvSpPr>
        <p:spPr>
          <a:xfrm>
            <a:off x="4260169" y="4862346"/>
            <a:ext cx="771760" cy="1737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5" name="右矢印 64"/>
          <p:cNvSpPr/>
          <p:nvPr/>
        </p:nvSpPr>
        <p:spPr>
          <a:xfrm flipV="1">
            <a:off x="4225466" y="3804152"/>
            <a:ext cx="771760" cy="1735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6" name="右矢印 65"/>
          <p:cNvSpPr/>
          <p:nvPr/>
        </p:nvSpPr>
        <p:spPr>
          <a:xfrm flipV="1">
            <a:off x="4260169" y="5956965"/>
            <a:ext cx="771760" cy="1735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67" name="図 66"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9799" y="5624174"/>
            <a:ext cx="677349" cy="795148"/>
          </a:xfrm>
          <a:prstGeom prst="rect">
            <a:avLst/>
          </a:prstGeom>
        </p:spPr>
      </p:pic>
      <p:pic>
        <p:nvPicPr>
          <p:cNvPr id="68" name="図 67"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5921" y="3450743"/>
            <a:ext cx="677349" cy="795148"/>
          </a:xfrm>
          <a:prstGeom prst="rect">
            <a:avLst/>
          </a:prstGeom>
        </p:spPr>
      </p:pic>
      <p:pic>
        <p:nvPicPr>
          <p:cNvPr id="69" name="図 68"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3280" y="2387069"/>
            <a:ext cx="677349" cy="795148"/>
          </a:xfrm>
          <a:prstGeom prst="rect">
            <a:avLst/>
          </a:prstGeom>
        </p:spPr>
      </p:pic>
      <p:pic>
        <p:nvPicPr>
          <p:cNvPr id="70" name="図 69"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9799" y="3430109"/>
            <a:ext cx="677349" cy="795148"/>
          </a:xfrm>
          <a:prstGeom prst="rect">
            <a:avLst/>
          </a:prstGeom>
        </p:spPr>
      </p:pic>
      <p:pic>
        <p:nvPicPr>
          <p:cNvPr id="71" name="図 70"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579" y="3450743"/>
            <a:ext cx="677349" cy="795148"/>
          </a:xfrm>
          <a:prstGeom prst="rect">
            <a:avLst/>
          </a:prstGeom>
        </p:spPr>
      </p:pic>
      <p:sp>
        <p:nvSpPr>
          <p:cNvPr id="72" name="右矢印 71"/>
          <p:cNvSpPr/>
          <p:nvPr/>
        </p:nvSpPr>
        <p:spPr>
          <a:xfrm>
            <a:off x="4176881" y="1656346"/>
            <a:ext cx="771760" cy="1737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73" name="図 72"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828" y="1322467"/>
            <a:ext cx="677349" cy="795148"/>
          </a:xfrm>
          <a:prstGeom prst="rect">
            <a:avLst/>
          </a:prstGeom>
        </p:spPr>
      </p:pic>
      <p:pic>
        <p:nvPicPr>
          <p:cNvPr id="74" name="図 73"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9799" y="1322467"/>
            <a:ext cx="677349" cy="795148"/>
          </a:xfrm>
          <a:prstGeom prst="rect">
            <a:avLst/>
          </a:prstGeom>
        </p:spPr>
      </p:pic>
      <p:pic>
        <p:nvPicPr>
          <p:cNvPr id="2" name="図 1" descr="Windows_logo_-_2012.svg_.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1578" y="4558687"/>
            <a:ext cx="762000" cy="762000"/>
          </a:xfrm>
          <a:prstGeom prst="rect">
            <a:avLst/>
          </a:prstGeom>
        </p:spPr>
      </p:pic>
      <p:pic>
        <p:nvPicPr>
          <p:cNvPr id="31" name="図 30" descr="Windows_logo_-_2012.svg_.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1578" y="5683249"/>
            <a:ext cx="762000" cy="762000"/>
          </a:xfrm>
          <a:prstGeom prst="rect">
            <a:avLst/>
          </a:prstGeom>
        </p:spPr>
      </p:pic>
    </p:spTree>
    <p:extLst>
      <p:ext uri="{BB962C8B-B14F-4D97-AF65-F5344CB8AC3E}">
        <p14:creationId xmlns:p14="http://schemas.microsoft.com/office/powerpoint/2010/main" val="13208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dissolve">
                                      <p:cBhvr>
                                        <p:cTn id="10" dur="500"/>
                                        <p:tgtEl>
                                          <p:spTgt spid="62"/>
                                        </p:tgtEl>
                                      </p:cBhvr>
                                    </p:animEffect>
                                  </p:childTnLst>
                                </p:cTn>
                              </p:par>
                              <p:par>
                                <p:cTn id="11" presetID="9"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dissolve">
                                      <p:cBhvr>
                                        <p:cTn id="13" dur="500"/>
                                        <p:tgtEl>
                                          <p:spTgt spid="53"/>
                                        </p:tgtEl>
                                      </p:cBhvr>
                                    </p:animEffect>
                                  </p:childTnLst>
                                </p:cTn>
                              </p:par>
                              <p:par>
                                <p:cTn id="14" presetID="9"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dissolve">
                                      <p:cBhvr>
                                        <p:cTn id="21" dur="500"/>
                                        <p:tgtEl>
                                          <p:spTgt spid="34"/>
                                        </p:tgtEl>
                                      </p:cBhvr>
                                    </p:animEffect>
                                  </p:childTnLst>
                                </p:cTn>
                              </p:par>
                              <p:par>
                                <p:cTn id="22" presetID="9"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dissolve">
                                      <p:cBhvr>
                                        <p:cTn id="24" dur="500"/>
                                        <p:tgtEl>
                                          <p:spTgt spid="7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dissolve">
                                      <p:cBhvr>
                                        <p:cTn id="27" dur="500"/>
                                        <p:tgtEl>
                                          <p:spTgt spid="72"/>
                                        </p:tgtEl>
                                      </p:cBhvr>
                                    </p:animEffect>
                                  </p:childTnLst>
                                </p:cTn>
                              </p:par>
                              <p:par>
                                <p:cTn id="28" presetID="9" presetClass="entr" presetSubtype="0" fill="hold"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dissolve">
                                      <p:cBhvr>
                                        <p:cTn id="30" dur="500"/>
                                        <p:tgtEl>
                                          <p:spTgt spid="7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dissolve">
                                      <p:cBhvr>
                                        <p:cTn id="35" dur="500"/>
                                        <p:tgtEl>
                                          <p:spTgt spid="36"/>
                                        </p:tgtEl>
                                      </p:cBhvr>
                                    </p:animEffect>
                                  </p:childTnLst>
                                </p:cTn>
                              </p:par>
                              <p:par>
                                <p:cTn id="36" presetID="9"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dissolve">
                                      <p:cBhvr>
                                        <p:cTn id="38" dur="500"/>
                                        <p:tgtEl>
                                          <p:spTgt spid="50"/>
                                        </p:tgtEl>
                                      </p:cBhvr>
                                    </p:animEffect>
                                  </p:childTnLst>
                                </p:cTn>
                              </p:par>
                              <p:par>
                                <p:cTn id="39" presetID="9"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dissolve">
                                      <p:cBhvr>
                                        <p:cTn id="41" dur="500"/>
                                        <p:tgtEl>
                                          <p:spTgt spid="6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dissolve">
                                      <p:cBhvr>
                                        <p:cTn id="44" dur="500"/>
                                        <p:tgtEl>
                                          <p:spTgt spid="63"/>
                                        </p:tgtEl>
                                      </p:cBhvr>
                                    </p:animEffect>
                                  </p:childTnLst>
                                </p:cTn>
                              </p:par>
                              <p:par>
                                <p:cTn id="45" presetID="9"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dissolve">
                                      <p:cBhvr>
                                        <p:cTn id="47" dur="500"/>
                                        <p:tgtEl>
                                          <p:spTgt spid="52"/>
                                        </p:tgtEl>
                                      </p:cBhvr>
                                    </p:animEffect>
                                  </p:childTnLst>
                                </p:cTn>
                              </p:par>
                              <p:par>
                                <p:cTn id="48" presetID="9" presetClass="entr" presetSubtype="0" fill="hold"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dissolve">
                                      <p:cBhvr>
                                        <p:cTn id="50" dur="500"/>
                                        <p:tgtEl>
                                          <p:spTgt spid="49"/>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dissolve">
                                      <p:cBhvr>
                                        <p:cTn id="55" dur="500"/>
                                        <p:tgtEl>
                                          <p:spTgt spid="37"/>
                                        </p:tgtEl>
                                      </p:cBhvr>
                                    </p:animEffect>
                                  </p:childTnLst>
                                </p:cTn>
                              </p:par>
                              <p:par>
                                <p:cTn id="56" presetID="9" presetClass="entr" presetSubtype="0" fill="hold"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dissolve">
                                      <p:cBhvr>
                                        <p:cTn id="58" dur="500"/>
                                        <p:tgtEl>
                                          <p:spTgt spid="54"/>
                                        </p:tgtEl>
                                      </p:cBhvr>
                                    </p:animEffect>
                                  </p:childTnLst>
                                </p:cTn>
                              </p:par>
                              <p:par>
                                <p:cTn id="59" presetID="9" presetClass="entr" presetSubtype="0" fill="hold"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dissolve">
                                      <p:cBhvr>
                                        <p:cTn id="64" dur="500"/>
                                        <p:tgtEl>
                                          <p:spTgt spid="65"/>
                                        </p:tgtEl>
                                      </p:cBhvr>
                                    </p:animEffect>
                                  </p:childTnLst>
                                </p:cTn>
                              </p:par>
                              <p:par>
                                <p:cTn id="65" presetID="9" presetClass="entr" presetSubtype="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dissolve">
                                      <p:cBhvr>
                                        <p:cTn id="75" dur="500"/>
                                        <p:tgtEl>
                                          <p:spTgt spid="38"/>
                                        </p:tgtEl>
                                      </p:cBhvr>
                                    </p:animEffect>
                                  </p:childTnLst>
                                </p:cTn>
                              </p:par>
                              <p:par>
                                <p:cTn id="76" presetID="9" presetClass="entr" presetSubtype="0" fill="hold"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dissolve">
                                      <p:cBhvr>
                                        <p:cTn id="78" dur="500"/>
                                        <p:tgtEl>
                                          <p:spTgt spid="5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dissolve">
                                      <p:cBhvr>
                                        <p:cTn id="81" dur="500"/>
                                        <p:tgtEl>
                                          <p:spTgt spid="64"/>
                                        </p:tgtEl>
                                      </p:cBhvr>
                                    </p:animEffect>
                                  </p:childTnLst>
                                </p:cTn>
                              </p:par>
                              <p:par>
                                <p:cTn id="82" presetID="9" presetClass="entr" presetSubtype="0"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par>
                                <p:cTn id="85" presetID="9" presetClass="entr" presetSubtype="0" fill="hold" nodeType="with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dissolve">
                                      <p:cBhvr>
                                        <p:cTn id="87" dur="500"/>
                                        <p:tgtEl>
                                          <p:spTgt spid="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nodeType="with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dissolve">
                                      <p:cBhvr>
                                        <p:cTn id="95" dur="500"/>
                                        <p:tgtEl>
                                          <p:spTgt spid="6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Effect transition="in" filter="dissolve">
                                      <p:cBhvr>
                                        <p:cTn id="98" dur="500"/>
                                        <p:tgtEl>
                                          <p:spTgt spid="66"/>
                                        </p:tgtEl>
                                      </p:cBhvr>
                                    </p:animEffect>
                                  </p:childTnLst>
                                </p:cTn>
                              </p:par>
                              <p:par>
                                <p:cTn id="99" presetID="9" presetClass="entr" presetSubtype="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dissolve">
                                      <p:cBhvr>
                                        <p:cTn id="10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表 33"/>
          <p:cNvGraphicFramePr>
            <a:graphicFrameLocks noGrp="1"/>
          </p:cNvGraphicFramePr>
          <p:nvPr>
            <p:extLst>
              <p:ext uri="{D42A27DB-BD31-4B8C-83A1-F6EECF244321}">
                <p14:modId xmlns:p14="http://schemas.microsoft.com/office/powerpoint/2010/main" val="1416845001"/>
              </p:ext>
            </p:extLst>
          </p:nvPr>
        </p:nvGraphicFramePr>
        <p:xfrm>
          <a:off x="655052" y="1298406"/>
          <a:ext cx="7927474" cy="868948"/>
        </p:xfrm>
        <a:graphic>
          <a:graphicData uri="http://schemas.openxmlformats.org/drawingml/2006/table">
            <a:tbl>
              <a:tblPr/>
              <a:tblGrid>
                <a:gridCol w="7927474"/>
              </a:tblGrid>
              <a:tr h="868948">
                <a:tc>
                  <a:txBody>
                    <a:bodyPr/>
                    <a:lstStyle/>
                    <a:p>
                      <a:r>
                        <a:rPr kumimoji="1" lang="en-US" altLang="ja-JP" dirty="0" smtClean="0"/>
                        <a:t>CASE 2:</a:t>
                      </a:r>
                      <a:endParaRPr kumimoji="1" lang="ja-JP" altLang="en-US" dirty="0"/>
                    </a:p>
                  </a:txBody>
                  <a:tcPr>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tcPr>
                </a:tc>
              </a:tr>
            </a:tbl>
          </a:graphicData>
        </a:graphic>
      </p:graphicFrame>
      <p:graphicFrame>
        <p:nvGraphicFramePr>
          <p:cNvPr id="35" name="表 34"/>
          <p:cNvGraphicFramePr>
            <a:graphicFrameLocks noGrp="1"/>
          </p:cNvGraphicFramePr>
          <p:nvPr>
            <p:extLst>
              <p:ext uri="{D42A27DB-BD31-4B8C-83A1-F6EECF244321}">
                <p14:modId xmlns:p14="http://schemas.microsoft.com/office/powerpoint/2010/main" val="1008300849"/>
              </p:ext>
            </p:extLst>
          </p:nvPr>
        </p:nvGraphicFramePr>
        <p:xfrm>
          <a:off x="655052" y="232107"/>
          <a:ext cx="7927474" cy="868948"/>
        </p:xfrm>
        <a:graphic>
          <a:graphicData uri="http://schemas.openxmlformats.org/drawingml/2006/table">
            <a:tbl>
              <a:tblPr/>
              <a:tblGrid>
                <a:gridCol w="7927474"/>
              </a:tblGrid>
              <a:tr h="868948">
                <a:tc>
                  <a:txBody>
                    <a:bodyPr/>
                    <a:lstStyle/>
                    <a:p>
                      <a:r>
                        <a:rPr kumimoji="1" lang="en-US" altLang="ja-JP" dirty="0" smtClean="0"/>
                        <a:t>CASE 1:</a:t>
                      </a:r>
                      <a:endParaRPr kumimoji="1" lang="ja-JP" altLang="en-US" dirty="0"/>
                    </a:p>
                  </a:txBody>
                  <a:tcPr>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tcPr>
                </a:tc>
              </a:tr>
            </a:tbl>
          </a:graphicData>
        </a:graphic>
      </p:graphicFrame>
      <p:graphicFrame>
        <p:nvGraphicFramePr>
          <p:cNvPr id="36" name="表 35"/>
          <p:cNvGraphicFramePr>
            <a:graphicFrameLocks noGrp="1"/>
          </p:cNvGraphicFramePr>
          <p:nvPr>
            <p:extLst>
              <p:ext uri="{D42A27DB-BD31-4B8C-83A1-F6EECF244321}">
                <p14:modId xmlns:p14="http://schemas.microsoft.com/office/powerpoint/2010/main" val="993802418"/>
              </p:ext>
            </p:extLst>
          </p:nvPr>
        </p:nvGraphicFramePr>
        <p:xfrm>
          <a:off x="655052" y="2346490"/>
          <a:ext cx="7927474" cy="868948"/>
        </p:xfrm>
        <a:graphic>
          <a:graphicData uri="http://schemas.openxmlformats.org/drawingml/2006/table">
            <a:tbl>
              <a:tblPr/>
              <a:tblGrid>
                <a:gridCol w="7927474"/>
              </a:tblGrid>
              <a:tr h="868948">
                <a:tc>
                  <a:txBody>
                    <a:bodyPr/>
                    <a:lstStyle/>
                    <a:p>
                      <a:r>
                        <a:rPr kumimoji="1" lang="en-US" altLang="ja-JP" dirty="0" smtClean="0"/>
                        <a:t>CASE 3:</a:t>
                      </a:r>
                      <a:endParaRPr kumimoji="1" lang="ja-JP" altLang="en-US" dirty="0"/>
                    </a:p>
                  </a:txBody>
                  <a:tcPr>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tcPr>
                </a:tc>
              </a:tr>
            </a:tbl>
          </a:graphicData>
        </a:graphic>
      </p:graphicFrame>
      <p:graphicFrame>
        <p:nvGraphicFramePr>
          <p:cNvPr id="37" name="表 36"/>
          <p:cNvGraphicFramePr>
            <a:graphicFrameLocks noGrp="1"/>
          </p:cNvGraphicFramePr>
          <p:nvPr>
            <p:extLst>
              <p:ext uri="{D42A27DB-BD31-4B8C-83A1-F6EECF244321}">
                <p14:modId xmlns:p14="http://schemas.microsoft.com/office/powerpoint/2010/main" val="892034770"/>
              </p:ext>
            </p:extLst>
          </p:nvPr>
        </p:nvGraphicFramePr>
        <p:xfrm>
          <a:off x="655052" y="3409280"/>
          <a:ext cx="7927474" cy="868948"/>
        </p:xfrm>
        <a:graphic>
          <a:graphicData uri="http://schemas.openxmlformats.org/drawingml/2006/table">
            <a:tbl>
              <a:tblPr/>
              <a:tblGrid>
                <a:gridCol w="7927474"/>
              </a:tblGrid>
              <a:tr h="868948">
                <a:tc>
                  <a:txBody>
                    <a:bodyPr/>
                    <a:lstStyle/>
                    <a:p>
                      <a:r>
                        <a:rPr kumimoji="1" lang="en-US" altLang="ja-JP" dirty="0" smtClean="0"/>
                        <a:t>CASE 4:</a:t>
                      </a:r>
                      <a:endParaRPr kumimoji="1" lang="ja-JP" altLang="en-US" dirty="0"/>
                    </a:p>
                  </a:txBody>
                  <a:tcPr>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tcPr>
                </a:tc>
              </a:tr>
            </a:tbl>
          </a:graphicData>
        </a:graphic>
      </p:graphicFrame>
      <p:graphicFrame>
        <p:nvGraphicFramePr>
          <p:cNvPr id="38" name="表 37"/>
          <p:cNvGraphicFramePr>
            <a:graphicFrameLocks noGrp="1"/>
          </p:cNvGraphicFramePr>
          <p:nvPr>
            <p:extLst>
              <p:ext uri="{D42A27DB-BD31-4B8C-83A1-F6EECF244321}">
                <p14:modId xmlns:p14="http://schemas.microsoft.com/office/powerpoint/2010/main" val="2194645036"/>
              </p:ext>
            </p:extLst>
          </p:nvPr>
        </p:nvGraphicFramePr>
        <p:xfrm>
          <a:off x="655052" y="4512174"/>
          <a:ext cx="7927474" cy="868948"/>
        </p:xfrm>
        <a:graphic>
          <a:graphicData uri="http://schemas.openxmlformats.org/drawingml/2006/table">
            <a:tbl>
              <a:tblPr/>
              <a:tblGrid>
                <a:gridCol w="7927474"/>
              </a:tblGrid>
              <a:tr h="868948">
                <a:tc>
                  <a:txBody>
                    <a:bodyPr/>
                    <a:lstStyle/>
                    <a:p>
                      <a:r>
                        <a:rPr kumimoji="1" lang="en-US" altLang="ja-JP" dirty="0" smtClean="0"/>
                        <a:t>CASE 5:</a:t>
                      </a:r>
                      <a:endParaRPr kumimoji="1" lang="ja-JP" altLang="en-US" dirty="0"/>
                    </a:p>
                  </a:txBody>
                  <a:tcPr>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tcPr>
                </a:tc>
              </a:tr>
            </a:tbl>
          </a:graphicData>
        </a:graphic>
      </p:graphicFrame>
      <p:graphicFrame>
        <p:nvGraphicFramePr>
          <p:cNvPr id="40" name="表 39"/>
          <p:cNvGraphicFramePr>
            <a:graphicFrameLocks noGrp="1"/>
          </p:cNvGraphicFramePr>
          <p:nvPr>
            <p:extLst>
              <p:ext uri="{D42A27DB-BD31-4B8C-83A1-F6EECF244321}">
                <p14:modId xmlns:p14="http://schemas.microsoft.com/office/powerpoint/2010/main" val="39137217"/>
              </p:ext>
            </p:extLst>
          </p:nvPr>
        </p:nvGraphicFramePr>
        <p:xfrm>
          <a:off x="655052" y="5576301"/>
          <a:ext cx="7927474" cy="868948"/>
        </p:xfrm>
        <a:graphic>
          <a:graphicData uri="http://schemas.openxmlformats.org/drawingml/2006/table">
            <a:tbl>
              <a:tblPr/>
              <a:tblGrid>
                <a:gridCol w="7927474"/>
              </a:tblGrid>
              <a:tr h="868948">
                <a:tc>
                  <a:txBody>
                    <a:bodyPr/>
                    <a:lstStyle/>
                    <a:p>
                      <a:r>
                        <a:rPr kumimoji="1" lang="en-US" altLang="ja-JP" dirty="0" smtClean="0"/>
                        <a:t>CASE 6:</a:t>
                      </a:r>
                      <a:endParaRPr kumimoji="1" lang="ja-JP" altLang="en-US" dirty="0"/>
                    </a:p>
                  </a:txBody>
                  <a:tcPr>
                    <a:lnL w="12700" cmpd="sng">
                      <a:solidFill>
                        <a:srgbClr val="000000"/>
                      </a:solidFill>
                      <a:prstDash val="solid"/>
                    </a:lnL>
                    <a:lnR w="12700" cmpd="sng">
                      <a:solidFill>
                        <a:srgbClr val="000000"/>
                      </a:solidFill>
                      <a:prstDash val="solid"/>
                    </a:lnR>
                    <a:lnT w="12700" cmpd="sng">
                      <a:solidFill>
                        <a:srgbClr val="000000"/>
                      </a:solidFill>
                      <a:prstDash val="solid"/>
                    </a:lnT>
                    <a:lnB w="12700" cmpd="sng">
                      <a:solidFill>
                        <a:srgbClr val="000000"/>
                      </a:solidFill>
                      <a:prstDash val="solid"/>
                    </a:lnB>
                  </a:tcPr>
                </a:tc>
              </a:tr>
            </a:tbl>
          </a:graphicData>
        </a:graphic>
      </p:graphicFrame>
      <p:pic>
        <p:nvPicPr>
          <p:cNvPr id="48" name="図 47"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727" y="326271"/>
            <a:ext cx="1253851" cy="734678"/>
          </a:xfrm>
          <a:prstGeom prst="rect">
            <a:avLst/>
          </a:prstGeom>
        </p:spPr>
      </p:pic>
      <p:pic>
        <p:nvPicPr>
          <p:cNvPr id="49" name="図 48"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148" y="2387069"/>
            <a:ext cx="1236218" cy="724346"/>
          </a:xfrm>
          <a:prstGeom prst="rect">
            <a:avLst/>
          </a:prstGeom>
        </p:spPr>
      </p:pic>
      <p:pic>
        <p:nvPicPr>
          <p:cNvPr id="50" name="図 49"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130" y="2387069"/>
            <a:ext cx="1342150" cy="786416"/>
          </a:xfrm>
          <a:prstGeom prst="rect">
            <a:avLst/>
          </a:prstGeom>
        </p:spPr>
      </p:pic>
      <p:pic>
        <p:nvPicPr>
          <p:cNvPr id="52" name="図 51"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351" y="2346490"/>
            <a:ext cx="1305473" cy="764925"/>
          </a:xfrm>
          <a:prstGeom prst="rect">
            <a:avLst/>
          </a:prstGeom>
        </p:spPr>
      </p:pic>
      <p:pic>
        <p:nvPicPr>
          <p:cNvPr id="53" name="図 52"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288" y="286167"/>
            <a:ext cx="1256628" cy="736306"/>
          </a:xfrm>
          <a:prstGeom prst="rect">
            <a:avLst/>
          </a:prstGeom>
        </p:spPr>
      </p:pic>
      <p:pic>
        <p:nvPicPr>
          <p:cNvPr id="54" name="図 53"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353" y="3484794"/>
            <a:ext cx="1342150" cy="786416"/>
          </a:xfrm>
          <a:prstGeom prst="rect">
            <a:avLst/>
          </a:prstGeom>
        </p:spPr>
      </p:pic>
      <p:pic>
        <p:nvPicPr>
          <p:cNvPr id="58" name="図 57" descr="102ce32c5f894b78c2e7b8dac38a84d1-e14395448533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591" y="4597246"/>
            <a:ext cx="727201" cy="727201"/>
          </a:xfrm>
          <a:prstGeom prst="rect">
            <a:avLst/>
          </a:prstGeom>
        </p:spPr>
      </p:pic>
      <p:pic>
        <p:nvPicPr>
          <p:cNvPr id="59" name="図 58" descr="UDvrcXquKg1l31nW_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632" y="4597246"/>
            <a:ext cx="1174192" cy="688003"/>
          </a:xfrm>
          <a:prstGeom prst="rect">
            <a:avLst/>
          </a:prstGeom>
        </p:spPr>
      </p:pic>
      <p:pic>
        <p:nvPicPr>
          <p:cNvPr id="60" name="図 59" descr="102ce32c5f894b78c2e7b8dac38a84d1-e14395448533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591" y="5618013"/>
            <a:ext cx="795148" cy="795148"/>
          </a:xfrm>
          <a:prstGeom prst="rect">
            <a:avLst/>
          </a:prstGeom>
        </p:spPr>
      </p:pic>
      <p:sp>
        <p:nvSpPr>
          <p:cNvPr id="62" name="右矢印 61"/>
          <p:cNvSpPr/>
          <p:nvPr/>
        </p:nvSpPr>
        <p:spPr>
          <a:xfrm>
            <a:off x="4176881" y="614947"/>
            <a:ext cx="771760" cy="1737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4194607" y="2751219"/>
            <a:ext cx="771760" cy="1737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4" name="右矢印 63"/>
          <p:cNvSpPr/>
          <p:nvPr/>
        </p:nvSpPr>
        <p:spPr>
          <a:xfrm>
            <a:off x="4260169" y="4862346"/>
            <a:ext cx="771760" cy="1737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5" name="右矢印 64"/>
          <p:cNvSpPr/>
          <p:nvPr/>
        </p:nvSpPr>
        <p:spPr>
          <a:xfrm flipV="1">
            <a:off x="4225466" y="3804152"/>
            <a:ext cx="771760" cy="1735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6" name="右矢印 65"/>
          <p:cNvSpPr/>
          <p:nvPr/>
        </p:nvSpPr>
        <p:spPr>
          <a:xfrm flipV="1">
            <a:off x="4260169" y="5956965"/>
            <a:ext cx="771760" cy="1735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67" name="図 66"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9799" y="5624174"/>
            <a:ext cx="677349" cy="795148"/>
          </a:xfrm>
          <a:prstGeom prst="rect">
            <a:avLst/>
          </a:prstGeom>
        </p:spPr>
      </p:pic>
      <p:pic>
        <p:nvPicPr>
          <p:cNvPr id="68" name="図 67"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5921" y="3450743"/>
            <a:ext cx="677349" cy="795148"/>
          </a:xfrm>
          <a:prstGeom prst="rect">
            <a:avLst/>
          </a:prstGeom>
        </p:spPr>
      </p:pic>
      <p:pic>
        <p:nvPicPr>
          <p:cNvPr id="69" name="図 68"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3280" y="2387069"/>
            <a:ext cx="677349" cy="795148"/>
          </a:xfrm>
          <a:prstGeom prst="rect">
            <a:avLst/>
          </a:prstGeom>
        </p:spPr>
      </p:pic>
      <p:pic>
        <p:nvPicPr>
          <p:cNvPr id="70" name="図 69"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9799" y="3430109"/>
            <a:ext cx="677349" cy="795148"/>
          </a:xfrm>
          <a:prstGeom prst="rect">
            <a:avLst/>
          </a:prstGeom>
        </p:spPr>
      </p:pic>
      <p:pic>
        <p:nvPicPr>
          <p:cNvPr id="71" name="図 70"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579" y="3450743"/>
            <a:ext cx="677349" cy="795148"/>
          </a:xfrm>
          <a:prstGeom prst="rect">
            <a:avLst/>
          </a:prstGeom>
        </p:spPr>
      </p:pic>
      <p:sp>
        <p:nvSpPr>
          <p:cNvPr id="72" name="右矢印 71"/>
          <p:cNvSpPr/>
          <p:nvPr/>
        </p:nvSpPr>
        <p:spPr>
          <a:xfrm>
            <a:off x="4176881" y="1656346"/>
            <a:ext cx="771760" cy="1737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73" name="図 72"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828" y="1322467"/>
            <a:ext cx="677349" cy="795148"/>
          </a:xfrm>
          <a:prstGeom prst="rect">
            <a:avLst/>
          </a:prstGeom>
        </p:spPr>
      </p:pic>
      <p:pic>
        <p:nvPicPr>
          <p:cNvPr id="74" name="図 73" descr="im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9799" y="1322467"/>
            <a:ext cx="677349" cy="795148"/>
          </a:xfrm>
          <a:prstGeom prst="rect">
            <a:avLst/>
          </a:prstGeom>
        </p:spPr>
      </p:pic>
      <p:sp>
        <p:nvSpPr>
          <p:cNvPr id="2" name="テキスト ボックス 1"/>
          <p:cNvSpPr txBox="1"/>
          <p:nvPr/>
        </p:nvSpPr>
        <p:spPr>
          <a:xfrm>
            <a:off x="4176881" y="-13368"/>
            <a:ext cx="1000500" cy="1200329"/>
          </a:xfrm>
          <a:prstGeom prst="rect">
            <a:avLst/>
          </a:prstGeom>
          <a:noFill/>
        </p:spPr>
        <p:txBody>
          <a:bodyPr wrap="square" rtlCol="0">
            <a:spAutoFit/>
          </a:bodyPr>
          <a:lstStyle/>
          <a:p>
            <a:r>
              <a:rPr kumimoji="1" lang="en-US" altLang="ja-JP" sz="7200" b="1" dirty="0" smtClean="0"/>
              <a:t>A</a:t>
            </a:r>
            <a:endParaRPr kumimoji="1" lang="ja-JP" altLang="en-US" sz="7200" b="1" dirty="0"/>
          </a:p>
        </p:txBody>
      </p:sp>
      <p:sp>
        <p:nvSpPr>
          <p:cNvPr id="31" name="テキスト ボックス 30"/>
          <p:cNvSpPr txBox="1"/>
          <p:nvPr/>
        </p:nvSpPr>
        <p:spPr>
          <a:xfrm>
            <a:off x="4200010" y="1133140"/>
            <a:ext cx="1000500" cy="1200329"/>
          </a:xfrm>
          <a:prstGeom prst="rect">
            <a:avLst/>
          </a:prstGeom>
          <a:noFill/>
        </p:spPr>
        <p:txBody>
          <a:bodyPr wrap="square" rtlCol="0">
            <a:spAutoFit/>
          </a:bodyPr>
          <a:lstStyle/>
          <a:p>
            <a:r>
              <a:rPr lang="en-US" altLang="ja-JP" sz="7200" b="1" dirty="0"/>
              <a:t>B</a:t>
            </a:r>
            <a:endParaRPr kumimoji="1" lang="ja-JP" altLang="en-US" sz="7200" b="1" dirty="0"/>
          </a:p>
        </p:txBody>
      </p:sp>
      <p:sp>
        <p:nvSpPr>
          <p:cNvPr id="32" name="テキスト ボックス 31"/>
          <p:cNvSpPr txBox="1"/>
          <p:nvPr/>
        </p:nvSpPr>
        <p:spPr>
          <a:xfrm>
            <a:off x="4225466" y="2208951"/>
            <a:ext cx="1000500" cy="1200329"/>
          </a:xfrm>
          <a:prstGeom prst="rect">
            <a:avLst/>
          </a:prstGeom>
          <a:noFill/>
        </p:spPr>
        <p:txBody>
          <a:bodyPr wrap="square" rtlCol="0">
            <a:spAutoFit/>
          </a:bodyPr>
          <a:lstStyle/>
          <a:p>
            <a:r>
              <a:rPr lang="en-US" altLang="ja-JP" sz="7200" b="1" dirty="0" smtClean="0"/>
              <a:t>C</a:t>
            </a:r>
            <a:endParaRPr kumimoji="1" lang="ja-JP" altLang="en-US" sz="7200" b="1" dirty="0"/>
          </a:p>
        </p:txBody>
      </p:sp>
      <p:sp>
        <p:nvSpPr>
          <p:cNvPr id="33" name="テキスト ボックス 32"/>
          <p:cNvSpPr txBox="1"/>
          <p:nvPr/>
        </p:nvSpPr>
        <p:spPr>
          <a:xfrm>
            <a:off x="4260169" y="3232300"/>
            <a:ext cx="1000500" cy="1200329"/>
          </a:xfrm>
          <a:prstGeom prst="rect">
            <a:avLst/>
          </a:prstGeom>
          <a:noFill/>
        </p:spPr>
        <p:txBody>
          <a:bodyPr wrap="square" rtlCol="0">
            <a:spAutoFit/>
          </a:bodyPr>
          <a:lstStyle/>
          <a:p>
            <a:r>
              <a:rPr lang="en-US" altLang="ja-JP" sz="7200" b="1" dirty="0"/>
              <a:t>D</a:t>
            </a:r>
            <a:endParaRPr kumimoji="1" lang="ja-JP" altLang="en-US" sz="7200" b="1" dirty="0"/>
          </a:p>
        </p:txBody>
      </p:sp>
      <p:sp>
        <p:nvSpPr>
          <p:cNvPr id="39" name="テキスト ボックス 38"/>
          <p:cNvSpPr txBox="1"/>
          <p:nvPr/>
        </p:nvSpPr>
        <p:spPr>
          <a:xfrm>
            <a:off x="4282113" y="4336540"/>
            <a:ext cx="1000500" cy="1200329"/>
          </a:xfrm>
          <a:prstGeom prst="rect">
            <a:avLst/>
          </a:prstGeom>
          <a:noFill/>
        </p:spPr>
        <p:txBody>
          <a:bodyPr wrap="square" rtlCol="0">
            <a:spAutoFit/>
          </a:bodyPr>
          <a:lstStyle/>
          <a:p>
            <a:r>
              <a:rPr lang="en-US" altLang="ja-JP" sz="7200" b="1" dirty="0"/>
              <a:t>E</a:t>
            </a:r>
            <a:endParaRPr kumimoji="1" lang="ja-JP" altLang="en-US" sz="7200" b="1" dirty="0"/>
          </a:p>
        </p:txBody>
      </p:sp>
      <p:sp>
        <p:nvSpPr>
          <p:cNvPr id="41" name="テキスト ボックス 40"/>
          <p:cNvSpPr txBox="1"/>
          <p:nvPr/>
        </p:nvSpPr>
        <p:spPr>
          <a:xfrm>
            <a:off x="4320132" y="5372511"/>
            <a:ext cx="1000500" cy="1200329"/>
          </a:xfrm>
          <a:prstGeom prst="rect">
            <a:avLst/>
          </a:prstGeom>
          <a:noFill/>
        </p:spPr>
        <p:txBody>
          <a:bodyPr wrap="square" rtlCol="0">
            <a:spAutoFit/>
          </a:bodyPr>
          <a:lstStyle/>
          <a:p>
            <a:r>
              <a:rPr lang="en-US" altLang="ja-JP" sz="7200" b="1" dirty="0"/>
              <a:t>F</a:t>
            </a:r>
            <a:endParaRPr kumimoji="1" lang="ja-JP" altLang="en-US" sz="7200" b="1" dirty="0"/>
          </a:p>
        </p:txBody>
      </p:sp>
      <p:pic>
        <p:nvPicPr>
          <p:cNvPr id="42" name="図 41" descr="Windows_logo_-_2012.svg_.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1578" y="4558687"/>
            <a:ext cx="762000" cy="762000"/>
          </a:xfrm>
          <a:prstGeom prst="rect">
            <a:avLst/>
          </a:prstGeom>
        </p:spPr>
      </p:pic>
      <p:pic>
        <p:nvPicPr>
          <p:cNvPr id="43" name="図 42" descr="Windows_logo_-_2012.svg_.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4256" y="5657322"/>
            <a:ext cx="762000" cy="762000"/>
          </a:xfrm>
          <a:prstGeom prst="rect">
            <a:avLst/>
          </a:prstGeom>
        </p:spPr>
      </p:pic>
    </p:spTree>
    <p:extLst>
      <p:ext uri="{BB962C8B-B14F-4D97-AF65-F5344CB8AC3E}">
        <p14:creationId xmlns:p14="http://schemas.microsoft.com/office/powerpoint/2010/main" val="35415412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dissolv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dissolv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dissolve">
                                      <p:cBhvr>
                                        <p:cTn id="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p:bldP spid="32" grpId="0"/>
      <p:bldP spid="33" grpId="0"/>
      <p:bldP spid="39"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数理モデル</a:t>
            </a:r>
            <a:endParaRPr kumimoji="1" lang="ja-JP" altLang="en-US" dirty="0"/>
          </a:p>
        </p:txBody>
      </p:sp>
      <p:sp>
        <p:nvSpPr>
          <p:cNvPr id="3" name="コンテンツ プレースホルダー 2"/>
          <p:cNvSpPr>
            <a:spLocks noGrp="1"/>
          </p:cNvSpPr>
          <p:nvPr>
            <p:ph idx="1"/>
          </p:nvPr>
        </p:nvSpPr>
        <p:spPr>
          <a:xfrm>
            <a:off x="3047998" y="1586832"/>
            <a:ext cx="4518527" cy="859589"/>
          </a:xfrm>
        </p:spPr>
        <p:txBody>
          <a:bodyPr>
            <a:normAutofit fontScale="40000" lnSpcReduction="20000"/>
          </a:bodyPr>
          <a:lstStyle/>
          <a:p>
            <a:r>
              <a:rPr lang="en-US" altLang="ja-JP" dirty="0" smtClean="0"/>
              <a:t>x=(</a:t>
            </a:r>
            <a:r>
              <a:rPr lang="en-US" altLang="ja-JP" dirty="0" err="1" smtClean="0"/>
              <a:t>ipone</a:t>
            </a:r>
            <a:r>
              <a:rPr lang="ja-JP" altLang="en-US" dirty="0" smtClean="0"/>
              <a:t>の販売台数</a:t>
            </a:r>
            <a:r>
              <a:rPr lang="en-US" altLang="ja-JP" dirty="0" smtClean="0"/>
              <a:t>)</a:t>
            </a:r>
          </a:p>
          <a:p>
            <a:r>
              <a:rPr lang="en-US" altLang="ja-JP" dirty="0" smtClean="0"/>
              <a:t>y=(android</a:t>
            </a:r>
            <a:r>
              <a:rPr lang="ja-JP" altLang="en-US" dirty="0" smtClean="0"/>
              <a:t>の販売台数</a:t>
            </a:r>
            <a:r>
              <a:rPr lang="en-US" altLang="ja-JP" dirty="0" smtClean="0"/>
              <a:t>)</a:t>
            </a:r>
          </a:p>
          <a:p>
            <a:r>
              <a:rPr lang="en-US" altLang="ja-JP" dirty="0" err="1" smtClean="0"/>
              <a:t>Sx</a:t>
            </a:r>
            <a:r>
              <a:rPr lang="en-US" altLang="ja-JP" dirty="0" smtClean="0"/>
              <a:t>=(</a:t>
            </a:r>
            <a:r>
              <a:rPr lang="en-US" altLang="ja-JP" dirty="0" err="1"/>
              <a:t>ipone</a:t>
            </a:r>
            <a:r>
              <a:rPr lang="ja-JP" altLang="en-US" dirty="0" smtClean="0"/>
              <a:t>のシェア</a:t>
            </a:r>
            <a:r>
              <a:rPr lang="en-US" altLang="ja-JP" dirty="0" smtClean="0"/>
              <a:t>)</a:t>
            </a:r>
          </a:p>
          <a:p>
            <a:r>
              <a:rPr lang="en-US" altLang="ja-JP" dirty="0" err="1" smtClean="0"/>
              <a:t>Sy</a:t>
            </a:r>
            <a:r>
              <a:rPr lang="en-US" altLang="ja-JP" dirty="0" smtClean="0"/>
              <a:t>=(</a:t>
            </a:r>
            <a:r>
              <a:rPr lang="en-US" altLang="ja-JP" dirty="0"/>
              <a:t>android</a:t>
            </a:r>
            <a:r>
              <a:rPr lang="ja-JP" altLang="en-US" dirty="0" smtClean="0"/>
              <a:t>のシェア</a:t>
            </a:r>
            <a:r>
              <a:rPr lang="en-US" altLang="ja-JP" dirty="0" smtClean="0"/>
              <a:t>)</a:t>
            </a:r>
          </a:p>
          <a:p>
            <a:pPr marL="0" indent="0">
              <a:buNone/>
            </a:pPr>
            <a:endParaRPr lang="en-US" altLang="ja-JP" dirty="0"/>
          </a:p>
          <a:p>
            <a:endParaRPr lang="en-US" altLang="ja-JP" dirty="0" smtClean="0"/>
          </a:p>
        </p:txBody>
      </p:sp>
      <p:pic>
        <p:nvPicPr>
          <p:cNvPr id="5" name="図 4" descr="スクリーンショット 2017-07-24 12.39.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724" y="2993189"/>
            <a:ext cx="6277969" cy="2327442"/>
          </a:xfrm>
          <a:prstGeom prst="rect">
            <a:avLst/>
          </a:prstGeom>
        </p:spPr>
      </p:pic>
    </p:spTree>
    <p:extLst>
      <p:ext uri="{BB962C8B-B14F-4D97-AF65-F5344CB8AC3E}">
        <p14:creationId xmlns:p14="http://schemas.microsoft.com/office/powerpoint/2010/main" val="12346960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786</TotalTime>
  <Words>520</Words>
  <Application>Microsoft Macintosh PowerPoint</Application>
  <PresentationFormat>画面に合わせる (4:3)</PresentationFormat>
  <Paragraphs>65</Paragraphs>
  <Slides>19</Slides>
  <Notes>1</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ホワイト</vt:lpstr>
      <vt:lpstr>iphone-android  販売台数とシェアのモデル</vt:lpstr>
      <vt:lpstr>PowerPoint プレゼンテーション</vt:lpstr>
      <vt:lpstr>PowerPoint プレゼンテーション</vt:lpstr>
      <vt:lpstr>現象</vt:lpstr>
      <vt:lpstr>解析</vt:lpstr>
      <vt:lpstr>解析</vt:lpstr>
      <vt:lpstr>PowerPoint プレゼンテーション</vt:lpstr>
      <vt:lpstr>PowerPoint プレゼンテーション</vt:lpstr>
      <vt:lpstr>数理モデル</vt:lpstr>
      <vt:lpstr>数理モデル</vt:lpstr>
      <vt:lpstr>数理モデル</vt:lpstr>
      <vt:lpstr>数理モデル</vt:lpstr>
      <vt:lpstr>シミュレーション</vt:lpstr>
      <vt:lpstr>シミュレーション</vt:lpstr>
      <vt:lpstr>シミュレーション</vt:lpstr>
      <vt:lpstr>シミュレーション</vt:lpstr>
      <vt:lpstr>欠点・改善点</vt:lpstr>
      <vt:lpstr>まとめ・感想</vt:lpstr>
      <vt:lpstr>以上</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iphone-android 販売台数モデル</dc:title>
  <dc:creator>川嶋 康太</dc:creator>
  <cp:lastModifiedBy>川嶋 康太</cp:lastModifiedBy>
  <cp:revision>32</cp:revision>
  <dcterms:created xsi:type="dcterms:W3CDTF">2017-07-22T09:19:48Z</dcterms:created>
  <dcterms:modified xsi:type="dcterms:W3CDTF">2017-07-24T03:44:40Z</dcterms:modified>
</cp:coreProperties>
</file>