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FE00B96-20FE-4932-8A37-376FEDD3A30A}">
  <a:tblStyle styleId="{CFE00B96-20FE-4932-8A37-376FEDD3A3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de72e287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de72e287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de72e287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de72e287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db8429b1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db8429b1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db8429b1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db8429b1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de72e2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de72e2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e72e287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e72e287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de72e28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de72e28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de72e28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de72e28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de72e287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de72e287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e72e287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e72e287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 Predict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Kurt Weinheimer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for Week 3 - Top 100 DFW Classes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103" y="1320425"/>
            <a:ext cx="4575800" cy="32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Cutoff Point, Week 3 Top 100 DFW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9" name="Google Shape;129;p2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{CFE00B96-20FE-4932-8A37-376FEDD3A30A}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 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Cuttoff (&gt; than x is 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0: BB Model vs. UMBC Model</a:t>
            </a:r>
            <a:endParaRPr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{CFE00B96-20FE-4932-8A37-376FEDD3A30A}</a:tableStyleId>
              </a:tblPr>
              <a:tblGrid>
                <a:gridCol w="2413000"/>
                <a:gridCol w="2413000"/>
                <a:gridCol w="2413000"/>
              </a:tblGrid>
              <a:tr h="50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BB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UMBC Model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ROC AUC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3: BB Model vs. UMBC Model</a:t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{CFE00B96-20FE-4932-8A37-376FEDD3A30A}</a:tableStyleId>
              </a:tblPr>
              <a:tblGrid>
                <a:gridCol w="2413000"/>
                <a:gridCol w="2413000"/>
                <a:gridCol w="2413000"/>
              </a:tblGrid>
              <a:tr h="51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BB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UMBC Model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ROC AUC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Progression - Metrics</a:t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1227875" y="1719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{CFE00B96-20FE-4932-8A37-376FEDD3A30A}</a:tableStyleId>
              </a:tblPr>
              <a:tblGrid>
                <a:gridCol w="1027150"/>
                <a:gridCol w="1027150"/>
                <a:gridCol w="1027150"/>
                <a:gridCol w="1027150"/>
                <a:gridCol w="1027150"/>
                <a:gridCol w="1027150"/>
              </a:tblGrid>
              <a:tr h="25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" name="Google Shape;77;p16"/>
          <p:cNvSpPr txBox="1"/>
          <p:nvPr/>
        </p:nvSpPr>
        <p:spPr>
          <a:xfrm>
            <a:off x="488600" y="1213150"/>
            <a:ext cx="33669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BB Model:</a:t>
            </a:r>
            <a:endParaRPr sz="1800"/>
          </a:p>
        </p:txBody>
      </p:sp>
      <p:sp>
        <p:nvSpPr>
          <p:cNvPr id="78" name="Google Shape;78;p16"/>
          <p:cNvSpPr txBox="1"/>
          <p:nvPr/>
        </p:nvSpPr>
        <p:spPr>
          <a:xfrm>
            <a:off x="488600" y="2976000"/>
            <a:ext cx="33669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UMBC</a:t>
            </a:r>
            <a:r>
              <a:rPr lang="en" sz="1800"/>
              <a:t> Model:</a:t>
            </a:r>
            <a:endParaRPr sz="1800"/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1227875" y="3482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{CFE00B96-20FE-4932-8A37-376FEDD3A30A}</a:tableStyleId>
              </a:tblPr>
              <a:tblGrid>
                <a:gridCol w="1027150"/>
                <a:gridCol w="1027150"/>
                <a:gridCol w="1027150"/>
                <a:gridCol w="1027150"/>
                <a:gridCol w="1027150"/>
                <a:gridCol w="1027150"/>
              </a:tblGrid>
              <a:tr h="25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Progression - 0.4 Cutoff</a:t>
            </a:r>
            <a:endParaRPr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952500" y="169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{CFE00B96-20FE-4932-8A37-376FEDD3A30A}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" name="Google Shape;86;p17"/>
          <p:cNvGraphicFramePr/>
          <p:nvPr/>
        </p:nvGraphicFramePr>
        <p:xfrm>
          <a:off x="952500" y="350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{CFE00B96-20FE-4932-8A37-376FEDD3A30A}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p17"/>
          <p:cNvSpPr txBox="1"/>
          <p:nvPr/>
        </p:nvSpPr>
        <p:spPr>
          <a:xfrm>
            <a:off x="417525" y="1222450"/>
            <a:ext cx="25407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BB Model:</a:t>
            </a:r>
            <a:endParaRPr sz="1800"/>
          </a:p>
        </p:txBody>
      </p:sp>
      <p:sp>
        <p:nvSpPr>
          <p:cNvPr id="88" name="Google Shape;88;p17"/>
          <p:cNvSpPr txBox="1"/>
          <p:nvPr/>
        </p:nvSpPr>
        <p:spPr>
          <a:xfrm>
            <a:off x="417525" y="2937125"/>
            <a:ext cx="22209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UMBC Model: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Progress - Top 5 Most Important Features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810375" y="153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{CFE00B96-20FE-4932-8A37-376FEDD3A30A}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CourseSize     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0.204903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PrevTermGPA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0.081850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CumulativeGPA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0.075067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CourseLevel    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0.059680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CareerCreditCompletionPerc              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0.052071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GradePercentage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0.065324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GradePercentageRank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0.046163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CumulativeGPA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0.045924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PrevTermGPA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0.044415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TotalDurationRank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0.033995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GradePercentage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0.094726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GradePercentageRank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0.062881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CumulativeGPA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0.040488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PrevTermGPA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0.035156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TotalDurationRank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0.033307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GradePercentage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0.116055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GradePercentageRank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0.066210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CumulativeGPA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0.040748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TotalDurationRank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0.035396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PrevTermGPA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0.034829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GradePercentage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0.135747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GradePercentageRank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0.053991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CumulativeGPA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0.048526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PrevTermGPA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0.036578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TotalInteractionsRank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0.031060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 Breakdown by Class Number</a:t>
            </a:r>
            <a:endParaRPr/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{CFE00B96-20FE-4932-8A37-376FEDD3A30A}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100-Classes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100-200 Classes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100-300 Classes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100 Classes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Not 100-200 Classes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Classes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0.89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0.47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0.60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ROC AUC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0.87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for Week 3 - All Classes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013" y="1222450"/>
            <a:ext cx="492797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Cutoff Point, Week 3 All Classes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{CFE00B96-20FE-4932-8A37-376FEDD3A30A}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 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Cuttoff (&gt; than x is 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