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</p:sldMasterIdLst>
  <p:notesMasterIdLst>
    <p:notesMasterId r:id="rId41"/>
  </p:notesMasterIdLst>
  <p:handoutMasterIdLst>
    <p:handoutMasterId r:id="rId42"/>
  </p:handoutMasterIdLst>
  <p:sldIdLst>
    <p:sldId id="324" r:id="rId5"/>
    <p:sldId id="260" r:id="rId6"/>
    <p:sldId id="367" r:id="rId7"/>
    <p:sldId id="327" r:id="rId8"/>
    <p:sldId id="269" r:id="rId9"/>
    <p:sldId id="369" r:id="rId10"/>
    <p:sldId id="370" r:id="rId11"/>
    <p:sldId id="371" r:id="rId12"/>
    <p:sldId id="372" r:id="rId13"/>
    <p:sldId id="392" r:id="rId14"/>
    <p:sldId id="373" r:id="rId15"/>
    <p:sldId id="374" r:id="rId16"/>
    <p:sldId id="376" r:id="rId17"/>
    <p:sldId id="377" r:id="rId18"/>
    <p:sldId id="413" r:id="rId19"/>
    <p:sldId id="378" r:id="rId20"/>
    <p:sldId id="414" r:id="rId21"/>
    <p:sldId id="382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25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</p:sldIdLst>
  <p:sldSz cx="9144000" cy="6858000" type="screen4x3"/>
  <p:notesSz cx="6845300" cy="9131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3333CC"/>
    <a:srgbClr val="FFA31B"/>
    <a:srgbClr val="2C2CB0"/>
    <a:srgbClr val="0033CC"/>
    <a:srgbClr val="009900"/>
    <a:srgbClr val="FFF3E7"/>
    <a:srgbClr val="FFFFCC"/>
    <a:srgbClr val="FFEDDB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88" tIns="45644" rIns="91288" bIns="45644" numCol="1" anchor="t" anchorCtr="0" compatLnSpc="1">
            <a:prstTxWarp prst="textNoShape">
              <a:avLst/>
            </a:prstTxWarp>
          </a:bodyPr>
          <a:lstStyle>
            <a:lvl1pPr defTabSz="9128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88" tIns="45644" rIns="91288" bIns="45644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74100"/>
            <a:ext cx="2967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88" tIns="45644" rIns="91288" bIns="45644" numCol="1" anchor="b" anchorCtr="0" compatLnSpc="1">
            <a:prstTxWarp prst="textNoShape">
              <a:avLst/>
            </a:prstTxWarp>
          </a:bodyPr>
          <a:lstStyle>
            <a:lvl1pPr defTabSz="9128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674100"/>
            <a:ext cx="2967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88" tIns="45644" rIns="91288" bIns="45644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 smtClean="0"/>
            </a:lvl1pPr>
          </a:lstStyle>
          <a:p>
            <a:pPr>
              <a:defRPr/>
            </a:pPr>
            <a:fld id="{E246A4B1-B787-4C3E-9AB1-AC2B62944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27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77CE395-ADFD-4BF2-8D02-7B8BA69739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208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1D06796-E96D-4815-9833-CAF9B8681E3F}" type="slidenum">
              <a:rPr lang="en-US"/>
              <a:pPr/>
              <a:t>1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E72D7C-FC3A-0D4A-BFDB-360FF33B62A6}" type="slidenum">
              <a:rPr lang="en-US"/>
              <a:pPr/>
              <a:t>11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A98B1C-50A2-A147-BC52-09F61587D897}" type="slidenum">
              <a:rPr lang="en-US"/>
              <a:pPr/>
              <a:t>12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3C858-5D9F-5643-935D-A596015F96F2}" type="slidenum">
              <a:rPr lang="en-US"/>
              <a:pPr/>
              <a:t>13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7B1811-6558-B34D-B83F-8716BE10BD62}" type="slidenum">
              <a:rPr lang="en-US"/>
              <a:pPr/>
              <a:t>14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A98B1C-50A2-A147-BC52-09F61587D897}" type="slidenum">
              <a:rPr lang="en-US"/>
              <a:pPr/>
              <a:t>15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8C9D06-5D01-0A47-A8E3-A5B191F5E7AD}" type="slidenum">
              <a:rPr lang="en-US"/>
              <a:pPr/>
              <a:t>16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A98B1C-50A2-A147-BC52-09F61587D897}" type="slidenum">
              <a:rPr lang="en-US"/>
              <a:pPr/>
              <a:t>17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541078-3F39-814C-B03A-C873B28500C8}" type="slidenum">
              <a:rPr lang="en-US"/>
              <a:pPr/>
              <a:t>18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36E27-D71F-C94E-8F06-AB86485CCFAB}" type="slidenum">
              <a:rPr lang="en-US"/>
              <a:pPr/>
              <a:t>19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DD5F8C-C8B6-E14F-A063-219C8F0BEE4A}" type="slidenum">
              <a:rPr lang="en-US"/>
              <a:pPr/>
              <a:t>20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9A84FFB-B38B-4DFA-91CF-D118E192D2C9}" type="slidenum">
              <a:rPr lang="en-US"/>
              <a:pPr/>
              <a:t>2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1355D6-E51D-7740-8656-5D1C77138185}" type="slidenum">
              <a:rPr lang="en-US"/>
              <a:pPr/>
              <a:t>21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FBFD64-3725-C34F-B328-AA57C524ACB3}" type="slidenum">
              <a:rPr lang="en-US"/>
              <a:pPr/>
              <a:t>22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56BFA2-77DA-5047-91FC-909803DB2DA0}" type="slidenum">
              <a:rPr lang="en-US"/>
              <a:pPr/>
              <a:t>23</a:t>
            </a:fld>
            <a:endParaRPr 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4213"/>
            <a:ext cx="4565650" cy="342423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37050"/>
            <a:ext cx="5019675" cy="41100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E0AA57-725C-8F40-AE4C-A0C30367D290}" type="slidenum">
              <a:rPr lang="en-US"/>
              <a:pPr/>
              <a:t>24</a:t>
            </a:fld>
            <a:endParaRPr 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4213"/>
            <a:ext cx="4565650" cy="342423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37050"/>
            <a:ext cx="5019675" cy="41100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AD8A85-3B9D-C94E-BF8E-5E219F7A9802}" type="slidenum">
              <a:rPr lang="en-US"/>
              <a:pPr/>
              <a:t>25</a:t>
            </a:fld>
            <a:endParaRPr 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363FB8-34C8-3B48-95A1-B9CC10BEBCBE}" type="slidenum">
              <a:rPr lang="en-US"/>
              <a:pPr/>
              <a:t>26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4213"/>
            <a:ext cx="4565650" cy="3424237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37050"/>
            <a:ext cx="5019675" cy="41100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A51C99-E1AD-42B7-84CA-E3B788BFC8B4}" type="slidenum">
              <a:rPr lang="en-US"/>
              <a:pPr/>
              <a:t>27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215D09-78FD-42B2-A5AB-A922B971616A}" type="slidenum">
              <a:rPr lang="en-US"/>
              <a:pPr/>
              <a:t>28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F2A2CEE-F622-461B-ACA4-2EB9F2A4648D}" type="slidenum">
              <a:rPr lang="en-US"/>
              <a:pPr/>
              <a:t>29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4FF8000-F143-4311-A10E-D4A372B64942}" type="slidenum">
              <a:rPr lang="en-US"/>
              <a:pPr/>
              <a:t>30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48DA6D-2B37-4134-91BF-936F5633AFF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682350-FC0D-4159-AA7B-C2A964AFC35A}" type="slidenum">
              <a:rPr lang="en-US"/>
              <a:pPr/>
              <a:t>31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90F369E-7E2B-4140-AFD5-EEC42FE4FE93}" type="slidenum">
              <a:rPr lang="en-US"/>
              <a:pPr/>
              <a:t>32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EE1AFE8-B1E9-4C5D-AF24-1A6A9BB7E607}" type="slidenum">
              <a:rPr lang="en-US"/>
              <a:pPr/>
              <a:t>33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48EE5DF-68CE-444C-A282-A15698EA3C4F}" type="slidenum">
              <a:rPr lang="en-US"/>
              <a:pPr/>
              <a:t>34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28E6E4-8DB8-4EAE-8F6C-7BDE74A7C22E}" type="slidenum">
              <a:rPr lang="en-US"/>
              <a:pPr/>
              <a:t>35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1B0D807-7BD2-4BAB-98BC-BFF0A24B78AD}" type="slidenum">
              <a:rPr lang="en-US"/>
              <a:pPr/>
              <a:t>36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1CD63C7-9A07-4319-A466-66E865FF8DEC}" type="slidenum">
              <a:rPr lang="en-US"/>
              <a:pPr/>
              <a:t>5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F581F9-6357-FD41-BF92-8F3553EA8D5E}" type="slidenum">
              <a:rPr lang="en-US"/>
              <a:pPr/>
              <a:t>6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E8677D-C2F7-D444-960F-9E8ABFBCB61E}" type="slidenum">
              <a:rPr lang="en-US"/>
              <a:pPr/>
              <a:t>7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DF1C5C-A939-7043-9A4A-ED299A54FEEF}" type="slidenum">
              <a:rPr lang="en-US"/>
              <a:pPr/>
              <a:t>8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A6A0D2-F9F8-AF48-8522-235A9E02D76D}" type="slidenum">
              <a:rPr lang="en-US"/>
              <a:pPr/>
              <a:t>9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8EF02-81F5-E84B-9009-BA504B87DE92}" type="slidenum">
              <a:rPr lang="en-US"/>
              <a:pPr/>
              <a:t>10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68775" cy="31257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1044575" y="4346575"/>
            <a:ext cx="4760913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11163" algn="l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algn="l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1900" algn="l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algn="l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hangingPunct="0"/>
            <a:endParaRPr lang="en-US" sz="2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CB05A-52A5-4D0B-BD85-439BA0148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D0D88-E2DC-4747-AFBA-1A84A6B72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CC25E-1020-4816-ADD6-8E891176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7E688-938D-4760-B6E3-469D34A8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©RG:E0243:L0-Intro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9A982-B6AB-42DA-981B-D08BF803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9CF5F-FDCE-4660-99F5-F6F501DE90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E9EA-EF84-42FE-B85B-BB378ECF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75834-30E0-47FC-B01E-22B4D5D17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6EFD7-8B30-4495-9D90-E5939C7D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733C2-A53E-4ECB-A0CA-E29FA885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©RG:E0243:L0-Intro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DBDB4-44FE-413F-9611-DA027683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EB3AB-57D7-41D3-ABD0-67A103A53A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3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FA38A-CC5D-45C4-A2F8-2EABD6FBC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66307-7655-471D-A3E4-62E0872AE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90C37-1B4D-4731-ABE2-C341612F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74CFE-4ABE-4527-9406-EE893DBA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©RG:E0243:L0-Intro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5A13B-82E4-4846-9E5A-6AC2B32F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6A4AA8-1CBB-40BE-A359-28C1FD8388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74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39838"/>
            <a:ext cx="39243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39838"/>
            <a:ext cx="39243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Aug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©RG:E0243:L0-Intro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939BC-267F-4D83-B72F-897353AB00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1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1FC84-559B-4736-8E0C-2BF6D2CC3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8587E-D8D6-42E0-875D-3AA8089FA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1B57E-C725-444D-859C-86788AA0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8963B-87D4-447F-80E6-E9D7E7E7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©RG:E0243:L0-Intro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D69A7-967B-4DDE-82B7-BB93BE66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3648C8-EFDA-41FD-A192-8DFF6F3478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0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29EF6-E635-4B96-8B4B-4871E7BCF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72801-22C0-4372-9A70-6822A18AD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931C3-E100-44EC-81F5-3115A809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315FF-2575-4F32-82C7-2FACB4A7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©RG:E0243:L0-Intro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30D10-6F9F-42C5-9A0B-5BEE113B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C58B54-5067-4048-9674-8B48B772F0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E16B-E9C6-4765-9C13-EAA64ED62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6515D-9B1E-4B6E-8A32-FDFEF9AF2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CEF46-8989-43D0-B89D-70A9BB827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986E6-FD59-4396-9ACB-06489117E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E79AE-342C-4527-946F-F26825DD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©RG:E0243:L0-Intro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6C0E6-6568-4EEF-BB43-90C52887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9F1D4D-FD73-495F-8D4E-59F2B2A250D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9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7F2C-21F7-4503-B834-D8C1E9C5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1DAB7-8C7A-452C-B584-5CF58B098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4FCED-2445-4E1E-9EDC-56CF7B559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79A78-9725-432B-9B4A-05E3D23B2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5E09E-4EB0-4C67-A44F-80B741646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2E8DF-161F-4DF1-BBB2-8610A9B4F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8FB57-DA32-4F1C-BF2D-6841F446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©RG:E0243:L0-Intro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BEBDC5-7E47-468F-AC31-9441A4421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64289C-052A-439A-9A61-7955CC8A07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3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27F51-5C5F-43CF-99FE-7C97FA02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88879-ADF7-415B-ABBD-07B9AC0F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2A227-906E-4066-90F5-21426631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©RG:E0243:L0-Intro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03092-A832-47C8-8B46-D3C6AEE4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2C075C-8D4C-4F84-BC4B-0683391A8F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9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2ECCFE-745C-40FE-B868-F288FE6C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B1A06-2B9A-4B7A-AB7E-C0ED8782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©RG:E0243:L0-Intro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26B30-7996-48E8-AAE8-C01BDE25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DC4011-022D-4835-9D00-59AF6B98A6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4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7FB1-41AA-470A-8E3A-5B6C73C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E3B65-1BA3-4A38-B81C-5FD895577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F7E15-F020-43DC-BD13-60D49BCDF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4243E-CAB2-4B31-91EB-8BA65528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9FC50-A7BD-4D3C-8DBF-A51C0C13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©RG:E0243:L0-Intro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C12E9-467F-421F-B7FA-DDD1A9A0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3EE1DB-BDF7-4880-8BB0-7677ABAC80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2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4CDA-7D3B-4783-A72E-7EA76625F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C0096D-B177-4BE3-86A5-2638BFF41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4E779-915E-4084-8E17-362A8D656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C6432-6232-4D31-8F4A-E29B45C3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Aug 2011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31737-7A88-45DD-9C83-06C3D386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©RG:E0243:L0-Intro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5AB61-63EC-44A4-8B2E-6E1351DB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DDDD53-1713-4272-A068-3948977305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8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383B44-E3F0-4FBF-A82F-D5DC3832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5010D-929D-4EFE-944E-A9637AC24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1584F-0E32-4DB0-BA62-2CE8D4AE3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Aug 2011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E2B56-2C9A-42D1-B16F-C25B0179A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©RG:E0243:L0-Intro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3026-51B1-4D40-B37E-CD146382A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A1D732-4B17-4262-AB3E-FA9C16FADF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A9999451-9D7E-4036-B261-8BF3137984D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85800" y="990600"/>
            <a:ext cx="6019800" cy="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6A1896D6-965D-4BFA-AA9A-EBBF5EE3223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667000" y="1235075"/>
            <a:ext cx="6019800" cy="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147755DA-1985-4882-8F4E-BBD36768297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62000" y="990600"/>
            <a:ext cx="6019800" cy="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4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pPr eaLnBrk="1" hangingPunct="1"/>
            <a:r>
              <a:rPr lang="en-US" dirty="0"/>
              <a:t>Course Outline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8001000" cy="4648200"/>
          </a:xfrm>
        </p:spPr>
        <p:txBody>
          <a:bodyPr/>
          <a:lstStyle/>
          <a:p>
            <a:pPr marL="539750" lvl="1" eaLnBrk="1" hangingPunct="1"/>
            <a:r>
              <a:rPr lang="en-US" sz="2400" dirty="0"/>
              <a:t>Processor Architecture, Caches, </a:t>
            </a:r>
            <a:r>
              <a:rPr lang="en-US" sz="2400" dirty="0">
                <a:solidFill>
                  <a:srgbClr val="0033CC"/>
                </a:solidFill>
              </a:rPr>
              <a:t>Instruction-Level Parallelism, Superscalar &amp; VLIW architecture</a:t>
            </a:r>
          </a:p>
          <a:p>
            <a:pPr marL="539750" lvl="1" eaLnBrk="1" hangingPunct="1"/>
            <a:r>
              <a:rPr lang="en-US" sz="2400" dirty="0">
                <a:solidFill>
                  <a:srgbClr val="0033CC"/>
                </a:solidFill>
              </a:rPr>
              <a:t>Multithreading, Multi-core processors, Cache Coherence and Memory Consistency; Multi-core Cache Organization</a:t>
            </a:r>
          </a:p>
          <a:p>
            <a:pPr marL="539750" lvl="1" eaLnBrk="1" hangingPunct="1"/>
            <a:r>
              <a:rPr lang="en-US" sz="2400" dirty="0"/>
              <a:t>Virtual Memory System</a:t>
            </a:r>
          </a:p>
          <a:p>
            <a:pPr marL="539750" lvl="1" eaLnBrk="1" hangingPunct="1"/>
            <a:r>
              <a:rPr lang="en-US" sz="2400" dirty="0">
                <a:solidFill>
                  <a:srgbClr val="0033CC"/>
                </a:solidFill>
              </a:rPr>
              <a:t>Memory, DRAM Architecture</a:t>
            </a:r>
          </a:p>
          <a:p>
            <a:pPr marL="539750" lvl="1" eaLnBrk="1" hangingPunct="1"/>
            <a:r>
              <a:rPr lang="en-US" sz="2400" dirty="0">
                <a:solidFill>
                  <a:srgbClr val="0033CC"/>
                </a:solidFill>
              </a:rPr>
              <a:t>Performance Evaluation</a:t>
            </a:r>
          </a:p>
          <a:p>
            <a:pPr marL="539750" lvl="1" eaLnBrk="1" hangingPunct="1"/>
            <a:r>
              <a:rPr lang="en-US" sz="2400" dirty="0">
                <a:solidFill>
                  <a:srgbClr val="0033CC"/>
                </a:solidFill>
              </a:rPr>
              <a:t>Data-level Parallelism and Accelerators</a:t>
            </a:r>
          </a:p>
          <a:p>
            <a:pPr marL="539750" lvl="1" eaLnBrk="1" hangingPunct="1"/>
            <a:r>
              <a:rPr lang="en-US" sz="2400" dirty="0">
                <a:solidFill>
                  <a:srgbClr val="0033CC"/>
                </a:solidFill>
              </a:rPr>
              <a:t>Power management</a:t>
            </a:r>
          </a:p>
          <a:p>
            <a:pPr marL="539750" lvl="1" eaLnBrk="1" hangingPunct="1"/>
            <a:r>
              <a:rPr lang="en-US" sz="2400" dirty="0">
                <a:solidFill>
                  <a:srgbClr val="009900"/>
                </a:solidFill>
              </a:rPr>
              <a:t>Datacenter architecture</a:t>
            </a:r>
          </a:p>
          <a:p>
            <a:pPr marL="539750" lvl="1" eaLnBrk="1" hangingPunct="1"/>
            <a:r>
              <a:rPr lang="en-US" sz="2400" dirty="0">
                <a:solidFill>
                  <a:srgbClr val="009900"/>
                </a:solidFill>
              </a:rPr>
              <a:t>Architecture Support for System Security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76600" y="6477000"/>
            <a:ext cx="2895600" cy="228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E0-243©RG@IISc</a:t>
            </a:r>
          </a:p>
        </p:txBody>
      </p:sp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1DD6C06-6E62-4CD2-881D-ACD500B67EFC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46124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GB" dirty="0"/>
              <a:t>Data Dependence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218488" cy="50800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800" dirty="0"/>
              <a:t>True data dependency (RAW) </a:t>
            </a:r>
            <a:r>
              <a:rPr lang="en-US" sz="2000" dirty="0"/>
              <a:t> </a:t>
            </a:r>
          </a:p>
          <a:p>
            <a:r>
              <a:rPr lang="en-US" sz="2800" dirty="0"/>
              <a:t>Anti dependency -- write-after-read (WAR) </a:t>
            </a:r>
          </a:p>
          <a:p>
            <a:r>
              <a:rPr lang="en-US" sz="2800" dirty="0"/>
              <a:t>Output dependency -- write-after-write (WAW)</a:t>
            </a:r>
          </a:p>
          <a:p>
            <a:pPr>
              <a:buFont typeface="Wingdings" charset="0"/>
              <a:buNone/>
            </a:pPr>
            <a:endParaRPr lang="en-GB" sz="2800" dirty="0"/>
          </a:p>
          <a:p>
            <a:pPr>
              <a:spcBef>
                <a:spcPct val="0"/>
              </a:spcBef>
              <a:spcAft>
                <a:spcPts val="838"/>
              </a:spcAft>
              <a:buSzTx/>
              <a:buFont typeface="Wingdings" charset="0"/>
              <a:buNone/>
            </a:pPr>
            <a:r>
              <a:rPr lang="en-GB" sz="2800" dirty="0">
                <a:solidFill>
                  <a:srgbClr val="CC3300"/>
                </a:solidFill>
              </a:rPr>
              <a:t>Example:</a:t>
            </a:r>
            <a:endParaRPr lang="en-GB" sz="2800" dirty="0"/>
          </a:p>
          <a:p>
            <a:pPr>
              <a:spcBef>
                <a:spcPct val="0"/>
              </a:spcBef>
              <a:spcAft>
                <a:spcPts val="838"/>
              </a:spcAft>
              <a:buSzTx/>
              <a:buFont typeface="Wingdings" charset="0"/>
              <a:buNone/>
            </a:pPr>
            <a:r>
              <a:rPr lang="en-GB" sz="2800" dirty="0"/>
              <a:t>             r3 &lt;--  r7</a:t>
            </a:r>
          </a:p>
          <a:p>
            <a:pPr>
              <a:spcBef>
                <a:spcPct val="0"/>
              </a:spcBef>
              <a:spcAft>
                <a:spcPts val="838"/>
              </a:spcAft>
              <a:buSzTx/>
              <a:buFont typeface="Wingdings" charset="0"/>
              <a:buNone/>
            </a:pPr>
            <a:r>
              <a:rPr lang="en-GB" sz="2800" dirty="0"/>
              <a:t>             r8 &lt;--  load (r3)</a:t>
            </a:r>
          </a:p>
          <a:p>
            <a:pPr>
              <a:spcBef>
                <a:spcPct val="0"/>
              </a:spcBef>
              <a:spcAft>
                <a:spcPts val="838"/>
              </a:spcAft>
              <a:buSzTx/>
              <a:buFont typeface="Wingdings" charset="0"/>
              <a:buNone/>
            </a:pPr>
            <a:r>
              <a:rPr lang="en-GB" sz="2800" dirty="0"/>
              <a:t>             r3 &lt;--  r3 + 4</a:t>
            </a:r>
          </a:p>
          <a:p>
            <a:pPr lvl="1">
              <a:spcBef>
                <a:spcPct val="0"/>
              </a:spcBef>
              <a:spcAft>
                <a:spcPts val="1125"/>
              </a:spcAft>
            </a:pPr>
            <a:endParaRPr lang="en-GB" sz="2400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76600" y="6477000"/>
            <a:ext cx="2895600" cy="228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E0-243©RG@IISc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2614-C973-4142-A85E-F122B63828A8}" type="slidenum">
              <a:rPr lang="en-US"/>
              <a:pPr/>
              <a:t>10</a:t>
            </a:fld>
            <a:endParaRPr lang="en-US"/>
          </a:p>
        </p:txBody>
      </p:sp>
      <p:grpSp>
        <p:nvGrpSpPr>
          <p:cNvPr id="76804" name="Group 4"/>
          <p:cNvGrpSpPr>
            <a:grpSpLocks/>
          </p:cNvGrpSpPr>
          <p:nvPr/>
        </p:nvGrpSpPr>
        <p:grpSpPr bwMode="auto">
          <a:xfrm>
            <a:off x="2362200" y="4572000"/>
            <a:ext cx="2185988" cy="349250"/>
            <a:chOff x="1274" y="2496"/>
            <a:chExt cx="1377" cy="220"/>
          </a:xfrm>
        </p:grpSpPr>
        <p:sp>
          <p:nvSpPr>
            <p:cNvPr id="76805" name="Line 5"/>
            <p:cNvSpPr>
              <a:spLocks noChangeShapeType="1"/>
            </p:cNvSpPr>
            <p:nvPr/>
          </p:nvSpPr>
          <p:spPr bwMode="auto">
            <a:xfrm>
              <a:off x="1274" y="2586"/>
              <a:ext cx="996" cy="1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82945" tIns="41473" rIns="82945" bIns="41473">
              <a:spAutoFit/>
            </a:bodyPr>
            <a:lstStyle/>
            <a:p>
              <a:endParaRPr lang="en-US"/>
            </a:p>
          </p:txBody>
        </p:sp>
        <p:sp>
          <p:nvSpPr>
            <p:cNvPr id="76806" name="Text Box 6"/>
            <p:cNvSpPr txBox="1">
              <a:spLocks noChangeArrowheads="1"/>
            </p:cNvSpPr>
            <p:nvPr/>
          </p:nvSpPr>
          <p:spPr bwMode="auto">
            <a:xfrm>
              <a:off x="2041" y="2496"/>
              <a:ext cx="610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945" tIns="41473" rIns="82945" bIns="41473">
              <a:spAutoFit/>
            </a:bodyPr>
            <a:lstStyle>
              <a:lvl1pPr algn="l" defTabSz="82867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14338" algn="l" defTabSz="82867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8675" algn="l" defTabSz="82867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44600" algn="l" defTabSz="82867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58938" algn="l" defTabSz="82867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sz="1600" b="1"/>
                <a:t>RAW</a:t>
              </a:r>
              <a:endParaRPr lang="en-US" sz="2200"/>
            </a:p>
          </p:txBody>
        </p:sp>
      </p:grpSp>
      <p:grpSp>
        <p:nvGrpSpPr>
          <p:cNvPr id="76807" name="Group 7"/>
          <p:cNvGrpSpPr>
            <a:grpSpLocks/>
          </p:cNvGrpSpPr>
          <p:nvPr/>
        </p:nvGrpSpPr>
        <p:grpSpPr bwMode="auto">
          <a:xfrm>
            <a:off x="2286000" y="5181600"/>
            <a:ext cx="1581150" cy="327025"/>
            <a:chOff x="1452" y="2928"/>
            <a:chExt cx="996" cy="206"/>
          </a:xfrm>
        </p:grpSpPr>
        <p:sp>
          <p:nvSpPr>
            <p:cNvPr id="76808" name="Line 8"/>
            <p:cNvSpPr>
              <a:spLocks noChangeShapeType="1"/>
            </p:cNvSpPr>
            <p:nvPr/>
          </p:nvSpPr>
          <p:spPr bwMode="auto">
            <a:xfrm flipH="1">
              <a:off x="1452" y="2980"/>
              <a:ext cx="996" cy="130"/>
            </a:xfrm>
            <a:prstGeom prst="line">
              <a:avLst/>
            </a:prstGeom>
            <a:noFill/>
            <a:ln w="38100">
              <a:solidFill>
                <a:srgbClr val="4700B8"/>
              </a:solidFill>
              <a:prstDash val="sysDot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82945" tIns="41473" rIns="82945" bIns="41473">
              <a:spAutoFit/>
            </a:bodyPr>
            <a:lstStyle/>
            <a:p>
              <a:endParaRPr lang="en-US"/>
            </a:p>
          </p:txBody>
        </p:sp>
        <p:sp>
          <p:nvSpPr>
            <p:cNvPr id="76809" name="Text Box 9"/>
            <p:cNvSpPr txBox="1">
              <a:spLocks noChangeArrowheads="1"/>
            </p:cNvSpPr>
            <p:nvPr/>
          </p:nvSpPr>
          <p:spPr bwMode="auto">
            <a:xfrm>
              <a:off x="1610" y="2928"/>
              <a:ext cx="609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945" tIns="41473" rIns="82945" bIns="41473">
              <a:spAutoFit/>
            </a:bodyPr>
            <a:lstStyle>
              <a:lvl1pPr algn="l" defTabSz="82867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14338" algn="l" defTabSz="82867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8675" algn="l" defTabSz="82867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44600" algn="l" defTabSz="82867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58938" algn="l" defTabSz="82867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sz="1600" b="1"/>
                <a:t>WAR</a:t>
              </a:r>
              <a:endParaRPr lang="en-US" sz="2200"/>
            </a:p>
          </p:txBody>
        </p:sp>
      </p:grpSp>
      <p:grpSp>
        <p:nvGrpSpPr>
          <p:cNvPr id="76810" name="Group 10"/>
          <p:cNvGrpSpPr>
            <a:grpSpLocks/>
          </p:cNvGrpSpPr>
          <p:nvPr/>
        </p:nvGrpSpPr>
        <p:grpSpPr bwMode="auto">
          <a:xfrm>
            <a:off x="762000" y="4572000"/>
            <a:ext cx="1066800" cy="990600"/>
            <a:chOff x="432" y="2544"/>
            <a:chExt cx="672" cy="624"/>
          </a:xfrm>
        </p:grpSpPr>
        <p:sp>
          <p:nvSpPr>
            <p:cNvPr id="76811" name="Line 11"/>
            <p:cNvSpPr>
              <a:spLocks noChangeShapeType="1"/>
            </p:cNvSpPr>
            <p:nvPr/>
          </p:nvSpPr>
          <p:spPr bwMode="auto">
            <a:xfrm flipH="1">
              <a:off x="772" y="2544"/>
              <a:ext cx="332" cy="424"/>
            </a:xfrm>
            <a:prstGeom prst="line">
              <a:avLst/>
            </a:prstGeom>
            <a:noFill/>
            <a:ln w="38100">
              <a:solidFill>
                <a:srgbClr val="7DA64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82945" tIns="41473" rIns="82945" bIns="41473">
              <a:spAutoFit/>
            </a:bodyPr>
            <a:lstStyle/>
            <a:p>
              <a:endParaRPr lang="en-US"/>
            </a:p>
          </p:txBody>
        </p:sp>
        <p:sp>
          <p:nvSpPr>
            <p:cNvPr id="76812" name="Line 12"/>
            <p:cNvSpPr>
              <a:spLocks noChangeShapeType="1"/>
            </p:cNvSpPr>
            <p:nvPr/>
          </p:nvSpPr>
          <p:spPr bwMode="auto">
            <a:xfrm>
              <a:off x="772" y="2968"/>
              <a:ext cx="332" cy="200"/>
            </a:xfrm>
            <a:prstGeom prst="line">
              <a:avLst/>
            </a:prstGeom>
            <a:noFill/>
            <a:ln w="38100">
              <a:solidFill>
                <a:srgbClr val="7DA647"/>
              </a:solidFill>
              <a:prstDash val="sysDot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82945" tIns="41473" rIns="82945" bIns="41473">
              <a:spAutoFit/>
            </a:bodyPr>
            <a:lstStyle/>
            <a:p>
              <a:endParaRPr lang="en-US"/>
            </a:p>
          </p:txBody>
        </p:sp>
        <p:sp>
          <p:nvSpPr>
            <p:cNvPr id="76813" name="Text Box 13"/>
            <p:cNvSpPr txBox="1">
              <a:spLocks noChangeArrowheads="1"/>
            </p:cNvSpPr>
            <p:nvPr/>
          </p:nvSpPr>
          <p:spPr bwMode="auto">
            <a:xfrm>
              <a:off x="432" y="2695"/>
              <a:ext cx="599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82945" tIns="41473" rIns="82945" bIns="41473">
              <a:spAutoFit/>
            </a:bodyPr>
            <a:lstStyle>
              <a:lvl1pPr algn="l" defTabSz="82867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14338" algn="l" defTabSz="82867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8675" algn="l" defTabSz="82867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44600" algn="l" defTabSz="82867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58938" algn="l" defTabSz="82867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sz="1600" b="1"/>
                <a:t>WAW</a:t>
              </a:r>
              <a:endParaRPr 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85687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662208"/>
          </a:xfrm>
        </p:spPr>
        <p:txBody>
          <a:bodyPr/>
          <a:lstStyle/>
          <a:p>
            <a:r>
              <a:rPr lang="en-US" dirty="0"/>
              <a:t>Data  Hazard </a:t>
            </a:r>
          </a:p>
        </p:txBody>
      </p:sp>
      <p:sp>
        <p:nvSpPr>
          <p:cNvPr id="5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76600" y="6477000"/>
            <a:ext cx="2895600" cy="228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E0-243©RG@IISc</a:t>
            </a:r>
          </a:p>
        </p:txBody>
      </p:sp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D5D5-C550-A04E-86A2-C4E8BA7D2C11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69635" name="Group 3"/>
          <p:cNvGrpSpPr>
            <a:grpSpLocks/>
          </p:cNvGrpSpPr>
          <p:nvPr/>
        </p:nvGrpSpPr>
        <p:grpSpPr bwMode="auto">
          <a:xfrm>
            <a:off x="228600" y="1600200"/>
            <a:ext cx="8458200" cy="533400"/>
            <a:chOff x="144" y="1008"/>
            <a:chExt cx="5328" cy="336"/>
          </a:xfrm>
        </p:grpSpPr>
        <p:grpSp>
          <p:nvGrpSpPr>
            <p:cNvPr id="69636" name="Group 4"/>
            <p:cNvGrpSpPr>
              <a:grpSpLocks/>
            </p:cNvGrpSpPr>
            <p:nvPr/>
          </p:nvGrpSpPr>
          <p:grpSpPr bwMode="auto">
            <a:xfrm>
              <a:off x="576" y="1056"/>
              <a:ext cx="2640" cy="288"/>
              <a:chOff x="864" y="2304"/>
              <a:chExt cx="2640" cy="288"/>
            </a:xfrm>
          </p:grpSpPr>
          <p:sp>
            <p:nvSpPr>
              <p:cNvPr id="69637" name="Rectangle 5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528" cy="28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CC6600"/>
                    </a:solidFill>
                  </a:rPr>
                  <a:t>IF</a:t>
                </a:r>
                <a:endParaRPr lang="en-US"/>
              </a:p>
            </p:txBody>
          </p:sp>
          <p:sp>
            <p:nvSpPr>
              <p:cNvPr id="69638" name="Rectangle 6"/>
              <p:cNvSpPr>
                <a:spLocks noChangeArrowheads="1"/>
              </p:cNvSpPr>
              <p:nvPr/>
            </p:nvSpPr>
            <p:spPr bwMode="auto">
              <a:xfrm>
                <a:off x="2976" y="2304"/>
                <a:ext cx="528" cy="288"/>
              </a:xfrm>
              <a:prstGeom prst="rect">
                <a:avLst/>
              </a:prstGeom>
              <a:solidFill>
                <a:srgbClr val="33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CC6600"/>
                    </a:solidFill>
                  </a:rPr>
                  <a:t>WB</a:t>
                </a:r>
                <a:endParaRPr lang="en-US"/>
              </a:p>
            </p:txBody>
          </p:sp>
          <p:sp>
            <p:nvSpPr>
              <p:cNvPr id="69639" name="Rectangle 7"/>
              <p:cNvSpPr>
                <a:spLocks noChangeArrowheads="1"/>
              </p:cNvSpPr>
              <p:nvPr/>
            </p:nvSpPr>
            <p:spPr bwMode="auto">
              <a:xfrm>
                <a:off x="2448" y="2304"/>
                <a:ext cx="528" cy="288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CC6600"/>
                    </a:solidFill>
                  </a:rPr>
                  <a:t>MEM</a:t>
                </a:r>
                <a:endParaRPr lang="en-US"/>
              </a:p>
            </p:txBody>
          </p:sp>
          <p:sp>
            <p:nvSpPr>
              <p:cNvPr id="69640" name="Rectangle 8"/>
              <p:cNvSpPr>
                <a:spLocks noChangeArrowheads="1"/>
              </p:cNvSpPr>
              <p:nvPr/>
            </p:nvSpPr>
            <p:spPr bwMode="auto">
              <a:xfrm>
                <a:off x="1920" y="2304"/>
                <a:ext cx="528" cy="288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FFFFCC"/>
                    </a:solidFill>
                  </a:rPr>
                  <a:t>EX</a:t>
                </a:r>
                <a:endParaRPr lang="en-US"/>
              </a:p>
            </p:txBody>
          </p:sp>
          <p:sp>
            <p:nvSpPr>
              <p:cNvPr id="69641" name="Rectangle 9"/>
              <p:cNvSpPr>
                <a:spLocks noChangeArrowheads="1"/>
              </p:cNvSpPr>
              <p:nvPr/>
            </p:nvSpPr>
            <p:spPr bwMode="auto">
              <a:xfrm>
                <a:off x="1392" y="2304"/>
                <a:ext cx="528" cy="288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CC6600"/>
                    </a:solidFill>
                  </a:rPr>
                  <a:t>ID</a:t>
                </a:r>
                <a:endParaRPr lang="en-US"/>
              </a:p>
            </p:txBody>
          </p:sp>
        </p:grpSp>
        <p:sp>
          <p:nvSpPr>
            <p:cNvPr id="69642" name="Text Box 10"/>
            <p:cNvSpPr txBox="1">
              <a:spLocks noChangeArrowheads="1"/>
            </p:cNvSpPr>
            <p:nvPr/>
          </p:nvSpPr>
          <p:spPr bwMode="auto">
            <a:xfrm>
              <a:off x="3600" y="1056"/>
              <a:ext cx="18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b="1"/>
                <a:t>add  R3  </a:t>
              </a:r>
              <a:r>
                <a:rPr lang="en-US">
                  <a:sym typeface="Wingdings" charset="0"/>
                </a:rPr>
                <a:t></a:t>
              </a:r>
              <a:r>
                <a:rPr lang="en-US" b="1">
                  <a:sym typeface="Wingdings" charset="0"/>
                </a:rPr>
                <a:t> </a:t>
              </a:r>
              <a:r>
                <a:rPr lang="en-US" b="1"/>
                <a:t> R1, R2</a:t>
              </a:r>
              <a:endParaRPr lang="en-US"/>
            </a:p>
          </p:txBody>
        </p:sp>
        <p:sp>
          <p:nvSpPr>
            <p:cNvPr id="69643" name="Text Box 11"/>
            <p:cNvSpPr txBox="1">
              <a:spLocks noChangeArrowheads="1"/>
            </p:cNvSpPr>
            <p:nvPr/>
          </p:nvSpPr>
          <p:spPr bwMode="auto">
            <a:xfrm>
              <a:off x="144" y="1008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800" b="1" i="1"/>
                <a:t>i</a:t>
              </a:r>
              <a:endParaRPr lang="en-US"/>
            </a:p>
          </p:txBody>
        </p:sp>
      </p:grpSp>
      <p:grpSp>
        <p:nvGrpSpPr>
          <p:cNvPr id="69644" name="Group 12"/>
          <p:cNvGrpSpPr>
            <a:grpSpLocks/>
          </p:cNvGrpSpPr>
          <p:nvPr/>
        </p:nvGrpSpPr>
        <p:grpSpPr bwMode="auto">
          <a:xfrm>
            <a:off x="381000" y="2743200"/>
            <a:ext cx="8763000" cy="533400"/>
            <a:chOff x="240" y="1440"/>
            <a:chExt cx="5520" cy="336"/>
          </a:xfrm>
        </p:grpSpPr>
        <p:grpSp>
          <p:nvGrpSpPr>
            <p:cNvPr id="69645" name="Group 13"/>
            <p:cNvGrpSpPr>
              <a:grpSpLocks/>
            </p:cNvGrpSpPr>
            <p:nvPr/>
          </p:nvGrpSpPr>
          <p:grpSpPr bwMode="auto">
            <a:xfrm>
              <a:off x="240" y="1440"/>
              <a:ext cx="3504" cy="336"/>
              <a:chOff x="240" y="1440"/>
              <a:chExt cx="3504" cy="336"/>
            </a:xfrm>
          </p:grpSpPr>
          <p:grpSp>
            <p:nvGrpSpPr>
              <p:cNvPr id="69646" name="Group 14"/>
              <p:cNvGrpSpPr>
                <a:grpSpLocks/>
              </p:cNvGrpSpPr>
              <p:nvPr/>
            </p:nvGrpSpPr>
            <p:grpSpPr bwMode="auto">
              <a:xfrm>
                <a:off x="1104" y="1488"/>
                <a:ext cx="2640" cy="288"/>
                <a:chOff x="864" y="2304"/>
                <a:chExt cx="2640" cy="288"/>
              </a:xfrm>
            </p:grpSpPr>
            <p:sp>
              <p:nvSpPr>
                <p:cNvPr id="69647" name="Rectangle 15"/>
                <p:cNvSpPr>
                  <a:spLocks noChangeArrowheads="1"/>
                </p:cNvSpPr>
                <p:nvPr/>
              </p:nvSpPr>
              <p:spPr bwMode="auto">
                <a:xfrm>
                  <a:off x="864" y="2304"/>
                  <a:ext cx="528" cy="288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b="1">
                      <a:solidFill>
                        <a:srgbClr val="CC6600"/>
                      </a:solidFill>
                    </a:rPr>
                    <a:t>IF</a:t>
                  </a:r>
                  <a:endParaRPr lang="en-US"/>
                </a:p>
              </p:txBody>
            </p:sp>
            <p:sp>
              <p:nvSpPr>
                <p:cNvPr id="69648" name="Rectangle 16"/>
                <p:cNvSpPr>
                  <a:spLocks noChangeArrowheads="1"/>
                </p:cNvSpPr>
                <p:nvPr/>
              </p:nvSpPr>
              <p:spPr bwMode="auto">
                <a:xfrm>
                  <a:off x="2976" y="2304"/>
                  <a:ext cx="528" cy="288"/>
                </a:xfrm>
                <a:prstGeom prst="rect">
                  <a:avLst/>
                </a:prstGeom>
                <a:solidFill>
                  <a:srgbClr val="33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b="1">
                      <a:solidFill>
                        <a:srgbClr val="CC6600"/>
                      </a:solidFill>
                    </a:rPr>
                    <a:t>WB</a:t>
                  </a:r>
                  <a:endParaRPr lang="en-US"/>
                </a:p>
              </p:txBody>
            </p:sp>
            <p:sp>
              <p:nvSpPr>
                <p:cNvPr id="69649" name="Rectangle 17"/>
                <p:cNvSpPr>
                  <a:spLocks noChangeArrowheads="1"/>
                </p:cNvSpPr>
                <p:nvPr/>
              </p:nvSpPr>
              <p:spPr bwMode="auto">
                <a:xfrm>
                  <a:off x="2448" y="2304"/>
                  <a:ext cx="528" cy="288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b="1">
                      <a:solidFill>
                        <a:srgbClr val="CC6600"/>
                      </a:solidFill>
                    </a:rPr>
                    <a:t>MEM</a:t>
                  </a:r>
                  <a:endParaRPr lang="en-US"/>
                </a:p>
              </p:txBody>
            </p:sp>
            <p:sp>
              <p:nvSpPr>
                <p:cNvPr id="69650" name="Rectangle 18"/>
                <p:cNvSpPr>
                  <a:spLocks noChangeArrowheads="1"/>
                </p:cNvSpPr>
                <p:nvPr/>
              </p:nvSpPr>
              <p:spPr bwMode="auto">
                <a:xfrm>
                  <a:off x="1920" y="2304"/>
                  <a:ext cx="528" cy="288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b="1">
                      <a:solidFill>
                        <a:srgbClr val="FFFFCC"/>
                      </a:solidFill>
                    </a:rPr>
                    <a:t>EX</a:t>
                  </a:r>
                  <a:endParaRPr lang="en-US"/>
                </a:p>
              </p:txBody>
            </p:sp>
            <p:sp>
              <p:nvSpPr>
                <p:cNvPr id="69651" name="Rectangle 19"/>
                <p:cNvSpPr>
                  <a:spLocks noChangeArrowheads="1"/>
                </p:cNvSpPr>
                <p:nvPr/>
              </p:nvSpPr>
              <p:spPr bwMode="auto">
                <a:xfrm>
                  <a:off x="1392" y="2304"/>
                  <a:ext cx="528" cy="288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b="1">
                      <a:solidFill>
                        <a:srgbClr val="CC6600"/>
                      </a:solidFill>
                    </a:rPr>
                    <a:t>ID</a:t>
                  </a:r>
                  <a:endParaRPr lang="en-US"/>
                </a:p>
              </p:txBody>
            </p:sp>
          </p:grpSp>
          <p:sp>
            <p:nvSpPr>
              <p:cNvPr id="69652" name="Text Box 20"/>
              <p:cNvSpPr txBox="1">
                <a:spLocks noChangeArrowheads="1"/>
              </p:cNvSpPr>
              <p:nvPr/>
            </p:nvSpPr>
            <p:spPr bwMode="auto">
              <a:xfrm>
                <a:off x="240" y="1440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800" b="1" i="1"/>
                  <a:t>i + 1</a:t>
                </a:r>
                <a:endParaRPr lang="en-US"/>
              </a:p>
            </p:txBody>
          </p:sp>
        </p:grpSp>
        <p:sp>
          <p:nvSpPr>
            <p:cNvPr id="69653" name="Text Box 21"/>
            <p:cNvSpPr txBox="1">
              <a:spLocks noChangeArrowheads="1"/>
            </p:cNvSpPr>
            <p:nvPr/>
          </p:nvSpPr>
          <p:spPr bwMode="auto">
            <a:xfrm>
              <a:off x="3888" y="1488"/>
              <a:ext cx="18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b="1"/>
                <a:t>sub R4  </a:t>
              </a:r>
              <a:r>
                <a:rPr lang="en-US">
                  <a:sym typeface="Wingdings" charset="0"/>
                </a:rPr>
                <a:t> </a:t>
              </a:r>
              <a:r>
                <a:rPr lang="en-US" b="1"/>
                <a:t> R3, R8</a:t>
              </a:r>
              <a:endParaRPr lang="en-US"/>
            </a:p>
          </p:txBody>
        </p:sp>
      </p:grpSp>
      <p:sp>
        <p:nvSpPr>
          <p:cNvPr id="69654" name="Line 22"/>
          <p:cNvSpPr>
            <a:spLocks noChangeShapeType="1"/>
          </p:cNvSpPr>
          <p:nvPr/>
        </p:nvSpPr>
        <p:spPr bwMode="auto">
          <a:xfrm flipH="1">
            <a:off x="3124200" y="2133600"/>
            <a:ext cx="1295400" cy="685800"/>
          </a:xfrm>
          <a:prstGeom prst="line">
            <a:avLst/>
          </a:prstGeom>
          <a:noFill/>
          <a:ln w="38100" cap="rnd">
            <a:solidFill>
              <a:srgbClr val="FF33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655" name="Group 23"/>
          <p:cNvGrpSpPr>
            <a:grpSpLocks/>
          </p:cNvGrpSpPr>
          <p:nvPr/>
        </p:nvGrpSpPr>
        <p:grpSpPr bwMode="auto">
          <a:xfrm>
            <a:off x="2590800" y="2743200"/>
            <a:ext cx="3352800" cy="533400"/>
            <a:chOff x="2688" y="2592"/>
            <a:chExt cx="2112" cy="336"/>
          </a:xfrm>
        </p:grpSpPr>
        <p:sp>
          <p:nvSpPr>
            <p:cNvPr id="69656" name="AutoShape 24"/>
            <p:cNvSpPr>
              <a:spLocks noChangeArrowheads="1"/>
            </p:cNvSpPr>
            <p:nvPr/>
          </p:nvSpPr>
          <p:spPr bwMode="auto">
            <a:xfrm>
              <a:off x="2688" y="2592"/>
              <a:ext cx="528" cy="336"/>
            </a:xfrm>
            <a:prstGeom prst="cloudCallout">
              <a:avLst>
                <a:gd name="adj1" fmla="val -43750"/>
                <a:gd name="adj2" fmla="val 7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/>
            </a:p>
          </p:txBody>
        </p:sp>
        <p:sp>
          <p:nvSpPr>
            <p:cNvPr id="69657" name="AutoShape 25"/>
            <p:cNvSpPr>
              <a:spLocks noChangeArrowheads="1"/>
            </p:cNvSpPr>
            <p:nvPr/>
          </p:nvSpPr>
          <p:spPr bwMode="auto">
            <a:xfrm>
              <a:off x="3216" y="2592"/>
              <a:ext cx="528" cy="336"/>
            </a:xfrm>
            <a:prstGeom prst="cloudCallout">
              <a:avLst>
                <a:gd name="adj1" fmla="val -43750"/>
                <a:gd name="adj2" fmla="val 7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/>
            </a:p>
          </p:txBody>
        </p:sp>
        <p:sp>
          <p:nvSpPr>
            <p:cNvPr id="69658" name="AutoShape 26"/>
            <p:cNvSpPr>
              <a:spLocks noChangeArrowheads="1"/>
            </p:cNvSpPr>
            <p:nvPr/>
          </p:nvSpPr>
          <p:spPr bwMode="auto">
            <a:xfrm>
              <a:off x="4272" y="2592"/>
              <a:ext cx="528" cy="336"/>
            </a:xfrm>
            <a:prstGeom prst="cloudCallout">
              <a:avLst>
                <a:gd name="adj1" fmla="val -43750"/>
                <a:gd name="adj2" fmla="val 7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/>
            </a:p>
          </p:txBody>
        </p:sp>
        <p:sp>
          <p:nvSpPr>
            <p:cNvPr id="69659" name="AutoShape 27"/>
            <p:cNvSpPr>
              <a:spLocks noChangeArrowheads="1"/>
            </p:cNvSpPr>
            <p:nvPr/>
          </p:nvSpPr>
          <p:spPr bwMode="auto">
            <a:xfrm>
              <a:off x="3744" y="2592"/>
              <a:ext cx="528" cy="336"/>
            </a:xfrm>
            <a:prstGeom prst="cloudCallout">
              <a:avLst>
                <a:gd name="adj1" fmla="val -189204"/>
                <a:gd name="adj2" fmla="val 21279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/>
            </a:p>
          </p:txBody>
        </p:sp>
      </p:grpSp>
      <p:grpSp>
        <p:nvGrpSpPr>
          <p:cNvPr id="69660" name="Group 28"/>
          <p:cNvGrpSpPr>
            <a:grpSpLocks/>
          </p:cNvGrpSpPr>
          <p:nvPr/>
        </p:nvGrpSpPr>
        <p:grpSpPr bwMode="auto">
          <a:xfrm>
            <a:off x="381000" y="3886200"/>
            <a:ext cx="6477000" cy="533400"/>
            <a:chOff x="240" y="2448"/>
            <a:chExt cx="4080" cy="336"/>
          </a:xfrm>
        </p:grpSpPr>
        <p:sp>
          <p:nvSpPr>
            <p:cNvPr id="69661" name="Text Box 29"/>
            <p:cNvSpPr txBox="1">
              <a:spLocks noChangeArrowheads="1"/>
            </p:cNvSpPr>
            <p:nvPr/>
          </p:nvSpPr>
          <p:spPr bwMode="auto">
            <a:xfrm>
              <a:off x="240" y="2448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800" b="1" i="1"/>
                <a:t>i + 1</a:t>
              </a:r>
              <a:endParaRPr lang="en-US"/>
            </a:p>
          </p:txBody>
        </p:sp>
        <p:grpSp>
          <p:nvGrpSpPr>
            <p:cNvPr id="69662" name="Group 30"/>
            <p:cNvGrpSpPr>
              <a:grpSpLocks/>
            </p:cNvGrpSpPr>
            <p:nvPr/>
          </p:nvGrpSpPr>
          <p:grpSpPr bwMode="auto">
            <a:xfrm>
              <a:off x="2208" y="2496"/>
              <a:ext cx="2112" cy="288"/>
              <a:chOff x="2208" y="2496"/>
              <a:chExt cx="2112" cy="288"/>
            </a:xfrm>
          </p:grpSpPr>
          <p:sp>
            <p:nvSpPr>
              <p:cNvPr id="69663" name="Rectangle 31"/>
              <p:cNvSpPr>
                <a:spLocks noChangeArrowheads="1"/>
              </p:cNvSpPr>
              <p:nvPr/>
            </p:nvSpPr>
            <p:spPr bwMode="auto">
              <a:xfrm>
                <a:off x="3792" y="2496"/>
                <a:ext cx="528" cy="288"/>
              </a:xfrm>
              <a:prstGeom prst="rect">
                <a:avLst/>
              </a:prstGeom>
              <a:solidFill>
                <a:srgbClr val="33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CC6600"/>
                    </a:solidFill>
                  </a:rPr>
                  <a:t>WB</a:t>
                </a:r>
                <a:endParaRPr lang="en-US"/>
              </a:p>
            </p:txBody>
          </p:sp>
          <p:sp>
            <p:nvSpPr>
              <p:cNvPr id="69664" name="Rectangle 32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528" cy="288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CC6600"/>
                    </a:solidFill>
                  </a:rPr>
                  <a:t>MEM</a:t>
                </a:r>
                <a:endParaRPr lang="en-US"/>
              </a:p>
            </p:txBody>
          </p:sp>
          <p:sp>
            <p:nvSpPr>
              <p:cNvPr id="69665" name="Rectangle 33"/>
              <p:cNvSpPr>
                <a:spLocks noChangeArrowheads="1"/>
              </p:cNvSpPr>
              <p:nvPr/>
            </p:nvSpPr>
            <p:spPr bwMode="auto">
              <a:xfrm>
                <a:off x="2736" y="2496"/>
                <a:ext cx="528" cy="288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FFFFCC"/>
                    </a:solidFill>
                  </a:rPr>
                  <a:t>EX</a:t>
                </a:r>
                <a:endParaRPr lang="en-US"/>
              </a:p>
            </p:txBody>
          </p:sp>
          <p:sp>
            <p:nvSpPr>
              <p:cNvPr id="69666" name="Rectangle 34"/>
              <p:cNvSpPr>
                <a:spLocks noChangeArrowheads="1"/>
              </p:cNvSpPr>
              <p:nvPr/>
            </p:nvSpPr>
            <p:spPr bwMode="auto">
              <a:xfrm>
                <a:off x="2208" y="2496"/>
                <a:ext cx="528" cy="288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CC6600"/>
                    </a:solidFill>
                  </a:rPr>
                  <a:t>ID</a:t>
                </a:r>
                <a:endParaRPr lang="en-US"/>
              </a:p>
            </p:txBody>
          </p:sp>
        </p:grpSp>
      </p:grpSp>
      <p:grpSp>
        <p:nvGrpSpPr>
          <p:cNvPr id="69667" name="Group 35"/>
          <p:cNvGrpSpPr>
            <a:grpSpLocks/>
          </p:cNvGrpSpPr>
          <p:nvPr/>
        </p:nvGrpSpPr>
        <p:grpSpPr bwMode="auto">
          <a:xfrm>
            <a:off x="381000" y="5029200"/>
            <a:ext cx="7467600" cy="533400"/>
            <a:chOff x="240" y="3168"/>
            <a:chExt cx="4704" cy="336"/>
          </a:xfrm>
        </p:grpSpPr>
        <p:sp>
          <p:nvSpPr>
            <p:cNvPr id="69668" name="Text Box 36"/>
            <p:cNvSpPr txBox="1">
              <a:spLocks noChangeArrowheads="1"/>
            </p:cNvSpPr>
            <p:nvPr/>
          </p:nvSpPr>
          <p:spPr bwMode="auto">
            <a:xfrm>
              <a:off x="240" y="3168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800" b="1" i="1"/>
                <a:t>i + 1 </a:t>
              </a:r>
              <a:endParaRPr lang="en-US"/>
            </a:p>
          </p:txBody>
        </p:sp>
        <p:grpSp>
          <p:nvGrpSpPr>
            <p:cNvPr id="69669" name="Group 37"/>
            <p:cNvGrpSpPr>
              <a:grpSpLocks/>
            </p:cNvGrpSpPr>
            <p:nvPr/>
          </p:nvGrpSpPr>
          <p:grpSpPr bwMode="auto">
            <a:xfrm>
              <a:off x="2832" y="3216"/>
              <a:ext cx="2112" cy="288"/>
              <a:chOff x="2832" y="3216"/>
              <a:chExt cx="2112" cy="288"/>
            </a:xfrm>
          </p:grpSpPr>
          <p:sp>
            <p:nvSpPr>
              <p:cNvPr id="69670" name="Rectangle 38"/>
              <p:cNvSpPr>
                <a:spLocks noChangeArrowheads="1"/>
              </p:cNvSpPr>
              <p:nvPr/>
            </p:nvSpPr>
            <p:spPr bwMode="auto">
              <a:xfrm>
                <a:off x="4416" y="3216"/>
                <a:ext cx="528" cy="288"/>
              </a:xfrm>
              <a:prstGeom prst="rect">
                <a:avLst/>
              </a:prstGeom>
              <a:solidFill>
                <a:srgbClr val="33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CC6600"/>
                    </a:solidFill>
                  </a:rPr>
                  <a:t>WB</a:t>
                </a:r>
                <a:endParaRPr lang="en-US"/>
              </a:p>
            </p:txBody>
          </p:sp>
          <p:sp>
            <p:nvSpPr>
              <p:cNvPr id="69671" name="Rectangle 39"/>
              <p:cNvSpPr>
                <a:spLocks noChangeArrowheads="1"/>
              </p:cNvSpPr>
              <p:nvPr/>
            </p:nvSpPr>
            <p:spPr bwMode="auto">
              <a:xfrm>
                <a:off x="3888" y="3216"/>
                <a:ext cx="528" cy="288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CC6600"/>
                    </a:solidFill>
                  </a:rPr>
                  <a:t>MEM</a:t>
                </a:r>
                <a:endParaRPr lang="en-US"/>
              </a:p>
            </p:txBody>
          </p:sp>
          <p:sp>
            <p:nvSpPr>
              <p:cNvPr id="69672" name="Rectangle 40"/>
              <p:cNvSpPr>
                <a:spLocks noChangeArrowheads="1"/>
              </p:cNvSpPr>
              <p:nvPr/>
            </p:nvSpPr>
            <p:spPr bwMode="auto">
              <a:xfrm>
                <a:off x="3360" y="3216"/>
                <a:ext cx="528" cy="288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FFFFCC"/>
                    </a:solidFill>
                  </a:rPr>
                  <a:t>EX</a:t>
                </a:r>
                <a:endParaRPr lang="en-US"/>
              </a:p>
            </p:txBody>
          </p:sp>
          <p:sp>
            <p:nvSpPr>
              <p:cNvPr id="69673" name="Rectangle 41"/>
              <p:cNvSpPr>
                <a:spLocks noChangeArrowheads="1"/>
              </p:cNvSpPr>
              <p:nvPr/>
            </p:nvSpPr>
            <p:spPr bwMode="auto">
              <a:xfrm>
                <a:off x="2832" y="3216"/>
                <a:ext cx="528" cy="288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CC6600"/>
                    </a:solidFill>
                  </a:rPr>
                  <a:t>ID</a:t>
                </a:r>
                <a:endParaRPr lang="en-US"/>
              </a:p>
            </p:txBody>
          </p:sp>
        </p:grpSp>
      </p:grpSp>
      <p:grpSp>
        <p:nvGrpSpPr>
          <p:cNvPr id="69674" name="Group 42"/>
          <p:cNvGrpSpPr>
            <a:grpSpLocks/>
          </p:cNvGrpSpPr>
          <p:nvPr/>
        </p:nvGrpSpPr>
        <p:grpSpPr bwMode="auto">
          <a:xfrm>
            <a:off x="3581400" y="3886200"/>
            <a:ext cx="3352800" cy="533400"/>
            <a:chOff x="2688" y="2592"/>
            <a:chExt cx="2112" cy="336"/>
          </a:xfrm>
        </p:grpSpPr>
        <p:sp>
          <p:nvSpPr>
            <p:cNvPr id="69675" name="AutoShape 43"/>
            <p:cNvSpPr>
              <a:spLocks noChangeArrowheads="1"/>
            </p:cNvSpPr>
            <p:nvPr/>
          </p:nvSpPr>
          <p:spPr bwMode="auto">
            <a:xfrm>
              <a:off x="2688" y="2592"/>
              <a:ext cx="528" cy="336"/>
            </a:xfrm>
            <a:prstGeom prst="cloudCallout">
              <a:avLst>
                <a:gd name="adj1" fmla="val -43750"/>
                <a:gd name="adj2" fmla="val 7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/>
            </a:p>
          </p:txBody>
        </p:sp>
        <p:sp>
          <p:nvSpPr>
            <p:cNvPr id="69676" name="AutoShape 44"/>
            <p:cNvSpPr>
              <a:spLocks noChangeArrowheads="1"/>
            </p:cNvSpPr>
            <p:nvPr/>
          </p:nvSpPr>
          <p:spPr bwMode="auto">
            <a:xfrm>
              <a:off x="3216" y="2592"/>
              <a:ext cx="528" cy="336"/>
            </a:xfrm>
            <a:prstGeom prst="cloudCallout">
              <a:avLst>
                <a:gd name="adj1" fmla="val -43750"/>
                <a:gd name="adj2" fmla="val 7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/>
            </a:p>
          </p:txBody>
        </p:sp>
        <p:sp>
          <p:nvSpPr>
            <p:cNvPr id="69677" name="AutoShape 45"/>
            <p:cNvSpPr>
              <a:spLocks noChangeArrowheads="1"/>
            </p:cNvSpPr>
            <p:nvPr/>
          </p:nvSpPr>
          <p:spPr bwMode="auto">
            <a:xfrm>
              <a:off x="4272" y="2592"/>
              <a:ext cx="528" cy="336"/>
            </a:xfrm>
            <a:prstGeom prst="cloudCallout">
              <a:avLst>
                <a:gd name="adj1" fmla="val -43750"/>
                <a:gd name="adj2" fmla="val 7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/>
            </a:p>
          </p:txBody>
        </p:sp>
        <p:sp>
          <p:nvSpPr>
            <p:cNvPr id="69678" name="AutoShape 46"/>
            <p:cNvSpPr>
              <a:spLocks noChangeArrowheads="1"/>
            </p:cNvSpPr>
            <p:nvPr/>
          </p:nvSpPr>
          <p:spPr bwMode="auto">
            <a:xfrm>
              <a:off x="3744" y="2592"/>
              <a:ext cx="528" cy="336"/>
            </a:xfrm>
            <a:prstGeom prst="cloudCallout">
              <a:avLst>
                <a:gd name="adj1" fmla="val -189204"/>
                <a:gd name="adj2" fmla="val 21279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/>
            </a:p>
          </p:txBody>
        </p:sp>
      </p:grpSp>
      <p:sp>
        <p:nvSpPr>
          <p:cNvPr id="69679" name="Line 47"/>
          <p:cNvSpPr>
            <a:spLocks noChangeShapeType="1"/>
          </p:cNvSpPr>
          <p:nvPr/>
        </p:nvSpPr>
        <p:spPr bwMode="auto">
          <a:xfrm flipH="1">
            <a:off x="4038600" y="2133600"/>
            <a:ext cx="381000" cy="1752600"/>
          </a:xfrm>
          <a:prstGeom prst="line">
            <a:avLst/>
          </a:prstGeom>
          <a:noFill/>
          <a:ln w="38100" cap="rnd">
            <a:solidFill>
              <a:srgbClr val="FF33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80" name="Line 48"/>
          <p:cNvSpPr>
            <a:spLocks noChangeShapeType="1"/>
          </p:cNvSpPr>
          <p:nvPr/>
        </p:nvSpPr>
        <p:spPr bwMode="auto">
          <a:xfrm>
            <a:off x="4495800" y="2133600"/>
            <a:ext cx="609600" cy="3048000"/>
          </a:xfrm>
          <a:prstGeom prst="line">
            <a:avLst/>
          </a:prstGeom>
          <a:noFill/>
          <a:ln w="38100" cap="rnd">
            <a:solidFill>
              <a:srgbClr val="339966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28"/>
          <p:cNvSpPr>
            <a:spLocks noChangeShapeType="1"/>
          </p:cNvSpPr>
          <p:nvPr/>
        </p:nvSpPr>
        <p:spPr bwMode="auto">
          <a:xfrm flipV="1">
            <a:off x="914400" y="1362979"/>
            <a:ext cx="4267200" cy="0"/>
          </a:xfrm>
          <a:prstGeom prst="line">
            <a:avLst/>
          </a:prstGeom>
          <a:noFill/>
          <a:ln w="19050">
            <a:solidFill>
              <a:srgbClr val="4C4C4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Text Box 29"/>
          <p:cNvSpPr txBox="1">
            <a:spLocks noChangeArrowheads="1"/>
          </p:cNvSpPr>
          <p:nvPr/>
        </p:nvSpPr>
        <p:spPr bwMode="auto">
          <a:xfrm>
            <a:off x="5216525" y="1264554"/>
            <a:ext cx="620713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14338" algn="l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8675" algn="l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44600" algn="l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58938" algn="l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hangingPunct="0">
              <a:lnSpc>
                <a:spcPct val="85000"/>
              </a:lnSpc>
            </a:pPr>
            <a:r>
              <a:rPr lang="en-GB" sz="1600" b="1" i="1"/>
              <a:t>Time</a:t>
            </a:r>
          </a:p>
        </p:txBody>
      </p:sp>
      <p:sp>
        <p:nvSpPr>
          <p:cNvPr id="56" name="Text Box 30"/>
          <p:cNvSpPr txBox="1">
            <a:spLocks noChangeArrowheads="1"/>
          </p:cNvSpPr>
          <p:nvPr/>
        </p:nvSpPr>
        <p:spPr bwMode="auto">
          <a:xfrm>
            <a:off x="1162050" y="1340754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0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1981200" y="1340754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1</a:t>
            </a:r>
          </a:p>
        </p:txBody>
      </p:sp>
      <p:sp>
        <p:nvSpPr>
          <p:cNvPr id="58" name="Text Box 33"/>
          <p:cNvSpPr txBox="1">
            <a:spLocks noChangeArrowheads="1"/>
          </p:cNvSpPr>
          <p:nvPr/>
        </p:nvSpPr>
        <p:spPr bwMode="auto">
          <a:xfrm>
            <a:off x="2819400" y="1340754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2</a:t>
            </a:r>
          </a:p>
        </p:txBody>
      </p:sp>
      <p:sp>
        <p:nvSpPr>
          <p:cNvPr id="59" name="Text Box 34"/>
          <p:cNvSpPr txBox="1">
            <a:spLocks noChangeArrowheads="1"/>
          </p:cNvSpPr>
          <p:nvPr/>
        </p:nvSpPr>
        <p:spPr bwMode="auto">
          <a:xfrm>
            <a:off x="3714750" y="1340754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3</a:t>
            </a:r>
          </a:p>
        </p:txBody>
      </p:sp>
      <p:sp>
        <p:nvSpPr>
          <p:cNvPr id="60" name="Text Box 35"/>
          <p:cNvSpPr txBox="1">
            <a:spLocks noChangeArrowheads="1"/>
          </p:cNvSpPr>
          <p:nvPr/>
        </p:nvSpPr>
        <p:spPr bwMode="auto">
          <a:xfrm>
            <a:off x="4495800" y="1340754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4</a:t>
            </a:r>
          </a:p>
        </p:txBody>
      </p:sp>
      <p:sp>
        <p:nvSpPr>
          <p:cNvPr id="61" name="Text Box 37"/>
          <p:cNvSpPr txBox="1">
            <a:spLocks noChangeArrowheads="1"/>
          </p:cNvSpPr>
          <p:nvPr/>
        </p:nvSpPr>
        <p:spPr bwMode="auto">
          <a:xfrm>
            <a:off x="5257800" y="1340754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5</a:t>
            </a:r>
          </a:p>
        </p:txBody>
      </p:sp>
      <p:sp>
        <p:nvSpPr>
          <p:cNvPr id="62" name="Line 48"/>
          <p:cNvSpPr>
            <a:spLocks noChangeShapeType="1"/>
          </p:cNvSpPr>
          <p:nvPr/>
        </p:nvSpPr>
        <p:spPr bwMode="auto">
          <a:xfrm>
            <a:off x="6629400" y="2057400"/>
            <a:ext cx="1143000" cy="83820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0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54" grpId="0" animBg="1"/>
      <p:bldP spid="69679" grpId="0" animBg="1"/>
      <p:bldP spid="69680" grpId="0" animBg="1"/>
      <p:bldP spid="6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822323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/>
              <a:t>Data Hazard Solutions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534400" cy="44196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285750" indent="-285750"/>
            <a:r>
              <a:rPr lang="en-US" sz="2800" dirty="0">
                <a:solidFill>
                  <a:srgbClr val="CC6600"/>
                </a:solidFill>
              </a:rPr>
              <a:t>Interlock:</a:t>
            </a:r>
            <a:r>
              <a:rPr lang="en-US" sz="2800" dirty="0"/>
              <a:t> Hardware detect data dependency and stalls dependent </a:t>
            </a:r>
            <a:r>
              <a:rPr lang="en-US" sz="2800" dirty="0" err="1"/>
              <a:t>instrns</a:t>
            </a:r>
            <a:r>
              <a:rPr lang="en-US" sz="2800" dirty="0"/>
              <a:t>.</a:t>
            </a:r>
          </a:p>
          <a:p>
            <a:pPr marL="285750" indent="-285750"/>
            <a:r>
              <a:rPr lang="en-US" sz="2800" dirty="0" err="1">
                <a:solidFill>
                  <a:srgbClr val="CC6600"/>
                </a:solidFill>
              </a:rPr>
              <a:t>Byepassing</a:t>
            </a:r>
            <a:r>
              <a:rPr lang="en-US" sz="2800" dirty="0">
                <a:solidFill>
                  <a:srgbClr val="CC6600"/>
                </a:solidFill>
              </a:rPr>
              <a:t> or Forwarding:</a:t>
            </a:r>
            <a:r>
              <a:rPr lang="en-US" sz="2800" dirty="0"/>
              <a:t> Computed data forwarded as soon as available (from EX or MEM stage) 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76600" y="6477000"/>
            <a:ext cx="2895600" cy="228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E0-243©RG@IISc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13D7-672A-EC41-9A8E-6D4888BADEF1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5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822323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/>
              <a:t>Data Hazard Solutions (contd.)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305800" cy="46482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285750" indent="-285750"/>
            <a:r>
              <a:rPr lang="en-US" sz="2800" dirty="0">
                <a:solidFill>
                  <a:srgbClr val="CC6600"/>
                </a:solidFill>
              </a:rPr>
              <a:t>Forwarding or Bypassing :</a:t>
            </a:r>
            <a:r>
              <a:rPr lang="en-US" sz="2800" dirty="0"/>
              <a:t> forward the result as soon as available (EX or MEM stage) to EX. </a:t>
            </a:r>
          </a:p>
        </p:txBody>
      </p:sp>
      <p:sp>
        <p:nvSpPr>
          <p:cNvPr id="5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76600" y="6477000"/>
            <a:ext cx="2895600" cy="228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E0-243©RG@IISc</a:t>
            </a:r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01D5-ABBB-B343-831B-E4128F5F66FD}" type="slidenum">
              <a:rPr lang="en-US"/>
              <a:pPr/>
              <a:t>13</a:t>
            </a:fld>
            <a:endParaRPr lang="en-US"/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457200" y="2514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b="1"/>
              <a:t>add  R3  </a:t>
            </a:r>
            <a:r>
              <a:rPr lang="en-US" b="1">
                <a:sym typeface="Wingdings" charset="0"/>
              </a:rPr>
              <a:t></a:t>
            </a:r>
            <a:r>
              <a:rPr lang="en-US" b="1"/>
              <a:t> R1, R2</a:t>
            </a:r>
            <a:endParaRPr lang="en-US"/>
          </a:p>
        </p:txBody>
      </p:sp>
      <p:grpSp>
        <p:nvGrpSpPr>
          <p:cNvPr id="71685" name="Group 5"/>
          <p:cNvGrpSpPr>
            <a:grpSpLocks/>
          </p:cNvGrpSpPr>
          <p:nvPr/>
        </p:nvGrpSpPr>
        <p:grpSpPr bwMode="auto">
          <a:xfrm>
            <a:off x="1371600" y="2895600"/>
            <a:ext cx="6324600" cy="990600"/>
            <a:chOff x="864" y="1824"/>
            <a:chExt cx="3984" cy="624"/>
          </a:xfrm>
        </p:grpSpPr>
        <p:sp>
          <p:nvSpPr>
            <p:cNvPr id="71686" name="Line 6"/>
            <p:cNvSpPr>
              <a:spLocks noChangeShapeType="1"/>
            </p:cNvSpPr>
            <p:nvPr/>
          </p:nvSpPr>
          <p:spPr bwMode="auto">
            <a:xfrm rot="16200000" flipH="1">
              <a:off x="4152" y="1944"/>
              <a:ext cx="0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87" name="Line 7"/>
            <p:cNvSpPr>
              <a:spLocks noChangeShapeType="1"/>
            </p:cNvSpPr>
            <p:nvPr/>
          </p:nvSpPr>
          <p:spPr bwMode="auto">
            <a:xfrm rot="16200000" flipH="1">
              <a:off x="3288" y="1944"/>
              <a:ext cx="0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88" name="Line 8"/>
            <p:cNvSpPr>
              <a:spLocks noChangeShapeType="1"/>
            </p:cNvSpPr>
            <p:nvPr/>
          </p:nvSpPr>
          <p:spPr bwMode="auto">
            <a:xfrm rot="16200000" flipH="1">
              <a:off x="2424" y="1944"/>
              <a:ext cx="0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89" name="Line 9"/>
            <p:cNvSpPr>
              <a:spLocks noChangeShapeType="1"/>
            </p:cNvSpPr>
            <p:nvPr/>
          </p:nvSpPr>
          <p:spPr bwMode="auto">
            <a:xfrm rot="16200000" flipH="1">
              <a:off x="1560" y="1944"/>
              <a:ext cx="0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0" name="Rectangle 10"/>
            <p:cNvSpPr>
              <a:spLocks noChangeArrowheads="1"/>
            </p:cNvSpPr>
            <p:nvPr/>
          </p:nvSpPr>
          <p:spPr bwMode="auto">
            <a:xfrm>
              <a:off x="864" y="1968"/>
              <a:ext cx="528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CC6600"/>
                  </a:solidFill>
                </a:rPr>
                <a:t>IF</a:t>
              </a:r>
              <a:endParaRPr lang="en-US"/>
            </a:p>
          </p:txBody>
        </p:sp>
        <p:sp>
          <p:nvSpPr>
            <p:cNvPr id="71691" name="Rectangle 11"/>
            <p:cNvSpPr>
              <a:spLocks noChangeArrowheads="1"/>
            </p:cNvSpPr>
            <p:nvPr/>
          </p:nvSpPr>
          <p:spPr bwMode="auto">
            <a:xfrm>
              <a:off x="4320" y="1968"/>
              <a:ext cx="528" cy="288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CC6600"/>
                  </a:solidFill>
                </a:rPr>
                <a:t>WB</a:t>
              </a:r>
              <a:endParaRPr lang="en-US"/>
            </a:p>
          </p:txBody>
        </p:sp>
        <p:sp>
          <p:nvSpPr>
            <p:cNvPr id="71692" name="Rectangle 12"/>
            <p:cNvSpPr>
              <a:spLocks noChangeArrowheads="1"/>
            </p:cNvSpPr>
            <p:nvPr/>
          </p:nvSpPr>
          <p:spPr bwMode="auto">
            <a:xfrm>
              <a:off x="3456" y="1968"/>
              <a:ext cx="528" cy="288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CC6600"/>
                  </a:solidFill>
                </a:rPr>
                <a:t>MEM</a:t>
              </a:r>
              <a:endParaRPr lang="en-US"/>
            </a:p>
          </p:txBody>
        </p:sp>
        <p:sp>
          <p:nvSpPr>
            <p:cNvPr id="71693" name="Rectangle 13"/>
            <p:cNvSpPr>
              <a:spLocks noChangeArrowheads="1"/>
            </p:cNvSpPr>
            <p:nvPr/>
          </p:nvSpPr>
          <p:spPr bwMode="auto">
            <a:xfrm>
              <a:off x="2592" y="1968"/>
              <a:ext cx="528" cy="288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FFCC"/>
                  </a:solidFill>
                </a:rPr>
                <a:t>EX</a:t>
              </a:r>
              <a:endParaRPr lang="en-US"/>
            </a:p>
          </p:txBody>
        </p:sp>
        <p:sp>
          <p:nvSpPr>
            <p:cNvPr id="71694" name="Rectangle 14"/>
            <p:cNvSpPr>
              <a:spLocks noChangeArrowheads="1"/>
            </p:cNvSpPr>
            <p:nvPr/>
          </p:nvSpPr>
          <p:spPr bwMode="auto">
            <a:xfrm>
              <a:off x="1728" y="1968"/>
              <a:ext cx="528" cy="28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CC6600"/>
                  </a:solidFill>
                </a:rPr>
                <a:t>ID</a:t>
              </a:r>
              <a:endParaRPr lang="en-US"/>
            </a:p>
          </p:txBody>
        </p:sp>
        <p:sp>
          <p:nvSpPr>
            <p:cNvPr id="71695" name="Rectangle 15"/>
            <p:cNvSpPr>
              <a:spLocks noChangeArrowheads="1"/>
            </p:cNvSpPr>
            <p:nvPr/>
          </p:nvSpPr>
          <p:spPr bwMode="auto">
            <a:xfrm>
              <a:off x="1488" y="1824"/>
              <a:ext cx="96" cy="62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6" name="Rectangle 16"/>
            <p:cNvSpPr>
              <a:spLocks noChangeArrowheads="1"/>
            </p:cNvSpPr>
            <p:nvPr/>
          </p:nvSpPr>
          <p:spPr bwMode="auto">
            <a:xfrm>
              <a:off x="2352" y="1824"/>
              <a:ext cx="96" cy="62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7" name="Rectangle 17"/>
            <p:cNvSpPr>
              <a:spLocks noChangeArrowheads="1"/>
            </p:cNvSpPr>
            <p:nvPr/>
          </p:nvSpPr>
          <p:spPr bwMode="auto">
            <a:xfrm>
              <a:off x="3216" y="1824"/>
              <a:ext cx="96" cy="62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8" name="Rectangle 18"/>
            <p:cNvSpPr>
              <a:spLocks noChangeArrowheads="1"/>
            </p:cNvSpPr>
            <p:nvPr/>
          </p:nvSpPr>
          <p:spPr bwMode="auto">
            <a:xfrm>
              <a:off x="4080" y="1824"/>
              <a:ext cx="96" cy="62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457200" y="49530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b="1"/>
              <a:t>or  R7  </a:t>
            </a:r>
            <a:r>
              <a:rPr lang="en-US" b="1">
                <a:sym typeface="Wingdings" charset="0"/>
              </a:rPr>
              <a:t></a:t>
            </a:r>
            <a:r>
              <a:rPr lang="en-US" b="1"/>
              <a:t> R3, R6</a:t>
            </a:r>
            <a:endParaRPr lang="en-US"/>
          </a:p>
        </p:txBody>
      </p:sp>
      <p:grpSp>
        <p:nvGrpSpPr>
          <p:cNvPr id="71700" name="Group 20"/>
          <p:cNvGrpSpPr>
            <a:grpSpLocks/>
          </p:cNvGrpSpPr>
          <p:nvPr/>
        </p:nvGrpSpPr>
        <p:grpSpPr bwMode="auto">
          <a:xfrm>
            <a:off x="4191000" y="5181600"/>
            <a:ext cx="4114800" cy="990600"/>
            <a:chOff x="2640" y="3264"/>
            <a:chExt cx="2592" cy="624"/>
          </a:xfrm>
        </p:grpSpPr>
        <p:sp>
          <p:nvSpPr>
            <p:cNvPr id="71701" name="Line 21"/>
            <p:cNvSpPr>
              <a:spLocks noChangeShapeType="1"/>
            </p:cNvSpPr>
            <p:nvPr/>
          </p:nvSpPr>
          <p:spPr bwMode="auto">
            <a:xfrm rot="16200000" flipH="1">
              <a:off x="5064" y="3384"/>
              <a:ext cx="0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2" name="Line 22"/>
            <p:cNvSpPr>
              <a:spLocks noChangeShapeType="1"/>
            </p:cNvSpPr>
            <p:nvPr/>
          </p:nvSpPr>
          <p:spPr bwMode="auto">
            <a:xfrm rot="16200000" flipH="1">
              <a:off x="4200" y="3384"/>
              <a:ext cx="0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3" name="Rectangle 23"/>
            <p:cNvSpPr>
              <a:spLocks noChangeArrowheads="1"/>
            </p:cNvSpPr>
            <p:nvPr/>
          </p:nvSpPr>
          <p:spPr bwMode="auto">
            <a:xfrm>
              <a:off x="4992" y="3264"/>
              <a:ext cx="96" cy="62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4" name="Line 24"/>
            <p:cNvSpPr>
              <a:spLocks noChangeShapeType="1"/>
            </p:cNvSpPr>
            <p:nvPr/>
          </p:nvSpPr>
          <p:spPr bwMode="auto">
            <a:xfrm rot="16200000" flipH="1">
              <a:off x="3336" y="3384"/>
              <a:ext cx="0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5" name="Rectangle 25"/>
            <p:cNvSpPr>
              <a:spLocks noChangeArrowheads="1"/>
            </p:cNvSpPr>
            <p:nvPr/>
          </p:nvSpPr>
          <p:spPr bwMode="auto">
            <a:xfrm>
              <a:off x="2640" y="3408"/>
              <a:ext cx="528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CC6600"/>
                  </a:solidFill>
                </a:rPr>
                <a:t>IF</a:t>
              </a:r>
              <a:endParaRPr lang="en-US"/>
            </a:p>
          </p:txBody>
        </p:sp>
        <p:sp>
          <p:nvSpPr>
            <p:cNvPr id="71706" name="Rectangle 26"/>
            <p:cNvSpPr>
              <a:spLocks noChangeArrowheads="1"/>
            </p:cNvSpPr>
            <p:nvPr/>
          </p:nvSpPr>
          <p:spPr bwMode="auto">
            <a:xfrm>
              <a:off x="4368" y="3408"/>
              <a:ext cx="528" cy="288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FFCC"/>
                  </a:solidFill>
                </a:rPr>
                <a:t>EX</a:t>
              </a:r>
              <a:endParaRPr lang="en-US"/>
            </a:p>
          </p:txBody>
        </p:sp>
        <p:sp>
          <p:nvSpPr>
            <p:cNvPr id="71707" name="Rectangle 27"/>
            <p:cNvSpPr>
              <a:spLocks noChangeArrowheads="1"/>
            </p:cNvSpPr>
            <p:nvPr/>
          </p:nvSpPr>
          <p:spPr bwMode="auto">
            <a:xfrm>
              <a:off x="3504" y="3408"/>
              <a:ext cx="528" cy="28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CC6600"/>
                  </a:solidFill>
                </a:rPr>
                <a:t>ID</a:t>
              </a:r>
              <a:endParaRPr lang="en-US"/>
            </a:p>
          </p:txBody>
        </p:sp>
        <p:sp>
          <p:nvSpPr>
            <p:cNvPr id="71708" name="Rectangle 28"/>
            <p:cNvSpPr>
              <a:spLocks noChangeArrowheads="1"/>
            </p:cNvSpPr>
            <p:nvPr/>
          </p:nvSpPr>
          <p:spPr bwMode="auto">
            <a:xfrm>
              <a:off x="3264" y="3264"/>
              <a:ext cx="96" cy="62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9" name="Rectangle 29"/>
            <p:cNvSpPr>
              <a:spLocks noChangeArrowheads="1"/>
            </p:cNvSpPr>
            <p:nvPr/>
          </p:nvSpPr>
          <p:spPr bwMode="auto">
            <a:xfrm>
              <a:off x="4128" y="3264"/>
              <a:ext cx="96" cy="62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10" name="Text Box 30"/>
          <p:cNvSpPr txBox="1">
            <a:spLocks noChangeArrowheads="1"/>
          </p:cNvSpPr>
          <p:nvPr/>
        </p:nvSpPr>
        <p:spPr bwMode="auto">
          <a:xfrm>
            <a:off x="457200" y="3962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b="1"/>
              <a:t>sub  R5  </a:t>
            </a:r>
            <a:r>
              <a:rPr lang="en-US" b="1">
                <a:sym typeface="Wingdings" charset="0"/>
              </a:rPr>
              <a:t></a:t>
            </a:r>
            <a:r>
              <a:rPr lang="en-US" b="1"/>
              <a:t> R3, R4</a:t>
            </a:r>
            <a:endParaRPr lang="en-US"/>
          </a:p>
        </p:txBody>
      </p:sp>
      <p:grpSp>
        <p:nvGrpSpPr>
          <p:cNvPr id="71711" name="Group 31"/>
          <p:cNvGrpSpPr>
            <a:grpSpLocks/>
          </p:cNvGrpSpPr>
          <p:nvPr/>
        </p:nvGrpSpPr>
        <p:grpSpPr bwMode="auto">
          <a:xfrm>
            <a:off x="2819400" y="4114800"/>
            <a:ext cx="5486400" cy="990600"/>
            <a:chOff x="1776" y="2592"/>
            <a:chExt cx="3456" cy="624"/>
          </a:xfrm>
        </p:grpSpPr>
        <p:sp>
          <p:nvSpPr>
            <p:cNvPr id="71712" name="Line 32"/>
            <p:cNvSpPr>
              <a:spLocks noChangeShapeType="1"/>
            </p:cNvSpPr>
            <p:nvPr/>
          </p:nvSpPr>
          <p:spPr bwMode="auto">
            <a:xfrm rot="16200000" flipH="1">
              <a:off x="5064" y="2712"/>
              <a:ext cx="0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3" name="Line 33"/>
            <p:cNvSpPr>
              <a:spLocks noChangeShapeType="1"/>
            </p:cNvSpPr>
            <p:nvPr/>
          </p:nvSpPr>
          <p:spPr bwMode="auto">
            <a:xfrm rot="16200000" flipH="1">
              <a:off x="4200" y="2712"/>
              <a:ext cx="0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4" name="Line 34"/>
            <p:cNvSpPr>
              <a:spLocks noChangeShapeType="1"/>
            </p:cNvSpPr>
            <p:nvPr/>
          </p:nvSpPr>
          <p:spPr bwMode="auto">
            <a:xfrm rot="16200000" flipH="1">
              <a:off x="3336" y="2712"/>
              <a:ext cx="0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5" name="Line 35"/>
            <p:cNvSpPr>
              <a:spLocks noChangeShapeType="1"/>
            </p:cNvSpPr>
            <p:nvPr/>
          </p:nvSpPr>
          <p:spPr bwMode="auto">
            <a:xfrm rot="16200000" flipH="1">
              <a:off x="2472" y="2712"/>
              <a:ext cx="0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6" name="Rectangle 36"/>
            <p:cNvSpPr>
              <a:spLocks noChangeArrowheads="1"/>
            </p:cNvSpPr>
            <p:nvPr/>
          </p:nvSpPr>
          <p:spPr bwMode="auto">
            <a:xfrm>
              <a:off x="1776" y="2736"/>
              <a:ext cx="528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b="1">
                  <a:solidFill>
                    <a:srgbClr val="CC6600"/>
                  </a:solidFill>
                </a:rPr>
                <a:t>IF</a:t>
              </a:r>
              <a:endParaRPr lang="en-US"/>
            </a:p>
          </p:txBody>
        </p:sp>
        <p:sp>
          <p:nvSpPr>
            <p:cNvPr id="71717" name="Rectangle 37"/>
            <p:cNvSpPr>
              <a:spLocks noChangeArrowheads="1"/>
            </p:cNvSpPr>
            <p:nvPr/>
          </p:nvSpPr>
          <p:spPr bwMode="auto">
            <a:xfrm>
              <a:off x="4368" y="2736"/>
              <a:ext cx="528" cy="288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b="1">
                  <a:solidFill>
                    <a:srgbClr val="CC6600"/>
                  </a:solidFill>
                </a:rPr>
                <a:t>MEM</a:t>
              </a:r>
              <a:endParaRPr lang="en-US"/>
            </a:p>
          </p:txBody>
        </p:sp>
        <p:sp>
          <p:nvSpPr>
            <p:cNvPr id="71718" name="Rectangle 38"/>
            <p:cNvSpPr>
              <a:spLocks noChangeArrowheads="1"/>
            </p:cNvSpPr>
            <p:nvPr/>
          </p:nvSpPr>
          <p:spPr bwMode="auto">
            <a:xfrm>
              <a:off x="3504" y="2736"/>
              <a:ext cx="528" cy="288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b="1">
                  <a:solidFill>
                    <a:srgbClr val="FFFFCC"/>
                  </a:solidFill>
                </a:rPr>
                <a:t>EX</a:t>
              </a:r>
              <a:endParaRPr lang="en-US"/>
            </a:p>
          </p:txBody>
        </p:sp>
        <p:sp>
          <p:nvSpPr>
            <p:cNvPr id="71719" name="Rectangle 39"/>
            <p:cNvSpPr>
              <a:spLocks noChangeArrowheads="1"/>
            </p:cNvSpPr>
            <p:nvPr/>
          </p:nvSpPr>
          <p:spPr bwMode="auto">
            <a:xfrm>
              <a:off x="2640" y="2736"/>
              <a:ext cx="528" cy="28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b="1">
                  <a:solidFill>
                    <a:srgbClr val="CC6600"/>
                  </a:solidFill>
                </a:rPr>
                <a:t>ID</a:t>
              </a:r>
              <a:endParaRPr lang="en-US"/>
            </a:p>
          </p:txBody>
        </p:sp>
        <p:sp>
          <p:nvSpPr>
            <p:cNvPr id="71720" name="Rectangle 40"/>
            <p:cNvSpPr>
              <a:spLocks noChangeArrowheads="1"/>
            </p:cNvSpPr>
            <p:nvPr/>
          </p:nvSpPr>
          <p:spPr bwMode="auto">
            <a:xfrm>
              <a:off x="2400" y="2592"/>
              <a:ext cx="96" cy="62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21" name="Rectangle 41"/>
            <p:cNvSpPr>
              <a:spLocks noChangeArrowheads="1"/>
            </p:cNvSpPr>
            <p:nvPr/>
          </p:nvSpPr>
          <p:spPr bwMode="auto">
            <a:xfrm>
              <a:off x="3264" y="2592"/>
              <a:ext cx="96" cy="62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22" name="Rectangle 42"/>
            <p:cNvSpPr>
              <a:spLocks noChangeArrowheads="1"/>
            </p:cNvSpPr>
            <p:nvPr/>
          </p:nvSpPr>
          <p:spPr bwMode="auto">
            <a:xfrm>
              <a:off x="4128" y="2592"/>
              <a:ext cx="96" cy="62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23" name="Rectangle 43"/>
            <p:cNvSpPr>
              <a:spLocks noChangeArrowheads="1"/>
            </p:cNvSpPr>
            <p:nvPr/>
          </p:nvSpPr>
          <p:spPr bwMode="auto">
            <a:xfrm>
              <a:off x="4992" y="2592"/>
              <a:ext cx="96" cy="62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24" name="Line 44"/>
          <p:cNvSpPr>
            <a:spLocks noChangeShapeType="1"/>
          </p:cNvSpPr>
          <p:nvPr/>
        </p:nvSpPr>
        <p:spPr bwMode="auto">
          <a:xfrm>
            <a:off x="5181600" y="3352800"/>
            <a:ext cx="381000" cy="1219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5" name="Line 45"/>
          <p:cNvSpPr>
            <a:spLocks noChangeShapeType="1"/>
          </p:cNvSpPr>
          <p:nvPr/>
        </p:nvSpPr>
        <p:spPr bwMode="auto">
          <a:xfrm>
            <a:off x="5181600" y="3352800"/>
            <a:ext cx="1752600" cy="2133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3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autoUpdateAnimBg="0"/>
      <p:bldP spid="71684" grpId="0" autoUpdateAnimBg="0"/>
      <p:bldP spid="71699" grpId="0" autoUpdateAnimBg="0"/>
      <p:bldP spid="71710" grpId="0" autoUpdateAnimBg="0"/>
      <p:bldP spid="71724" grpId="0" animBg="1"/>
      <p:bldP spid="717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685800"/>
          </a:xfrm>
        </p:spPr>
        <p:txBody>
          <a:bodyPr/>
          <a:lstStyle/>
          <a:p>
            <a:r>
              <a:rPr lang="en-US"/>
              <a:t>Processor Datapath for Forwarding</a:t>
            </a:r>
          </a:p>
        </p:txBody>
      </p:sp>
      <p:sp>
        <p:nvSpPr>
          <p:cNvPr id="6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76600" y="6477000"/>
            <a:ext cx="2895600" cy="228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E0-243©RG@IISc</a:t>
            </a:r>
          </a:p>
        </p:txBody>
      </p:sp>
      <p:sp>
        <p:nvSpPr>
          <p:cNvPr id="6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9649-09D7-854F-9639-CC6DDA400038}" type="slidenum">
              <a:rPr lang="en-US"/>
              <a:pPr/>
              <a:t>14</a:t>
            </a:fld>
            <a:endParaRPr lang="en-US"/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457200" y="4343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Imm</a:t>
            </a:r>
            <a:endParaRPr lang="en-US"/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304800" y="31750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NPC</a:t>
            </a:r>
            <a:endParaRPr lang="en-US"/>
          </a:p>
        </p:txBody>
      </p:sp>
      <p:sp>
        <p:nvSpPr>
          <p:cNvPr id="72709" name="AutoShape 5"/>
          <p:cNvSpPr>
            <a:spLocks noChangeArrowheads="1"/>
          </p:cNvSpPr>
          <p:nvPr/>
        </p:nvSpPr>
        <p:spPr bwMode="auto">
          <a:xfrm rot="16200000" flipH="1">
            <a:off x="2209800" y="3429000"/>
            <a:ext cx="1676400" cy="762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0" hangingPunct="0"/>
            <a:r>
              <a:rPr lang="en-US" b="1"/>
              <a:t>ALU</a:t>
            </a:r>
            <a:endParaRPr lang="en-US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2743200" y="2209800"/>
            <a:ext cx="7620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 b="1"/>
              <a:t>Zero?</a:t>
            </a:r>
            <a:endParaRPr lang="en-US"/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 flipV="1">
            <a:off x="1447800" y="4267200"/>
            <a:ext cx="0" cy="1295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>
            <a:off x="4191000" y="3810000"/>
            <a:ext cx="76200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>
            <a:off x="1447800" y="2438400"/>
            <a:ext cx="1295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>
            <a:off x="3429000" y="3810000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5486400" y="2895600"/>
            <a:ext cx="914400" cy="1752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Data</a:t>
            </a:r>
          </a:p>
          <a:p>
            <a:pPr algn="ctr" eaLnBrk="0" hangingPunct="0"/>
            <a:r>
              <a:rPr lang="en-US" b="1"/>
              <a:t>Mem.</a:t>
            </a:r>
            <a:endParaRPr lang="en-US" sz="2000" b="1"/>
          </a:p>
        </p:txBody>
      </p:sp>
      <p:sp>
        <p:nvSpPr>
          <p:cNvPr id="72716" name="Line 12"/>
          <p:cNvSpPr>
            <a:spLocks noChangeShapeType="1"/>
          </p:cNvSpPr>
          <p:nvPr/>
        </p:nvSpPr>
        <p:spPr bwMode="auto">
          <a:xfrm>
            <a:off x="4953000" y="3810000"/>
            <a:ext cx="53340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7" name="Line 13"/>
          <p:cNvSpPr>
            <a:spLocks noChangeShapeType="1"/>
          </p:cNvSpPr>
          <p:nvPr/>
        </p:nvSpPr>
        <p:spPr bwMode="auto">
          <a:xfrm>
            <a:off x="5105400" y="4343400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8" name="Line 14"/>
          <p:cNvSpPr>
            <a:spLocks noChangeShapeType="1"/>
          </p:cNvSpPr>
          <p:nvPr/>
        </p:nvSpPr>
        <p:spPr bwMode="auto">
          <a:xfrm flipV="1">
            <a:off x="4648200" y="4953000"/>
            <a:ext cx="2133600" cy="0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9" name="Line 15"/>
          <p:cNvSpPr>
            <a:spLocks noChangeShapeType="1"/>
          </p:cNvSpPr>
          <p:nvPr/>
        </p:nvSpPr>
        <p:spPr bwMode="auto">
          <a:xfrm flipV="1">
            <a:off x="5105400" y="4343400"/>
            <a:ext cx="0" cy="1219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0" name="Line 16"/>
          <p:cNvSpPr>
            <a:spLocks noChangeShapeType="1"/>
          </p:cNvSpPr>
          <p:nvPr/>
        </p:nvSpPr>
        <p:spPr bwMode="auto">
          <a:xfrm>
            <a:off x="1447800" y="5562600"/>
            <a:ext cx="3657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1" name="Line 17"/>
          <p:cNvSpPr>
            <a:spLocks noChangeShapeType="1"/>
          </p:cNvSpPr>
          <p:nvPr/>
        </p:nvSpPr>
        <p:spPr bwMode="auto">
          <a:xfrm>
            <a:off x="6400800" y="3962400"/>
            <a:ext cx="38100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2" name="Line 18"/>
          <p:cNvSpPr>
            <a:spLocks noChangeShapeType="1"/>
          </p:cNvSpPr>
          <p:nvPr/>
        </p:nvSpPr>
        <p:spPr bwMode="auto">
          <a:xfrm>
            <a:off x="7086600" y="3962400"/>
            <a:ext cx="99060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3" name="Text Box 19"/>
          <p:cNvSpPr txBox="1">
            <a:spLocks noChangeArrowheads="1"/>
          </p:cNvSpPr>
          <p:nvPr/>
        </p:nvSpPr>
        <p:spPr bwMode="auto">
          <a:xfrm>
            <a:off x="1828800" y="5486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/>
              <a:t>Execution</a:t>
            </a:r>
          </a:p>
        </p:txBody>
      </p:sp>
      <p:sp>
        <p:nvSpPr>
          <p:cNvPr id="72724" name="Text Box 20"/>
          <p:cNvSpPr txBox="1">
            <a:spLocks noChangeArrowheads="1"/>
          </p:cNvSpPr>
          <p:nvPr/>
        </p:nvSpPr>
        <p:spPr bwMode="auto">
          <a:xfrm>
            <a:off x="4800600" y="54102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/>
              <a:t>Memory</a:t>
            </a:r>
          </a:p>
        </p:txBody>
      </p:sp>
      <p:sp>
        <p:nvSpPr>
          <p:cNvPr id="72725" name="Line 21"/>
          <p:cNvSpPr>
            <a:spLocks noChangeShapeType="1"/>
          </p:cNvSpPr>
          <p:nvPr/>
        </p:nvSpPr>
        <p:spPr bwMode="auto">
          <a:xfrm>
            <a:off x="2133600" y="44196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6" name="Line 22"/>
          <p:cNvSpPr>
            <a:spLocks noChangeShapeType="1"/>
          </p:cNvSpPr>
          <p:nvPr/>
        </p:nvSpPr>
        <p:spPr bwMode="auto">
          <a:xfrm>
            <a:off x="1295400" y="42672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7" name="Line 23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8" name="Text Box 24"/>
          <p:cNvSpPr txBox="1">
            <a:spLocks noChangeArrowheads="1"/>
          </p:cNvSpPr>
          <p:nvPr/>
        </p:nvSpPr>
        <p:spPr bwMode="auto">
          <a:xfrm>
            <a:off x="762000" y="4038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B</a:t>
            </a:r>
            <a:endParaRPr lang="en-US"/>
          </a:p>
        </p:txBody>
      </p:sp>
      <p:sp>
        <p:nvSpPr>
          <p:cNvPr id="72729" name="Line 25"/>
          <p:cNvSpPr>
            <a:spLocks noChangeShapeType="1"/>
          </p:cNvSpPr>
          <p:nvPr/>
        </p:nvSpPr>
        <p:spPr bwMode="auto">
          <a:xfrm>
            <a:off x="2133600" y="3429000"/>
            <a:ext cx="53340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0" name="Line 26"/>
          <p:cNvSpPr>
            <a:spLocks noChangeShapeType="1"/>
          </p:cNvSpPr>
          <p:nvPr/>
        </p:nvSpPr>
        <p:spPr bwMode="auto">
          <a:xfrm>
            <a:off x="1066800" y="3429000"/>
            <a:ext cx="762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1" name="Line 27"/>
          <p:cNvSpPr>
            <a:spLocks noChangeShapeType="1"/>
          </p:cNvSpPr>
          <p:nvPr/>
        </p:nvSpPr>
        <p:spPr bwMode="auto">
          <a:xfrm>
            <a:off x="990600" y="3657600"/>
            <a:ext cx="838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2" name="Text Box 28"/>
          <p:cNvSpPr txBox="1">
            <a:spLocks noChangeArrowheads="1"/>
          </p:cNvSpPr>
          <p:nvPr/>
        </p:nvSpPr>
        <p:spPr bwMode="auto">
          <a:xfrm>
            <a:off x="609600" y="3429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A</a:t>
            </a:r>
            <a:endParaRPr lang="en-US"/>
          </a:p>
        </p:txBody>
      </p:sp>
      <p:sp>
        <p:nvSpPr>
          <p:cNvPr id="72733" name="Line 29"/>
          <p:cNvSpPr>
            <a:spLocks noChangeShapeType="1"/>
          </p:cNvSpPr>
          <p:nvPr/>
        </p:nvSpPr>
        <p:spPr bwMode="auto">
          <a:xfrm flipV="1">
            <a:off x="1447800" y="2438400"/>
            <a:ext cx="0" cy="1219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4" name="Line 30"/>
          <p:cNvSpPr>
            <a:spLocks noChangeShapeType="1"/>
          </p:cNvSpPr>
          <p:nvPr/>
        </p:nvSpPr>
        <p:spPr bwMode="auto">
          <a:xfrm>
            <a:off x="3505200" y="2438400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5" name="Rectangle 31"/>
          <p:cNvSpPr>
            <a:spLocks noChangeArrowheads="1"/>
          </p:cNvSpPr>
          <p:nvPr/>
        </p:nvSpPr>
        <p:spPr bwMode="auto">
          <a:xfrm>
            <a:off x="3886200" y="1981200"/>
            <a:ext cx="304800" cy="381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6" name="Rectangle 32"/>
          <p:cNvSpPr>
            <a:spLocks noChangeArrowheads="1"/>
          </p:cNvSpPr>
          <p:nvPr/>
        </p:nvSpPr>
        <p:spPr bwMode="auto">
          <a:xfrm>
            <a:off x="6781800" y="1905000"/>
            <a:ext cx="304800" cy="381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7" name="AutoShape 33"/>
          <p:cNvSpPr>
            <a:spLocks noChangeArrowheads="1"/>
          </p:cNvSpPr>
          <p:nvPr/>
        </p:nvSpPr>
        <p:spPr bwMode="auto">
          <a:xfrm>
            <a:off x="1828800" y="2667000"/>
            <a:ext cx="304800" cy="1219200"/>
          </a:xfrm>
          <a:prstGeom prst="roundRect">
            <a:avLst>
              <a:gd name="adj" fmla="val 500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8" name="AutoShape 34"/>
          <p:cNvSpPr>
            <a:spLocks noChangeArrowheads="1"/>
          </p:cNvSpPr>
          <p:nvPr/>
        </p:nvSpPr>
        <p:spPr bwMode="auto">
          <a:xfrm>
            <a:off x="1828800" y="4114800"/>
            <a:ext cx="304800" cy="1219200"/>
          </a:xfrm>
          <a:prstGeom prst="roundRect">
            <a:avLst>
              <a:gd name="adj" fmla="val 500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2739" name="Group 35"/>
          <p:cNvGrpSpPr>
            <a:grpSpLocks/>
          </p:cNvGrpSpPr>
          <p:nvPr/>
        </p:nvGrpSpPr>
        <p:grpSpPr bwMode="auto">
          <a:xfrm>
            <a:off x="1219200" y="1828800"/>
            <a:ext cx="3429000" cy="4114800"/>
            <a:chOff x="768" y="1152"/>
            <a:chExt cx="2160" cy="2592"/>
          </a:xfrm>
        </p:grpSpPr>
        <p:sp>
          <p:nvSpPr>
            <p:cNvPr id="72740" name="Line 36"/>
            <p:cNvSpPr>
              <a:spLocks noChangeShapeType="1"/>
            </p:cNvSpPr>
            <p:nvPr/>
          </p:nvSpPr>
          <p:spPr bwMode="auto">
            <a:xfrm flipV="1">
              <a:off x="768" y="1152"/>
              <a:ext cx="0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41" name="Line 37"/>
            <p:cNvSpPr>
              <a:spLocks noChangeShapeType="1"/>
            </p:cNvSpPr>
            <p:nvPr/>
          </p:nvSpPr>
          <p:spPr bwMode="auto">
            <a:xfrm>
              <a:off x="768" y="1152"/>
              <a:ext cx="21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42" name="Line 38"/>
            <p:cNvSpPr>
              <a:spLocks noChangeShapeType="1"/>
            </p:cNvSpPr>
            <p:nvPr/>
          </p:nvSpPr>
          <p:spPr bwMode="auto">
            <a:xfrm>
              <a:off x="768" y="1728"/>
              <a:ext cx="43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743" name="Group 39"/>
            <p:cNvGrpSpPr>
              <a:grpSpLocks/>
            </p:cNvGrpSpPr>
            <p:nvPr/>
          </p:nvGrpSpPr>
          <p:grpSpPr bwMode="auto">
            <a:xfrm>
              <a:off x="768" y="1152"/>
              <a:ext cx="2160" cy="2592"/>
              <a:chOff x="768" y="1152"/>
              <a:chExt cx="2160" cy="2592"/>
            </a:xfrm>
          </p:grpSpPr>
          <p:sp>
            <p:nvSpPr>
              <p:cNvPr id="72744" name="Line 40"/>
              <p:cNvSpPr>
                <a:spLocks noChangeShapeType="1"/>
              </p:cNvSpPr>
              <p:nvPr/>
            </p:nvSpPr>
            <p:spPr bwMode="auto">
              <a:xfrm flipV="1">
                <a:off x="2928" y="1152"/>
                <a:ext cx="0" cy="25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45" name="Line 41"/>
              <p:cNvSpPr>
                <a:spLocks noChangeShapeType="1"/>
              </p:cNvSpPr>
              <p:nvPr/>
            </p:nvSpPr>
            <p:spPr bwMode="auto">
              <a:xfrm>
                <a:off x="768" y="3260"/>
                <a:ext cx="0" cy="47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46" name="Line 42"/>
              <p:cNvSpPr>
                <a:spLocks noChangeShapeType="1"/>
              </p:cNvSpPr>
              <p:nvPr/>
            </p:nvSpPr>
            <p:spPr bwMode="auto">
              <a:xfrm flipV="1">
                <a:off x="768" y="3731"/>
                <a:ext cx="216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47" name="Line 43"/>
              <p:cNvSpPr>
                <a:spLocks noChangeShapeType="1"/>
              </p:cNvSpPr>
              <p:nvPr/>
            </p:nvSpPr>
            <p:spPr bwMode="auto">
              <a:xfrm flipV="1">
                <a:off x="768" y="3260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2748" name="Group 44"/>
          <p:cNvGrpSpPr>
            <a:grpSpLocks/>
          </p:cNvGrpSpPr>
          <p:nvPr/>
        </p:nvGrpSpPr>
        <p:grpSpPr bwMode="auto">
          <a:xfrm>
            <a:off x="990600" y="1676400"/>
            <a:ext cx="6324600" cy="4370388"/>
            <a:chOff x="624" y="1056"/>
            <a:chExt cx="3984" cy="2753"/>
          </a:xfrm>
        </p:grpSpPr>
        <p:sp>
          <p:nvSpPr>
            <p:cNvPr id="72749" name="Line 45"/>
            <p:cNvSpPr>
              <a:spLocks noChangeShapeType="1"/>
            </p:cNvSpPr>
            <p:nvPr/>
          </p:nvSpPr>
          <p:spPr bwMode="auto">
            <a:xfrm flipV="1">
              <a:off x="4608" y="1056"/>
              <a:ext cx="0" cy="27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50" name="Line 46"/>
            <p:cNvSpPr>
              <a:spLocks noChangeShapeType="1"/>
            </p:cNvSpPr>
            <p:nvPr/>
          </p:nvSpPr>
          <p:spPr bwMode="auto">
            <a:xfrm>
              <a:off x="624" y="187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51" name="Line 47"/>
            <p:cNvSpPr>
              <a:spLocks noChangeShapeType="1"/>
            </p:cNvSpPr>
            <p:nvPr/>
          </p:nvSpPr>
          <p:spPr bwMode="auto">
            <a:xfrm flipV="1">
              <a:off x="624" y="1056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52" name="Line 48"/>
            <p:cNvSpPr>
              <a:spLocks noChangeShapeType="1"/>
            </p:cNvSpPr>
            <p:nvPr/>
          </p:nvSpPr>
          <p:spPr bwMode="auto">
            <a:xfrm>
              <a:off x="624" y="1056"/>
              <a:ext cx="39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53" name="Line 49"/>
            <p:cNvSpPr>
              <a:spLocks noChangeShapeType="1"/>
            </p:cNvSpPr>
            <p:nvPr/>
          </p:nvSpPr>
          <p:spPr bwMode="auto">
            <a:xfrm flipV="1">
              <a:off x="624" y="314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54" name="Line 50"/>
            <p:cNvSpPr>
              <a:spLocks noChangeShapeType="1"/>
            </p:cNvSpPr>
            <p:nvPr/>
          </p:nvSpPr>
          <p:spPr bwMode="auto">
            <a:xfrm>
              <a:off x="624" y="3142"/>
              <a:ext cx="0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55" name="Line 51"/>
            <p:cNvSpPr>
              <a:spLocks noChangeShapeType="1"/>
            </p:cNvSpPr>
            <p:nvPr/>
          </p:nvSpPr>
          <p:spPr bwMode="auto">
            <a:xfrm flipV="1">
              <a:off x="624" y="3809"/>
              <a:ext cx="39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2756" name="Group 52"/>
          <p:cNvGrpSpPr>
            <a:grpSpLocks/>
          </p:cNvGrpSpPr>
          <p:nvPr/>
        </p:nvGrpSpPr>
        <p:grpSpPr bwMode="auto">
          <a:xfrm>
            <a:off x="762000" y="1524000"/>
            <a:ext cx="6858000" cy="4648200"/>
            <a:chOff x="480" y="960"/>
            <a:chExt cx="4320" cy="2928"/>
          </a:xfrm>
        </p:grpSpPr>
        <p:sp>
          <p:nvSpPr>
            <p:cNvPr id="72757" name="Line 53"/>
            <p:cNvSpPr>
              <a:spLocks noChangeShapeType="1"/>
            </p:cNvSpPr>
            <p:nvPr/>
          </p:nvSpPr>
          <p:spPr bwMode="auto">
            <a:xfrm flipV="1">
              <a:off x="4800" y="960"/>
              <a:ext cx="0" cy="2928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58" name="Line 54"/>
            <p:cNvSpPr>
              <a:spLocks noChangeShapeType="1"/>
            </p:cNvSpPr>
            <p:nvPr/>
          </p:nvSpPr>
          <p:spPr bwMode="auto">
            <a:xfrm>
              <a:off x="480" y="2016"/>
              <a:ext cx="672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59" name="Line 55"/>
            <p:cNvSpPr>
              <a:spLocks noChangeShapeType="1"/>
            </p:cNvSpPr>
            <p:nvPr/>
          </p:nvSpPr>
          <p:spPr bwMode="auto">
            <a:xfrm flipV="1">
              <a:off x="480" y="960"/>
              <a:ext cx="0" cy="1056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60" name="Line 56"/>
            <p:cNvSpPr>
              <a:spLocks noChangeShapeType="1"/>
            </p:cNvSpPr>
            <p:nvPr/>
          </p:nvSpPr>
          <p:spPr bwMode="auto">
            <a:xfrm>
              <a:off x="480" y="960"/>
              <a:ext cx="4320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61" name="Line 57"/>
            <p:cNvSpPr>
              <a:spLocks noChangeShapeType="1"/>
            </p:cNvSpPr>
            <p:nvPr/>
          </p:nvSpPr>
          <p:spPr bwMode="auto">
            <a:xfrm flipV="1">
              <a:off x="480" y="3024"/>
              <a:ext cx="672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62" name="Line 58"/>
            <p:cNvSpPr>
              <a:spLocks noChangeShapeType="1"/>
            </p:cNvSpPr>
            <p:nvPr/>
          </p:nvSpPr>
          <p:spPr bwMode="auto">
            <a:xfrm>
              <a:off x="480" y="3024"/>
              <a:ext cx="0" cy="864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63" name="Line 59"/>
            <p:cNvSpPr>
              <a:spLocks noChangeShapeType="1"/>
            </p:cNvSpPr>
            <p:nvPr/>
          </p:nvSpPr>
          <p:spPr bwMode="auto">
            <a:xfrm flipV="1">
              <a:off x="480" y="3888"/>
              <a:ext cx="4320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764" name="Line 60"/>
          <p:cNvSpPr>
            <a:spLocks noChangeShapeType="1"/>
          </p:cNvSpPr>
          <p:nvPr/>
        </p:nvSpPr>
        <p:spPr bwMode="auto">
          <a:xfrm flipV="1">
            <a:off x="7086600" y="4953000"/>
            <a:ext cx="1143000" cy="0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65" name="Oval 61"/>
          <p:cNvSpPr>
            <a:spLocks noChangeArrowheads="1"/>
          </p:cNvSpPr>
          <p:nvPr/>
        </p:nvSpPr>
        <p:spPr bwMode="auto">
          <a:xfrm>
            <a:off x="7467600" y="4800600"/>
            <a:ext cx="304800" cy="304800"/>
          </a:xfrm>
          <a:prstGeom prst="ellipse">
            <a:avLst/>
          </a:prstGeom>
          <a:solidFill>
            <a:srgbClr val="60C99C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66" name="Oval 62"/>
          <p:cNvSpPr>
            <a:spLocks noChangeArrowheads="1"/>
          </p:cNvSpPr>
          <p:nvPr/>
        </p:nvSpPr>
        <p:spPr bwMode="auto">
          <a:xfrm>
            <a:off x="7162800" y="3810000"/>
            <a:ext cx="304800" cy="3048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67" name="Oval 63"/>
          <p:cNvSpPr>
            <a:spLocks noChangeArrowheads="1"/>
          </p:cNvSpPr>
          <p:nvPr/>
        </p:nvSpPr>
        <p:spPr bwMode="auto">
          <a:xfrm>
            <a:off x="4495800" y="3657600"/>
            <a:ext cx="304800" cy="304800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68" name="Oval 64"/>
          <p:cNvSpPr>
            <a:spLocks noChangeArrowheads="1"/>
          </p:cNvSpPr>
          <p:nvPr/>
        </p:nvSpPr>
        <p:spPr bwMode="auto">
          <a:xfrm>
            <a:off x="4495800" y="4800600"/>
            <a:ext cx="304800" cy="3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4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822323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/>
              <a:t>Data Hazard Solutions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4958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285750" indent="-285750"/>
            <a:r>
              <a:rPr lang="en-US" sz="2800" dirty="0">
                <a:solidFill>
                  <a:srgbClr val="CC6600"/>
                </a:solidFill>
              </a:rPr>
              <a:t>Interlock:</a:t>
            </a:r>
            <a:r>
              <a:rPr lang="en-US" sz="2800" dirty="0"/>
              <a:t> Hardware detect data dependency and stalls dependent </a:t>
            </a:r>
            <a:r>
              <a:rPr lang="en-US" sz="2800" dirty="0" err="1"/>
              <a:t>instrns</a:t>
            </a:r>
            <a:r>
              <a:rPr lang="en-US" sz="2800" dirty="0"/>
              <a:t>.</a:t>
            </a:r>
          </a:p>
          <a:p>
            <a:pPr marL="285750" indent="-285750"/>
            <a:r>
              <a:rPr lang="en-US" sz="2800" dirty="0" err="1">
                <a:solidFill>
                  <a:srgbClr val="CC6600"/>
                </a:solidFill>
              </a:rPr>
              <a:t>Byepassing</a:t>
            </a:r>
            <a:r>
              <a:rPr lang="en-US" sz="2800" dirty="0">
                <a:solidFill>
                  <a:srgbClr val="CC6600"/>
                </a:solidFill>
              </a:rPr>
              <a:t> or Forwarding:</a:t>
            </a:r>
            <a:r>
              <a:rPr lang="en-US" sz="2800" dirty="0"/>
              <a:t> Computed data forwarded as soon as available (from EX or MEM stage)  </a:t>
            </a:r>
          </a:p>
          <a:p>
            <a:pPr marL="685800" lvl="1"/>
            <a:r>
              <a:rPr lang="en-US" sz="2400" dirty="0"/>
              <a:t>For what Ops from MEM stage?</a:t>
            </a:r>
          </a:p>
          <a:p>
            <a:pPr marL="685800" lvl="1"/>
            <a:r>
              <a:rPr lang="en-US" sz="2400" dirty="0"/>
              <a:t>Can </a:t>
            </a:r>
            <a:r>
              <a:rPr lang="en-US" sz="2400" dirty="0" err="1"/>
              <a:t>byepassing</a:t>
            </a:r>
            <a:r>
              <a:rPr lang="en-US" sz="2400" dirty="0"/>
              <a:t> avoid all stalls?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76600" y="6477000"/>
            <a:ext cx="2895600" cy="228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E0-243©RG@IISc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13D7-672A-EC41-9A8E-6D4888BADEF1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0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77874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b="0" dirty="0"/>
              <a:t>Forwarding may not always Work!</a:t>
            </a:r>
            <a:endParaRPr lang="en-US" dirty="0"/>
          </a:p>
        </p:txBody>
      </p:sp>
      <p:sp>
        <p:nvSpPr>
          <p:cNvPr id="5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76600" y="6477000"/>
            <a:ext cx="2895600" cy="228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E0-243©RG@IISc</a:t>
            </a:r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FE72-E24A-3D4E-B6D3-548057AD3765}" type="slidenum">
              <a:rPr lang="en-US"/>
              <a:pPr/>
              <a:t>16</a:t>
            </a:fld>
            <a:endParaRPr lang="en-US"/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457200" y="1676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b="1"/>
              <a:t>ld  R3  </a:t>
            </a:r>
            <a:r>
              <a:rPr lang="en-US" b="1">
                <a:sym typeface="Wingdings" charset="0"/>
              </a:rPr>
              <a:t> </a:t>
            </a:r>
            <a:r>
              <a:rPr lang="en-US" b="1"/>
              <a:t>M(R1)</a:t>
            </a:r>
            <a:endParaRPr lang="en-US"/>
          </a:p>
        </p:txBody>
      </p:sp>
      <p:grpSp>
        <p:nvGrpSpPr>
          <p:cNvPr id="73732" name="Group 4"/>
          <p:cNvGrpSpPr>
            <a:grpSpLocks/>
          </p:cNvGrpSpPr>
          <p:nvPr/>
        </p:nvGrpSpPr>
        <p:grpSpPr bwMode="auto">
          <a:xfrm>
            <a:off x="1371600" y="2057400"/>
            <a:ext cx="6324600" cy="990600"/>
            <a:chOff x="864" y="1296"/>
            <a:chExt cx="3984" cy="624"/>
          </a:xfrm>
        </p:grpSpPr>
        <p:grpSp>
          <p:nvGrpSpPr>
            <p:cNvPr id="73733" name="Group 5"/>
            <p:cNvGrpSpPr>
              <a:grpSpLocks/>
            </p:cNvGrpSpPr>
            <p:nvPr/>
          </p:nvGrpSpPr>
          <p:grpSpPr bwMode="auto">
            <a:xfrm>
              <a:off x="864" y="1440"/>
              <a:ext cx="3984" cy="288"/>
              <a:chOff x="864" y="1440"/>
              <a:chExt cx="3984" cy="288"/>
            </a:xfrm>
          </p:grpSpPr>
          <p:sp>
            <p:nvSpPr>
              <p:cNvPr id="73734" name="Line 6"/>
              <p:cNvSpPr>
                <a:spLocks noChangeShapeType="1"/>
              </p:cNvSpPr>
              <p:nvPr/>
            </p:nvSpPr>
            <p:spPr bwMode="auto">
              <a:xfrm rot="16200000" flipH="1">
                <a:off x="4152" y="1416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5" name="Line 7"/>
              <p:cNvSpPr>
                <a:spLocks noChangeShapeType="1"/>
              </p:cNvSpPr>
              <p:nvPr/>
            </p:nvSpPr>
            <p:spPr bwMode="auto">
              <a:xfrm rot="16200000" flipH="1">
                <a:off x="3288" y="1416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6" name="Line 8"/>
              <p:cNvSpPr>
                <a:spLocks noChangeShapeType="1"/>
              </p:cNvSpPr>
              <p:nvPr/>
            </p:nvSpPr>
            <p:spPr bwMode="auto">
              <a:xfrm rot="16200000" flipH="1">
                <a:off x="2424" y="1416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7" name="Line 9"/>
              <p:cNvSpPr>
                <a:spLocks noChangeShapeType="1"/>
              </p:cNvSpPr>
              <p:nvPr/>
            </p:nvSpPr>
            <p:spPr bwMode="auto">
              <a:xfrm rot="16200000" flipH="1">
                <a:off x="1560" y="1416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8" name="Rectangle 10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528" cy="28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CC6600"/>
                    </a:solidFill>
                  </a:rPr>
                  <a:t>IF</a:t>
                </a:r>
                <a:endParaRPr lang="en-US"/>
              </a:p>
            </p:txBody>
          </p:sp>
          <p:sp>
            <p:nvSpPr>
              <p:cNvPr id="73739" name="Rectangle 11"/>
              <p:cNvSpPr>
                <a:spLocks noChangeArrowheads="1"/>
              </p:cNvSpPr>
              <p:nvPr/>
            </p:nvSpPr>
            <p:spPr bwMode="auto">
              <a:xfrm>
                <a:off x="4320" y="1440"/>
                <a:ext cx="528" cy="288"/>
              </a:xfrm>
              <a:prstGeom prst="rect">
                <a:avLst/>
              </a:prstGeom>
              <a:solidFill>
                <a:srgbClr val="33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CC6600"/>
                    </a:solidFill>
                  </a:rPr>
                  <a:t>WB</a:t>
                </a:r>
                <a:endParaRPr lang="en-US"/>
              </a:p>
            </p:txBody>
          </p:sp>
          <p:sp>
            <p:nvSpPr>
              <p:cNvPr id="73740" name="Rectangle 12"/>
              <p:cNvSpPr>
                <a:spLocks noChangeArrowheads="1"/>
              </p:cNvSpPr>
              <p:nvPr/>
            </p:nvSpPr>
            <p:spPr bwMode="auto">
              <a:xfrm>
                <a:off x="3456" y="1440"/>
                <a:ext cx="528" cy="288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CC6600"/>
                    </a:solidFill>
                  </a:rPr>
                  <a:t>MEM</a:t>
                </a:r>
                <a:endParaRPr lang="en-US"/>
              </a:p>
            </p:txBody>
          </p:sp>
          <p:sp>
            <p:nvSpPr>
              <p:cNvPr id="73741" name="Rectangle 13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528" cy="288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FFFFCC"/>
                    </a:solidFill>
                  </a:rPr>
                  <a:t>EX</a:t>
                </a:r>
                <a:endParaRPr lang="en-US"/>
              </a:p>
            </p:txBody>
          </p:sp>
          <p:sp>
            <p:nvSpPr>
              <p:cNvPr id="73742" name="Rectangle 14"/>
              <p:cNvSpPr>
                <a:spLocks noChangeArrowheads="1"/>
              </p:cNvSpPr>
              <p:nvPr/>
            </p:nvSpPr>
            <p:spPr bwMode="auto">
              <a:xfrm>
                <a:off x="1728" y="1440"/>
                <a:ext cx="528" cy="288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CC6600"/>
                    </a:solidFill>
                  </a:rPr>
                  <a:t>ID</a:t>
                </a:r>
                <a:endParaRPr lang="en-US"/>
              </a:p>
            </p:txBody>
          </p:sp>
        </p:grpSp>
        <p:sp>
          <p:nvSpPr>
            <p:cNvPr id="73743" name="Rectangle 15"/>
            <p:cNvSpPr>
              <a:spLocks noChangeArrowheads="1"/>
            </p:cNvSpPr>
            <p:nvPr/>
          </p:nvSpPr>
          <p:spPr bwMode="auto">
            <a:xfrm>
              <a:off x="1488" y="1296"/>
              <a:ext cx="96" cy="62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4" name="Rectangle 16"/>
            <p:cNvSpPr>
              <a:spLocks noChangeArrowheads="1"/>
            </p:cNvSpPr>
            <p:nvPr/>
          </p:nvSpPr>
          <p:spPr bwMode="auto">
            <a:xfrm>
              <a:off x="2352" y="1296"/>
              <a:ext cx="96" cy="62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5" name="Rectangle 17"/>
            <p:cNvSpPr>
              <a:spLocks noChangeArrowheads="1"/>
            </p:cNvSpPr>
            <p:nvPr/>
          </p:nvSpPr>
          <p:spPr bwMode="auto">
            <a:xfrm>
              <a:off x="3216" y="1296"/>
              <a:ext cx="96" cy="62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6" name="Rectangle 18"/>
            <p:cNvSpPr>
              <a:spLocks noChangeArrowheads="1"/>
            </p:cNvSpPr>
            <p:nvPr/>
          </p:nvSpPr>
          <p:spPr bwMode="auto">
            <a:xfrm>
              <a:off x="4080" y="1296"/>
              <a:ext cx="96" cy="62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747" name="Text Box 19"/>
          <p:cNvSpPr txBox="1">
            <a:spLocks noChangeArrowheads="1"/>
          </p:cNvSpPr>
          <p:nvPr/>
        </p:nvSpPr>
        <p:spPr bwMode="auto">
          <a:xfrm>
            <a:off x="457200" y="41910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b="1"/>
              <a:t>or  R7  </a:t>
            </a:r>
            <a:r>
              <a:rPr lang="en-US" b="1">
                <a:sym typeface="Wingdings" charset="0"/>
              </a:rPr>
              <a:t></a:t>
            </a:r>
            <a:r>
              <a:rPr lang="en-US" b="1"/>
              <a:t> R3, R6</a:t>
            </a:r>
            <a:endParaRPr lang="en-US"/>
          </a:p>
        </p:txBody>
      </p:sp>
      <p:grpSp>
        <p:nvGrpSpPr>
          <p:cNvPr id="73748" name="Group 20"/>
          <p:cNvGrpSpPr>
            <a:grpSpLocks/>
          </p:cNvGrpSpPr>
          <p:nvPr/>
        </p:nvGrpSpPr>
        <p:grpSpPr bwMode="auto">
          <a:xfrm>
            <a:off x="4191000" y="4343400"/>
            <a:ext cx="4114800" cy="990600"/>
            <a:chOff x="2640" y="2736"/>
            <a:chExt cx="2592" cy="624"/>
          </a:xfrm>
        </p:grpSpPr>
        <p:sp>
          <p:nvSpPr>
            <p:cNvPr id="73749" name="Line 21"/>
            <p:cNvSpPr>
              <a:spLocks noChangeShapeType="1"/>
            </p:cNvSpPr>
            <p:nvPr/>
          </p:nvSpPr>
          <p:spPr bwMode="auto">
            <a:xfrm rot="16200000" flipH="1">
              <a:off x="5064" y="2856"/>
              <a:ext cx="0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0" name="Line 22"/>
            <p:cNvSpPr>
              <a:spLocks noChangeShapeType="1"/>
            </p:cNvSpPr>
            <p:nvPr/>
          </p:nvSpPr>
          <p:spPr bwMode="auto">
            <a:xfrm rot="16200000" flipH="1">
              <a:off x="4200" y="2856"/>
              <a:ext cx="0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1" name="Rectangle 23"/>
            <p:cNvSpPr>
              <a:spLocks noChangeArrowheads="1"/>
            </p:cNvSpPr>
            <p:nvPr/>
          </p:nvSpPr>
          <p:spPr bwMode="auto">
            <a:xfrm>
              <a:off x="4992" y="2736"/>
              <a:ext cx="96" cy="62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2" name="Line 24"/>
            <p:cNvSpPr>
              <a:spLocks noChangeShapeType="1"/>
            </p:cNvSpPr>
            <p:nvPr/>
          </p:nvSpPr>
          <p:spPr bwMode="auto">
            <a:xfrm rot="16200000" flipH="1">
              <a:off x="3336" y="2856"/>
              <a:ext cx="0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3" name="Rectangle 25"/>
            <p:cNvSpPr>
              <a:spLocks noChangeArrowheads="1"/>
            </p:cNvSpPr>
            <p:nvPr/>
          </p:nvSpPr>
          <p:spPr bwMode="auto">
            <a:xfrm>
              <a:off x="2640" y="2880"/>
              <a:ext cx="528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CC6600"/>
                  </a:solidFill>
                </a:rPr>
                <a:t>IF</a:t>
              </a:r>
              <a:endParaRPr lang="en-US"/>
            </a:p>
          </p:txBody>
        </p:sp>
        <p:sp>
          <p:nvSpPr>
            <p:cNvPr id="73754" name="Rectangle 26"/>
            <p:cNvSpPr>
              <a:spLocks noChangeArrowheads="1"/>
            </p:cNvSpPr>
            <p:nvPr/>
          </p:nvSpPr>
          <p:spPr bwMode="auto">
            <a:xfrm>
              <a:off x="4368" y="2880"/>
              <a:ext cx="528" cy="288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FFCC"/>
                  </a:solidFill>
                </a:rPr>
                <a:t>EX</a:t>
              </a:r>
              <a:endParaRPr lang="en-US"/>
            </a:p>
          </p:txBody>
        </p:sp>
        <p:sp>
          <p:nvSpPr>
            <p:cNvPr id="73755" name="Rectangle 27"/>
            <p:cNvSpPr>
              <a:spLocks noChangeArrowheads="1"/>
            </p:cNvSpPr>
            <p:nvPr/>
          </p:nvSpPr>
          <p:spPr bwMode="auto">
            <a:xfrm>
              <a:off x="3504" y="2880"/>
              <a:ext cx="528" cy="28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CC6600"/>
                  </a:solidFill>
                </a:rPr>
                <a:t>ID</a:t>
              </a:r>
              <a:endParaRPr lang="en-US"/>
            </a:p>
          </p:txBody>
        </p:sp>
        <p:sp>
          <p:nvSpPr>
            <p:cNvPr id="73756" name="Rectangle 28"/>
            <p:cNvSpPr>
              <a:spLocks noChangeArrowheads="1"/>
            </p:cNvSpPr>
            <p:nvPr/>
          </p:nvSpPr>
          <p:spPr bwMode="auto">
            <a:xfrm>
              <a:off x="3264" y="2736"/>
              <a:ext cx="96" cy="62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7" name="Rectangle 29"/>
            <p:cNvSpPr>
              <a:spLocks noChangeArrowheads="1"/>
            </p:cNvSpPr>
            <p:nvPr/>
          </p:nvSpPr>
          <p:spPr bwMode="auto">
            <a:xfrm>
              <a:off x="4128" y="2736"/>
              <a:ext cx="96" cy="62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758" name="Text Box 30"/>
          <p:cNvSpPr txBox="1">
            <a:spLocks noChangeArrowheads="1"/>
          </p:cNvSpPr>
          <p:nvPr/>
        </p:nvSpPr>
        <p:spPr bwMode="auto">
          <a:xfrm>
            <a:off x="457200" y="3124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b="1"/>
              <a:t>sub  R5  </a:t>
            </a:r>
            <a:r>
              <a:rPr lang="en-US" b="1">
                <a:sym typeface="Wingdings" charset="0"/>
              </a:rPr>
              <a:t> </a:t>
            </a:r>
            <a:r>
              <a:rPr lang="en-US" b="1"/>
              <a:t> R3, R4</a:t>
            </a:r>
            <a:endParaRPr lang="en-US"/>
          </a:p>
        </p:txBody>
      </p:sp>
      <p:grpSp>
        <p:nvGrpSpPr>
          <p:cNvPr id="73759" name="Group 31"/>
          <p:cNvGrpSpPr>
            <a:grpSpLocks/>
          </p:cNvGrpSpPr>
          <p:nvPr/>
        </p:nvGrpSpPr>
        <p:grpSpPr bwMode="auto">
          <a:xfrm>
            <a:off x="2819400" y="3276600"/>
            <a:ext cx="5486400" cy="990600"/>
            <a:chOff x="1776" y="2064"/>
            <a:chExt cx="3456" cy="624"/>
          </a:xfrm>
        </p:grpSpPr>
        <p:sp>
          <p:nvSpPr>
            <p:cNvPr id="73760" name="Line 32"/>
            <p:cNvSpPr>
              <a:spLocks noChangeShapeType="1"/>
            </p:cNvSpPr>
            <p:nvPr/>
          </p:nvSpPr>
          <p:spPr bwMode="auto">
            <a:xfrm rot="16200000" flipH="1">
              <a:off x="5064" y="2184"/>
              <a:ext cx="0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1" name="Line 33"/>
            <p:cNvSpPr>
              <a:spLocks noChangeShapeType="1"/>
            </p:cNvSpPr>
            <p:nvPr/>
          </p:nvSpPr>
          <p:spPr bwMode="auto">
            <a:xfrm rot="16200000" flipH="1">
              <a:off x="4200" y="2184"/>
              <a:ext cx="0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2" name="Line 34"/>
            <p:cNvSpPr>
              <a:spLocks noChangeShapeType="1"/>
            </p:cNvSpPr>
            <p:nvPr/>
          </p:nvSpPr>
          <p:spPr bwMode="auto">
            <a:xfrm rot="16200000" flipH="1">
              <a:off x="3336" y="2184"/>
              <a:ext cx="0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3" name="Line 35"/>
            <p:cNvSpPr>
              <a:spLocks noChangeShapeType="1"/>
            </p:cNvSpPr>
            <p:nvPr/>
          </p:nvSpPr>
          <p:spPr bwMode="auto">
            <a:xfrm rot="16200000" flipH="1">
              <a:off x="2472" y="2184"/>
              <a:ext cx="0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4" name="Rectangle 36"/>
            <p:cNvSpPr>
              <a:spLocks noChangeArrowheads="1"/>
            </p:cNvSpPr>
            <p:nvPr/>
          </p:nvSpPr>
          <p:spPr bwMode="auto">
            <a:xfrm>
              <a:off x="1776" y="2208"/>
              <a:ext cx="528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CC6600"/>
                  </a:solidFill>
                </a:rPr>
                <a:t>IF</a:t>
              </a:r>
              <a:endParaRPr lang="en-US"/>
            </a:p>
          </p:txBody>
        </p:sp>
        <p:sp>
          <p:nvSpPr>
            <p:cNvPr id="73765" name="Rectangle 37"/>
            <p:cNvSpPr>
              <a:spLocks noChangeArrowheads="1"/>
            </p:cNvSpPr>
            <p:nvPr/>
          </p:nvSpPr>
          <p:spPr bwMode="auto">
            <a:xfrm>
              <a:off x="4368" y="2208"/>
              <a:ext cx="528" cy="288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CC6600"/>
                  </a:solidFill>
                </a:rPr>
                <a:t>MEM</a:t>
              </a:r>
              <a:endParaRPr lang="en-US"/>
            </a:p>
          </p:txBody>
        </p:sp>
        <p:sp>
          <p:nvSpPr>
            <p:cNvPr id="73766" name="Rectangle 38"/>
            <p:cNvSpPr>
              <a:spLocks noChangeArrowheads="1"/>
            </p:cNvSpPr>
            <p:nvPr/>
          </p:nvSpPr>
          <p:spPr bwMode="auto">
            <a:xfrm>
              <a:off x="3504" y="2208"/>
              <a:ext cx="528" cy="288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FFCC"/>
                  </a:solidFill>
                </a:rPr>
                <a:t>EX</a:t>
              </a:r>
              <a:endParaRPr lang="en-US"/>
            </a:p>
          </p:txBody>
        </p:sp>
        <p:sp>
          <p:nvSpPr>
            <p:cNvPr id="73767" name="Rectangle 39"/>
            <p:cNvSpPr>
              <a:spLocks noChangeArrowheads="1"/>
            </p:cNvSpPr>
            <p:nvPr/>
          </p:nvSpPr>
          <p:spPr bwMode="auto">
            <a:xfrm>
              <a:off x="2640" y="2208"/>
              <a:ext cx="528" cy="28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CC6600"/>
                  </a:solidFill>
                </a:rPr>
                <a:t>ID</a:t>
              </a:r>
              <a:endParaRPr lang="en-US"/>
            </a:p>
          </p:txBody>
        </p:sp>
        <p:sp>
          <p:nvSpPr>
            <p:cNvPr id="73768" name="Rectangle 40"/>
            <p:cNvSpPr>
              <a:spLocks noChangeArrowheads="1"/>
            </p:cNvSpPr>
            <p:nvPr/>
          </p:nvSpPr>
          <p:spPr bwMode="auto">
            <a:xfrm>
              <a:off x="2400" y="2064"/>
              <a:ext cx="96" cy="62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9" name="Rectangle 41"/>
            <p:cNvSpPr>
              <a:spLocks noChangeArrowheads="1"/>
            </p:cNvSpPr>
            <p:nvPr/>
          </p:nvSpPr>
          <p:spPr bwMode="auto">
            <a:xfrm>
              <a:off x="3264" y="2064"/>
              <a:ext cx="96" cy="62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70" name="Rectangle 42"/>
            <p:cNvSpPr>
              <a:spLocks noChangeArrowheads="1"/>
            </p:cNvSpPr>
            <p:nvPr/>
          </p:nvSpPr>
          <p:spPr bwMode="auto">
            <a:xfrm>
              <a:off x="4128" y="2064"/>
              <a:ext cx="96" cy="62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71" name="Rectangle 43"/>
            <p:cNvSpPr>
              <a:spLocks noChangeArrowheads="1"/>
            </p:cNvSpPr>
            <p:nvPr/>
          </p:nvSpPr>
          <p:spPr bwMode="auto">
            <a:xfrm>
              <a:off x="4992" y="2064"/>
              <a:ext cx="96" cy="62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772" name="Line 44"/>
          <p:cNvSpPr>
            <a:spLocks noChangeShapeType="1"/>
          </p:cNvSpPr>
          <p:nvPr/>
        </p:nvSpPr>
        <p:spPr bwMode="auto">
          <a:xfrm flipH="1">
            <a:off x="5562600" y="2514600"/>
            <a:ext cx="990600" cy="1219200"/>
          </a:xfrm>
          <a:prstGeom prst="line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73" name="Line 45"/>
          <p:cNvSpPr>
            <a:spLocks noChangeShapeType="1"/>
          </p:cNvSpPr>
          <p:nvPr/>
        </p:nvSpPr>
        <p:spPr bwMode="auto">
          <a:xfrm>
            <a:off x="6553200" y="2514600"/>
            <a:ext cx="381000" cy="2133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74" name="Text Box 46"/>
          <p:cNvSpPr txBox="1">
            <a:spLocks noChangeArrowheads="1"/>
          </p:cNvSpPr>
          <p:nvPr/>
        </p:nvSpPr>
        <p:spPr bwMode="auto">
          <a:xfrm>
            <a:off x="0" y="5562600"/>
            <a:ext cx="8839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857250" indent="-40005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7155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 eaLnBrk="0" hangingPunct="0">
              <a:spcBef>
                <a:spcPct val="50000"/>
              </a:spcBef>
              <a:buFontTx/>
              <a:buChar char="•"/>
            </a:pPr>
            <a:r>
              <a:rPr lang="en-US" sz="2800" dirty="0">
                <a:solidFill>
                  <a:schemeClr val="accent2"/>
                </a:solidFill>
                <a:latin typeface="Comic Sans MS" charset="0"/>
              </a:rPr>
              <a:t>Forwarding cannot eliminate all stalls in deep pipelines!</a:t>
            </a:r>
            <a:endParaRPr lang="en-US" sz="2800" dirty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74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utoUpdateAnimBg="0"/>
      <p:bldP spid="73747" grpId="0" autoUpdateAnimBg="0"/>
      <p:bldP spid="73758" grpId="0" autoUpdateAnimBg="0"/>
      <p:bldP spid="73772" grpId="0" animBg="1"/>
      <p:bldP spid="73773" grpId="0" animBg="1"/>
      <p:bldP spid="7377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822323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/>
              <a:t>Data Hazard Solutions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534400" cy="46482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285750" indent="-285750"/>
            <a:r>
              <a:rPr lang="en-US" sz="2800" dirty="0">
                <a:solidFill>
                  <a:srgbClr val="CC6600"/>
                </a:solidFill>
              </a:rPr>
              <a:t>Interlock:</a:t>
            </a:r>
            <a:r>
              <a:rPr lang="en-US" sz="2800" dirty="0"/>
              <a:t> Hardware detect data dependency and stalls dependent </a:t>
            </a:r>
            <a:r>
              <a:rPr lang="en-US" sz="2800" dirty="0" err="1"/>
              <a:t>instrns</a:t>
            </a:r>
            <a:r>
              <a:rPr lang="en-US" sz="2800" dirty="0"/>
              <a:t>.</a:t>
            </a:r>
          </a:p>
          <a:p>
            <a:pPr marL="285750" indent="-285750"/>
            <a:r>
              <a:rPr lang="en-US" sz="2800" dirty="0" err="1">
                <a:solidFill>
                  <a:srgbClr val="CC6600"/>
                </a:solidFill>
              </a:rPr>
              <a:t>Byepassing</a:t>
            </a:r>
            <a:r>
              <a:rPr lang="en-US" sz="2800" dirty="0">
                <a:solidFill>
                  <a:srgbClr val="CC6600"/>
                </a:solidFill>
              </a:rPr>
              <a:t> or Forwarding:</a:t>
            </a:r>
            <a:r>
              <a:rPr lang="en-US" sz="2800" dirty="0"/>
              <a:t> Computed data forwarded as soon as available (from EX or MEM stage)  </a:t>
            </a:r>
          </a:p>
          <a:p>
            <a:pPr marL="685800" lvl="1"/>
            <a:r>
              <a:rPr lang="en-US" sz="2400" dirty="0"/>
              <a:t>For what Ops from MEM stage?</a:t>
            </a:r>
          </a:p>
          <a:p>
            <a:pPr marL="685800" lvl="1"/>
            <a:r>
              <a:rPr lang="en-US" sz="2400" dirty="0"/>
              <a:t>Can </a:t>
            </a:r>
            <a:r>
              <a:rPr lang="en-US" sz="2400" dirty="0" err="1"/>
              <a:t>byepassing</a:t>
            </a:r>
            <a:r>
              <a:rPr lang="en-US" sz="2400" dirty="0"/>
              <a:t> avoid all stalls? </a:t>
            </a:r>
          </a:p>
          <a:p>
            <a:pPr marL="285750"/>
            <a:r>
              <a:rPr lang="en-US" sz="2800" dirty="0">
                <a:solidFill>
                  <a:srgbClr val="CC6600"/>
                </a:solidFill>
              </a:rPr>
              <a:t>Instruction Scheduling: </a:t>
            </a:r>
            <a:r>
              <a:rPr lang="en-US" sz="2800" dirty="0">
                <a:solidFill>
                  <a:schemeClr val="accent2"/>
                </a:solidFill>
              </a:rPr>
              <a:t>Reorder  </a:t>
            </a:r>
            <a:r>
              <a:rPr lang="en-US" sz="2800" dirty="0" err="1">
                <a:solidFill>
                  <a:schemeClr val="accent2"/>
                </a:solidFill>
              </a:rPr>
              <a:t>instrns</a:t>
            </a:r>
            <a:r>
              <a:rPr lang="en-US" sz="2800" dirty="0">
                <a:solidFill>
                  <a:schemeClr val="accent2"/>
                </a:solidFill>
              </a:rPr>
              <a:t>. such that dependent </a:t>
            </a:r>
            <a:r>
              <a:rPr lang="en-US" sz="2800" dirty="0" err="1">
                <a:solidFill>
                  <a:schemeClr val="accent2"/>
                </a:solidFill>
              </a:rPr>
              <a:t>instrns</a:t>
            </a:r>
            <a:r>
              <a:rPr lang="en-US" sz="2800" dirty="0">
                <a:solidFill>
                  <a:schemeClr val="accent2"/>
                </a:solidFill>
              </a:rPr>
              <a:t>. are 2-3 cycles apart.</a:t>
            </a:r>
          </a:p>
          <a:p>
            <a:pPr marL="685800" lvl="1"/>
            <a:r>
              <a:rPr lang="en-US" sz="2400" dirty="0">
                <a:solidFill>
                  <a:schemeClr val="accent2"/>
                </a:solidFill>
              </a:rPr>
              <a:t>Static Instruction Scheduling</a:t>
            </a:r>
          </a:p>
          <a:p>
            <a:pPr marL="685800" lvl="1"/>
            <a:r>
              <a:rPr lang="en-US" sz="2400" dirty="0">
                <a:solidFill>
                  <a:schemeClr val="accent2"/>
                </a:solidFill>
              </a:rPr>
              <a:t>Dynamic Instruction Scheduling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76600" y="6477000"/>
            <a:ext cx="2895600" cy="228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E0-243©RG@IISc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613D7-672A-EC41-9A8E-6D4888BADEF1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7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663573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/>
              <a:t>Control Hazard </a:t>
            </a:r>
          </a:p>
        </p:txBody>
      </p:sp>
      <p:sp>
        <p:nvSpPr>
          <p:cNvPr id="7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76600" y="6477000"/>
            <a:ext cx="2895600" cy="228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E0-243©RG@IISc</a:t>
            </a:r>
          </a:p>
        </p:txBody>
      </p:sp>
      <p:sp>
        <p:nvSpPr>
          <p:cNvPr id="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93F02-3CC6-5E4F-A9C9-FF0159418600}" type="slidenum">
              <a:rPr lang="en-US"/>
              <a:pPr/>
              <a:t>18</a:t>
            </a:fld>
            <a:endParaRPr lang="en-US"/>
          </a:p>
        </p:txBody>
      </p:sp>
      <p:grpSp>
        <p:nvGrpSpPr>
          <p:cNvPr id="81987" name="Group 67"/>
          <p:cNvGrpSpPr>
            <a:grpSpLocks/>
          </p:cNvGrpSpPr>
          <p:nvPr/>
        </p:nvGrpSpPr>
        <p:grpSpPr bwMode="auto">
          <a:xfrm>
            <a:off x="381000" y="3048000"/>
            <a:ext cx="7848600" cy="1066800"/>
            <a:chOff x="240" y="1920"/>
            <a:chExt cx="4944" cy="672"/>
          </a:xfrm>
        </p:grpSpPr>
        <p:sp>
          <p:nvSpPr>
            <p:cNvPr id="81935" name="Text Box 15"/>
            <p:cNvSpPr txBox="1">
              <a:spLocks noChangeArrowheads="1"/>
            </p:cNvSpPr>
            <p:nvPr/>
          </p:nvSpPr>
          <p:spPr bwMode="auto">
            <a:xfrm>
              <a:off x="240" y="1920"/>
              <a:ext cx="187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b="1"/>
                <a:t>Fetch  instrn. </a:t>
              </a:r>
              <a:r>
                <a:rPr lang="en-US" b="1" i="1"/>
                <a:t>(i +1)</a:t>
              </a:r>
              <a:r>
                <a:rPr lang="en-US" b="1"/>
                <a:t>  or from target?</a:t>
              </a:r>
              <a:endParaRPr lang="en-US"/>
            </a:p>
          </p:txBody>
        </p:sp>
        <p:grpSp>
          <p:nvGrpSpPr>
            <p:cNvPr id="81936" name="Group 16"/>
            <p:cNvGrpSpPr>
              <a:grpSpLocks/>
            </p:cNvGrpSpPr>
            <p:nvPr/>
          </p:nvGrpSpPr>
          <p:grpSpPr bwMode="auto">
            <a:xfrm>
              <a:off x="1728" y="1968"/>
              <a:ext cx="3456" cy="624"/>
              <a:chOff x="1728" y="1968"/>
              <a:chExt cx="3456" cy="624"/>
            </a:xfrm>
          </p:grpSpPr>
          <p:sp>
            <p:nvSpPr>
              <p:cNvPr id="81937" name="Line 17"/>
              <p:cNvSpPr>
                <a:spLocks noChangeShapeType="1"/>
              </p:cNvSpPr>
              <p:nvPr/>
            </p:nvSpPr>
            <p:spPr bwMode="auto">
              <a:xfrm rot="16200000" flipH="1">
                <a:off x="5016" y="2088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38" name="Line 18"/>
              <p:cNvSpPr>
                <a:spLocks noChangeShapeType="1"/>
              </p:cNvSpPr>
              <p:nvPr/>
            </p:nvSpPr>
            <p:spPr bwMode="auto">
              <a:xfrm rot="16200000" flipH="1">
                <a:off x="4152" y="2088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39" name="Line 19"/>
              <p:cNvSpPr>
                <a:spLocks noChangeShapeType="1"/>
              </p:cNvSpPr>
              <p:nvPr/>
            </p:nvSpPr>
            <p:spPr bwMode="auto">
              <a:xfrm rot="16200000" flipH="1">
                <a:off x="3288" y="2088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40" name="Line 20"/>
              <p:cNvSpPr>
                <a:spLocks noChangeShapeType="1"/>
              </p:cNvSpPr>
              <p:nvPr/>
            </p:nvSpPr>
            <p:spPr bwMode="auto">
              <a:xfrm rot="16200000" flipH="1">
                <a:off x="2424" y="2088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41" name="Rectangle 21"/>
              <p:cNvSpPr>
                <a:spLocks noChangeArrowheads="1"/>
              </p:cNvSpPr>
              <p:nvPr/>
            </p:nvSpPr>
            <p:spPr bwMode="auto">
              <a:xfrm>
                <a:off x="1728" y="2112"/>
                <a:ext cx="528" cy="28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CC6600"/>
                    </a:solidFill>
                  </a:rPr>
                  <a:t>IF</a:t>
                </a:r>
                <a:endParaRPr lang="en-US"/>
              </a:p>
            </p:txBody>
          </p:sp>
          <p:sp>
            <p:nvSpPr>
              <p:cNvPr id="81942" name="Rectangle 22"/>
              <p:cNvSpPr>
                <a:spLocks noChangeArrowheads="1"/>
              </p:cNvSpPr>
              <p:nvPr/>
            </p:nvSpPr>
            <p:spPr bwMode="auto">
              <a:xfrm>
                <a:off x="4320" y="2112"/>
                <a:ext cx="528" cy="288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CC6600"/>
                    </a:solidFill>
                  </a:rPr>
                  <a:t>MEM</a:t>
                </a:r>
                <a:endParaRPr lang="en-US"/>
              </a:p>
            </p:txBody>
          </p:sp>
          <p:sp>
            <p:nvSpPr>
              <p:cNvPr id="81943" name="Rectangle 23"/>
              <p:cNvSpPr>
                <a:spLocks noChangeArrowheads="1"/>
              </p:cNvSpPr>
              <p:nvPr/>
            </p:nvSpPr>
            <p:spPr bwMode="auto">
              <a:xfrm>
                <a:off x="3456" y="2112"/>
                <a:ext cx="528" cy="288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FFFFCC"/>
                    </a:solidFill>
                  </a:rPr>
                  <a:t>EX</a:t>
                </a:r>
                <a:endParaRPr lang="en-US"/>
              </a:p>
            </p:txBody>
          </p:sp>
          <p:sp>
            <p:nvSpPr>
              <p:cNvPr id="81944" name="Rectangle 24"/>
              <p:cNvSpPr>
                <a:spLocks noChangeArrowheads="1"/>
              </p:cNvSpPr>
              <p:nvPr/>
            </p:nvSpPr>
            <p:spPr bwMode="auto">
              <a:xfrm>
                <a:off x="2592" y="2112"/>
                <a:ext cx="528" cy="288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CC6600"/>
                    </a:solidFill>
                  </a:rPr>
                  <a:t>ID</a:t>
                </a:r>
                <a:endParaRPr lang="en-US"/>
              </a:p>
            </p:txBody>
          </p:sp>
          <p:sp>
            <p:nvSpPr>
              <p:cNvPr id="81945" name="Rectangle 25"/>
              <p:cNvSpPr>
                <a:spLocks noChangeArrowheads="1"/>
              </p:cNvSpPr>
              <p:nvPr/>
            </p:nvSpPr>
            <p:spPr bwMode="auto">
              <a:xfrm>
                <a:off x="2352" y="1968"/>
                <a:ext cx="96" cy="62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46" name="Rectangle 26"/>
              <p:cNvSpPr>
                <a:spLocks noChangeArrowheads="1"/>
              </p:cNvSpPr>
              <p:nvPr/>
            </p:nvSpPr>
            <p:spPr bwMode="auto">
              <a:xfrm>
                <a:off x="3216" y="1968"/>
                <a:ext cx="96" cy="62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47" name="Rectangle 27"/>
              <p:cNvSpPr>
                <a:spLocks noChangeArrowheads="1"/>
              </p:cNvSpPr>
              <p:nvPr/>
            </p:nvSpPr>
            <p:spPr bwMode="auto">
              <a:xfrm>
                <a:off x="4080" y="1968"/>
                <a:ext cx="96" cy="62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48" name="Rectangle 28"/>
              <p:cNvSpPr>
                <a:spLocks noChangeArrowheads="1"/>
              </p:cNvSpPr>
              <p:nvPr/>
            </p:nvSpPr>
            <p:spPr bwMode="auto">
              <a:xfrm>
                <a:off x="4944" y="1968"/>
                <a:ext cx="96" cy="62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1956" name="Group 36"/>
          <p:cNvGrpSpPr>
            <a:grpSpLocks/>
          </p:cNvGrpSpPr>
          <p:nvPr/>
        </p:nvGrpSpPr>
        <p:grpSpPr bwMode="auto">
          <a:xfrm>
            <a:off x="2743200" y="3314700"/>
            <a:ext cx="6324600" cy="571500"/>
            <a:chOff x="1728" y="2088"/>
            <a:chExt cx="3984" cy="360"/>
          </a:xfrm>
        </p:grpSpPr>
        <p:sp>
          <p:nvSpPr>
            <p:cNvPr id="81957" name="AutoShape 37"/>
            <p:cNvSpPr>
              <a:spLocks noChangeArrowheads="1"/>
            </p:cNvSpPr>
            <p:nvPr/>
          </p:nvSpPr>
          <p:spPr bwMode="auto">
            <a:xfrm>
              <a:off x="1728" y="2088"/>
              <a:ext cx="528" cy="336"/>
            </a:xfrm>
            <a:prstGeom prst="cloudCallout">
              <a:avLst>
                <a:gd name="adj1" fmla="val -43750"/>
                <a:gd name="adj2" fmla="val 7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/>
            </a:p>
          </p:txBody>
        </p:sp>
        <p:sp>
          <p:nvSpPr>
            <p:cNvPr id="81958" name="AutoShape 38"/>
            <p:cNvSpPr>
              <a:spLocks noChangeArrowheads="1"/>
            </p:cNvSpPr>
            <p:nvPr/>
          </p:nvSpPr>
          <p:spPr bwMode="auto">
            <a:xfrm>
              <a:off x="2592" y="2088"/>
              <a:ext cx="528" cy="336"/>
            </a:xfrm>
            <a:prstGeom prst="cloudCallout">
              <a:avLst>
                <a:gd name="adj1" fmla="val -43750"/>
                <a:gd name="adj2" fmla="val 7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/>
            </a:p>
          </p:txBody>
        </p:sp>
        <p:sp>
          <p:nvSpPr>
            <p:cNvPr id="81959" name="AutoShape 39"/>
            <p:cNvSpPr>
              <a:spLocks noChangeArrowheads="1"/>
            </p:cNvSpPr>
            <p:nvPr/>
          </p:nvSpPr>
          <p:spPr bwMode="auto">
            <a:xfrm>
              <a:off x="4320" y="2088"/>
              <a:ext cx="528" cy="336"/>
            </a:xfrm>
            <a:prstGeom prst="cloudCallout">
              <a:avLst>
                <a:gd name="adj1" fmla="val -43750"/>
                <a:gd name="adj2" fmla="val 7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/>
            </a:p>
          </p:txBody>
        </p:sp>
        <p:sp>
          <p:nvSpPr>
            <p:cNvPr id="81960" name="AutoShape 40"/>
            <p:cNvSpPr>
              <a:spLocks noChangeArrowheads="1"/>
            </p:cNvSpPr>
            <p:nvPr/>
          </p:nvSpPr>
          <p:spPr bwMode="auto">
            <a:xfrm>
              <a:off x="3456" y="2088"/>
              <a:ext cx="528" cy="336"/>
            </a:xfrm>
            <a:prstGeom prst="cloudCallout">
              <a:avLst>
                <a:gd name="adj1" fmla="val -189204"/>
                <a:gd name="adj2" fmla="val 21279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/>
            </a:p>
          </p:txBody>
        </p:sp>
        <p:sp>
          <p:nvSpPr>
            <p:cNvPr id="81961" name="AutoShape 41"/>
            <p:cNvSpPr>
              <a:spLocks noChangeArrowheads="1"/>
            </p:cNvSpPr>
            <p:nvPr/>
          </p:nvSpPr>
          <p:spPr bwMode="auto">
            <a:xfrm>
              <a:off x="5184" y="2112"/>
              <a:ext cx="528" cy="336"/>
            </a:xfrm>
            <a:prstGeom prst="cloudCallout">
              <a:avLst>
                <a:gd name="adj1" fmla="val -43750"/>
                <a:gd name="adj2" fmla="val 7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/>
            </a:p>
          </p:txBody>
        </p:sp>
      </p:grpSp>
      <p:grpSp>
        <p:nvGrpSpPr>
          <p:cNvPr id="81988" name="Group 68"/>
          <p:cNvGrpSpPr>
            <a:grpSpLocks/>
          </p:cNvGrpSpPr>
          <p:nvPr/>
        </p:nvGrpSpPr>
        <p:grpSpPr bwMode="auto">
          <a:xfrm>
            <a:off x="457200" y="4191000"/>
            <a:ext cx="7772400" cy="990600"/>
            <a:chOff x="288" y="2640"/>
            <a:chExt cx="4896" cy="624"/>
          </a:xfrm>
        </p:grpSpPr>
        <p:grpSp>
          <p:nvGrpSpPr>
            <p:cNvPr id="81924" name="Group 4"/>
            <p:cNvGrpSpPr>
              <a:grpSpLocks/>
            </p:cNvGrpSpPr>
            <p:nvPr/>
          </p:nvGrpSpPr>
          <p:grpSpPr bwMode="auto">
            <a:xfrm>
              <a:off x="2592" y="2640"/>
              <a:ext cx="2592" cy="624"/>
              <a:chOff x="2592" y="2640"/>
              <a:chExt cx="2592" cy="624"/>
            </a:xfrm>
          </p:grpSpPr>
          <p:sp>
            <p:nvSpPr>
              <p:cNvPr id="81925" name="Rectangle 5"/>
              <p:cNvSpPr>
                <a:spLocks noChangeArrowheads="1"/>
              </p:cNvSpPr>
              <p:nvPr/>
            </p:nvSpPr>
            <p:spPr bwMode="auto">
              <a:xfrm>
                <a:off x="3216" y="2640"/>
                <a:ext cx="96" cy="62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1926" name="Group 6"/>
              <p:cNvGrpSpPr>
                <a:grpSpLocks/>
              </p:cNvGrpSpPr>
              <p:nvPr/>
            </p:nvGrpSpPr>
            <p:grpSpPr bwMode="auto">
              <a:xfrm>
                <a:off x="2592" y="2640"/>
                <a:ext cx="2592" cy="624"/>
                <a:chOff x="2640" y="2736"/>
                <a:chExt cx="2592" cy="624"/>
              </a:xfrm>
            </p:grpSpPr>
            <p:sp>
              <p:nvSpPr>
                <p:cNvPr id="81927" name="Line 7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5064" y="2856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28" name="Line 8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4200" y="2856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29" name="Rectangle 9"/>
                <p:cNvSpPr>
                  <a:spLocks noChangeArrowheads="1"/>
                </p:cNvSpPr>
                <p:nvPr/>
              </p:nvSpPr>
              <p:spPr bwMode="auto">
                <a:xfrm>
                  <a:off x="4992" y="2736"/>
                  <a:ext cx="96" cy="62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30" name="Line 10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3336" y="2856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31" name="Rectangle 11"/>
                <p:cNvSpPr>
                  <a:spLocks noChangeArrowheads="1"/>
                </p:cNvSpPr>
                <p:nvPr/>
              </p:nvSpPr>
              <p:spPr bwMode="auto">
                <a:xfrm>
                  <a:off x="2640" y="2880"/>
                  <a:ext cx="528" cy="288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b="1">
                      <a:solidFill>
                        <a:srgbClr val="CC6600"/>
                      </a:solidFill>
                    </a:rPr>
                    <a:t>IF</a:t>
                  </a:r>
                  <a:endParaRPr lang="en-US"/>
                </a:p>
              </p:txBody>
            </p:sp>
            <p:sp>
              <p:nvSpPr>
                <p:cNvPr id="81932" name="Rectangle 12"/>
                <p:cNvSpPr>
                  <a:spLocks noChangeArrowheads="1"/>
                </p:cNvSpPr>
                <p:nvPr/>
              </p:nvSpPr>
              <p:spPr bwMode="auto">
                <a:xfrm>
                  <a:off x="4368" y="2880"/>
                  <a:ext cx="528" cy="288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b="1">
                      <a:solidFill>
                        <a:srgbClr val="FFFFCC"/>
                      </a:solidFill>
                    </a:rPr>
                    <a:t>EX</a:t>
                  </a:r>
                  <a:endParaRPr lang="en-US"/>
                </a:p>
              </p:txBody>
            </p:sp>
            <p:sp>
              <p:nvSpPr>
                <p:cNvPr id="81933" name="Rectangle 13"/>
                <p:cNvSpPr>
                  <a:spLocks noChangeArrowheads="1"/>
                </p:cNvSpPr>
                <p:nvPr/>
              </p:nvSpPr>
              <p:spPr bwMode="auto">
                <a:xfrm>
                  <a:off x="3504" y="2880"/>
                  <a:ext cx="528" cy="288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b="1">
                      <a:solidFill>
                        <a:srgbClr val="CC6600"/>
                      </a:solidFill>
                    </a:rPr>
                    <a:t>ID</a:t>
                  </a:r>
                  <a:endParaRPr lang="en-US"/>
                </a:p>
              </p:txBody>
            </p:sp>
            <p:sp>
              <p:nvSpPr>
                <p:cNvPr id="81934" name="Rectangle 14"/>
                <p:cNvSpPr>
                  <a:spLocks noChangeArrowheads="1"/>
                </p:cNvSpPr>
                <p:nvPr/>
              </p:nvSpPr>
              <p:spPr bwMode="auto">
                <a:xfrm>
                  <a:off x="4128" y="2736"/>
                  <a:ext cx="96" cy="624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1967" name="Text Box 47"/>
            <p:cNvSpPr txBox="1">
              <a:spLocks noChangeArrowheads="1"/>
            </p:cNvSpPr>
            <p:nvPr/>
          </p:nvSpPr>
          <p:spPr bwMode="auto">
            <a:xfrm>
              <a:off x="288" y="2640"/>
              <a:ext cx="187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b="1"/>
                <a:t>Fetch  instrn. </a:t>
              </a:r>
              <a:r>
                <a:rPr lang="en-US" b="1" i="1"/>
                <a:t>(i +1)</a:t>
              </a:r>
              <a:r>
                <a:rPr lang="en-US" b="1"/>
                <a:t>  or from target?</a:t>
              </a:r>
              <a:endParaRPr lang="en-US"/>
            </a:p>
          </p:txBody>
        </p:sp>
      </p:grpSp>
      <p:grpSp>
        <p:nvGrpSpPr>
          <p:cNvPr id="81989" name="Group 69"/>
          <p:cNvGrpSpPr>
            <a:grpSpLocks/>
          </p:cNvGrpSpPr>
          <p:nvPr/>
        </p:nvGrpSpPr>
        <p:grpSpPr bwMode="auto">
          <a:xfrm>
            <a:off x="533400" y="5257800"/>
            <a:ext cx="7696200" cy="990600"/>
            <a:chOff x="336" y="3312"/>
            <a:chExt cx="4848" cy="624"/>
          </a:xfrm>
        </p:grpSpPr>
        <p:grpSp>
          <p:nvGrpSpPr>
            <p:cNvPr id="81949" name="Group 29"/>
            <p:cNvGrpSpPr>
              <a:grpSpLocks/>
            </p:cNvGrpSpPr>
            <p:nvPr/>
          </p:nvGrpSpPr>
          <p:grpSpPr bwMode="auto">
            <a:xfrm>
              <a:off x="3456" y="3312"/>
              <a:ext cx="1728" cy="624"/>
              <a:chOff x="3456" y="3312"/>
              <a:chExt cx="1728" cy="624"/>
            </a:xfrm>
          </p:grpSpPr>
          <p:sp>
            <p:nvSpPr>
              <p:cNvPr id="81950" name="Line 30"/>
              <p:cNvSpPr>
                <a:spLocks noChangeShapeType="1"/>
              </p:cNvSpPr>
              <p:nvPr/>
            </p:nvSpPr>
            <p:spPr bwMode="auto">
              <a:xfrm rot="16200000" flipH="1">
                <a:off x="5016" y="343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51" name="Line 31"/>
              <p:cNvSpPr>
                <a:spLocks noChangeShapeType="1"/>
              </p:cNvSpPr>
              <p:nvPr/>
            </p:nvSpPr>
            <p:spPr bwMode="auto">
              <a:xfrm rot="16200000" flipH="1">
                <a:off x="4152" y="343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52" name="Rectangle 32"/>
              <p:cNvSpPr>
                <a:spLocks noChangeArrowheads="1"/>
              </p:cNvSpPr>
              <p:nvPr/>
            </p:nvSpPr>
            <p:spPr bwMode="auto">
              <a:xfrm>
                <a:off x="3456" y="3456"/>
                <a:ext cx="528" cy="28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CC6600"/>
                    </a:solidFill>
                  </a:rPr>
                  <a:t>IF</a:t>
                </a:r>
                <a:endParaRPr lang="en-US"/>
              </a:p>
            </p:txBody>
          </p:sp>
          <p:sp>
            <p:nvSpPr>
              <p:cNvPr id="81953" name="Rectangle 33"/>
              <p:cNvSpPr>
                <a:spLocks noChangeArrowheads="1"/>
              </p:cNvSpPr>
              <p:nvPr/>
            </p:nvSpPr>
            <p:spPr bwMode="auto">
              <a:xfrm>
                <a:off x="4320" y="3456"/>
                <a:ext cx="528" cy="288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CC6600"/>
                    </a:solidFill>
                  </a:rPr>
                  <a:t>ID</a:t>
                </a:r>
                <a:endParaRPr lang="en-US"/>
              </a:p>
            </p:txBody>
          </p:sp>
          <p:sp>
            <p:nvSpPr>
              <p:cNvPr id="81954" name="Rectangle 34"/>
              <p:cNvSpPr>
                <a:spLocks noChangeArrowheads="1"/>
              </p:cNvSpPr>
              <p:nvPr/>
            </p:nvSpPr>
            <p:spPr bwMode="auto">
              <a:xfrm>
                <a:off x="4080" y="3312"/>
                <a:ext cx="96" cy="62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55" name="Rectangle 35"/>
              <p:cNvSpPr>
                <a:spLocks noChangeArrowheads="1"/>
              </p:cNvSpPr>
              <p:nvPr/>
            </p:nvSpPr>
            <p:spPr bwMode="auto">
              <a:xfrm>
                <a:off x="4944" y="3312"/>
                <a:ext cx="96" cy="62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968" name="Text Box 48"/>
            <p:cNvSpPr txBox="1">
              <a:spLocks noChangeArrowheads="1"/>
            </p:cNvSpPr>
            <p:nvPr/>
          </p:nvSpPr>
          <p:spPr bwMode="auto">
            <a:xfrm>
              <a:off x="336" y="3360"/>
              <a:ext cx="278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b="1"/>
                <a:t>Branch resolved Fetch appropriate  instrn. </a:t>
              </a:r>
              <a:endParaRPr lang="en-US"/>
            </a:p>
          </p:txBody>
        </p:sp>
      </p:grpSp>
      <p:grpSp>
        <p:nvGrpSpPr>
          <p:cNvPr id="81986" name="Group 66"/>
          <p:cNvGrpSpPr>
            <a:grpSpLocks/>
          </p:cNvGrpSpPr>
          <p:nvPr/>
        </p:nvGrpSpPr>
        <p:grpSpPr bwMode="auto">
          <a:xfrm>
            <a:off x="457200" y="1676400"/>
            <a:ext cx="7239000" cy="1371600"/>
            <a:chOff x="288" y="1056"/>
            <a:chExt cx="4560" cy="864"/>
          </a:xfrm>
        </p:grpSpPr>
        <p:sp>
          <p:nvSpPr>
            <p:cNvPr id="81923" name="Text Box 3"/>
            <p:cNvSpPr txBox="1">
              <a:spLocks noChangeArrowheads="1"/>
            </p:cNvSpPr>
            <p:nvPr/>
          </p:nvSpPr>
          <p:spPr bwMode="auto">
            <a:xfrm>
              <a:off x="288" y="1056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b="1"/>
                <a:t>beqz  R3, out</a:t>
              </a:r>
              <a:endParaRPr lang="en-US"/>
            </a:p>
          </p:txBody>
        </p:sp>
        <p:grpSp>
          <p:nvGrpSpPr>
            <p:cNvPr id="81969" name="Group 49"/>
            <p:cNvGrpSpPr>
              <a:grpSpLocks/>
            </p:cNvGrpSpPr>
            <p:nvPr/>
          </p:nvGrpSpPr>
          <p:grpSpPr bwMode="auto">
            <a:xfrm>
              <a:off x="864" y="1296"/>
              <a:ext cx="3984" cy="624"/>
              <a:chOff x="864" y="1296"/>
              <a:chExt cx="3984" cy="624"/>
            </a:xfrm>
          </p:grpSpPr>
          <p:sp>
            <p:nvSpPr>
              <p:cNvPr id="81970" name="Line 50"/>
              <p:cNvSpPr>
                <a:spLocks noChangeShapeType="1"/>
              </p:cNvSpPr>
              <p:nvPr/>
            </p:nvSpPr>
            <p:spPr bwMode="auto">
              <a:xfrm rot="16200000" flipH="1">
                <a:off x="4152" y="1416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71" name="Line 51"/>
              <p:cNvSpPr>
                <a:spLocks noChangeShapeType="1"/>
              </p:cNvSpPr>
              <p:nvPr/>
            </p:nvSpPr>
            <p:spPr bwMode="auto">
              <a:xfrm rot="16200000" flipH="1">
                <a:off x="3288" y="1416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72" name="Line 52"/>
              <p:cNvSpPr>
                <a:spLocks noChangeShapeType="1"/>
              </p:cNvSpPr>
              <p:nvPr/>
            </p:nvSpPr>
            <p:spPr bwMode="auto">
              <a:xfrm rot="16200000" flipH="1">
                <a:off x="2424" y="1416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73" name="Line 53"/>
              <p:cNvSpPr>
                <a:spLocks noChangeShapeType="1"/>
              </p:cNvSpPr>
              <p:nvPr/>
            </p:nvSpPr>
            <p:spPr bwMode="auto">
              <a:xfrm rot="16200000" flipH="1">
                <a:off x="1560" y="1416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74" name="Rectangle 54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528" cy="28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CC6600"/>
                    </a:solidFill>
                  </a:rPr>
                  <a:t>IF</a:t>
                </a:r>
                <a:endParaRPr lang="en-US"/>
              </a:p>
            </p:txBody>
          </p:sp>
          <p:sp>
            <p:nvSpPr>
              <p:cNvPr id="81975" name="Rectangle 55"/>
              <p:cNvSpPr>
                <a:spLocks noChangeArrowheads="1"/>
              </p:cNvSpPr>
              <p:nvPr/>
            </p:nvSpPr>
            <p:spPr bwMode="auto">
              <a:xfrm>
                <a:off x="4320" y="1440"/>
                <a:ext cx="528" cy="288"/>
              </a:xfrm>
              <a:prstGeom prst="rect">
                <a:avLst/>
              </a:prstGeom>
              <a:solidFill>
                <a:srgbClr val="33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CC6600"/>
                    </a:solidFill>
                  </a:rPr>
                  <a:t>WB</a:t>
                </a:r>
                <a:endParaRPr lang="en-US"/>
              </a:p>
            </p:txBody>
          </p:sp>
          <p:sp>
            <p:nvSpPr>
              <p:cNvPr id="81976" name="Rectangle 56"/>
              <p:cNvSpPr>
                <a:spLocks noChangeArrowheads="1"/>
              </p:cNvSpPr>
              <p:nvPr/>
            </p:nvSpPr>
            <p:spPr bwMode="auto">
              <a:xfrm>
                <a:off x="3456" y="1440"/>
                <a:ext cx="528" cy="288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CC6600"/>
                    </a:solidFill>
                  </a:rPr>
                  <a:t>MEM</a:t>
                </a:r>
                <a:endParaRPr lang="en-US"/>
              </a:p>
            </p:txBody>
          </p:sp>
          <p:sp>
            <p:nvSpPr>
              <p:cNvPr id="81977" name="Rectangle 57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528" cy="288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FFFFCC"/>
                    </a:solidFill>
                  </a:rPr>
                  <a:t>EX</a:t>
                </a:r>
                <a:endParaRPr lang="en-US"/>
              </a:p>
            </p:txBody>
          </p:sp>
          <p:sp>
            <p:nvSpPr>
              <p:cNvPr id="81978" name="Rectangle 58"/>
              <p:cNvSpPr>
                <a:spLocks noChangeArrowheads="1"/>
              </p:cNvSpPr>
              <p:nvPr/>
            </p:nvSpPr>
            <p:spPr bwMode="auto">
              <a:xfrm>
                <a:off x="1728" y="1440"/>
                <a:ext cx="528" cy="288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CC6600"/>
                    </a:solidFill>
                  </a:rPr>
                  <a:t>ID</a:t>
                </a:r>
                <a:endParaRPr lang="en-US"/>
              </a:p>
            </p:txBody>
          </p:sp>
          <p:sp>
            <p:nvSpPr>
              <p:cNvPr id="81979" name="Rectangle 59"/>
              <p:cNvSpPr>
                <a:spLocks noChangeArrowheads="1"/>
              </p:cNvSpPr>
              <p:nvPr/>
            </p:nvSpPr>
            <p:spPr bwMode="auto">
              <a:xfrm>
                <a:off x="1488" y="1296"/>
                <a:ext cx="96" cy="62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80" name="Rectangle 60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96" cy="62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81" name="Rectangle 61"/>
              <p:cNvSpPr>
                <a:spLocks noChangeArrowheads="1"/>
              </p:cNvSpPr>
              <p:nvPr/>
            </p:nvSpPr>
            <p:spPr bwMode="auto">
              <a:xfrm>
                <a:off x="3216" y="1296"/>
                <a:ext cx="96" cy="62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82" name="Rectangle 62"/>
              <p:cNvSpPr>
                <a:spLocks noChangeArrowheads="1"/>
              </p:cNvSpPr>
              <p:nvPr/>
            </p:nvSpPr>
            <p:spPr bwMode="auto">
              <a:xfrm>
                <a:off x="4080" y="1296"/>
                <a:ext cx="96" cy="62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1983" name="Group 63"/>
          <p:cNvGrpSpPr>
            <a:grpSpLocks/>
          </p:cNvGrpSpPr>
          <p:nvPr/>
        </p:nvGrpSpPr>
        <p:grpSpPr bwMode="auto">
          <a:xfrm>
            <a:off x="4572000" y="1447800"/>
            <a:ext cx="3733800" cy="838200"/>
            <a:chOff x="2880" y="912"/>
            <a:chExt cx="2352" cy="528"/>
          </a:xfrm>
        </p:grpSpPr>
        <p:sp>
          <p:nvSpPr>
            <p:cNvPr id="81984" name="Text Box 64"/>
            <p:cNvSpPr txBox="1">
              <a:spLocks noChangeArrowheads="1"/>
            </p:cNvSpPr>
            <p:nvPr/>
          </p:nvSpPr>
          <p:spPr bwMode="auto">
            <a:xfrm>
              <a:off x="3360" y="912"/>
              <a:ext cx="1872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b="1"/>
                <a:t>Cond. &amp; target resolved here</a:t>
              </a:r>
              <a:endParaRPr lang="en-US"/>
            </a:p>
          </p:txBody>
        </p:sp>
        <p:sp>
          <p:nvSpPr>
            <p:cNvPr id="81985" name="Freeform 65"/>
            <p:cNvSpPr>
              <a:spLocks/>
            </p:cNvSpPr>
            <p:nvPr/>
          </p:nvSpPr>
          <p:spPr bwMode="auto">
            <a:xfrm>
              <a:off x="2880" y="1104"/>
              <a:ext cx="528" cy="336"/>
            </a:xfrm>
            <a:custGeom>
              <a:avLst/>
              <a:gdLst>
                <a:gd name="T0" fmla="*/ 528 w 528"/>
                <a:gd name="T1" fmla="*/ 24 h 456"/>
                <a:gd name="T2" fmla="*/ 288 w 528"/>
                <a:gd name="T3" fmla="*/ 24 h 456"/>
                <a:gd name="T4" fmla="*/ 48 w 528"/>
                <a:gd name="T5" fmla="*/ 168 h 456"/>
                <a:gd name="T6" fmla="*/ 0 w 528"/>
                <a:gd name="T7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8" h="456">
                  <a:moveTo>
                    <a:pt x="528" y="24"/>
                  </a:moveTo>
                  <a:cubicBezTo>
                    <a:pt x="448" y="12"/>
                    <a:pt x="368" y="0"/>
                    <a:pt x="288" y="24"/>
                  </a:cubicBezTo>
                  <a:cubicBezTo>
                    <a:pt x="208" y="48"/>
                    <a:pt x="96" y="96"/>
                    <a:pt x="48" y="168"/>
                  </a:cubicBezTo>
                  <a:cubicBezTo>
                    <a:pt x="0" y="240"/>
                    <a:pt x="0" y="348"/>
                    <a:pt x="0" y="45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962" name="Group 42"/>
          <p:cNvGrpSpPr>
            <a:grpSpLocks/>
          </p:cNvGrpSpPr>
          <p:nvPr/>
        </p:nvGrpSpPr>
        <p:grpSpPr bwMode="auto">
          <a:xfrm>
            <a:off x="4114800" y="4343400"/>
            <a:ext cx="4953000" cy="533400"/>
            <a:chOff x="2592" y="2736"/>
            <a:chExt cx="3120" cy="336"/>
          </a:xfrm>
        </p:grpSpPr>
        <p:sp>
          <p:nvSpPr>
            <p:cNvPr id="81963" name="AutoShape 43"/>
            <p:cNvSpPr>
              <a:spLocks noChangeArrowheads="1"/>
            </p:cNvSpPr>
            <p:nvPr/>
          </p:nvSpPr>
          <p:spPr bwMode="auto">
            <a:xfrm>
              <a:off x="2592" y="2736"/>
              <a:ext cx="528" cy="336"/>
            </a:xfrm>
            <a:prstGeom prst="cloudCallout">
              <a:avLst>
                <a:gd name="adj1" fmla="val -189204"/>
                <a:gd name="adj2" fmla="val -9434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/>
            </a:p>
          </p:txBody>
        </p:sp>
        <p:sp>
          <p:nvSpPr>
            <p:cNvPr id="81964" name="AutoShape 44"/>
            <p:cNvSpPr>
              <a:spLocks noChangeArrowheads="1"/>
            </p:cNvSpPr>
            <p:nvPr/>
          </p:nvSpPr>
          <p:spPr bwMode="auto">
            <a:xfrm>
              <a:off x="3456" y="2736"/>
              <a:ext cx="528" cy="336"/>
            </a:xfrm>
            <a:prstGeom prst="cloudCallout">
              <a:avLst>
                <a:gd name="adj1" fmla="val -189204"/>
                <a:gd name="adj2" fmla="val -9434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/>
            </a:p>
          </p:txBody>
        </p:sp>
        <p:sp>
          <p:nvSpPr>
            <p:cNvPr id="81965" name="AutoShape 45"/>
            <p:cNvSpPr>
              <a:spLocks noChangeArrowheads="1"/>
            </p:cNvSpPr>
            <p:nvPr/>
          </p:nvSpPr>
          <p:spPr bwMode="auto">
            <a:xfrm>
              <a:off x="4320" y="2736"/>
              <a:ext cx="528" cy="336"/>
            </a:xfrm>
            <a:prstGeom prst="cloudCallout">
              <a:avLst>
                <a:gd name="adj1" fmla="val -334657"/>
                <a:gd name="adj2" fmla="val 4851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/>
            </a:p>
          </p:txBody>
        </p:sp>
        <p:sp>
          <p:nvSpPr>
            <p:cNvPr id="81966" name="AutoShape 46"/>
            <p:cNvSpPr>
              <a:spLocks noChangeArrowheads="1"/>
            </p:cNvSpPr>
            <p:nvPr/>
          </p:nvSpPr>
          <p:spPr bwMode="auto">
            <a:xfrm>
              <a:off x="5184" y="2736"/>
              <a:ext cx="528" cy="336"/>
            </a:xfrm>
            <a:prstGeom prst="cloudCallout">
              <a:avLst>
                <a:gd name="adj1" fmla="val -43750"/>
                <a:gd name="adj2" fmla="val 7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926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52474"/>
          </a:xfrm>
        </p:spPr>
        <p:txBody>
          <a:bodyPr/>
          <a:lstStyle/>
          <a:p>
            <a:r>
              <a:rPr lang="en-US" dirty="0"/>
              <a:t>Pipelined MIPS Datapath</a:t>
            </a:r>
          </a:p>
        </p:txBody>
      </p:sp>
      <p:sp>
        <p:nvSpPr>
          <p:cNvPr id="8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76600" y="6477000"/>
            <a:ext cx="2895600" cy="228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E0-243©RG@IISc</a:t>
            </a:r>
          </a:p>
        </p:txBody>
      </p:sp>
      <p:sp>
        <p:nvSpPr>
          <p:cNvPr id="8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8CD4B-560E-0B4A-AFFF-A32B7624177F}" type="slidenum">
              <a:rPr lang="en-US"/>
              <a:pPr/>
              <a:t>19</a:t>
            </a:fld>
            <a:endParaRPr lang="en-US"/>
          </a:p>
        </p:txBody>
      </p:sp>
      <p:sp>
        <p:nvSpPr>
          <p:cNvPr id="115715" name="Line 3"/>
          <p:cNvSpPr>
            <a:spLocks noChangeShapeType="1"/>
          </p:cNvSpPr>
          <p:nvPr/>
        </p:nvSpPr>
        <p:spPr bwMode="auto">
          <a:xfrm rot="16200000" flipV="1">
            <a:off x="8805863" y="3690937"/>
            <a:ext cx="0" cy="857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16" name="Line 4"/>
          <p:cNvSpPr>
            <a:spLocks noChangeShapeType="1"/>
          </p:cNvSpPr>
          <p:nvPr/>
        </p:nvSpPr>
        <p:spPr bwMode="auto">
          <a:xfrm flipV="1">
            <a:off x="228600" y="3609975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1209675" y="3486150"/>
            <a:ext cx="496888" cy="7556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/>
              <a:t>Ins.</a:t>
            </a:r>
          </a:p>
          <a:p>
            <a:pPr algn="ctr" eaLnBrk="0" hangingPunct="0"/>
            <a:r>
              <a:rPr lang="en-US" sz="1400" b="1"/>
              <a:t>Mem</a:t>
            </a:r>
            <a:r>
              <a:rPr lang="en-US" b="1"/>
              <a:t>.</a:t>
            </a:r>
            <a:endParaRPr lang="en-US" sz="2000" b="1"/>
          </a:p>
        </p:txBody>
      </p:sp>
      <p:sp>
        <p:nvSpPr>
          <p:cNvPr id="115718" name="Line 6"/>
          <p:cNvSpPr>
            <a:spLocks noChangeShapeType="1"/>
          </p:cNvSpPr>
          <p:nvPr/>
        </p:nvSpPr>
        <p:spPr bwMode="auto">
          <a:xfrm>
            <a:off x="919163" y="3644900"/>
            <a:ext cx="29051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19" name="AutoShape 7"/>
          <p:cNvSpPr>
            <a:spLocks noChangeArrowheads="1"/>
          </p:cNvSpPr>
          <p:nvPr/>
        </p:nvSpPr>
        <p:spPr bwMode="auto">
          <a:xfrm rot="16200000" flipH="1">
            <a:off x="1160463" y="2782887"/>
            <a:ext cx="636588" cy="373063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0" hangingPunct="0"/>
            <a:r>
              <a:rPr lang="en-US" b="1"/>
              <a:t>+</a:t>
            </a:r>
            <a:endParaRPr lang="en-US"/>
          </a:p>
        </p:txBody>
      </p:sp>
      <p:sp>
        <p:nvSpPr>
          <p:cNvPr id="115720" name="Rectangle 8"/>
          <p:cNvSpPr>
            <a:spLocks noChangeArrowheads="1"/>
          </p:cNvSpPr>
          <p:nvPr/>
        </p:nvSpPr>
        <p:spPr bwMode="auto">
          <a:xfrm>
            <a:off x="546100" y="3486150"/>
            <a:ext cx="373063" cy="2778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b="1"/>
              <a:t>PC</a:t>
            </a:r>
            <a:endParaRPr lang="en-US"/>
          </a:p>
        </p:txBody>
      </p:sp>
      <p:sp>
        <p:nvSpPr>
          <p:cNvPr id="115721" name="Line 9"/>
          <p:cNvSpPr>
            <a:spLocks noChangeShapeType="1"/>
          </p:cNvSpPr>
          <p:nvPr/>
        </p:nvSpPr>
        <p:spPr bwMode="auto">
          <a:xfrm flipV="1">
            <a:off x="1044575" y="3089275"/>
            <a:ext cx="0" cy="5556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22" name="Line 10"/>
          <p:cNvSpPr>
            <a:spLocks noChangeShapeType="1"/>
          </p:cNvSpPr>
          <p:nvPr/>
        </p:nvSpPr>
        <p:spPr bwMode="auto">
          <a:xfrm flipV="1">
            <a:off x="2590800" y="3581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23" name="Line 11"/>
          <p:cNvSpPr>
            <a:spLocks noChangeShapeType="1"/>
          </p:cNvSpPr>
          <p:nvPr/>
        </p:nvSpPr>
        <p:spPr bwMode="auto">
          <a:xfrm>
            <a:off x="1044575" y="3089275"/>
            <a:ext cx="24765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24" name="Line 12"/>
          <p:cNvSpPr>
            <a:spLocks noChangeShapeType="1"/>
          </p:cNvSpPr>
          <p:nvPr/>
        </p:nvSpPr>
        <p:spPr bwMode="auto">
          <a:xfrm>
            <a:off x="1665288" y="2968625"/>
            <a:ext cx="315912" cy="31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25" name="Line 13"/>
          <p:cNvSpPr>
            <a:spLocks noChangeShapeType="1"/>
          </p:cNvSpPr>
          <p:nvPr/>
        </p:nvSpPr>
        <p:spPr bwMode="auto">
          <a:xfrm flipV="1">
            <a:off x="1706563" y="3581400"/>
            <a:ext cx="808037" cy="238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26" name="Line 14"/>
          <p:cNvSpPr>
            <a:spLocks noChangeShapeType="1"/>
          </p:cNvSpPr>
          <p:nvPr/>
        </p:nvSpPr>
        <p:spPr bwMode="auto">
          <a:xfrm>
            <a:off x="1001713" y="2809875"/>
            <a:ext cx="29051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29" name="Line 17"/>
          <p:cNvSpPr>
            <a:spLocks noChangeShapeType="1"/>
          </p:cNvSpPr>
          <p:nvPr/>
        </p:nvSpPr>
        <p:spPr bwMode="auto">
          <a:xfrm>
            <a:off x="2209800" y="2895600"/>
            <a:ext cx="838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30" name="Line 18"/>
          <p:cNvSpPr>
            <a:spLocks noChangeShapeType="1"/>
          </p:cNvSpPr>
          <p:nvPr/>
        </p:nvSpPr>
        <p:spPr bwMode="auto">
          <a:xfrm flipV="1">
            <a:off x="2906713" y="3276600"/>
            <a:ext cx="0" cy="127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31" name="Rectangle 19"/>
          <p:cNvSpPr>
            <a:spLocks noChangeArrowheads="1"/>
          </p:cNvSpPr>
          <p:nvPr/>
        </p:nvSpPr>
        <p:spPr bwMode="auto">
          <a:xfrm>
            <a:off x="3287713" y="3200400"/>
            <a:ext cx="496887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/>
              <a:t>Reg.</a:t>
            </a:r>
          </a:p>
          <a:p>
            <a:pPr algn="ctr" eaLnBrk="0" hangingPunct="0"/>
            <a:r>
              <a:rPr lang="en-US" sz="1400" b="1"/>
              <a:t>File</a:t>
            </a:r>
            <a:endParaRPr lang="en-US" sz="2000" b="1"/>
          </a:p>
        </p:txBody>
      </p:sp>
      <p:sp>
        <p:nvSpPr>
          <p:cNvPr id="115732" name="Line 20"/>
          <p:cNvSpPr>
            <a:spLocks noChangeShapeType="1"/>
          </p:cNvSpPr>
          <p:nvPr/>
        </p:nvSpPr>
        <p:spPr bwMode="auto">
          <a:xfrm>
            <a:off x="2906713" y="3276600"/>
            <a:ext cx="406400" cy="111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33" name="Line 21"/>
          <p:cNvSpPr>
            <a:spLocks noChangeShapeType="1"/>
          </p:cNvSpPr>
          <p:nvPr/>
        </p:nvSpPr>
        <p:spPr bwMode="auto">
          <a:xfrm flipV="1">
            <a:off x="2906713" y="3486150"/>
            <a:ext cx="406400" cy="190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34" name="Line 22"/>
          <p:cNvSpPr>
            <a:spLocks noChangeShapeType="1"/>
          </p:cNvSpPr>
          <p:nvPr/>
        </p:nvSpPr>
        <p:spPr bwMode="auto">
          <a:xfrm>
            <a:off x="2895600" y="3733800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35" name="Line 23"/>
          <p:cNvSpPr>
            <a:spLocks noChangeShapeType="1"/>
          </p:cNvSpPr>
          <p:nvPr/>
        </p:nvSpPr>
        <p:spPr bwMode="auto">
          <a:xfrm>
            <a:off x="3048000" y="3962400"/>
            <a:ext cx="228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36" name="Line 24"/>
          <p:cNvSpPr>
            <a:spLocks noChangeShapeType="1"/>
          </p:cNvSpPr>
          <p:nvPr/>
        </p:nvSpPr>
        <p:spPr bwMode="auto">
          <a:xfrm flipV="1">
            <a:off x="2895600" y="4572000"/>
            <a:ext cx="330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37" name="Oval 25"/>
          <p:cNvSpPr>
            <a:spLocks noChangeArrowheads="1"/>
          </p:cNvSpPr>
          <p:nvPr/>
        </p:nvSpPr>
        <p:spPr bwMode="auto">
          <a:xfrm>
            <a:off x="3216275" y="4360863"/>
            <a:ext cx="746125" cy="398462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/>
              <a:t>sign</a:t>
            </a:r>
          </a:p>
          <a:p>
            <a:pPr algn="ctr" eaLnBrk="0" hangingPunct="0"/>
            <a:r>
              <a:rPr lang="en-US" sz="1400" b="1"/>
              <a:t>extend</a:t>
            </a:r>
            <a:endParaRPr lang="en-US" b="1"/>
          </a:p>
        </p:txBody>
      </p:sp>
      <p:sp>
        <p:nvSpPr>
          <p:cNvPr id="115738" name="Line 26"/>
          <p:cNvSpPr>
            <a:spLocks noChangeShapeType="1"/>
          </p:cNvSpPr>
          <p:nvPr/>
        </p:nvSpPr>
        <p:spPr bwMode="auto">
          <a:xfrm>
            <a:off x="3810000" y="3406775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39" name="Line 27"/>
          <p:cNvSpPr>
            <a:spLocks noChangeShapeType="1"/>
          </p:cNvSpPr>
          <p:nvPr/>
        </p:nvSpPr>
        <p:spPr bwMode="auto">
          <a:xfrm>
            <a:off x="3983038" y="4572000"/>
            <a:ext cx="2841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40" name="Line 28"/>
          <p:cNvSpPr>
            <a:spLocks noChangeShapeType="1"/>
          </p:cNvSpPr>
          <p:nvPr/>
        </p:nvSpPr>
        <p:spPr bwMode="auto">
          <a:xfrm>
            <a:off x="3810000" y="3805238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41" name="Line 29"/>
          <p:cNvSpPr>
            <a:spLocks noChangeShapeType="1"/>
          </p:cNvSpPr>
          <p:nvPr/>
        </p:nvSpPr>
        <p:spPr bwMode="auto">
          <a:xfrm>
            <a:off x="4419600" y="4572000"/>
            <a:ext cx="152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42" name="Line 30"/>
          <p:cNvSpPr>
            <a:spLocks noChangeShapeType="1"/>
          </p:cNvSpPr>
          <p:nvPr/>
        </p:nvSpPr>
        <p:spPr bwMode="auto">
          <a:xfrm>
            <a:off x="4495800" y="3429000"/>
            <a:ext cx="1066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43" name="Text Box 31"/>
          <p:cNvSpPr txBox="1">
            <a:spLocks noChangeArrowheads="1"/>
          </p:cNvSpPr>
          <p:nvPr/>
        </p:nvSpPr>
        <p:spPr bwMode="auto">
          <a:xfrm>
            <a:off x="1066800" y="4953000"/>
            <a:ext cx="12017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/>
              <a:t>Instrn. Fetch</a:t>
            </a:r>
            <a:endParaRPr lang="en-US" b="1"/>
          </a:p>
        </p:txBody>
      </p:sp>
      <p:sp>
        <p:nvSpPr>
          <p:cNvPr id="115744" name="Text Box 32"/>
          <p:cNvSpPr txBox="1">
            <a:spLocks noChangeArrowheads="1"/>
          </p:cNvSpPr>
          <p:nvPr/>
        </p:nvSpPr>
        <p:spPr bwMode="auto">
          <a:xfrm>
            <a:off x="2992438" y="5073650"/>
            <a:ext cx="11985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/>
              <a:t>Instrn. Decode</a:t>
            </a:r>
            <a:endParaRPr lang="en-US" b="1"/>
          </a:p>
        </p:txBody>
      </p:sp>
      <p:sp>
        <p:nvSpPr>
          <p:cNvPr id="115745" name="Text Box 33"/>
          <p:cNvSpPr txBox="1">
            <a:spLocks noChangeArrowheads="1"/>
          </p:cNvSpPr>
          <p:nvPr/>
        </p:nvSpPr>
        <p:spPr bwMode="auto">
          <a:xfrm>
            <a:off x="762000" y="25908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 b="1">
                <a:solidFill>
                  <a:schemeClr val="accent2"/>
                </a:solidFill>
              </a:rPr>
              <a:t>4</a:t>
            </a:r>
            <a:endParaRPr lang="en-US"/>
          </a:p>
        </p:txBody>
      </p:sp>
      <p:sp>
        <p:nvSpPr>
          <p:cNvPr id="115746" name="Line 34"/>
          <p:cNvSpPr>
            <a:spLocks noChangeShapeType="1"/>
          </p:cNvSpPr>
          <p:nvPr/>
        </p:nvSpPr>
        <p:spPr bwMode="auto">
          <a:xfrm flipV="1">
            <a:off x="3048000" y="3962400"/>
            <a:ext cx="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47" name="AutoShape 35"/>
          <p:cNvSpPr>
            <a:spLocks noChangeArrowheads="1"/>
          </p:cNvSpPr>
          <p:nvPr/>
        </p:nvSpPr>
        <p:spPr bwMode="auto">
          <a:xfrm rot="16200000" flipH="1">
            <a:off x="5227638" y="3313113"/>
            <a:ext cx="1079500" cy="4318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0" hangingPunct="0"/>
            <a:r>
              <a:rPr lang="en-US" sz="1400" b="1"/>
              <a:t>ALU</a:t>
            </a:r>
            <a:endParaRPr lang="en-US"/>
          </a:p>
        </p:txBody>
      </p:sp>
      <p:sp>
        <p:nvSpPr>
          <p:cNvPr id="115749" name="Line 37"/>
          <p:cNvSpPr>
            <a:spLocks noChangeShapeType="1"/>
          </p:cNvSpPr>
          <p:nvPr/>
        </p:nvSpPr>
        <p:spPr bwMode="auto">
          <a:xfrm flipV="1">
            <a:off x="4800600" y="3733800"/>
            <a:ext cx="0" cy="7572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50" name="Line 38"/>
          <p:cNvSpPr>
            <a:spLocks noChangeShapeType="1"/>
          </p:cNvSpPr>
          <p:nvPr/>
        </p:nvSpPr>
        <p:spPr bwMode="auto">
          <a:xfrm>
            <a:off x="6672263" y="3481388"/>
            <a:ext cx="173037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52" name="Line 40"/>
          <p:cNvSpPr>
            <a:spLocks noChangeShapeType="1"/>
          </p:cNvSpPr>
          <p:nvPr/>
        </p:nvSpPr>
        <p:spPr bwMode="auto">
          <a:xfrm flipV="1">
            <a:off x="5983288" y="3505200"/>
            <a:ext cx="722312" cy="238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54" name="Rectangle 42"/>
          <p:cNvSpPr>
            <a:spLocks noChangeArrowheads="1"/>
          </p:cNvSpPr>
          <p:nvPr/>
        </p:nvSpPr>
        <p:spPr bwMode="auto">
          <a:xfrm>
            <a:off x="7146925" y="2940050"/>
            <a:ext cx="517525" cy="11287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/>
              <a:t>Data</a:t>
            </a:r>
          </a:p>
          <a:p>
            <a:pPr algn="ctr" eaLnBrk="0" hangingPunct="0"/>
            <a:r>
              <a:rPr lang="en-US" sz="1400" b="1"/>
              <a:t>Mem</a:t>
            </a:r>
            <a:r>
              <a:rPr lang="en-US" b="1"/>
              <a:t>.</a:t>
            </a:r>
            <a:endParaRPr lang="en-US" sz="2000" b="1"/>
          </a:p>
        </p:txBody>
      </p:sp>
      <p:sp>
        <p:nvSpPr>
          <p:cNvPr id="115755" name="Line 43"/>
          <p:cNvSpPr>
            <a:spLocks noChangeShapeType="1"/>
          </p:cNvSpPr>
          <p:nvPr/>
        </p:nvSpPr>
        <p:spPr bwMode="auto">
          <a:xfrm>
            <a:off x="6845300" y="3481388"/>
            <a:ext cx="3016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56" name="Line 44"/>
          <p:cNvSpPr>
            <a:spLocks noChangeShapeType="1"/>
          </p:cNvSpPr>
          <p:nvPr/>
        </p:nvSpPr>
        <p:spPr bwMode="auto">
          <a:xfrm>
            <a:off x="6931025" y="3873500"/>
            <a:ext cx="2159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57" name="Line 45"/>
          <p:cNvSpPr>
            <a:spLocks noChangeShapeType="1"/>
          </p:cNvSpPr>
          <p:nvPr/>
        </p:nvSpPr>
        <p:spPr bwMode="auto">
          <a:xfrm flipV="1">
            <a:off x="6248400" y="4724400"/>
            <a:ext cx="2057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58" name="Line 46"/>
          <p:cNvSpPr>
            <a:spLocks noChangeShapeType="1"/>
          </p:cNvSpPr>
          <p:nvPr/>
        </p:nvSpPr>
        <p:spPr bwMode="auto">
          <a:xfrm flipH="1" flipV="1">
            <a:off x="6931025" y="3873500"/>
            <a:ext cx="3175" cy="6223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59" name="Line 47"/>
          <p:cNvSpPr>
            <a:spLocks noChangeShapeType="1"/>
          </p:cNvSpPr>
          <p:nvPr/>
        </p:nvSpPr>
        <p:spPr bwMode="auto">
          <a:xfrm>
            <a:off x="4800600" y="4495800"/>
            <a:ext cx="2133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60" name="Line 48"/>
          <p:cNvSpPr>
            <a:spLocks noChangeShapeType="1"/>
          </p:cNvSpPr>
          <p:nvPr/>
        </p:nvSpPr>
        <p:spPr bwMode="auto">
          <a:xfrm flipV="1">
            <a:off x="8305800" y="3922713"/>
            <a:ext cx="265113" cy="396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61" name="Text Box 49"/>
          <p:cNvSpPr txBox="1">
            <a:spLocks noChangeArrowheads="1"/>
          </p:cNvSpPr>
          <p:nvPr/>
        </p:nvSpPr>
        <p:spPr bwMode="auto">
          <a:xfrm>
            <a:off x="5065713" y="5189538"/>
            <a:ext cx="1249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/>
              <a:t>Execution</a:t>
            </a:r>
            <a:endParaRPr lang="en-US" b="1"/>
          </a:p>
        </p:txBody>
      </p:sp>
      <p:sp>
        <p:nvSpPr>
          <p:cNvPr id="115762" name="Text Box 50"/>
          <p:cNvSpPr txBox="1">
            <a:spLocks noChangeArrowheads="1"/>
          </p:cNvSpPr>
          <p:nvPr/>
        </p:nvSpPr>
        <p:spPr bwMode="auto">
          <a:xfrm>
            <a:off x="6781800" y="5181600"/>
            <a:ext cx="125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/>
              <a:t>Memory</a:t>
            </a:r>
            <a:endParaRPr lang="en-US" b="1"/>
          </a:p>
        </p:txBody>
      </p:sp>
      <p:sp>
        <p:nvSpPr>
          <p:cNvPr id="115763" name="Line 51"/>
          <p:cNvSpPr>
            <a:spLocks noChangeShapeType="1"/>
          </p:cNvSpPr>
          <p:nvPr/>
        </p:nvSpPr>
        <p:spPr bwMode="auto">
          <a:xfrm>
            <a:off x="5249863" y="3922713"/>
            <a:ext cx="3016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64" name="AutoShape 52"/>
          <p:cNvSpPr>
            <a:spLocks noChangeArrowheads="1"/>
          </p:cNvSpPr>
          <p:nvPr/>
        </p:nvSpPr>
        <p:spPr bwMode="auto">
          <a:xfrm>
            <a:off x="5076825" y="3627438"/>
            <a:ext cx="173038" cy="588962"/>
          </a:xfrm>
          <a:prstGeom prst="roundRect">
            <a:avLst>
              <a:gd name="adj" fmla="val 500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65" name="Line 53"/>
          <p:cNvSpPr>
            <a:spLocks noChangeShapeType="1"/>
          </p:cNvSpPr>
          <p:nvPr/>
        </p:nvSpPr>
        <p:spPr bwMode="auto">
          <a:xfrm>
            <a:off x="4572000" y="4038600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70" name="Line 58"/>
          <p:cNvSpPr>
            <a:spLocks noChangeShapeType="1"/>
          </p:cNvSpPr>
          <p:nvPr/>
        </p:nvSpPr>
        <p:spPr bwMode="auto">
          <a:xfrm>
            <a:off x="1676400" y="2743200"/>
            <a:ext cx="304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71" name="Line 59"/>
          <p:cNvSpPr>
            <a:spLocks noChangeShapeType="1"/>
          </p:cNvSpPr>
          <p:nvPr/>
        </p:nvSpPr>
        <p:spPr bwMode="auto">
          <a:xfrm flipV="1">
            <a:off x="1676400" y="1828800"/>
            <a:ext cx="1981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72" name="AutoShape 60"/>
          <p:cNvSpPr>
            <a:spLocks noChangeArrowheads="1"/>
          </p:cNvSpPr>
          <p:nvPr/>
        </p:nvSpPr>
        <p:spPr bwMode="auto">
          <a:xfrm>
            <a:off x="1981200" y="2609850"/>
            <a:ext cx="228600" cy="593725"/>
          </a:xfrm>
          <a:prstGeom prst="roundRect">
            <a:avLst>
              <a:gd name="adj" fmla="val 500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74" name="Line 62"/>
          <p:cNvSpPr>
            <a:spLocks noChangeShapeType="1"/>
          </p:cNvSpPr>
          <p:nvPr/>
        </p:nvSpPr>
        <p:spPr bwMode="auto">
          <a:xfrm flipV="1">
            <a:off x="1676400" y="1828800"/>
            <a:ext cx="0" cy="914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75" name="AutoShape 63"/>
          <p:cNvSpPr>
            <a:spLocks noChangeArrowheads="1"/>
          </p:cNvSpPr>
          <p:nvPr/>
        </p:nvSpPr>
        <p:spPr bwMode="auto">
          <a:xfrm>
            <a:off x="8570913" y="3481388"/>
            <a:ext cx="173037" cy="587375"/>
          </a:xfrm>
          <a:prstGeom prst="roundRect">
            <a:avLst>
              <a:gd name="adj" fmla="val 500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76" name="Text Box 64"/>
          <p:cNvSpPr txBox="1">
            <a:spLocks noChangeArrowheads="1"/>
          </p:cNvSpPr>
          <p:nvPr/>
        </p:nvSpPr>
        <p:spPr bwMode="auto">
          <a:xfrm>
            <a:off x="8458200" y="51816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/>
              <a:t>WB</a:t>
            </a:r>
            <a:endParaRPr lang="en-US" b="1"/>
          </a:p>
        </p:txBody>
      </p:sp>
      <p:sp>
        <p:nvSpPr>
          <p:cNvPr id="115777" name="Line 65"/>
          <p:cNvSpPr>
            <a:spLocks noChangeShapeType="1"/>
          </p:cNvSpPr>
          <p:nvPr/>
        </p:nvSpPr>
        <p:spPr bwMode="auto">
          <a:xfrm>
            <a:off x="4419600" y="37338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78" name="Line 66"/>
          <p:cNvSpPr>
            <a:spLocks noChangeShapeType="1"/>
          </p:cNvSpPr>
          <p:nvPr/>
        </p:nvSpPr>
        <p:spPr bwMode="auto">
          <a:xfrm flipV="1">
            <a:off x="4572000" y="4038600"/>
            <a:ext cx="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5808" name="Group 96"/>
          <p:cNvGrpSpPr>
            <a:grpSpLocks/>
          </p:cNvGrpSpPr>
          <p:nvPr/>
        </p:nvGrpSpPr>
        <p:grpSpPr bwMode="auto">
          <a:xfrm>
            <a:off x="228600" y="1981200"/>
            <a:ext cx="2133600" cy="1624013"/>
            <a:chOff x="240" y="1296"/>
            <a:chExt cx="1248" cy="975"/>
          </a:xfrm>
        </p:grpSpPr>
        <p:sp>
          <p:nvSpPr>
            <p:cNvPr id="115727" name="Line 15"/>
            <p:cNvSpPr>
              <a:spLocks noChangeShapeType="1"/>
            </p:cNvSpPr>
            <p:nvPr/>
          </p:nvSpPr>
          <p:spPr bwMode="auto">
            <a:xfrm flipV="1">
              <a:off x="240" y="1296"/>
              <a:ext cx="0" cy="97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8" name="Line 16"/>
            <p:cNvSpPr>
              <a:spLocks noChangeShapeType="1"/>
            </p:cNvSpPr>
            <p:nvPr/>
          </p:nvSpPr>
          <p:spPr bwMode="auto">
            <a:xfrm>
              <a:off x="240" y="1296"/>
              <a:ext cx="124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79" name="Line 67"/>
            <p:cNvSpPr>
              <a:spLocks noChangeShapeType="1"/>
            </p:cNvSpPr>
            <p:nvPr/>
          </p:nvSpPr>
          <p:spPr bwMode="auto">
            <a:xfrm>
              <a:off x="1488" y="1296"/>
              <a:ext cx="0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5780" name="Line 68"/>
          <p:cNvSpPr>
            <a:spLocks noChangeShapeType="1"/>
          </p:cNvSpPr>
          <p:nvPr/>
        </p:nvSpPr>
        <p:spPr bwMode="auto">
          <a:xfrm flipV="1">
            <a:off x="8839200" y="3733800"/>
            <a:ext cx="0" cy="12334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81" name="Line 69"/>
          <p:cNvSpPr>
            <a:spLocks noChangeShapeType="1"/>
          </p:cNvSpPr>
          <p:nvPr/>
        </p:nvSpPr>
        <p:spPr bwMode="auto">
          <a:xfrm>
            <a:off x="3048000" y="4953000"/>
            <a:ext cx="5791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82" name="Rectangle 70"/>
          <p:cNvSpPr>
            <a:spLocks noChangeArrowheads="1"/>
          </p:cNvSpPr>
          <p:nvPr/>
        </p:nvSpPr>
        <p:spPr bwMode="auto">
          <a:xfrm rot="5400000">
            <a:off x="876300" y="4000500"/>
            <a:ext cx="33528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b="1"/>
              <a:t>IF/ID</a:t>
            </a:r>
          </a:p>
        </p:txBody>
      </p:sp>
      <p:sp>
        <p:nvSpPr>
          <p:cNvPr id="115783" name="Line 71"/>
          <p:cNvSpPr>
            <a:spLocks noChangeShapeType="1"/>
          </p:cNvSpPr>
          <p:nvPr/>
        </p:nvSpPr>
        <p:spPr bwMode="auto">
          <a:xfrm flipV="1">
            <a:off x="3962400" y="2924175"/>
            <a:ext cx="0" cy="5048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84" name="Line 72"/>
          <p:cNvSpPr>
            <a:spLocks noChangeShapeType="1"/>
          </p:cNvSpPr>
          <p:nvPr/>
        </p:nvSpPr>
        <p:spPr bwMode="auto">
          <a:xfrm flipV="1">
            <a:off x="2057400" y="2133600"/>
            <a:ext cx="1905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85" name="Line 73"/>
          <p:cNvSpPr>
            <a:spLocks noChangeShapeType="1"/>
          </p:cNvSpPr>
          <p:nvPr/>
        </p:nvSpPr>
        <p:spPr bwMode="auto">
          <a:xfrm flipV="1">
            <a:off x="3962400" y="2133600"/>
            <a:ext cx="0" cy="304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86" name="Line 74"/>
          <p:cNvSpPr>
            <a:spLocks noChangeShapeType="1"/>
          </p:cNvSpPr>
          <p:nvPr/>
        </p:nvSpPr>
        <p:spPr bwMode="auto">
          <a:xfrm flipV="1">
            <a:off x="2085975" y="2133600"/>
            <a:ext cx="0" cy="457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87" name="Line 75"/>
          <p:cNvSpPr>
            <a:spLocks noChangeShapeType="1"/>
          </p:cNvSpPr>
          <p:nvPr/>
        </p:nvSpPr>
        <p:spPr bwMode="auto">
          <a:xfrm flipV="1">
            <a:off x="6248400" y="3505200"/>
            <a:ext cx="0" cy="1219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88" name="Line 76"/>
          <p:cNvSpPr>
            <a:spLocks noChangeShapeType="1"/>
          </p:cNvSpPr>
          <p:nvPr/>
        </p:nvSpPr>
        <p:spPr bwMode="auto">
          <a:xfrm flipV="1">
            <a:off x="8305800" y="3962400"/>
            <a:ext cx="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89" name="Line 77"/>
          <p:cNvSpPr>
            <a:spLocks noChangeShapeType="1"/>
          </p:cNvSpPr>
          <p:nvPr/>
        </p:nvSpPr>
        <p:spPr bwMode="auto">
          <a:xfrm flipV="1">
            <a:off x="7686675" y="3657600"/>
            <a:ext cx="8477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90" name="Rectangle 78"/>
          <p:cNvSpPr>
            <a:spLocks noChangeArrowheads="1"/>
          </p:cNvSpPr>
          <p:nvPr/>
        </p:nvSpPr>
        <p:spPr bwMode="auto">
          <a:xfrm rot="5400000">
            <a:off x="2705100" y="4076700"/>
            <a:ext cx="33528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b="1"/>
              <a:t>ID/EX</a:t>
            </a:r>
          </a:p>
        </p:txBody>
      </p:sp>
      <p:sp>
        <p:nvSpPr>
          <p:cNvPr id="115791" name="Rectangle 79"/>
          <p:cNvSpPr>
            <a:spLocks noChangeArrowheads="1"/>
          </p:cNvSpPr>
          <p:nvPr/>
        </p:nvSpPr>
        <p:spPr bwMode="auto">
          <a:xfrm rot="5400000">
            <a:off x="5067300" y="4152900"/>
            <a:ext cx="33528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b="1"/>
              <a:t>EX/MEM</a:t>
            </a:r>
          </a:p>
        </p:txBody>
      </p:sp>
      <p:sp>
        <p:nvSpPr>
          <p:cNvPr id="115792" name="Rectangle 80"/>
          <p:cNvSpPr>
            <a:spLocks noChangeArrowheads="1"/>
          </p:cNvSpPr>
          <p:nvPr/>
        </p:nvSpPr>
        <p:spPr bwMode="auto">
          <a:xfrm rot="5400000">
            <a:off x="6286500" y="4076700"/>
            <a:ext cx="33528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b="1"/>
              <a:t>MEM/WB</a:t>
            </a:r>
          </a:p>
        </p:txBody>
      </p:sp>
      <p:sp>
        <p:nvSpPr>
          <p:cNvPr id="115795" name="Rectangle 83"/>
          <p:cNvSpPr>
            <a:spLocks noChangeArrowheads="1"/>
          </p:cNvSpPr>
          <p:nvPr/>
        </p:nvSpPr>
        <p:spPr bwMode="auto">
          <a:xfrm rot="5400000">
            <a:off x="3714750" y="2533650"/>
            <a:ext cx="495300" cy="3048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>
                <a:latin typeface="Comic Sans MS" charset="0"/>
              </a:rPr>
              <a:t>Zero?</a:t>
            </a:r>
            <a:endParaRPr lang="en-US" sz="1800">
              <a:latin typeface="Comic Sans MS" charset="0"/>
            </a:endParaRPr>
          </a:p>
        </p:txBody>
      </p:sp>
      <p:grpSp>
        <p:nvGrpSpPr>
          <p:cNvPr id="115800" name="Group 88"/>
          <p:cNvGrpSpPr>
            <a:grpSpLocks/>
          </p:cNvGrpSpPr>
          <p:nvPr/>
        </p:nvGrpSpPr>
        <p:grpSpPr bwMode="auto">
          <a:xfrm>
            <a:off x="3048000" y="2209800"/>
            <a:ext cx="447675" cy="914400"/>
            <a:chOff x="4512" y="816"/>
            <a:chExt cx="282" cy="576"/>
          </a:xfrm>
        </p:grpSpPr>
        <p:sp>
          <p:nvSpPr>
            <p:cNvPr id="115797" name="AutoShape 85"/>
            <p:cNvSpPr>
              <a:spLocks noChangeAspect="1" noChangeArrowheads="1"/>
            </p:cNvSpPr>
            <p:nvPr/>
          </p:nvSpPr>
          <p:spPr bwMode="auto">
            <a:xfrm rot="-5400000">
              <a:off x="4369" y="967"/>
              <a:ext cx="576" cy="27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eaLnBrk="0" hangingPunct="0"/>
              <a:endParaRPr lang="en-US" sz="1000" b="1">
                <a:latin typeface="Comic Sans MS" charset="0"/>
              </a:endParaRPr>
            </a:p>
          </p:txBody>
        </p:sp>
        <p:sp>
          <p:nvSpPr>
            <p:cNvPr id="115798" name="Freeform 86"/>
            <p:cNvSpPr>
              <a:spLocks noChangeAspect="1"/>
            </p:cNvSpPr>
            <p:nvPr/>
          </p:nvSpPr>
          <p:spPr bwMode="auto">
            <a:xfrm rot="5400000">
              <a:off x="4484" y="1040"/>
              <a:ext cx="173" cy="118"/>
            </a:xfrm>
            <a:custGeom>
              <a:avLst/>
              <a:gdLst>
                <a:gd name="T0" fmla="*/ 0 w 384"/>
                <a:gd name="T1" fmla="*/ 288 h 288"/>
                <a:gd name="T2" fmla="*/ 192 w 384"/>
                <a:gd name="T3" fmla="*/ 0 h 288"/>
                <a:gd name="T4" fmla="*/ 384 w 384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288">
                  <a:moveTo>
                    <a:pt x="0" y="288"/>
                  </a:moveTo>
                  <a:lnTo>
                    <a:pt x="192" y="0"/>
                  </a:lnTo>
                  <a:lnTo>
                    <a:pt x="384" y="288"/>
                  </a:lnTo>
                </a:path>
              </a:pathLst>
            </a:custGeom>
            <a:solidFill>
              <a:srgbClr val="FFEDDB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94" name="Text Box 82"/>
            <p:cNvSpPr txBox="1">
              <a:spLocks noChangeAspect="1" noChangeArrowheads="1"/>
            </p:cNvSpPr>
            <p:nvPr/>
          </p:nvSpPr>
          <p:spPr bwMode="auto">
            <a:xfrm rot="-16200000">
              <a:off x="4465" y="1007"/>
              <a:ext cx="4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400" b="1">
                  <a:latin typeface="Comic Sans MS" charset="0"/>
                </a:rPr>
                <a:t>Adder</a:t>
              </a:r>
              <a:endParaRPr lang="en-US" sz="900" b="1">
                <a:latin typeface="Comic Sans MS" charset="0"/>
              </a:endParaRPr>
            </a:p>
          </p:txBody>
        </p:sp>
      </p:grpSp>
      <p:sp>
        <p:nvSpPr>
          <p:cNvPr id="115801" name="Line 89"/>
          <p:cNvSpPr>
            <a:spLocks noChangeShapeType="1"/>
          </p:cNvSpPr>
          <p:nvPr/>
        </p:nvSpPr>
        <p:spPr bwMode="auto">
          <a:xfrm flipV="1">
            <a:off x="2819400" y="5086350"/>
            <a:ext cx="12192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802" name="Line 90"/>
          <p:cNvSpPr>
            <a:spLocks noChangeShapeType="1"/>
          </p:cNvSpPr>
          <p:nvPr/>
        </p:nvSpPr>
        <p:spPr bwMode="auto">
          <a:xfrm flipV="1">
            <a:off x="2819400" y="2362200"/>
            <a:ext cx="0" cy="2743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803" name="Line 91"/>
          <p:cNvSpPr>
            <a:spLocks noChangeShapeType="1"/>
          </p:cNvSpPr>
          <p:nvPr/>
        </p:nvSpPr>
        <p:spPr bwMode="auto">
          <a:xfrm flipV="1">
            <a:off x="4038600" y="4572000"/>
            <a:ext cx="0" cy="5334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804" name="Line 92"/>
          <p:cNvSpPr>
            <a:spLocks noChangeShapeType="1"/>
          </p:cNvSpPr>
          <p:nvPr/>
        </p:nvSpPr>
        <p:spPr bwMode="auto">
          <a:xfrm>
            <a:off x="2819400" y="2362200"/>
            <a:ext cx="282575" cy="2857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805" name="Line 93"/>
          <p:cNvSpPr>
            <a:spLocks noChangeShapeType="1"/>
          </p:cNvSpPr>
          <p:nvPr/>
        </p:nvSpPr>
        <p:spPr bwMode="auto">
          <a:xfrm flipV="1">
            <a:off x="3505200" y="2667000"/>
            <a:ext cx="1524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806" name="Line 94"/>
          <p:cNvSpPr>
            <a:spLocks noChangeShapeType="1"/>
          </p:cNvSpPr>
          <p:nvPr/>
        </p:nvSpPr>
        <p:spPr bwMode="auto">
          <a:xfrm flipV="1">
            <a:off x="3657600" y="1828800"/>
            <a:ext cx="0" cy="838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8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pPr eaLnBrk="1" hangingPunct="1"/>
            <a:r>
              <a:rPr lang="en-US" dirty="0"/>
              <a:t>Grading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153400" cy="4287838"/>
          </a:xfrm>
        </p:spPr>
        <p:txBody>
          <a:bodyPr/>
          <a:lstStyle/>
          <a:p>
            <a:pPr eaLnBrk="1" hangingPunct="1"/>
            <a:r>
              <a:rPr lang="en-US" dirty="0"/>
              <a:t>1 Mid-Term Test = 20 marks</a:t>
            </a:r>
          </a:p>
          <a:p>
            <a:pPr eaLnBrk="1" hangingPunct="1"/>
            <a:r>
              <a:rPr lang="en-US" dirty="0"/>
              <a:t>3 Assignment = 3x10 marks</a:t>
            </a:r>
          </a:p>
          <a:p>
            <a:pPr marL="896938" lvl="1" indent="-361950" defTabSz="903288" eaLnBrk="1" hangingPunct="1"/>
            <a:r>
              <a:rPr lang="en-US" dirty="0"/>
              <a:t>1 Programming exercise</a:t>
            </a:r>
          </a:p>
          <a:p>
            <a:pPr marL="896938" lvl="1" indent="-361950" defTabSz="903288" eaLnBrk="1" hangingPunct="1"/>
            <a:r>
              <a:rPr lang="en-US" dirty="0"/>
              <a:t>2 Written assignments (problem solving/term paper)</a:t>
            </a:r>
          </a:p>
          <a:p>
            <a:pPr eaLnBrk="1" hangingPunct="1"/>
            <a:r>
              <a:rPr lang="en-US" dirty="0"/>
              <a:t>1 Term Project = 20 marks [Group of 2]</a:t>
            </a:r>
          </a:p>
          <a:p>
            <a:pPr eaLnBrk="1" hangingPunct="1"/>
            <a:r>
              <a:rPr lang="en-US" dirty="0"/>
              <a:t>1 Final Exam = 30 marks </a:t>
            </a:r>
          </a:p>
          <a:p>
            <a:pPr eaLnBrk="1" hangingPunct="1"/>
            <a:endParaRPr lang="en-US" dirty="0"/>
          </a:p>
          <a:p>
            <a:r>
              <a:rPr lang="en-US" sz="2800" dirty="0">
                <a:solidFill>
                  <a:srgbClr val="CC6600"/>
                </a:solidFill>
              </a:rPr>
              <a:t>Text:</a:t>
            </a:r>
            <a:r>
              <a:rPr lang="en-US" sz="2800" dirty="0"/>
              <a:t> Hennessy and Patterson, “Computer Architecture: A Quantitative Approach”: </a:t>
            </a:r>
          </a:p>
          <a:p>
            <a:pPr lvl="1"/>
            <a:r>
              <a:rPr lang="en-US" sz="2400" dirty="0"/>
              <a:t>6</a:t>
            </a:r>
            <a:r>
              <a:rPr lang="en-US" sz="2400" baseline="30000" dirty="0"/>
              <a:t>th</a:t>
            </a:r>
            <a:r>
              <a:rPr lang="en-US" sz="2400" dirty="0"/>
              <a:t> Ed. (Available in Indian Edition!) </a:t>
            </a:r>
          </a:p>
          <a:p>
            <a:pPr lvl="1"/>
            <a:r>
              <a:rPr lang="en-US" sz="2400" dirty="0"/>
              <a:t>A large part of it would be assumed as reading exercise! 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76600" y="6477000"/>
            <a:ext cx="2895600" cy="228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E0-243©RG@IISc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0400436-8FD5-40DD-982A-73B2813E13FC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316602" y="5381978"/>
            <a:ext cx="2255398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4500" lvl="2" indent="-260350">
              <a:lnSpc>
                <a:spcPct val="90000"/>
              </a:lnSpc>
              <a:buFont typeface="Wingdings" charset="0"/>
              <a:buNone/>
            </a:pPr>
            <a:r>
              <a:rPr lang="en-US" sz="2000" dirty="0" err="1">
                <a:solidFill>
                  <a:srgbClr val="404040"/>
                </a:solidFill>
              </a:rPr>
              <a:t>nop</a:t>
            </a:r>
            <a:endParaRPr lang="en-US" sz="2000" dirty="0">
              <a:solidFill>
                <a:srgbClr val="404040"/>
              </a:solidFill>
            </a:endParaRP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r>
              <a:rPr lang="en-US" dirty="0"/>
              <a:t>Control Hazard Solutions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39933"/>
                </a:solidFill>
              </a:rPr>
              <a:t>Static Branch prediction policies:</a:t>
            </a:r>
            <a:r>
              <a:rPr lang="en-US" sz="2800" dirty="0"/>
              <a:t>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C3300"/>
                </a:solidFill>
              </a:rPr>
              <a:t>Static Not-Taken  policy:</a:t>
            </a:r>
            <a:r>
              <a:rPr lang="en-US" sz="2400" dirty="0"/>
              <a:t> 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Fetch </a:t>
            </a:r>
            <a:r>
              <a:rPr lang="en-US" sz="2400" dirty="0" err="1"/>
              <a:t>instrn</a:t>
            </a:r>
            <a:r>
              <a:rPr lang="en-US" sz="2400" dirty="0"/>
              <a:t>. from PC + 4 even for a branch </a:t>
            </a:r>
            <a:r>
              <a:rPr lang="en-US" sz="2400" dirty="0" err="1"/>
              <a:t>instrn</a:t>
            </a:r>
            <a:r>
              <a:rPr lang="en-US" sz="2400" dirty="0"/>
              <a:t>.</a:t>
            </a:r>
          </a:p>
          <a:p>
            <a:pPr marL="1085850" lvl="2">
              <a:lnSpc>
                <a:spcPct val="9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Squash the fetched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instrn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and re-fetch from branch target address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solidFill>
                  <a:srgbClr val="CC3300"/>
                </a:solidFill>
              </a:rPr>
              <a:t>Delayed Branching</a:t>
            </a:r>
            <a:r>
              <a:rPr lang="en-US" sz="2400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microarchitecture designed such that branch (control transfer) takes place </a:t>
            </a:r>
            <a:r>
              <a:rPr lang="en-US" sz="2400" b="1" i="1" dirty="0">
                <a:solidFill>
                  <a:srgbClr val="CC3300"/>
                </a:solidFill>
              </a:rPr>
              <a:t>after</a:t>
            </a:r>
            <a:r>
              <a:rPr lang="en-US" sz="2400" dirty="0"/>
              <a:t> a few following instructions.</a:t>
            </a:r>
            <a:r>
              <a:rPr lang="en-US" sz="2000" dirty="0"/>
              <a:t>		</a:t>
            </a:r>
            <a:r>
              <a:rPr lang="en-US" sz="2000" dirty="0">
                <a:solidFill>
                  <a:srgbClr val="404040"/>
                </a:solidFill>
              </a:rPr>
              <a:t>		</a:t>
            </a:r>
            <a:endParaRPr lang="en-US" sz="2400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76600" y="6477000"/>
            <a:ext cx="2895600" cy="228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E0-243©RG@IISc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8342-8545-E342-A052-81F8991624B2}" type="slidenum">
              <a:rPr lang="en-US"/>
              <a:pPr/>
              <a:t>20</a:t>
            </a:fld>
            <a:endParaRPr lang="en-US"/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5562600" y="54102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dirty="0">
                <a:latin typeface="Comic Sans MS" charset="0"/>
              </a:rPr>
              <a:t>(delay slot </a:t>
            </a:r>
            <a:r>
              <a:rPr lang="en-US" dirty="0" err="1">
                <a:latin typeface="Comic Sans MS" charset="0"/>
              </a:rPr>
              <a:t>instrn</a:t>
            </a:r>
            <a:r>
              <a:rPr lang="en-US" dirty="0">
                <a:latin typeface="Comic Sans MS" charset="0"/>
              </a:rPr>
              <a:t>.)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16602" y="4709396"/>
            <a:ext cx="312420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4500" lvl="2" indent="-260350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rgbClr val="404040"/>
                </a:solidFill>
              </a:rPr>
              <a:t>add   R3 &lt;-- R2, R4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16602" y="5029200"/>
            <a:ext cx="312420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4500" lvl="2" indent="-260350">
              <a:lnSpc>
                <a:spcPct val="90000"/>
              </a:lnSpc>
            </a:pPr>
            <a:r>
              <a:rPr lang="en-US" sz="2000" dirty="0" err="1">
                <a:solidFill>
                  <a:srgbClr val="404040"/>
                </a:solidFill>
              </a:rPr>
              <a:t>beq</a:t>
            </a:r>
            <a:r>
              <a:rPr lang="en-US" sz="2000" dirty="0">
                <a:solidFill>
                  <a:srgbClr val="404040"/>
                </a:solidFill>
              </a:rPr>
              <a:t>   R1, out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62200" y="5410200"/>
            <a:ext cx="3124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4500" lvl="2" indent="-260350">
              <a:lnSpc>
                <a:spcPct val="90000"/>
              </a:lnSpc>
              <a:buFont typeface="Wingdings" charset="0"/>
              <a:buNone/>
            </a:pPr>
            <a:endParaRPr lang="en-US" sz="2000" dirty="0">
              <a:solidFill>
                <a:srgbClr val="40404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4599" y="5486400"/>
            <a:ext cx="2925897" cy="304800"/>
          </a:xfrm>
          <a:prstGeom prst="rect">
            <a:avLst/>
          </a:prstGeom>
          <a:solidFill>
            <a:srgbClr val="FFEDDB"/>
          </a:solidFill>
          <a:ln>
            <a:solidFill>
              <a:srgbClr val="FFED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4500" lvl="2" indent="-260350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rgbClr val="008000"/>
                </a:solidFill>
              </a:rPr>
              <a:t>        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14222" y="4724400"/>
            <a:ext cx="3124200" cy="457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4500" lvl="2" indent="-260350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rgbClr val="404040"/>
                </a:solidFill>
              </a:rPr>
              <a:t>add   R3 &lt;-- R2, R4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14600" y="4800600"/>
            <a:ext cx="2925897" cy="304800"/>
          </a:xfrm>
          <a:prstGeom prst="rect">
            <a:avLst/>
          </a:prstGeom>
          <a:solidFill>
            <a:srgbClr val="FFEDDB"/>
          </a:solidFill>
          <a:ln>
            <a:solidFill>
              <a:srgbClr val="FFED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4500" lvl="2" indent="-260350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rgbClr val="008000"/>
                </a:solidFill>
              </a:rPr>
              <a:t>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1214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42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-2.22222E-6 L 0.00104 0.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4995" grpId="0" build="p" bldLvl="2" autoUpdateAnimBg="0"/>
      <p:bldP spid="84998" grpId="0"/>
      <p:bldP spid="3" grpId="0"/>
      <p:bldP spid="15" grpId="0"/>
      <p:bldP spid="16" grpId="0" animBg="1"/>
      <p:bldP spid="12" grpId="0" animBg="1"/>
      <p:bldP spid="14" grpId="0"/>
      <p:bldP spid="14" grpId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en-US" dirty="0"/>
              <a:t>Delayed Branching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4196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8004175" algn="l"/>
              </a:tabLst>
            </a:pPr>
            <a:r>
              <a:rPr lang="en-US" sz="2800" dirty="0" err="1"/>
              <a:t>Instrns</a:t>
            </a:r>
            <a:r>
              <a:rPr lang="en-US" sz="2800" dirty="0"/>
              <a:t>. that do not affect the branching condition can be used in the delay slot.</a:t>
            </a:r>
          </a:p>
          <a:p>
            <a:pPr>
              <a:lnSpc>
                <a:spcPct val="90000"/>
              </a:lnSpc>
              <a:tabLst>
                <a:tab pos="8004175" algn="l"/>
              </a:tabLst>
            </a:pPr>
            <a:r>
              <a:rPr lang="en-US" sz="2800" dirty="0"/>
              <a:t>Where  to get </a:t>
            </a:r>
            <a:r>
              <a:rPr lang="en-US" sz="2800" dirty="0" err="1"/>
              <a:t>instrns</a:t>
            </a:r>
            <a:r>
              <a:rPr lang="en-US" sz="2800" dirty="0"/>
              <a:t>. for filling delay slots?  </a:t>
            </a:r>
          </a:p>
          <a:p>
            <a:pPr lvl="1">
              <a:lnSpc>
                <a:spcPct val="90000"/>
              </a:lnSpc>
              <a:tabLst>
                <a:tab pos="8004175" algn="l"/>
              </a:tabLst>
            </a:pPr>
            <a:r>
              <a:rPr lang="en-US" sz="2400" dirty="0" err="1"/>
              <a:t>Instrns</a:t>
            </a:r>
            <a:r>
              <a:rPr lang="en-US" sz="2400" dirty="0"/>
              <a:t>. Before  the branch  </a:t>
            </a:r>
          </a:p>
          <a:p>
            <a:pPr lvl="1">
              <a:lnSpc>
                <a:spcPct val="90000"/>
              </a:lnSpc>
              <a:tabLst>
                <a:tab pos="8004175" algn="l"/>
              </a:tabLst>
            </a:pPr>
            <a:r>
              <a:rPr lang="en-US" sz="2400" dirty="0" err="1"/>
              <a:t>Instrns</a:t>
            </a:r>
            <a:r>
              <a:rPr lang="en-US" sz="2400" dirty="0"/>
              <a:t>. from the target address</a:t>
            </a:r>
            <a:r>
              <a:rPr lang="x-none" sz="2400" dirty="0"/>
              <a:t> </a:t>
            </a:r>
            <a:endParaRPr lang="en-US" sz="2400" dirty="0"/>
          </a:p>
          <a:p>
            <a:pPr lvl="1">
              <a:lnSpc>
                <a:spcPct val="90000"/>
              </a:lnSpc>
              <a:tabLst>
                <a:tab pos="8004175" algn="l"/>
              </a:tabLst>
            </a:pPr>
            <a:r>
              <a:rPr lang="en-US" sz="2400" dirty="0" err="1"/>
              <a:t>Instrns</a:t>
            </a:r>
            <a:r>
              <a:rPr lang="en-US" sz="2400" dirty="0"/>
              <a:t>. from fall through</a:t>
            </a:r>
          </a:p>
          <a:p>
            <a:pPr>
              <a:tabLst>
                <a:tab pos="8004175" algn="l"/>
              </a:tabLst>
            </a:pPr>
            <a:r>
              <a:rPr lang="en-US" sz="2800" dirty="0"/>
              <a:t>Cancelling delayed branches, which squash the </a:t>
            </a:r>
            <a:r>
              <a:rPr lang="en-US" sz="2800" dirty="0" err="1"/>
              <a:t>instrn</a:t>
            </a:r>
            <a:r>
              <a:rPr lang="en-US" sz="2800" dirty="0"/>
              <a:t>. in the delayed when the  branch is taken (or not taken) -- facilitate  more slots to be filled.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76600" y="6477000"/>
            <a:ext cx="2895600" cy="228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E0-243©RG@IISc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FAB4-FD7A-A349-9079-5387DD4634F1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0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en-US" dirty="0"/>
              <a:t>Dynamic Branch Prediction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90688"/>
            <a:ext cx="8001000" cy="463391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 the same static branch </a:t>
            </a:r>
            <a:r>
              <a:rPr lang="en-US" dirty="0" err="1"/>
              <a:t>instrn</a:t>
            </a:r>
            <a:r>
              <a:rPr lang="en-US" dirty="0"/>
              <a:t>. prediction for different instances may be different. </a:t>
            </a:r>
          </a:p>
          <a:p>
            <a:pPr>
              <a:lnSpc>
                <a:spcPct val="90000"/>
              </a:lnSpc>
            </a:pPr>
            <a:r>
              <a:rPr lang="en-US" dirty="0"/>
              <a:t>Using the history of branches to predict the branch outcome (taken or not-taken)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1-bit predictors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2-bit predictors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2-level correlated predictors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path-based predictors, …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76600" y="6477000"/>
            <a:ext cx="2895600" cy="228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E0-243©RG@IISc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98DB9-14E3-4C46-80D1-FE49DF45B11B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5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685798"/>
          </a:xfrm>
        </p:spPr>
        <p:txBody>
          <a:bodyPr/>
          <a:lstStyle/>
          <a:p>
            <a:r>
              <a:rPr lang="en-US" dirty="0"/>
              <a:t>Simple 1-bit Branch Prediction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295400"/>
            <a:ext cx="4267200" cy="5029200"/>
          </a:xfrm>
        </p:spPr>
        <p:txBody>
          <a:bodyPr/>
          <a:lstStyle/>
          <a:p>
            <a:r>
              <a:rPr lang="en-US" sz="2400" dirty="0"/>
              <a:t>Store  previous history of a branch -- taken or not-taken (1-bit) in Branch Prediction Buffer</a:t>
            </a:r>
          </a:p>
          <a:p>
            <a:r>
              <a:rPr lang="en-US" sz="2400" dirty="0"/>
              <a:t>Least Significant bits of PC used to index BPB. </a:t>
            </a:r>
          </a:p>
          <a:p>
            <a:r>
              <a:rPr lang="en-US" sz="2400" dirty="0"/>
              <a:t>Update Predict bit after branch is resolved. </a:t>
            </a:r>
          </a:p>
          <a:p>
            <a:r>
              <a:rPr lang="en-US" sz="2400" dirty="0"/>
              <a:t>Predict branch outcome only, not target address.</a:t>
            </a:r>
          </a:p>
          <a:p>
            <a:r>
              <a:rPr lang="en-US" sz="2400" dirty="0"/>
              <a:t>Influence of other (static) branches which have same LS bits  (alias) </a:t>
            </a:r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76600" y="6477000"/>
            <a:ext cx="2895600" cy="228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E0-243©RG@IISc</a:t>
            </a:r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2F545-94A7-EF45-B93B-260F36980EEE}" type="slidenum">
              <a:rPr lang="en-US"/>
              <a:pPr/>
              <a:t>23</a:t>
            </a:fld>
            <a:endParaRPr lang="en-US"/>
          </a:p>
        </p:txBody>
      </p:sp>
      <p:sp>
        <p:nvSpPr>
          <p:cNvPr id="167940" name="Line 4"/>
          <p:cNvSpPr>
            <a:spLocks noChangeShapeType="1"/>
          </p:cNvSpPr>
          <p:nvPr/>
        </p:nvSpPr>
        <p:spPr bwMode="auto">
          <a:xfrm>
            <a:off x="4724400" y="1447800"/>
            <a:ext cx="0" cy="4724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7941" name="Group 5"/>
          <p:cNvGrpSpPr>
            <a:grpSpLocks/>
          </p:cNvGrpSpPr>
          <p:nvPr/>
        </p:nvGrpSpPr>
        <p:grpSpPr bwMode="auto">
          <a:xfrm>
            <a:off x="4800600" y="1752600"/>
            <a:ext cx="2743200" cy="3200400"/>
            <a:chOff x="2976" y="1824"/>
            <a:chExt cx="1728" cy="2016"/>
          </a:xfrm>
        </p:grpSpPr>
        <p:sp>
          <p:nvSpPr>
            <p:cNvPr id="167942" name="Rectangle 6"/>
            <p:cNvSpPr>
              <a:spLocks noChangeArrowheads="1"/>
            </p:cNvSpPr>
            <p:nvPr/>
          </p:nvSpPr>
          <p:spPr bwMode="auto">
            <a:xfrm>
              <a:off x="3696" y="1824"/>
              <a:ext cx="336" cy="172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43" name="Line 7"/>
            <p:cNvSpPr>
              <a:spLocks noChangeShapeType="1"/>
            </p:cNvSpPr>
            <p:nvPr/>
          </p:nvSpPr>
          <p:spPr bwMode="auto">
            <a:xfrm>
              <a:off x="3696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44" name="Line 8"/>
            <p:cNvSpPr>
              <a:spLocks noChangeShapeType="1"/>
            </p:cNvSpPr>
            <p:nvPr/>
          </p:nvSpPr>
          <p:spPr bwMode="auto">
            <a:xfrm>
              <a:off x="369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45" name="Line 9"/>
            <p:cNvSpPr>
              <a:spLocks noChangeShapeType="1"/>
            </p:cNvSpPr>
            <p:nvPr/>
          </p:nvSpPr>
          <p:spPr bwMode="auto">
            <a:xfrm>
              <a:off x="3696" y="240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46" name="Line 10"/>
            <p:cNvSpPr>
              <a:spLocks noChangeShapeType="1"/>
            </p:cNvSpPr>
            <p:nvPr/>
          </p:nvSpPr>
          <p:spPr bwMode="auto">
            <a:xfrm>
              <a:off x="3696" y="22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47" name="Line 11"/>
            <p:cNvSpPr>
              <a:spLocks noChangeShapeType="1"/>
            </p:cNvSpPr>
            <p:nvPr/>
          </p:nvSpPr>
          <p:spPr bwMode="auto">
            <a:xfrm>
              <a:off x="3696" y="27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48" name="Line 12"/>
            <p:cNvSpPr>
              <a:spLocks noChangeShapeType="1"/>
            </p:cNvSpPr>
            <p:nvPr/>
          </p:nvSpPr>
          <p:spPr bwMode="auto">
            <a:xfrm>
              <a:off x="3696" y="33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49" name="Line 13"/>
            <p:cNvSpPr>
              <a:spLocks noChangeShapeType="1"/>
            </p:cNvSpPr>
            <p:nvPr/>
          </p:nvSpPr>
          <p:spPr bwMode="auto">
            <a:xfrm>
              <a:off x="3696" y="316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50" name="Line 14"/>
            <p:cNvSpPr>
              <a:spLocks noChangeShapeType="1"/>
            </p:cNvSpPr>
            <p:nvPr/>
          </p:nvSpPr>
          <p:spPr bwMode="auto">
            <a:xfrm>
              <a:off x="3696" y="29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51" name="Line 15"/>
            <p:cNvSpPr>
              <a:spLocks noChangeShapeType="1"/>
            </p:cNvSpPr>
            <p:nvPr/>
          </p:nvSpPr>
          <p:spPr bwMode="auto">
            <a:xfrm>
              <a:off x="3168" y="2688"/>
              <a:ext cx="52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52" name="Text Box 16"/>
            <p:cNvSpPr txBox="1">
              <a:spLocks noChangeArrowheads="1"/>
            </p:cNvSpPr>
            <p:nvPr/>
          </p:nvSpPr>
          <p:spPr bwMode="auto">
            <a:xfrm>
              <a:off x="3120" y="268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solidFill>
                    <a:srgbClr val="FF3300"/>
                  </a:solidFill>
                </a:rPr>
                <a:t>PC</a:t>
              </a:r>
              <a:endParaRPr lang="en-US"/>
            </a:p>
          </p:txBody>
        </p:sp>
        <p:sp>
          <p:nvSpPr>
            <p:cNvPr id="167953" name="Text Box 17"/>
            <p:cNvSpPr txBox="1">
              <a:spLocks noChangeArrowheads="1"/>
            </p:cNvSpPr>
            <p:nvPr/>
          </p:nvSpPr>
          <p:spPr bwMode="auto">
            <a:xfrm>
              <a:off x="2976" y="3552"/>
              <a:ext cx="1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 dirty="0">
                  <a:solidFill>
                    <a:srgbClr val="FF3300"/>
                  </a:solidFill>
                </a:rPr>
                <a:t>BPB  (2048 entries)  </a:t>
              </a:r>
              <a:endParaRPr lang="en-US" dirty="0"/>
            </a:p>
          </p:txBody>
        </p:sp>
        <p:sp>
          <p:nvSpPr>
            <p:cNvPr id="167954" name="Text Box 18"/>
            <p:cNvSpPr txBox="1">
              <a:spLocks noChangeArrowheads="1"/>
            </p:cNvSpPr>
            <p:nvPr/>
          </p:nvSpPr>
          <p:spPr bwMode="auto">
            <a:xfrm>
              <a:off x="3648" y="252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solidFill>
                    <a:srgbClr val="FF3300"/>
                  </a:solidFill>
                </a:rPr>
                <a:t> 0</a:t>
              </a:r>
              <a:endParaRPr lang="en-US"/>
            </a:p>
          </p:txBody>
        </p:sp>
      </p:grpSp>
      <p:sp>
        <p:nvSpPr>
          <p:cNvPr id="167955" name="Text Box 19"/>
          <p:cNvSpPr txBox="1">
            <a:spLocks noChangeArrowheads="1"/>
          </p:cNvSpPr>
          <p:nvPr/>
        </p:nvSpPr>
        <p:spPr bwMode="auto">
          <a:xfrm>
            <a:off x="6705600" y="2743200"/>
            <a:ext cx="2362200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0 </a:t>
            </a:r>
            <a:r>
              <a:rPr lang="en-US" b="1" dirty="0">
                <a:solidFill>
                  <a:schemeClr val="accent2"/>
                </a:solidFill>
                <a:sym typeface="Wingdings" charset="0"/>
              </a:rPr>
              <a:t></a:t>
            </a:r>
            <a:r>
              <a:rPr lang="en-US" b="1" dirty="0">
                <a:solidFill>
                  <a:schemeClr val="accent2"/>
                </a:solidFill>
              </a:rPr>
              <a:t> Not taken </a:t>
            </a:r>
          </a:p>
          <a:p>
            <a:pPr algn="l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1  </a:t>
            </a:r>
            <a:r>
              <a:rPr lang="en-US" b="1" dirty="0">
                <a:solidFill>
                  <a:schemeClr val="accent2"/>
                </a:solidFill>
                <a:sym typeface="Wingdings" charset="0"/>
              </a:rPr>
              <a:t></a:t>
            </a:r>
            <a:r>
              <a:rPr lang="en-US" b="1" dirty="0">
                <a:solidFill>
                  <a:schemeClr val="accent2"/>
                </a:solidFill>
              </a:rPr>
              <a:t> Taken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7956" name="Rectangle 20"/>
          <p:cNvSpPr>
            <a:spLocks noChangeArrowheads="1"/>
          </p:cNvSpPr>
          <p:nvPr/>
        </p:nvSpPr>
        <p:spPr bwMode="auto">
          <a:xfrm>
            <a:off x="4802188" y="5334000"/>
            <a:ext cx="41132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SzPct val="125000"/>
              <a:buFont typeface="Wingdings" charset="0"/>
              <a:buChar char="§"/>
            </a:pPr>
            <a:r>
              <a:rPr lang="en-US" dirty="0">
                <a:solidFill>
                  <a:srgbClr val="2C2CB0"/>
                </a:solidFill>
                <a:latin typeface="Comic Sans MS" charset="0"/>
              </a:rPr>
              <a:t>1-bit prediction will </a:t>
            </a:r>
            <a:r>
              <a:rPr lang="en-US" dirty="0" err="1">
                <a:solidFill>
                  <a:srgbClr val="2C2CB0"/>
                </a:solidFill>
                <a:latin typeface="Comic Sans MS" charset="0"/>
              </a:rPr>
              <a:t>mispredict</a:t>
            </a:r>
            <a:r>
              <a:rPr lang="en-US" dirty="0">
                <a:solidFill>
                  <a:srgbClr val="2C2CB0"/>
                </a:solidFill>
                <a:latin typeface="Comic Sans MS" charset="0"/>
              </a:rPr>
              <a:t>  twice on every loop.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SzPct val="125000"/>
              <a:buFont typeface="Wingdings" charset="0"/>
              <a:buChar char="§"/>
            </a:pPr>
            <a:endParaRPr lang="en-US" dirty="0">
              <a:solidFill>
                <a:srgbClr val="2C2CB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64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/>
      <p:bldP spid="167955" grpId="0"/>
      <p:bldP spid="1679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723899"/>
          </a:xfrm>
        </p:spPr>
        <p:txBody>
          <a:bodyPr/>
          <a:lstStyle/>
          <a:p>
            <a:r>
              <a:rPr lang="en-US" dirty="0"/>
              <a:t>2-bit Branch Prediction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371600"/>
            <a:ext cx="42672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State of each static branch represented by   2-bits.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mic Sans MS" charset="0"/>
              </a:rPr>
              <a:t>Implement the State machine 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Different state transition diagram for diff. 2-bit schemes. 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mic Sans MS" charset="0"/>
              </a:rPr>
              <a:t>Implementation using saturating counters ? 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Gives high prediction accuracy 85%  to 95%.</a:t>
            </a:r>
          </a:p>
        </p:txBody>
      </p:sp>
      <p:sp>
        <p:nvSpPr>
          <p:cNvPr id="3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76600" y="6477000"/>
            <a:ext cx="2895600" cy="228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E0-243©RG@IISc</a:t>
            </a:r>
          </a:p>
        </p:txBody>
      </p:sp>
      <p:sp>
        <p:nvSpPr>
          <p:cNvPr id="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DCE39-4CD1-A043-9376-BFBC4879CF19}" type="slidenum">
              <a:rPr lang="en-US"/>
              <a:pPr/>
              <a:t>24</a:t>
            </a:fld>
            <a:endParaRPr lang="en-US"/>
          </a:p>
        </p:txBody>
      </p:sp>
      <p:sp>
        <p:nvSpPr>
          <p:cNvPr id="172036" name="Line 4"/>
          <p:cNvSpPr>
            <a:spLocks noChangeShapeType="1"/>
          </p:cNvSpPr>
          <p:nvPr/>
        </p:nvSpPr>
        <p:spPr bwMode="auto">
          <a:xfrm>
            <a:off x="4724400" y="1295400"/>
            <a:ext cx="0" cy="5105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37" name="Line 5"/>
          <p:cNvSpPr>
            <a:spLocks noChangeShapeType="1"/>
          </p:cNvSpPr>
          <p:nvPr/>
        </p:nvSpPr>
        <p:spPr bwMode="auto">
          <a:xfrm>
            <a:off x="6324600" y="3108325"/>
            <a:ext cx="1143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38" name="Text Box 6"/>
          <p:cNvSpPr txBox="1">
            <a:spLocks noChangeArrowheads="1"/>
          </p:cNvSpPr>
          <p:nvPr/>
        </p:nvSpPr>
        <p:spPr bwMode="auto">
          <a:xfrm>
            <a:off x="6400800" y="3565525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</a:rPr>
              <a:t>Taken</a:t>
            </a:r>
            <a:endParaRPr lang="en-US" sz="2000" b="1"/>
          </a:p>
        </p:txBody>
      </p:sp>
      <p:sp>
        <p:nvSpPr>
          <p:cNvPr id="172039" name="Text Box 7"/>
          <p:cNvSpPr txBox="1">
            <a:spLocks noChangeArrowheads="1"/>
          </p:cNvSpPr>
          <p:nvPr/>
        </p:nvSpPr>
        <p:spPr bwMode="auto">
          <a:xfrm>
            <a:off x="5791200" y="46323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solidFill>
                  <a:srgbClr val="FF3300"/>
                </a:solidFill>
              </a:rPr>
              <a:t> 0</a:t>
            </a:r>
            <a:endParaRPr lang="en-US" sz="2000" b="1"/>
          </a:p>
        </p:txBody>
      </p:sp>
      <p:sp>
        <p:nvSpPr>
          <p:cNvPr id="172040" name="Oval 8"/>
          <p:cNvSpPr>
            <a:spLocks noChangeArrowheads="1"/>
          </p:cNvSpPr>
          <p:nvPr/>
        </p:nvSpPr>
        <p:spPr bwMode="auto">
          <a:xfrm>
            <a:off x="5372100" y="2955925"/>
            <a:ext cx="1066800" cy="7620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accent2"/>
                </a:solidFill>
              </a:rPr>
              <a:t>ST</a:t>
            </a:r>
            <a:endParaRPr lang="en-US" sz="2000" b="1"/>
          </a:p>
        </p:txBody>
      </p:sp>
      <p:sp>
        <p:nvSpPr>
          <p:cNvPr id="172041" name="Oval 9"/>
          <p:cNvSpPr>
            <a:spLocks noChangeArrowheads="1"/>
          </p:cNvSpPr>
          <p:nvPr/>
        </p:nvSpPr>
        <p:spPr bwMode="auto">
          <a:xfrm>
            <a:off x="7353300" y="2955925"/>
            <a:ext cx="1066800" cy="7620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accent2"/>
                </a:solidFill>
              </a:rPr>
              <a:t>WT</a:t>
            </a:r>
            <a:endParaRPr lang="en-US" sz="2000" b="1"/>
          </a:p>
        </p:txBody>
      </p:sp>
      <p:sp>
        <p:nvSpPr>
          <p:cNvPr id="172042" name="Oval 10"/>
          <p:cNvSpPr>
            <a:spLocks noChangeArrowheads="1"/>
          </p:cNvSpPr>
          <p:nvPr/>
        </p:nvSpPr>
        <p:spPr bwMode="auto">
          <a:xfrm>
            <a:off x="5372100" y="4327525"/>
            <a:ext cx="1066800" cy="7620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accent2"/>
                </a:solidFill>
              </a:rPr>
              <a:t>WNT</a:t>
            </a:r>
            <a:endParaRPr lang="en-US" sz="2000" b="1"/>
          </a:p>
        </p:txBody>
      </p:sp>
      <p:sp>
        <p:nvSpPr>
          <p:cNvPr id="172043" name="Oval 11"/>
          <p:cNvSpPr>
            <a:spLocks noChangeArrowheads="1"/>
          </p:cNvSpPr>
          <p:nvPr/>
        </p:nvSpPr>
        <p:spPr bwMode="auto">
          <a:xfrm>
            <a:off x="7353300" y="4327525"/>
            <a:ext cx="1066800" cy="7620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accent2"/>
                </a:solidFill>
              </a:rPr>
              <a:t>SNT</a:t>
            </a:r>
            <a:endParaRPr lang="en-US" sz="2000" b="1"/>
          </a:p>
        </p:txBody>
      </p:sp>
      <p:sp>
        <p:nvSpPr>
          <p:cNvPr id="172044" name="Line 12"/>
          <p:cNvSpPr>
            <a:spLocks noChangeShapeType="1"/>
          </p:cNvSpPr>
          <p:nvPr/>
        </p:nvSpPr>
        <p:spPr bwMode="auto">
          <a:xfrm>
            <a:off x="6324600" y="4479925"/>
            <a:ext cx="1143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45" name="Line 13"/>
          <p:cNvSpPr>
            <a:spLocks noChangeShapeType="1"/>
          </p:cNvSpPr>
          <p:nvPr/>
        </p:nvSpPr>
        <p:spPr bwMode="auto">
          <a:xfrm>
            <a:off x="6324600" y="3581400"/>
            <a:ext cx="1143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46" name="Line 14"/>
          <p:cNvSpPr>
            <a:spLocks noChangeShapeType="1"/>
          </p:cNvSpPr>
          <p:nvPr/>
        </p:nvSpPr>
        <p:spPr bwMode="auto">
          <a:xfrm>
            <a:off x="6324600" y="4953000"/>
            <a:ext cx="1143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47" name="Freeform 15"/>
          <p:cNvSpPr>
            <a:spLocks/>
          </p:cNvSpPr>
          <p:nvPr/>
        </p:nvSpPr>
        <p:spPr bwMode="auto">
          <a:xfrm>
            <a:off x="5203825" y="2476500"/>
            <a:ext cx="1028700" cy="609600"/>
          </a:xfrm>
          <a:custGeom>
            <a:avLst/>
            <a:gdLst>
              <a:gd name="T0" fmla="*/ 168 w 584"/>
              <a:gd name="T1" fmla="*/ 336 h 336"/>
              <a:gd name="T2" fmla="*/ 24 w 584"/>
              <a:gd name="T3" fmla="*/ 144 h 336"/>
              <a:gd name="T4" fmla="*/ 312 w 584"/>
              <a:gd name="T5" fmla="*/ 0 h 336"/>
              <a:gd name="T6" fmla="*/ 552 w 584"/>
              <a:gd name="T7" fmla="*/ 144 h 336"/>
              <a:gd name="T8" fmla="*/ 504 w 584"/>
              <a:gd name="T9" fmla="*/ 28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336">
                <a:moveTo>
                  <a:pt x="168" y="336"/>
                </a:moveTo>
                <a:cubicBezTo>
                  <a:pt x="84" y="268"/>
                  <a:pt x="0" y="200"/>
                  <a:pt x="24" y="144"/>
                </a:cubicBezTo>
                <a:cubicBezTo>
                  <a:pt x="48" y="88"/>
                  <a:pt x="224" y="0"/>
                  <a:pt x="312" y="0"/>
                </a:cubicBezTo>
                <a:cubicBezTo>
                  <a:pt x="400" y="0"/>
                  <a:pt x="520" y="96"/>
                  <a:pt x="552" y="144"/>
                </a:cubicBezTo>
                <a:cubicBezTo>
                  <a:pt x="584" y="192"/>
                  <a:pt x="544" y="240"/>
                  <a:pt x="504" y="288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48" name="Freeform 16"/>
          <p:cNvSpPr>
            <a:spLocks/>
          </p:cNvSpPr>
          <p:nvPr/>
        </p:nvSpPr>
        <p:spPr bwMode="auto">
          <a:xfrm flipH="1" flipV="1">
            <a:off x="7543800" y="4937125"/>
            <a:ext cx="1028700" cy="609600"/>
          </a:xfrm>
          <a:custGeom>
            <a:avLst/>
            <a:gdLst>
              <a:gd name="T0" fmla="*/ 168 w 584"/>
              <a:gd name="T1" fmla="*/ 336 h 336"/>
              <a:gd name="T2" fmla="*/ 24 w 584"/>
              <a:gd name="T3" fmla="*/ 144 h 336"/>
              <a:gd name="T4" fmla="*/ 312 w 584"/>
              <a:gd name="T5" fmla="*/ 0 h 336"/>
              <a:gd name="T6" fmla="*/ 552 w 584"/>
              <a:gd name="T7" fmla="*/ 144 h 336"/>
              <a:gd name="T8" fmla="*/ 504 w 584"/>
              <a:gd name="T9" fmla="*/ 28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336">
                <a:moveTo>
                  <a:pt x="168" y="336"/>
                </a:moveTo>
                <a:cubicBezTo>
                  <a:pt x="84" y="268"/>
                  <a:pt x="0" y="200"/>
                  <a:pt x="24" y="144"/>
                </a:cubicBezTo>
                <a:cubicBezTo>
                  <a:pt x="48" y="88"/>
                  <a:pt x="224" y="0"/>
                  <a:pt x="312" y="0"/>
                </a:cubicBezTo>
                <a:cubicBezTo>
                  <a:pt x="400" y="0"/>
                  <a:pt x="520" y="96"/>
                  <a:pt x="552" y="144"/>
                </a:cubicBezTo>
                <a:cubicBezTo>
                  <a:pt x="584" y="192"/>
                  <a:pt x="544" y="240"/>
                  <a:pt x="504" y="288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49" name="Text Box 17"/>
          <p:cNvSpPr txBox="1">
            <a:spLocks noChangeArrowheads="1"/>
          </p:cNvSpPr>
          <p:nvPr/>
        </p:nvSpPr>
        <p:spPr bwMode="auto">
          <a:xfrm>
            <a:off x="6096000" y="271145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solidFill>
                  <a:srgbClr val="FF3300"/>
                </a:solidFill>
              </a:rPr>
              <a:t>Not-Taken</a:t>
            </a:r>
            <a:endParaRPr lang="en-US" sz="2000" b="1"/>
          </a:p>
        </p:txBody>
      </p:sp>
      <p:sp>
        <p:nvSpPr>
          <p:cNvPr id="172050" name="Text Box 18"/>
          <p:cNvSpPr txBox="1">
            <a:spLocks noChangeArrowheads="1"/>
          </p:cNvSpPr>
          <p:nvPr/>
        </p:nvSpPr>
        <p:spPr bwMode="auto">
          <a:xfrm>
            <a:off x="4724400" y="2193925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</a:rPr>
              <a:t>Taken</a:t>
            </a:r>
            <a:endParaRPr lang="en-US" sz="2000" b="1"/>
          </a:p>
        </p:txBody>
      </p:sp>
      <p:sp>
        <p:nvSpPr>
          <p:cNvPr id="172051" name="Text Box 19"/>
          <p:cNvSpPr txBox="1">
            <a:spLocks noChangeArrowheads="1"/>
          </p:cNvSpPr>
          <p:nvPr/>
        </p:nvSpPr>
        <p:spPr bwMode="auto">
          <a:xfrm>
            <a:off x="4876800" y="3870325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</a:rPr>
              <a:t>Taken</a:t>
            </a:r>
            <a:endParaRPr lang="en-US" sz="2000" b="1"/>
          </a:p>
        </p:txBody>
      </p:sp>
      <p:sp>
        <p:nvSpPr>
          <p:cNvPr id="172052" name="Text Box 20"/>
          <p:cNvSpPr txBox="1">
            <a:spLocks noChangeArrowheads="1"/>
          </p:cNvSpPr>
          <p:nvPr/>
        </p:nvSpPr>
        <p:spPr bwMode="auto">
          <a:xfrm>
            <a:off x="6400800" y="4860925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</a:rPr>
              <a:t>Taken</a:t>
            </a:r>
          </a:p>
        </p:txBody>
      </p:sp>
      <p:sp>
        <p:nvSpPr>
          <p:cNvPr id="172053" name="Text Box 21"/>
          <p:cNvSpPr txBox="1">
            <a:spLocks noChangeArrowheads="1"/>
          </p:cNvSpPr>
          <p:nvPr/>
        </p:nvSpPr>
        <p:spPr bwMode="auto">
          <a:xfrm>
            <a:off x="7924800" y="3641725"/>
            <a:ext cx="1066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rgbClr val="FF3300"/>
                </a:solidFill>
              </a:rPr>
              <a:t>Not-Taken</a:t>
            </a:r>
            <a:endParaRPr lang="en-US" sz="2000" b="1"/>
          </a:p>
        </p:txBody>
      </p:sp>
      <p:sp>
        <p:nvSpPr>
          <p:cNvPr id="172054" name="Text Box 22"/>
          <p:cNvSpPr txBox="1">
            <a:spLocks noChangeArrowheads="1"/>
          </p:cNvSpPr>
          <p:nvPr/>
        </p:nvSpPr>
        <p:spPr bwMode="auto">
          <a:xfrm>
            <a:off x="6172200" y="409892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solidFill>
                  <a:srgbClr val="FF3300"/>
                </a:solidFill>
              </a:rPr>
              <a:t>Not-Taken</a:t>
            </a:r>
            <a:endParaRPr lang="en-US" sz="2000" b="1"/>
          </a:p>
        </p:txBody>
      </p:sp>
      <p:sp>
        <p:nvSpPr>
          <p:cNvPr id="172055" name="Text Box 23"/>
          <p:cNvSpPr txBox="1">
            <a:spLocks noChangeArrowheads="1"/>
          </p:cNvSpPr>
          <p:nvPr/>
        </p:nvSpPr>
        <p:spPr bwMode="auto">
          <a:xfrm>
            <a:off x="7391400" y="547052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solidFill>
                  <a:srgbClr val="FF3300"/>
                </a:solidFill>
              </a:rPr>
              <a:t>Not-Taken</a:t>
            </a:r>
            <a:endParaRPr lang="en-US" sz="2000" b="1"/>
          </a:p>
        </p:txBody>
      </p:sp>
      <p:sp>
        <p:nvSpPr>
          <p:cNvPr id="172056" name="Line 24"/>
          <p:cNvSpPr>
            <a:spLocks noChangeShapeType="1"/>
          </p:cNvSpPr>
          <p:nvPr/>
        </p:nvSpPr>
        <p:spPr bwMode="auto">
          <a:xfrm rot="5400000">
            <a:off x="5562600" y="4022725"/>
            <a:ext cx="60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57" name="Line 25"/>
          <p:cNvSpPr>
            <a:spLocks noChangeShapeType="1"/>
          </p:cNvSpPr>
          <p:nvPr/>
        </p:nvSpPr>
        <p:spPr bwMode="auto">
          <a:xfrm rot="5400000">
            <a:off x="7620000" y="4022725"/>
            <a:ext cx="609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9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708877"/>
          </a:xfrm>
        </p:spPr>
        <p:txBody>
          <a:bodyPr/>
          <a:lstStyle/>
          <a:p>
            <a:r>
              <a:rPr lang="en-US" dirty="0"/>
              <a:t>2-bit Prediction</a:t>
            </a:r>
          </a:p>
        </p:txBody>
      </p:sp>
      <p:sp>
        <p:nvSpPr>
          <p:cNvPr id="2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76600" y="6477000"/>
            <a:ext cx="2895600" cy="228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E0-243©RG@IISc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1D6EA-7FDE-9842-BD04-8352C6766836}" type="slidenum">
              <a:rPr lang="en-US"/>
              <a:pPr/>
              <a:t>25</a:t>
            </a:fld>
            <a:endParaRPr lang="en-US"/>
          </a:p>
        </p:txBody>
      </p:sp>
      <p:sp>
        <p:nvSpPr>
          <p:cNvPr id="174083" name="Rectangle 3"/>
          <p:cNvSpPr>
            <a:spLocks noChangeArrowheads="1"/>
          </p:cNvSpPr>
          <p:nvPr/>
        </p:nvSpPr>
        <p:spPr bwMode="auto">
          <a:xfrm>
            <a:off x="381000" y="4648200"/>
            <a:ext cx="4343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 algn="l">
              <a:lnSpc>
                <a:spcPct val="90000"/>
              </a:lnSpc>
              <a:spcBef>
                <a:spcPct val="20000"/>
              </a:spcBef>
              <a:buSzPct val="125000"/>
              <a:buFont typeface="Wingdings" charset="0"/>
              <a:buChar char="§"/>
            </a:pPr>
            <a:r>
              <a:rPr lang="en-US">
                <a:solidFill>
                  <a:srgbClr val="2C2CB0"/>
                </a:solidFill>
                <a:latin typeface="Comic Sans MS" charset="0"/>
              </a:rPr>
              <a:t>Still no prediction of target address! </a:t>
            </a:r>
          </a:p>
          <a:p>
            <a:pPr marL="533400" indent="-533400" algn="l">
              <a:lnSpc>
                <a:spcPct val="90000"/>
              </a:lnSpc>
              <a:spcBef>
                <a:spcPct val="20000"/>
              </a:spcBef>
              <a:buSzPct val="125000"/>
              <a:buFont typeface="Wingdings" charset="0"/>
              <a:buChar char="§"/>
            </a:pPr>
            <a:r>
              <a:rPr lang="en-US">
                <a:solidFill>
                  <a:srgbClr val="2C2CB0"/>
                </a:solidFill>
                <a:latin typeface="Comic Sans MS" charset="0"/>
              </a:rPr>
              <a:t>With a 2-bit prediction the no. of mispredictions of  branch b1 is lower!</a:t>
            </a:r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4878387" y="2286000"/>
            <a:ext cx="4113213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SzPct val="125000"/>
              <a:buFont typeface="Wingdings" charset="0"/>
              <a:buNone/>
            </a:pPr>
            <a:r>
              <a:rPr lang="en-US" dirty="0">
                <a:solidFill>
                  <a:srgbClr val="2C2CB0"/>
                </a:solidFill>
                <a:latin typeface="Comic Sans MS" charset="0"/>
              </a:rPr>
              <a:t>	L1:   R2 </a:t>
            </a:r>
            <a:r>
              <a:rPr lang="en-US" dirty="0">
                <a:solidFill>
                  <a:srgbClr val="2C2CB0"/>
                </a:solidFill>
                <a:latin typeface="Comic Sans MS" charset="0"/>
                <a:sym typeface="Wingdings" charset="0"/>
              </a:rPr>
              <a:t> 100</a:t>
            </a:r>
            <a:endParaRPr lang="en-US" dirty="0">
              <a:solidFill>
                <a:srgbClr val="2C2CB0"/>
              </a:solidFill>
              <a:latin typeface="Comic Sans MS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SzPct val="125000"/>
              <a:buFont typeface="Wingdings" charset="0"/>
              <a:buNone/>
            </a:pPr>
            <a:r>
              <a:rPr lang="en-US" dirty="0">
                <a:solidFill>
                  <a:srgbClr val="2C2CB0"/>
                </a:solidFill>
                <a:latin typeface="Comic Sans MS" charset="0"/>
              </a:rPr>
              <a:t>	       …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SzPct val="125000"/>
              <a:buFont typeface="Wingdings" charset="0"/>
              <a:buNone/>
            </a:pPr>
            <a:endParaRPr lang="en-US" dirty="0">
              <a:solidFill>
                <a:srgbClr val="2C2CB0"/>
              </a:solidFill>
              <a:latin typeface="Comic Sans MS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SzPct val="125000"/>
              <a:buFont typeface="Wingdings" charset="0"/>
              <a:buNone/>
            </a:pPr>
            <a:r>
              <a:rPr lang="en-US" dirty="0">
                <a:solidFill>
                  <a:srgbClr val="2C2CB0"/>
                </a:solidFill>
                <a:latin typeface="Comic Sans MS" charset="0"/>
              </a:rPr>
              <a:t>    L2:   R1, </a:t>
            </a:r>
            <a:r>
              <a:rPr lang="en-US" dirty="0">
                <a:solidFill>
                  <a:srgbClr val="2C2CB0"/>
                </a:solidFill>
                <a:latin typeface="Comic Sans MS" charset="0"/>
                <a:sym typeface="Wingdings" charset="0"/>
              </a:rPr>
              <a:t> </a:t>
            </a:r>
            <a:r>
              <a:rPr lang="en-US" dirty="0">
                <a:solidFill>
                  <a:srgbClr val="2C2CB0"/>
                </a:solidFill>
                <a:latin typeface="Comic Sans MS" charset="0"/>
              </a:rPr>
              <a:t>100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SzPct val="125000"/>
              <a:buFont typeface="Wingdings" charset="0"/>
              <a:buNone/>
            </a:pPr>
            <a:r>
              <a:rPr lang="en-US" dirty="0">
                <a:solidFill>
                  <a:srgbClr val="2C2CB0"/>
                </a:solidFill>
                <a:latin typeface="Comic Sans MS" charset="0"/>
              </a:rPr>
              <a:t>		 …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SzPct val="125000"/>
              <a:buFont typeface="Wingdings" charset="0"/>
              <a:buNone/>
            </a:pPr>
            <a:r>
              <a:rPr lang="en-US" dirty="0">
                <a:solidFill>
                  <a:srgbClr val="2C2CB0"/>
                </a:solidFill>
                <a:latin typeface="Comic Sans MS" charset="0"/>
              </a:rPr>
              <a:t>		 R1 </a:t>
            </a:r>
            <a:r>
              <a:rPr lang="en-US" dirty="0">
                <a:solidFill>
                  <a:srgbClr val="2C2CB0"/>
                </a:solidFill>
                <a:latin typeface="Comic Sans MS" charset="0"/>
                <a:sym typeface="Wingdings" charset="0"/>
              </a:rPr>
              <a:t> </a:t>
            </a:r>
            <a:r>
              <a:rPr lang="en-US" dirty="0">
                <a:solidFill>
                  <a:srgbClr val="2C2CB0"/>
                </a:solidFill>
                <a:latin typeface="Comic Sans MS" charset="0"/>
              </a:rPr>
              <a:t> R1 - 1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SzPct val="125000"/>
              <a:buFont typeface="Wingdings" charset="0"/>
              <a:buNone/>
            </a:pPr>
            <a:r>
              <a:rPr lang="en-US" dirty="0">
                <a:solidFill>
                  <a:srgbClr val="2C2CB0"/>
                </a:solidFill>
                <a:latin typeface="Comic Sans MS" charset="0"/>
              </a:rPr>
              <a:t>	 b1:  </a:t>
            </a:r>
            <a:r>
              <a:rPr lang="en-US" dirty="0" err="1">
                <a:solidFill>
                  <a:srgbClr val="2C2CB0"/>
                </a:solidFill>
                <a:latin typeface="Comic Sans MS" charset="0"/>
              </a:rPr>
              <a:t>bne</a:t>
            </a:r>
            <a:r>
              <a:rPr lang="en-US" dirty="0">
                <a:solidFill>
                  <a:srgbClr val="2C2CB0"/>
                </a:solidFill>
                <a:latin typeface="Comic Sans MS" charset="0"/>
              </a:rPr>
              <a:t> R1, L2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SzPct val="125000"/>
              <a:buFont typeface="Wingdings" charset="0"/>
              <a:buNone/>
            </a:pPr>
            <a:r>
              <a:rPr lang="en-US" dirty="0">
                <a:solidFill>
                  <a:srgbClr val="2C2CB0"/>
                </a:solidFill>
                <a:latin typeface="Comic Sans MS" charset="0"/>
              </a:rPr>
              <a:t>		 R2 </a:t>
            </a:r>
            <a:r>
              <a:rPr lang="en-US" dirty="0">
                <a:solidFill>
                  <a:srgbClr val="2C2CB0"/>
                </a:solidFill>
                <a:latin typeface="Comic Sans MS" charset="0"/>
                <a:sym typeface="Wingdings" charset="0"/>
              </a:rPr>
              <a:t> R2 - 1</a:t>
            </a:r>
            <a:endParaRPr lang="en-US" dirty="0">
              <a:solidFill>
                <a:srgbClr val="2C2CB0"/>
              </a:solidFill>
              <a:latin typeface="Comic Sans MS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SzPct val="125000"/>
              <a:buFont typeface="Wingdings" charset="0"/>
              <a:buNone/>
            </a:pPr>
            <a:r>
              <a:rPr lang="en-US" dirty="0">
                <a:solidFill>
                  <a:srgbClr val="2C2CB0"/>
                </a:solidFill>
                <a:latin typeface="Comic Sans MS" charset="0"/>
              </a:rPr>
              <a:t>	 b2: </a:t>
            </a:r>
            <a:r>
              <a:rPr lang="en-US" dirty="0" err="1">
                <a:solidFill>
                  <a:srgbClr val="2C2CB0"/>
                </a:solidFill>
                <a:latin typeface="Comic Sans MS" charset="0"/>
              </a:rPr>
              <a:t>bne</a:t>
            </a:r>
            <a:r>
              <a:rPr lang="en-US" dirty="0">
                <a:solidFill>
                  <a:srgbClr val="2C2CB0"/>
                </a:solidFill>
                <a:latin typeface="Comic Sans MS" charset="0"/>
              </a:rPr>
              <a:t> R2, L1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SzPct val="125000"/>
              <a:buFont typeface="Wingdings" charset="0"/>
              <a:buNone/>
            </a:pPr>
            <a:endParaRPr lang="en-US" dirty="0">
              <a:solidFill>
                <a:srgbClr val="2C2CB0"/>
              </a:solidFill>
              <a:latin typeface="Comic Sans MS" charset="0"/>
            </a:endParaRPr>
          </a:p>
        </p:txBody>
      </p:sp>
      <p:sp>
        <p:nvSpPr>
          <p:cNvPr id="174085" name="Line 5"/>
          <p:cNvSpPr>
            <a:spLocks noChangeShapeType="1"/>
          </p:cNvSpPr>
          <p:nvPr/>
        </p:nvSpPr>
        <p:spPr bwMode="auto">
          <a:xfrm>
            <a:off x="4800600" y="1447800"/>
            <a:ext cx="0" cy="4724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086" name="AutoShape 6"/>
          <p:cNvSpPr>
            <a:spLocks noChangeArrowheads="1"/>
          </p:cNvSpPr>
          <p:nvPr/>
        </p:nvSpPr>
        <p:spPr bwMode="auto">
          <a:xfrm rot="-5400000">
            <a:off x="7088187" y="4114800"/>
            <a:ext cx="1447800" cy="381000"/>
          </a:xfrm>
          <a:prstGeom prst="curvedUpArrow">
            <a:avLst>
              <a:gd name="adj1" fmla="val 35256"/>
              <a:gd name="adj2" fmla="val 11125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087" name="AutoShape 7"/>
          <p:cNvSpPr>
            <a:spLocks noChangeArrowheads="1"/>
          </p:cNvSpPr>
          <p:nvPr/>
        </p:nvSpPr>
        <p:spPr bwMode="auto">
          <a:xfrm rot="-5400000">
            <a:off x="6669087" y="3619500"/>
            <a:ext cx="3505200" cy="685800"/>
          </a:xfrm>
          <a:prstGeom prst="curvedUpArrow">
            <a:avLst>
              <a:gd name="adj1" fmla="val 6058"/>
              <a:gd name="adj2" fmla="val 10525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088" name="Group 8"/>
          <p:cNvGrpSpPr>
            <a:grpSpLocks/>
          </p:cNvGrpSpPr>
          <p:nvPr/>
        </p:nvGrpSpPr>
        <p:grpSpPr bwMode="auto">
          <a:xfrm>
            <a:off x="457200" y="1295400"/>
            <a:ext cx="2743200" cy="3200400"/>
            <a:chOff x="2976" y="1824"/>
            <a:chExt cx="1728" cy="2016"/>
          </a:xfrm>
        </p:grpSpPr>
        <p:sp>
          <p:nvSpPr>
            <p:cNvPr id="174089" name="Rectangle 9"/>
            <p:cNvSpPr>
              <a:spLocks noChangeArrowheads="1"/>
            </p:cNvSpPr>
            <p:nvPr/>
          </p:nvSpPr>
          <p:spPr bwMode="auto">
            <a:xfrm>
              <a:off x="3696" y="1824"/>
              <a:ext cx="336" cy="172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090" name="Line 10"/>
            <p:cNvSpPr>
              <a:spLocks noChangeShapeType="1"/>
            </p:cNvSpPr>
            <p:nvPr/>
          </p:nvSpPr>
          <p:spPr bwMode="auto">
            <a:xfrm>
              <a:off x="3696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091" name="Line 11"/>
            <p:cNvSpPr>
              <a:spLocks noChangeShapeType="1"/>
            </p:cNvSpPr>
            <p:nvPr/>
          </p:nvSpPr>
          <p:spPr bwMode="auto">
            <a:xfrm>
              <a:off x="369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092" name="Line 12"/>
            <p:cNvSpPr>
              <a:spLocks noChangeShapeType="1"/>
            </p:cNvSpPr>
            <p:nvPr/>
          </p:nvSpPr>
          <p:spPr bwMode="auto">
            <a:xfrm>
              <a:off x="3696" y="240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093" name="Line 13"/>
            <p:cNvSpPr>
              <a:spLocks noChangeShapeType="1"/>
            </p:cNvSpPr>
            <p:nvPr/>
          </p:nvSpPr>
          <p:spPr bwMode="auto">
            <a:xfrm>
              <a:off x="3696" y="22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094" name="Line 14"/>
            <p:cNvSpPr>
              <a:spLocks noChangeShapeType="1"/>
            </p:cNvSpPr>
            <p:nvPr/>
          </p:nvSpPr>
          <p:spPr bwMode="auto">
            <a:xfrm>
              <a:off x="3696" y="27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095" name="Line 15"/>
            <p:cNvSpPr>
              <a:spLocks noChangeShapeType="1"/>
            </p:cNvSpPr>
            <p:nvPr/>
          </p:nvSpPr>
          <p:spPr bwMode="auto">
            <a:xfrm>
              <a:off x="3696" y="33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096" name="Line 16"/>
            <p:cNvSpPr>
              <a:spLocks noChangeShapeType="1"/>
            </p:cNvSpPr>
            <p:nvPr/>
          </p:nvSpPr>
          <p:spPr bwMode="auto">
            <a:xfrm>
              <a:off x="3696" y="316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097" name="Line 17"/>
            <p:cNvSpPr>
              <a:spLocks noChangeShapeType="1"/>
            </p:cNvSpPr>
            <p:nvPr/>
          </p:nvSpPr>
          <p:spPr bwMode="auto">
            <a:xfrm>
              <a:off x="3696" y="29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098" name="Line 18"/>
            <p:cNvSpPr>
              <a:spLocks noChangeShapeType="1"/>
            </p:cNvSpPr>
            <p:nvPr/>
          </p:nvSpPr>
          <p:spPr bwMode="auto">
            <a:xfrm>
              <a:off x="3168" y="2688"/>
              <a:ext cx="52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099" name="Text Box 19"/>
            <p:cNvSpPr txBox="1">
              <a:spLocks noChangeArrowheads="1"/>
            </p:cNvSpPr>
            <p:nvPr/>
          </p:nvSpPr>
          <p:spPr bwMode="auto">
            <a:xfrm>
              <a:off x="3120" y="268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solidFill>
                    <a:srgbClr val="FF3300"/>
                  </a:solidFill>
                </a:rPr>
                <a:t>PC</a:t>
              </a:r>
              <a:endParaRPr lang="en-US"/>
            </a:p>
          </p:txBody>
        </p:sp>
        <p:sp>
          <p:nvSpPr>
            <p:cNvPr id="174100" name="Text Box 20"/>
            <p:cNvSpPr txBox="1">
              <a:spLocks noChangeArrowheads="1"/>
            </p:cNvSpPr>
            <p:nvPr/>
          </p:nvSpPr>
          <p:spPr bwMode="auto">
            <a:xfrm>
              <a:off x="2976" y="3552"/>
              <a:ext cx="1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solidFill>
                    <a:srgbClr val="FF3300"/>
                  </a:solidFill>
                </a:rPr>
                <a:t>BPB  (2048 entries)  </a:t>
              </a:r>
              <a:endParaRPr lang="en-US"/>
            </a:p>
          </p:txBody>
        </p:sp>
        <p:sp>
          <p:nvSpPr>
            <p:cNvPr id="174101" name="Text Box 21"/>
            <p:cNvSpPr txBox="1">
              <a:spLocks noChangeArrowheads="1"/>
            </p:cNvSpPr>
            <p:nvPr/>
          </p:nvSpPr>
          <p:spPr bwMode="auto">
            <a:xfrm>
              <a:off x="3648" y="254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solidFill>
                    <a:srgbClr val="FF3300"/>
                  </a:solidFill>
                </a:rPr>
                <a:t> 10</a:t>
              </a:r>
              <a:endParaRPr lang="en-US"/>
            </a:p>
          </p:txBody>
        </p:sp>
      </p:grpSp>
      <p:sp>
        <p:nvSpPr>
          <p:cNvPr id="174102" name="Text Box 22"/>
          <p:cNvSpPr txBox="1">
            <a:spLocks noChangeArrowheads="1"/>
          </p:cNvSpPr>
          <p:nvPr/>
        </p:nvSpPr>
        <p:spPr bwMode="auto">
          <a:xfrm>
            <a:off x="2362200" y="2286000"/>
            <a:ext cx="2362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</a:rPr>
              <a:t>00, 01 </a:t>
            </a:r>
            <a:r>
              <a:rPr lang="en-US" sz="2000" b="1">
                <a:solidFill>
                  <a:schemeClr val="accent2"/>
                </a:solidFill>
                <a:sym typeface="Wingdings" charset="0"/>
              </a:rPr>
              <a:t></a:t>
            </a:r>
            <a:r>
              <a:rPr lang="en-US" sz="2000" b="1">
                <a:solidFill>
                  <a:schemeClr val="accent2"/>
                </a:solidFill>
              </a:rPr>
              <a:t> Not taken </a:t>
            </a:r>
          </a:p>
          <a:p>
            <a:pPr algn="l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</a:rPr>
              <a:t>10, 11  </a:t>
            </a:r>
            <a:r>
              <a:rPr lang="en-US" sz="2000" b="1">
                <a:solidFill>
                  <a:schemeClr val="accent2"/>
                </a:solidFill>
                <a:sym typeface="Wingdings" charset="0"/>
              </a:rPr>
              <a:t></a:t>
            </a:r>
            <a:r>
              <a:rPr lang="en-US" sz="2000" b="1">
                <a:solidFill>
                  <a:schemeClr val="accent2"/>
                </a:solidFill>
              </a:rPr>
              <a:t> Taken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9200" y="1378803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charset="0"/>
              </a:rPr>
              <a:t>What is the benefit of 2-bit over 1-bit?</a:t>
            </a:r>
          </a:p>
        </p:txBody>
      </p:sp>
    </p:spTree>
    <p:extLst>
      <p:ext uri="{BB962C8B-B14F-4D97-AF65-F5344CB8AC3E}">
        <p14:creationId xmlns:p14="http://schemas.microsoft.com/office/powerpoint/2010/main" val="9167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4" grpId="0"/>
      <p:bldP spid="174086" grpId="0" animBg="1"/>
      <p:bldP spid="174087" grpId="0" animBg="1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60412"/>
          </a:xfrm>
        </p:spPr>
        <p:txBody>
          <a:bodyPr/>
          <a:lstStyle/>
          <a:p>
            <a:r>
              <a:rPr lang="en-US" dirty="0"/>
              <a:t>Branch Target Buffer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295400"/>
            <a:ext cx="4343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Store branch target address  (computed  when the static branch </a:t>
            </a:r>
            <a:r>
              <a:rPr lang="en-US" sz="2400" dirty="0" err="1"/>
              <a:t>instrn</a:t>
            </a:r>
            <a:r>
              <a:rPr lang="en-US" sz="2400" dirty="0"/>
              <a:t>. is encountered first)  along with prediction bits -- Branch Target Buffer.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Associate tag bits to avoid other (branch) </a:t>
            </a:r>
            <a:r>
              <a:rPr lang="en-US" sz="2400" dirty="0" err="1"/>
              <a:t>instrns</a:t>
            </a:r>
            <a:r>
              <a:rPr lang="en-US" sz="2400" dirty="0"/>
              <a:t>. influence  the prediction.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When to make the prediction?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Prediction can be made in IF stage itself!  </a:t>
            </a:r>
            <a:r>
              <a:rPr lang="en-US" sz="2000" dirty="0">
                <a:solidFill>
                  <a:srgbClr val="FF3300"/>
                </a:solidFill>
              </a:rPr>
              <a:t>no stall </a:t>
            </a:r>
            <a:r>
              <a:rPr lang="en-US" sz="2000" dirty="0"/>
              <a:t>on correct prediction.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Size of BTB = 2048x52 ! 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4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76600" y="6477000"/>
            <a:ext cx="2895600" cy="228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E0-243©RG@IISc</a:t>
            </a:r>
          </a:p>
        </p:txBody>
      </p:sp>
      <p:sp>
        <p:nvSpPr>
          <p:cNvPr id="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CB51-E98C-7341-A755-606CEFF71BB1}" type="slidenum">
              <a:rPr lang="en-US"/>
              <a:pPr/>
              <a:t>26</a:t>
            </a:fld>
            <a:endParaRPr lang="en-US"/>
          </a:p>
        </p:txBody>
      </p:sp>
      <p:sp>
        <p:nvSpPr>
          <p:cNvPr id="176132" name="Line 4"/>
          <p:cNvSpPr>
            <a:spLocks noChangeShapeType="1"/>
          </p:cNvSpPr>
          <p:nvPr/>
        </p:nvSpPr>
        <p:spPr bwMode="auto">
          <a:xfrm>
            <a:off x="4724400" y="1447800"/>
            <a:ext cx="0" cy="4724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6164" name="Group 36"/>
          <p:cNvGrpSpPr>
            <a:grpSpLocks/>
          </p:cNvGrpSpPr>
          <p:nvPr/>
        </p:nvGrpSpPr>
        <p:grpSpPr bwMode="auto">
          <a:xfrm>
            <a:off x="4876800" y="1524000"/>
            <a:ext cx="3581400" cy="4953001"/>
            <a:chOff x="3072" y="960"/>
            <a:chExt cx="2256" cy="3120"/>
          </a:xfrm>
        </p:grpSpPr>
        <p:sp>
          <p:nvSpPr>
            <p:cNvPr id="176133" name="Rectangle 5"/>
            <p:cNvSpPr>
              <a:spLocks noChangeArrowheads="1"/>
            </p:cNvSpPr>
            <p:nvPr/>
          </p:nvSpPr>
          <p:spPr bwMode="auto">
            <a:xfrm>
              <a:off x="3408" y="1488"/>
              <a:ext cx="1920" cy="15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35" name="Line 7"/>
            <p:cNvSpPr>
              <a:spLocks noChangeShapeType="1"/>
            </p:cNvSpPr>
            <p:nvPr/>
          </p:nvSpPr>
          <p:spPr bwMode="auto">
            <a:xfrm>
              <a:off x="4272" y="14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36" name="Line 8"/>
            <p:cNvSpPr>
              <a:spLocks noChangeShapeType="1"/>
            </p:cNvSpPr>
            <p:nvPr/>
          </p:nvSpPr>
          <p:spPr bwMode="auto">
            <a:xfrm>
              <a:off x="3408" y="1680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37" name="Line 9"/>
            <p:cNvSpPr>
              <a:spLocks noChangeShapeType="1"/>
            </p:cNvSpPr>
            <p:nvPr/>
          </p:nvSpPr>
          <p:spPr bwMode="auto">
            <a:xfrm>
              <a:off x="3408" y="2064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38" name="Line 10"/>
            <p:cNvSpPr>
              <a:spLocks noChangeShapeType="1"/>
            </p:cNvSpPr>
            <p:nvPr/>
          </p:nvSpPr>
          <p:spPr bwMode="auto">
            <a:xfrm>
              <a:off x="3408" y="1872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39" name="Line 11"/>
            <p:cNvSpPr>
              <a:spLocks noChangeShapeType="1"/>
            </p:cNvSpPr>
            <p:nvPr/>
          </p:nvSpPr>
          <p:spPr bwMode="auto">
            <a:xfrm>
              <a:off x="3408" y="2256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40" name="Line 12"/>
            <p:cNvSpPr>
              <a:spLocks noChangeShapeType="1"/>
            </p:cNvSpPr>
            <p:nvPr/>
          </p:nvSpPr>
          <p:spPr bwMode="auto">
            <a:xfrm>
              <a:off x="3408" y="244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41" name="Line 13"/>
            <p:cNvSpPr>
              <a:spLocks noChangeShapeType="1"/>
            </p:cNvSpPr>
            <p:nvPr/>
          </p:nvSpPr>
          <p:spPr bwMode="auto">
            <a:xfrm>
              <a:off x="3408" y="2832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42" name="Line 14"/>
            <p:cNvSpPr>
              <a:spLocks noChangeShapeType="1"/>
            </p:cNvSpPr>
            <p:nvPr/>
          </p:nvSpPr>
          <p:spPr bwMode="auto">
            <a:xfrm>
              <a:off x="3408" y="2640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43" name="Rectangle 15"/>
            <p:cNvSpPr>
              <a:spLocks noChangeArrowheads="1"/>
            </p:cNvSpPr>
            <p:nvPr/>
          </p:nvSpPr>
          <p:spPr bwMode="auto">
            <a:xfrm>
              <a:off x="3072" y="960"/>
              <a:ext cx="124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44" name="Line 16"/>
            <p:cNvSpPr>
              <a:spLocks noChangeShapeType="1"/>
            </p:cNvSpPr>
            <p:nvPr/>
          </p:nvSpPr>
          <p:spPr bwMode="auto">
            <a:xfrm>
              <a:off x="4128" y="9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45" name="Line 17"/>
            <p:cNvSpPr>
              <a:spLocks noChangeShapeType="1"/>
            </p:cNvSpPr>
            <p:nvPr/>
          </p:nvSpPr>
          <p:spPr bwMode="auto">
            <a:xfrm>
              <a:off x="3600" y="9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46" name="Oval 18"/>
            <p:cNvSpPr>
              <a:spLocks noChangeArrowheads="1"/>
            </p:cNvSpPr>
            <p:nvPr/>
          </p:nvSpPr>
          <p:spPr bwMode="auto">
            <a:xfrm>
              <a:off x="3696" y="33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=</a:t>
              </a:r>
            </a:p>
          </p:txBody>
        </p:sp>
        <p:sp>
          <p:nvSpPr>
            <p:cNvPr id="176147" name="Line 19"/>
            <p:cNvSpPr>
              <a:spLocks noChangeShapeType="1"/>
            </p:cNvSpPr>
            <p:nvPr/>
          </p:nvSpPr>
          <p:spPr bwMode="auto">
            <a:xfrm flipV="1">
              <a:off x="3888" y="3024"/>
              <a:ext cx="0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48" name="Line 20"/>
            <p:cNvSpPr>
              <a:spLocks noChangeShapeType="1"/>
            </p:cNvSpPr>
            <p:nvPr/>
          </p:nvSpPr>
          <p:spPr bwMode="auto">
            <a:xfrm flipV="1">
              <a:off x="3840" y="1248"/>
              <a:ext cx="0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med" len="med"/>
              <a:tailEnd type="none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49" name="Line 21"/>
            <p:cNvSpPr>
              <a:spLocks noChangeShapeType="1"/>
            </p:cNvSpPr>
            <p:nvPr/>
          </p:nvSpPr>
          <p:spPr bwMode="auto">
            <a:xfrm flipV="1">
              <a:off x="3168" y="1248"/>
              <a:ext cx="0" cy="230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50" name="Line 22"/>
            <p:cNvSpPr>
              <a:spLocks noChangeShapeType="1"/>
            </p:cNvSpPr>
            <p:nvPr/>
          </p:nvSpPr>
          <p:spPr bwMode="auto">
            <a:xfrm rot="-5400000" flipH="1" flipV="1">
              <a:off x="3432" y="3288"/>
              <a:ext cx="0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51" name="Line 23"/>
            <p:cNvSpPr>
              <a:spLocks noChangeShapeType="1"/>
            </p:cNvSpPr>
            <p:nvPr/>
          </p:nvSpPr>
          <p:spPr bwMode="auto">
            <a:xfrm flipV="1">
              <a:off x="3888" y="3744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52" name="Line 24"/>
            <p:cNvSpPr>
              <a:spLocks noChangeShapeType="1"/>
            </p:cNvSpPr>
            <p:nvPr/>
          </p:nvSpPr>
          <p:spPr bwMode="auto">
            <a:xfrm rot="-5400000" flipH="1" flipV="1">
              <a:off x="4224" y="3408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53" name="Line 25"/>
            <p:cNvSpPr>
              <a:spLocks noChangeShapeType="1"/>
            </p:cNvSpPr>
            <p:nvPr/>
          </p:nvSpPr>
          <p:spPr bwMode="auto">
            <a:xfrm flipV="1">
              <a:off x="4800" y="3024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55" name="Text Box 27"/>
            <p:cNvSpPr txBox="1">
              <a:spLocks noChangeArrowheads="1"/>
            </p:cNvSpPr>
            <p:nvPr/>
          </p:nvSpPr>
          <p:spPr bwMode="auto">
            <a:xfrm>
              <a:off x="4128" y="1008"/>
              <a:ext cx="28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1400"/>
                <a:t>00</a:t>
              </a:r>
              <a:endParaRPr lang="en-US"/>
            </a:p>
          </p:txBody>
        </p:sp>
        <p:sp>
          <p:nvSpPr>
            <p:cNvPr id="176156" name="Text Box 28"/>
            <p:cNvSpPr txBox="1">
              <a:spLocks noChangeArrowheads="1"/>
            </p:cNvSpPr>
            <p:nvPr/>
          </p:nvSpPr>
          <p:spPr bwMode="auto">
            <a:xfrm>
              <a:off x="4176" y="969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b="1">
                  <a:solidFill>
                    <a:schemeClr val="accent2"/>
                  </a:solidFill>
                </a:rPr>
                <a:t>PC</a:t>
              </a:r>
              <a:endParaRPr lang="en-US"/>
            </a:p>
          </p:txBody>
        </p:sp>
        <p:sp>
          <p:nvSpPr>
            <p:cNvPr id="176157" name="Text Box 29"/>
            <p:cNvSpPr txBox="1">
              <a:spLocks noChangeArrowheads="1"/>
            </p:cNvSpPr>
            <p:nvPr/>
          </p:nvSpPr>
          <p:spPr bwMode="auto">
            <a:xfrm>
              <a:off x="4320" y="1658"/>
              <a:ext cx="9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b="1" dirty="0">
                  <a:solidFill>
                    <a:schemeClr val="accent2"/>
                  </a:solidFill>
                </a:rPr>
                <a:t>Target </a:t>
              </a:r>
              <a:r>
                <a:rPr lang="en-US" sz="1800" b="1" dirty="0" err="1">
                  <a:solidFill>
                    <a:schemeClr val="accent2"/>
                  </a:solidFill>
                </a:rPr>
                <a:t>Addr</a:t>
              </a:r>
              <a:r>
                <a:rPr lang="en-US" sz="1800" b="1" dirty="0">
                  <a:solidFill>
                    <a:schemeClr val="accent2"/>
                  </a:solidFill>
                </a:rPr>
                <a:t>.   </a:t>
              </a:r>
              <a:endParaRPr lang="en-US" dirty="0"/>
            </a:p>
          </p:txBody>
        </p:sp>
        <p:sp>
          <p:nvSpPr>
            <p:cNvPr id="176158" name="Text Box 30"/>
            <p:cNvSpPr txBox="1">
              <a:spLocks noChangeArrowheads="1"/>
            </p:cNvSpPr>
            <p:nvPr/>
          </p:nvSpPr>
          <p:spPr bwMode="auto">
            <a:xfrm>
              <a:off x="3504" y="1658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b="1" dirty="0">
                  <a:solidFill>
                    <a:schemeClr val="accent2"/>
                  </a:solidFill>
                </a:rPr>
                <a:t>Tag</a:t>
              </a:r>
              <a:endParaRPr lang="en-US" dirty="0"/>
            </a:p>
          </p:txBody>
        </p:sp>
        <p:sp>
          <p:nvSpPr>
            <p:cNvPr id="176160" name="Text Box 32"/>
            <p:cNvSpPr txBox="1">
              <a:spLocks noChangeArrowheads="1"/>
            </p:cNvSpPr>
            <p:nvPr/>
          </p:nvSpPr>
          <p:spPr bwMode="auto">
            <a:xfrm>
              <a:off x="3216" y="3840"/>
              <a:ext cx="158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b="1" dirty="0">
                  <a:solidFill>
                    <a:srgbClr val="FF3300"/>
                  </a:solidFill>
                </a:rPr>
                <a:t>No: Don</a:t>
              </a:r>
              <a:r>
                <a:rPr lang="ja-JP" altLang="en-US" sz="1800" b="1" dirty="0">
                  <a:solidFill>
                    <a:srgbClr val="FF3300"/>
                  </a:solidFill>
                  <a:latin typeface="Arial"/>
                </a:rPr>
                <a:t>’</a:t>
              </a:r>
              <a:r>
                <a:rPr lang="en-US" sz="1800" b="1" dirty="0">
                  <a:solidFill>
                    <a:srgbClr val="FF3300"/>
                  </a:solidFill>
                </a:rPr>
                <a:t>t Predict</a:t>
              </a:r>
              <a:endParaRPr lang="en-US" dirty="0">
                <a:solidFill>
                  <a:srgbClr val="FF3300"/>
                </a:solidFill>
              </a:endParaRPr>
            </a:p>
          </p:txBody>
        </p:sp>
        <p:sp>
          <p:nvSpPr>
            <p:cNvPr id="176161" name="Text Box 33"/>
            <p:cNvSpPr txBox="1">
              <a:spLocks noChangeArrowheads="1"/>
            </p:cNvSpPr>
            <p:nvPr/>
          </p:nvSpPr>
          <p:spPr bwMode="auto">
            <a:xfrm>
              <a:off x="4224" y="3417"/>
              <a:ext cx="11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b="1">
                  <a:solidFill>
                    <a:srgbClr val="009900"/>
                  </a:solidFill>
                </a:rPr>
                <a:t>Yes: Predict</a:t>
              </a:r>
              <a:endParaRPr lang="en-US"/>
            </a:p>
          </p:txBody>
        </p:sp>
        <p:sp>
          <p:nvSpPr>
            <p:cNvPr id="176162" name="Line 34"/>
            <p:cNvSpPr>
              <a:spLocks noChangeShapeType="1"/>
            </p:cNvSpPr>
            <p:nvPr/>
          </p:nvSpPr>
          <p:spPr bwMode="auto">
            <a:xfrm>
              <a:off x="3600" y="148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63" name="Text Box 35"/>
            <p:cNvSpPr txBox="1">
              <a:spLocks noChangeArrowheads="1"/>
            </p:cNvSpPr>
            <p:nvPr/>
          </p:nvSpPr>
          <p:spPr bwMode="auto">
            <a:xfrm>
              <a:off x="3378" y="1659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V</a:t>
              </a:r>
            </a:p>
          </p:txBody>
        </p:sp>
      </p:grpSp>
      <p:sp>
        <p:nvSpPr>
          <p:cNvPr id="40" name="Line 22"/>
          <p:cNvSpPr>
            <a:spLocks noChangeShapeType="1"/>
          </p:cNvSpPr>
          <p:nvPr/>
        </p:nvSpPr>
        <p:spPr bwMode="auto">
          <a:xfrm rot="16200000" flipH="1" flipV="1">
            <a:off x="5295900" y="2705100"/>
            <a:ext cx="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" name="Elbow Connector 2"/>
          <p:cNvCxnSpPr>
            <a:stCxn id="176148" idx="0"/>
            <a:endCxn id="40" idx="1"/>
          </p:cNvCxnSpPr>
          <p:nvPr/>
        </p:nvCxnSpPr>
        <p:spPr>
          <a:xfrm rot="16200000" flipH="1" flipV="1">
            <a:off x="5333999" y="2057400"/>
            <a:ext cx="609601" cy="914400"/>
          </a:xfrm>
          <a:prstGeom prst="bentConnector4">
            <a:avLst>
              <a:gd name="adj1" fmla="val -2041"/>
              <a:gd name="adj2" fmla="val 101378"/>
            </a:avLst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76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 bldLvl="2"/>
      <p:bldP spid="4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305800" cy="685800"/>
          </a:xfrm>
        </p:spPr>
        <p:txBody>
          <a:bodyPr/>
          <a:lstStyle/>
          <a:p>
            <a:pPr eaLnBrk="1" hangingPunct="1"/>
            <a:r>
              <a:rPr lang="en-US" dirty="0"/>
              <a:t>Other Branch Prediction Schemes</a:t>
            </a: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76600" y="6477000"/>
            <a:ext cx="2895600" cy="228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E0-243©RG@IISc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21F436A-AEF4-4E36-96F8-42CB9CC64B6B}" type="slidenum">
              <a:rPr lang="en-US"/>
              <a:pPr/>
              <a:t>27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715000" y="2362200"/>
            <a:ext cx="2514600" cy="3962400"/>
            <a:chOff x="5334000" y="1828800"/>
            <a:chExt cx="2819400" cy="4419600"/>
          </a:xfrm>
        </p:grpSpPr>
        <p:sp>
          <p:nvSpPr>
            <p:cNvPr id="2" name="Oval 1"/>
            <p:cNvSpPr/>
            <p:nvPr/>
          </p:nvSpPr>
          <p:spPr>
            <a:xfrm>
              <a:off x="6629400" y="1828800"/>
              <a:ext cx="685800" cy="685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334000" y="4114800"/>
              <a:ext cx="685800" cy="685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705600" y="4114800"/>
              <a:ext cx="685800" cy="685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6019800" y="5562600"/>
              <a:ext cx="685800" cy="685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Arial"/>
                  <a:cs typeface="Arial"/>
                </a:rPr>
                <a:t>F</a:t>
              </a:r>
            </a:p>
          </p:txBody>
        </p:sp>
        <p:cxnSp>
          <p:nvCxnSpPr>
            <p:cNvPr id="4" name="Straight Arrow Connector 3"/>
            <p:cNvCxnSpPr>
              <a:stCxn id="2" idx="3"/>
            </p:cNvCxnSpPr>
            <p:nvPr/>
          </p:nvCxnSpPr>
          <p:spPr>
            <a:xfrm flipH="1">
              <a:off x="6286500" y="2414167"/>
              <a:ext cx="443333" cy="481433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" idx="5"/>
            </p:cNvCxnSpPr>
            <p:nvPr/>
          </p:nvCxnSpPr>
          <p:spPr>
            <a:xfrm>
              <a:off x="7214767" y="2414167"/>
              <a:ext cx="595733" cy="481433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9" idx="0"/>
            </p:cNvCxnSpPr>
            <p:nvPr/>
          </p:nvCxnSpPr>
          <p:spPr>
            <a:xfrm flipH="1">
              <a:off x="5676900" y="3480967"/>
              <a:ext cx="367133" cy="633833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0" idx="0"/>
            </p:cNvCxnSpPr>
            <p:nvPr/>
          </p:nvCxnSpPr>
          <p:spPr>
            <a:xfrm>
              <a:off x="6528967" y="3480967"/>
              <a:ext cx="519533" cy="633833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4"/>
              <a:endCxn id="11" idx="7"/>
            </p:cNvCxnSpPr>
            <p:nvPr/>
          </p:nvCxnSpPr>
          <p:spPr>
            <a:xfrm flipH="1">
              <a:off x="6605167" y="4800600"/>
              <a:ext cx="443333" cy="862433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4"/>
              <a:endCxn id="11" idx="1"/>
            </p:cNvCxnSpPr>
            <p:nvPr/>
          </p:nvCxnSpPr>
          <p:spPr>
            <a:xfrm>
              <a:off x="5676900" y="4800600"/>
              <a:ext cx="443333" cy="862433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endCxn id="11" idx="6"/>
            </p:cNvCxnSpPr>
            <p:nvPr/>
          </p:nvCxnSpPr>
          <p:spPr>
            <a:xfrm rot="5400000">
              <a:off x="6096000" y="4191000"/>
              <a:ext cx="2324100" cy="1104900"/>
            </a:xfrm>
            <a:prstGeom prst="curvedConnector2">
              <a:avLst/>
            </a:prstGeom>
            <a:ln w="28575">
              <a:solidFill>
                <a:srgbClr val="00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5939106" y="2895600"/>
              <a:ext cx="685800" cy="685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7467600" y="2895600"/>
              <a:ext cx="685800" cy="685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490018" y="1929502"/>
            <a:ext cx="1938982" cy="4776098"/>
            <a:chOff x="3928418" y="1052957"/>
            <a:chExt cx="1938982" cy="5048298"/>
          </a:xfrm>
        </p:grpSpPr>
        <p:grpSp>
          <p:nvGrpSpPr>
            <p:cNvPr id="12" name="Group 11"/>
            <p:cNvGrpSpPr/>
            <p:nvPr/>
          </p:nvGrpSpPr>
          <p:grpSpPr>
            <a:xfrm>
              <a:off x="3928418" y="4414345"/>
              <a:ext cx="1938982" cy="614855"/>
              <a:chOff x="4114799" y="3725917"/>
              <a:chExt cx="1938982" cy="614855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4114799" y="3725917"/>
                <a:ext cx="611659" cy="6148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Arial"/>
                    <a:cs typeface="Arial"/>
                  </a:rPr>
                  <a:t>E</a:t>
                </a: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442122" y="3725917"/>
                <a:ext cx="611659" cy="6148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Arial"/>
                    <a:cs typeface="Arial"/>
                  </a:rPr>
                  <a:t>F</a:t>
                </a:r>
              </a:p>
            </p:txBody>
          </p:sp>
        </p:grpSp>
        <p:sp>
          <p:nvSpPr>
            <p:cNvPr id="25" name="Oval 24"/>
            <p:cNvSpPr/>
            <p:nvPr/>
          </p:nvSpPr>
          <p:spPr>
            <a:xfrm>
              <a:off x="4592080" y="5486400"/>
              <a:ext cx="611659" cy="6148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Arial"/>
                  <a:cs typeface="Arial"/>
                </a:rPr>
                <a:t>G</a:t>
              </a:r>
            </a:p>
          </p:txBody>
        </p:sp>
        <p:cxnSp>
          <p:nvCxnSpPr>
            <p:cNvPr id="30" name="Straight Arrow Connector 29"/>
            <p:cNvCxnSpPr>
              <a:stCxn id="36" idx="3"/>
              <a:endCxn id="23" idx="0"/>
            </p:cNvCxnSpPr>
            <p:nvPr/>
          </p:nvCxnSpPr>
          <p:spPr>
            <a:xfrm flipH="1">
              <a:off x="4234248" y="3801412"/>
              <a:ext cx="447407" cy="612933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36" idx="5"/>
              <a:endCxn id="24" idx="0"/>
            </p:cNvCxnSpPr>
            <p:nvPr/>
          </p:nvCxnSpPr>
          <p:spPr>
            <a:xfrm>
              <a:off x="5114164" y="3801412"/>
              <a:ext cx="447407" cy="612933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4" idx="4"/>
              <a:endCxn id="25" idx="7"/>
            </p:cNvCxnSpPr>
            <p:nvPr/>
          </p:nvCxnSpPr>
          <p:spPr>
            <a:xfrm flipH="1">
              <a:off x="5114164" y="5029200"/>
              <a:ext cx="447407" cy="547243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3" idx="4"/>
              <a:endCxn id="25" idx="1"/>
            </p:cNvCxnSpPr>
            <p:nvPr/>
          </p:nvCxnSpPr>
          <p:spPr>
            <a:xfrm>
              <a:off x="4234248" y="5029200"/>
              <a:ext cx="447407" cy="547243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4592080" y="3276600"/>
              <a:ext cx="611659" cy="6148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D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3928418" y="2190702"/>
              <a:ext cx="1938982" cy="614855"/>
              <a:chOff x="4114799" y="3725917"/>
              <a:chExt cx="1938982" cy="614855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4114799" y="3725917"/>
                <a:ext cx="611659" cy="6148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Arial"/>
                    <a:cs typeface="Arial"/>
                  </a:rPr>
                  <a:t>B</a:t>
                </a: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442122" y="3725917"/>
                <a:ext cx="611659" cy="6148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Arial"/>
                    <a:cs typeface="Arial"/>
                  </a:rPr>
                  <a:t>C</a:t>
                </a:r>
              </a:p>
            </p:txBody>
          </p:sp>
        </p:grpSp>
        <p:cxnSp>
          <p:nvCxnSpPr>
            <p:cNvPr id="58" name="Straight Arrow Connector 57"/>
            <p:cNvCxnSpPr>
              <a:stCxn id="62" idx="3"/>
              <a:endCxn id="56" idx="0"/>
            </p:cNvCxnSpPr>
            <p:nvPr/>
          </p:nvCxnSpPr>
          <p:spPr>
            <a:xfrm flipH="1">
              <a:off x="4234248" y="1577769"/>
              <a:ext cx="447407" cy="612933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62" idx="5"/>
              <a:endCxn id="57" idx="0"/>
            </p:cNvCxnSpPr>
            <p:nvPr/>
          </p:nvCxnSpPr>
          <p:spPr>
            <a:xfrm>
              <a:off x="5114164" y="1577769"/>
              <a:ext cx="447407" cy="612933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7" idx="4"/>
              <a:endCxn id="36" idx="7"/>
            </p:cNvCxnSpPr>
            <p:nvPr/>
          </p:nvCxnSpPr>
          <p:spPr>
            <a:xfrm flipH="1">
              <a:off x="5114164" y="2805557"/>
              <a:ext cx="447407" cy="561086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6" idx="4"/>
              <a:endCxn id="36" idx="1"/>
            </p:cNvCxnSpPr>
            <p:nvPr/>
          </p:nvCxnSpPr>
          <p:spPr>
            <a:xfrm>
              <a:off x="4234248" y="2805557"/>
              <a:ext cx="447407" cy="561086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4592080" y="1052957"/>
              <a:ext cx="611659" cy="6148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</p:grpSp>
      <p:sp>
        <p:nvSpPr>
          <p:cNvPr id="66" name="Rectangle 3"/>
          <p:cNvSpPr txBox="1">
            <a:spLocks noChangeArrowheads="1"/>
          </p:cNvSpPr>
          <p:nvPr/>
        </p:nvSpPr>
        <p:spPr bwMode="auto">
          <a:xfrm>
            <a:off x="228600" y="1295400"/>
            <a:ext cx="442641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Font typeface="Wingdings" pitchFamily="2" charset="2"/>
              <a:buChar char="§"/>
              <a:defRPr sz="3200">
                <a:solidFill>
                  <a:srgbClr val="2C2CB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rgbClr val="96969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96969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6969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6969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6969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6969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69696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en-US" sz="2800" dirty="0"/>
              <a:t>Correlated Prediction</a:t>
            </a:r>
            <a:endParaRPr lang="en-US" dirty="0"/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 bwMode="auto">
          <a:xfrm>
            <a:off x="5257800" y="1295400"/>
            <a:ext cx="37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Font typeface="Wingdings" pitchFamily="2" charset="2"/>
              <a:buChar char="§"/>
              <a:defRPr sz="3200">
                <a:solidFill>
                  <a:srgbClr val="2C2CB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rgbClr val="96969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96969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6969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6969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6969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6969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69696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en-US" sz="2800" dirty="0"/>
              <a:t>Path Prediction</a:t>
            </a:r>
            <a:endParaRPr lang="en-US" dirty="0"/>
          </a:p>
        </p:txBody>
      </p:sp>
      <p:sp>
        <p:nvSpPr>
          <p:cNvPr id="69" name="Line 34"/>
          <p:cNvSpPr>
            <a:spLocks noChangeShapeType="1"/>
          </p:cNvSpPr>
          <p:nvPr/>
        </p:nvSpPr>
        <p:spPr bwMode="auto">
          <a:xfrm>
            <a:off x="4876800" y="1295400"/>
            <a:ext cx="0" cy="51816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65" name="Curved Connector 64"/>
          <p:cNvCxnSpPr/>
          <p:nvPr/>
        </p:nvCxnSpPr>
        <p:spPr>
          <a:xfrm rot="10800000" flipV="1">
            <a:off x="6096001" y="2669627"/>
            <a:ext cx="543698" cy="3347545"/>
          </a:xfrm>
          <a:prstGeom prst="curvedConnector3">
            <a:avLst>
              <a:gd name="adj1" fmla="val 252355"/>
            </a:avLst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3"/>
          <p:cNvSpPr txBox="1">
            <a:spLocks noChangeArrowheads="1"/>
          </p:cNvSpPr>
          <p:nvPr/>
        </p:nvSpPr>
        <p:spPr bwMode="auto">
          <a:xfrm>
            <a:off x="0" y="4038600"/>
            <a:ext cx="19811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Font typeface="Wingdings" pitchFamily="2" charset="2"/>
              <a:buChar char="§"/>
              <a:defRPr sz="3200">
                <a:solidFill>
                  <a:srgbClr val="2C2CB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rgbClr val="96969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96969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6969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6969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6969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6969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69696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en-US" sz="2000" dirty="0">
                <a:solidFill>
                  <a:schemeClr val="tx1"/>
                </a:solidFill>
              </a:rPr>
              <a:t>D is taken if   A is not taken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8" grpId="0"/>
      <p:bldP spid="7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2-Level Branch Prediction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92238"/>
            <a:ext cx="3924300" cy="27225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2-bit scheme uses the history of the same static branch for prediction.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In practice, history of other branches also influence branching.		</a:t>
            </a:r>
          </a:p>
        </p:txBody>
      </p:sp>
      <p:graphicFrame>
        <p:nvGraphicFramePr>
          <p:cNvPr id="129028" name="Group 4"/>
          <p:cNvGraphicFramePr>
            <a:graphicFrameLocks noGrp="1"/>
          </p:cNvGraphicFramePr>
          <p:nvPr>
            <p:ph sz="half" idx="2"/>
          </p:nvPr>
        </p:nvGraphicFramePr>
        <p:xfrm>
          <a:off x="3733800" y="4114800"/>
          <a:ext cx="4876800" cy="2057401"/>
        </p:xfrm>
        <a:graphic>
          <a:graphicData uri="http://schemas.openxmlformats.org/drawingml/2006/table">
            <a:tbl>
              <a:tblPr/>
              <a:tblGrid>
                <a:gridCol w="130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5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59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C2CB0"/>
                          </a:solidFill>
                          <a:effectLst/>
                          <a:latin typeface="Comic Sans MS" pitchFamily="66" charset="0"/>
                        </a:rPr>
                        <a:t>history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C2CB0"/>
                          </a:solidFill>
                          <a:effectLst/>
                          <a:latin typeface="Comic Sans MS" pitchFamily="66" charset="0"/>
                        </a:rPr>
                        <a:t>br1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C2CB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C2CB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C2CB0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C2CB0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C2CB0"/>
                          </a:solidFill>
                          <a:effectLst/>
                          <a:latin typeface="Comic Sans MS" pitchFamily="66" charset="0"/>
                        </a:rPr>
                        <a:t>br2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C2CB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C2CB0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C2CB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C2CB0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C2CB0"/>
                          </a:solidFill>
                          <a:effectLst/>
                          <a:latin typeface="Comic Sans MS" pitchFamily="66" charset="0"/>
                        </a:rPr>
                        <a:t>Pred.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C2CB0"/>
                          </a:solidFill>
                          <a:effectLst/>
                          <a:latin typeface="Comic Sans MS" pitchFamily="66" charset="0"/>
                        </a:rPr>
                        <a:t>br3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C2CB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C2CB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C2CB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2C2CB0"/>
                          </a:solidFill>
                          <a:effectLst/>
                          <a:latin typeface="Comic Sans MS" pitchFamily="66" charset="0"/>
                        </a:rPr>
                        <a:t>?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76600" y="6477000"/>
            <a:ext cx="2895600" cy="228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E0-243©RG@IISc</a:t>
            </a:r>
          </a:p>
        </p:txBody>
      </p:sp>
      <p:sp>
        <p:nvSpPr>
          <p:cNvPr id="1638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148C2B0-0F74-4C39-B1FA-1B5FDF245054}" type="slidenum">
              <a:rPr lang="en-US"/>
              <a:pPr/>
              <a:t>28</a:t>
            </a:fld>
            <a:endParaRPr lang="en-US"/>
          </a:p>
        </p:txBody>
      </p:sp>
      <p:sp>
        <p:nvSpPr>
          <p:cNvPr id="16419" name="Rectangle 33"/>
          <p:cNvSpPr>
            <a:spLocks noChangeArrowheads="1"/>
          </p:cNvSpPr>
          <p:nvPr/>
        </p:nvSpPr>
        <p:spPr bwMode="auto">
          <a:xfrm>
            <a:off x="4800600" y="1447800"/>
            <a:ext cx="39243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25000"/>
              <a:buFont typeface="Wingdings" pitchFamily="2" charset="2"/>
              <a:buNone/>
            </a:pPr>
            <a:endParaRPr lang="en-US" dirty="0">
              <a:solidFill>
                <a:srgbClr val="2C2CB0"/>
              </a:solidFill>
              <a:latin typeface="Comic Sans MS" pitchFamily="66" charset="0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000" dirty="0">
                <a:latin typeface="Comic Sans MS" pitchFamily="66" charset="0"/>
              </a:rPr>
              <a:t> 	if (</a:t>
            </a:r>
            <a:r>
              <a:rPr lang="en-US" sz="2000" dirty="0" err="1">
                <a:latin typeface="Comic Sans MS" pitchFamily="66" charset="0"/>
              </a:rPr>
              <a:t>aa</a:t>
            </a:r>
            <a:r>
              <a:rPr lang="en-US" sz="2000" dirty="0">
                <a:latin typeface="Comic Sans MS" pitchFamily="66" charset="0"/>
              </a:rPr>
              <a:t> == 2)  </a:t>
            </a:r>
            <a:r>
              <a:rPr lang="en-US" sz="2000" dirty="0" err="1">
                <a:latin typeface="Comic Sans MS" pitchFamily="66" charset="0"/>
              </a:rPr>
              <a:t>aa</a:t>
            </a:r>
            <a:r>
              <a:rPr lang="en-US" sz="2000" dirty="0">
                <a:latin typeface="Comic Sans MS" pitchFamily="66" charset="0"/>
              </a:rPr>
              <a:t> = 0;      	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000" dirty="0">
                <a:latin typeface="Comic Sans MS" pitchFamily="66" charset="0"/>
              </a:rPr>
              <a:t>	if (bb != 2)  bb = 0;	         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2000" dirty="0">
                <a:latin typeface="Comic Sans MS" pitchFamily="66" charset="0"/>
              </a:rPr>
              <a:t>	if (</a:t>
            </a:r>
            <a:r>
              <a:rPr lang="en-US" sz="2000" dirty="0" err="1">
                <a:latin typeface="Comic Sans MS" pitchFamily="66" charset="0"/>
              </a:rPr>
              <a:t>aa</a:t>
            </a:r>
            <a:r>
              <a:rPr lang="en-US" sz="2000" dirty="0">
                <a:latin typeface="Comic Sans MS" pitchFamily="66" charset="0"/>
              </a:rPr>
              <a:t> == 0) || (bb == 0) { … 		</a:t>
            </a:r>
          </a:p>
        </p:txBody>
      </p:sp>
      <p:sp>
        <p:nvSpPr>
          <p:cNvPr id="16420" name="Line 34"/>
          <p:cNvSpPr>
            <a:spLocks noChangeShapeType="1"/>
          </p:cNvSpPr>
          <p:nvPr/>
        </p:nvSpPr>
        <p:spPr bwMode="auto">
          <a:xfrm>
            <a:off x="4876800" y="1295400"/>
            <a:ext cx="0" cy="24384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pPr eaLnBrk="1" hangingPunct="1"/>
            <a:r>
              <a:rPr lang="en-US" dirty="0"/>
              <a:t>2-Level Prediction (contd.)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229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Branch history register/table to maintain the outcome of previous (dynamic) k branches.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Pattern History table(s)  to record the branch behavior (2-bit FSM).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Branch history can be global or local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Pattern history can be global or local.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Other variations (g-share, p-share)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Results </a:t>
            </a:r>
            <a:r>
              <a:rPr lang="en-US" sz="2800" dirty="0" err="1"/>
              <a:t>upto</a:t>
            </a:r>
            <a:r>
              <a:rPr lang="en-US" sz="2800" dirty="0"/>
              <a:t> 98</a:t>
            </a:r>
            <a:r>
              <a:rPr lang="en-US" sz="2400" dirty="0">
                <a:solidFill>
                  <a:schemeClr val="accent2"/>
                </a:solidFill>
                <a:latin typeface="Courier" pitchFamily="49" charset="0"/>
              </a:rPr>
              <a:t>%</a:t>
            </a:r>
            <a:r>
              <a:rPr lang="en-US" sz="2400" dirty="0">
                <a:latin typeface="Courier" pitchFamily="49" charset="0"/>
              </a:rPr>
              <a:t> </a:t>
            </a:r>
            <a:r>
              <a:rPr lang="en-US" sz="2800" dirty="0"/>
              <a:t>prediction accuracy.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solidFill>
                  <a:srgbClr val="CC0000"/>
                </a:solidFill>
              </a:rPr>
              <a:t>Reading:</a:t>
            </a:r>
            <a:r>
              <a:rPr lang="en-US" sz="28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err="1"/>
              <a:t>TseYu</a:t>
            </a:r>
            <a:r>
              <a:rPr lang="en-US" dirty="0"/>
              <a:t> </a:t>
            </a:r>
            <a:r>
              <a:rPr lang="en-US" dirty="0" err="1"/>
              <a:t>Yeh</a:t>
            </a:r>
            <a:r>
              <a:rPr lang="en-US" dirty="0"/>
              <a:t> and Yale N </a:t>
            </a:r>
            <a:r>
              <a:rPr lang="en-US" dirty="0" err="1"/>
              <a:t>Patt</a:t>
            </a:r>
            <a:r>
              <a:rPr lang="en-US" dirty="0"/>
              <a:t>, “Alternative Implementations of </a:t>
            </a:r>
            <a:r>
              <a:rPr lang="en-US" dirty="0" err="1"/>
              <a:t>TwoLevel</a:t>
            </a:r>
            <a:r>
              <a:rPr lang="en-US" dirty="0"/>
              <a:t> Adaptive Branch Prediction”, ISCA 92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dirty="0">
              <a:solidFill>
                <a:srgbClr val="CC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76600" y="6477000"/>
            <a:ext cx="2895600" cy="228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E0-243©RG@IISc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A7E04F6-A8CA-4B89-A897-B503A7069178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Moore’s Law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537325"/>
            <a:ext cx="2895600" cy="2444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j-lt"/>
              </a:rPr>
              <a:t>Source: Univ. of Wisconsin</a:t>
            </a:r>
            <a:endParaRPr lang="en-US" sz="1400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2ED1C-0817-412A-93B1-31F8EB7B2B31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9" name="Picture 8" descr="Moo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1447800"/>
            <a:ext cx="7467600" cy="515759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 bwMode="auto">
          <a:xfrm flipV="1">
            <a:off x="1828800" y="1600200"/>
            <a:ext cx="6019800" cy="4343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Rounded Rectangular Callout 1"/>
          <p:cNvSpPr/>
          <p:nvPr/>
        </p:nvSpPr>
        <p:spPr bwMode="auto">
          <a:xfrm>
            <a:off x="2286000" y="2057400"/>
            <a:ext cx="3200400" cy="838200"/>
          </a:xfrm>
          <a:prstGeom prst="wedgeRoundRectCallout">
            <a:avLst>
              <a:gd name="adj1" fmla="val 51838"/>
              <a:gd name="adj2" fmla="val 89773"/>
              <a:gd name="adj3" fmla="val 16667"/>
            </a:avLst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charset="0"/>
                <a:cs typeface="Arial" charset="0"/>
              </a:rPr>
              <a:t>No. of Transistors doubles every 18 months</a:t>
            </a:r>
            <a:endParaRPr kumimoji="0" lang="en-IN" sz="20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23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46124"/>
          </a:xfrm>
        </p:spPr>
        <p:txBody>
          <a:bodyPr/>
          <a:lstStyle/>
          <a:p>
            <a:pPr eaLnBrk="1" hangingPunct="1"/>
            <a:r>
              <a:rPr lang="en-US" dirty="0" err="1"/>
              <a:t>GAg</a:t>
            </a:r>
            <a:r>
              <a:rPr lang="en-US" dirty="0"/>
              <a:t> and  </a:t>
            </a:r>
            <a:r>
              <a:rPr lang="en-US" dirty="0" err="1"/>
              <a:t>GAp</a:t>
            </a:r>
            <a:r>
              <a:rPr lang="en-US" dirty="0"/>
              <a:t> Schemes</a:t>
            </a:r>
          </a:p>
        </p:txBody>
      </p:sp>
      <p:sp>
        <p:nvSpPr>
          <p:cNvPr id="7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76600" y="6477000"/>
            <a:ext cx="2895600" cy="228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E0-243©RG@IISc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7219F90-873A-4429-8948-C67A6C0A89D2}" type="slidenum">
              <a:rPr lang="en-US"/>
              <a:pPr/>
              <a:t>30</a:t>
            </a:fld>
            <a:endParaRPr lang="en-US"/>
          </a:p>
        </p:txBody>
      </p:sp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762000" y="2209800"/>
            <a:ext cx="2057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accent2"/>
                </a:solidFill>
              </a:rPr>
              <a:t>BHR (k-bit)</a:t>
            </a:r>
            <a:endParaRPr lang="en-US"/>
          </a:p>
        </p:txBody>
      </p:sp>
      <p:grpSp>
        <p:nvGrpSpPr>
          <p:cNvPr id="18438" name="Group 4"/>
          <p:cNvGrpSpPr>
            <a:grpSpLocks/>
          </p:cNvGrpSpPr>
          <p:nvPr/>
        </p:nvGrpSpPr>
        <p:grpSpPr bwMode="auto">
          <a:xfrm>
            <a:off x="1981200" y="2971800"/>
            <a:ext cx="381000" cy="2743200"/>
            <a:chOff x="1248" y="1728"/>
            <a:chExt cx="384" cy="1728"/>
          </a:xfrm>
        </p:grpSpPr>
        <p:sp>
          <p:nvSpPr>
            <p:cNvPr id="18500" name="Rectangle 5"/>
            <p:cNvSpPr>
              <a:spLocks noChangeArrowheads="1"/>
            </p:cNvSpPr>
            <p:nvPr/>
          </p:nvSpPr>
          <p:spPr bwMode="auto">
            <a:xfrm>
              <a:off x="1248" y="1728"/>
              <a:ext cx="384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1" name="Line 6"/>
            <p:cNvSpPr>
              <a:spLocks noChangeShapeType="1"/>
            </p:cNvSpPr>
            <p:nvPr/>
          </p:nvSpPr>
          <p:spPr bwMode="auto">
            <a:xfrm>
              <a:off x="1248" y="19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2" name="Line 7"/>
            <p:cNvSpPr>
              <a:spLocks noChangeShapeType="1"/>
            </p:cNvSpPr>
            <p:nvPr/>
          </p:nvSpPr>
          <p:spPr bwMode="auto">
            <a:xfrm>
              <a:off x="1248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3" name="Line 8"/>
            <p:cNvSpPr>
              <a:spLocks noChangeShapeType="1"/>
            </p:cNvSpPr>
            <p:nvPr/>
          </p:nvSpPr>
          <p:spPr bwMode="auto">
            <a:xfrm>
              <a:off x="1248" y="23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4" name="Line 9"/>
            <p:cNvSpPr>
              <a:spLocks noChangeShapeType="1"/>
            </p:cNvSpPr>
            <p:nvPr/>
          </p:nvSpPr>
          <p:spPr bwMode="auto">
            <a:xfrm>
              <a:off x="1248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5" name="Line 10"/>
            <p:cNvSpPr>
              <a:spLocks noChangeShapeType="1"/>
            </p:cNvSpPr>
            <p:nvPr/>
          </p:nvSpPr>
          <p:spPr bwMode="auto">
            <a:xfrm>
              <a:off x="1248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6" name="Line 11"/>
            <p:cNvSpPr>
              <a:spLocks noChangeShapeType="1"/>
            </p:cNvSpPr>
            <p:nvPr/>
          </p:nvSpPr>
          <p:spPr bwMode="auto">
            <a:xfrm>
              <a:off x="1248" y="28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7" name="Line 12"/>
            <p:cNvSpPr>
              <a:spLocks noChangeShapeType="1"/>
            </p:cNvSpPr>
            <p:nvPr/>
          </p:nvSpPr>
          <p:spPr bwMode="auto">
            <a:xfrm>
              <a:off x="1248" y="30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8" name="Line 13"/>
            <p:cNvSpPr>
              <a:spLocks noChangeShapeType="1"/>
            </p:cNvSpPr>
            <p:nvPr/>
          </p:nvSpPr>
          <p:spPr bwMode="auto">
            <a:xfrm>
              <a:off x="1248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9" name="Line 14"/>
          <p:cNvSpPr>
            <a:spLocks noChangeShapeType="1"/>
          </p:cNvSpPr>
          <p:nvPr/>
        </p:nvSpPr>
        <p:spPr bwMode="auto">
          <a:xfrm>
            <a:off x="1371600" y="26670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15"/>
          <p:cNvSpPr>
            <a:spLocks noChangeShapeType="1"/>
          </p:cNvSpPr>
          <p:nvPr/>
        </p:nvSpPr>
        <p:spPr bwMode="auto">
          <a:xfrm>
            <a:off x="1371600" y="4343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Text Box 16"/>
          <p:cNvSpPr txBox="1">
            <a:spLocks noChangeArrowheads="1"/>
          </p:cNvSpPr>
          <p:nvPr/>
        </p:nvSpPr>
        <p:spPr bwMode="auto">
          <a:xfrm>
            <a:off x="2514600" y="43434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Pred.</a:t>
            </a:r>
            <a:endParaRPr lang="en-US"/>
          </a:p>
        </p:txBody>
      </p:sp>
      <p:sp>
        <p:nvSpPr>
          <p:cNvPr id="18442" name="Rectangle 17"/>
          <p:cNvSpPr>
            <a:spLocks noChangeArrowheads="1"/>
          </p:cNvSpPr>
          <p:nvPr/>
        </p:nvSpPr>
        <p:spPr bwMode="auto">
          <a:xfrm>
            <a:off x="1981200" y="41910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Line 18"/>
          <p:cNvSpPr>
            <a:spLocks noChangeShapeType="1"/>
          </p:cNvSpPr>
          <p:nvPr/>
        </p:nvSpPr>
        <p:spPr bwMode="auto">
          <a:xfrm>
            <a:off x="2362200" y="4343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Text Box 19"/>
          <p:cNvSpPr txBox="1">
            <a:spLocks noChangeArrowheads="1"/>
          </p:cNvSpPr>
          <p:nvPr/>
        </p:nvSpPr>
        <p:spPr bwMode="auto">
          <a:xfrm>
            <a:off x="1143000" y="5791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PHT (2</a:t>
            </a:r>
            <a:r>
              <a:rPr lang="en-US" b="1" baseline="30000">
                <a:solidFill>
                  <a:schemeClr val="accent2"/>
                </a:solidFill>
              </a:rPr>
              <a:t>k</a:t>
            </a:r>
            <a:r>
              <a:rPr lang="en-US" b="1">
                <a:solidFill>
                  <a:schemeClr val="accent2"/>
                </a:solidFill>
              </a:rPr>
              <a:t> entries)</a:t>
            </a:r>
            <a:endParaRPr lang="en-US"/>
          </a:p>
        </p:txBody>
      </p:sp>
      <p:sp>
        <p:nvSpPr>
          <p:cNvPr id="18445" name="Line 20"/>
          <p:cNvSpPr>
            <a:spLocks noChangeShapeType="1"/>
          </p:cNvSpPr>
          <p:nvPr/>
        </p:nvSpPr>
        <p:spPr bwMode="auto">
          <a:xfrm>
            <a:off x="4572000" y="14478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21"/>
          <p:cNvSpPr>
            <a:spLocks noChangeShapeType="1"/>
          </p:cNvSpPr>
          <p:nvPr/>
        </p:nvSpPr>
        <p:spPr bwMode="auto">
          <a:xfrm>
            <a:off x="2819400" y="2438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Text Box 22"/>
          <p:cNvSpPr txBox="1">
            <a:spLocks noChangeArrowheads="1"/>
          </p:cNvSpPr>
          <p:nvPr/>
        </p:nvSpPr>
        <p:spPr bwMode="auto">
          <a:xfrm>
            <a:off x="3429000" y="2209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0/1</a:t>
            </a:r>
            <a:endParaRPr lang="en-US"/>
          </a:p>
        </p:txBody>
      </p:sp>
      <p:sp>
        <p:nvSpPr>
          <p:cNvPr id="18448" name="Text Box 23"/>
          <p:cNvSpPr txBox="1">
            <a:spLocks noChangeArrowheads="1"/>
          </p:cNvSpPr>
          <p:nvPr/>
        </p:nvSpPr>
        <p:spPr bwMode="auto">
          <a:xfrm>
            <a:off x="381000" y="1295400"/>
            <a:ext cx="426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200">
                <a:latin typeface="Comic Sans MS" pitchFamily="66" charset="0"/>
              </a:rPr>
              <a:t>Global branch history register &amp; global pattern history table</a:t>
            </a:r>
            <a:r>
              <a:rPr lang="en-US" sz="2200"/>
              <a:t> </a:t>
            </a:r>
          </a:p>
        </p:txBody>
      </p:sp>
      <p:sp>
        <p:nvSpPr>
          <p:cNvPr id="18449" name="Rectangle 24"/>
          <p:cNvSpPr>
            <a:spLocks noChangeArrowheads="1"/>
          </p:cNvSpPr>
          <p:nvPr/>
        </p:nvSpPr>
        <p:spPr bwMode="auto">
          <a:xfrm>
            <a:off x="4648200" y="2286000"/>
            <a:ext cx="2057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accent2"/>
                </a:solidFill>
              </a:rPr>
              <a:t>BHR (k-bit)</a:t>
            </a:r>
            <a:endParaRPr lang="en-US"/>
          </a:p>
        </p:txBody>
      </p:sp>
      <p:grpSp>
        <p:nvGrpSpPr>
          <p:cNvPr id="18450" name="Group 25"/>
          <p:cNvGrpSpPr>
            <a:grpSpLocks/>
          </p:cNvGrpSpPr>
          <p:nvPr/>
        </p:nvGrpSpPr>
        <p:grpSpPr bwMode="auto">
          <a:xfrm>
            <a:off x="6172200" y="3048000"/>
            <a:ext cx="381000" cy="2743200"/>
            <a:chOff x="1248" y="1728"/>
            <a:chExt cx="384" cy="1728"/>
          </a:xfrm>
        </p:grpSpPr>
        <p:sp>
          <p:nvSpPr>
            <p:cNvPr id="18491" name="Rectangle 26"/>
            <p:cNvSpPr>
              <a:spLocks noChangeArrowheads="1"/>
            </p:cNvSpPr>
            <p:nvPr/>
          </p:nvSpPr>
          <p:spPr bwMode="auto">
            <a:xfrm>
              <a:off x="1248" y="1728"/>
              <a:ext cx="384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2" name="Line 27"/>
            <p:cNvSpPr>
              <a:spLocks noChangeShapeType="1"/>
            </p:cNvSpPr>
            <p:nvPr/>
          </p:nvSpPr>
          <p:spPr bwMode="auto">
            <a:xfrm>
              <a:off x="1248" y="19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" name="Line 28"/>
            <p:cNvSpPr>
              <a:spLocks noChangeShapeType="1"/>
            </p:cNvSpPr>
            <p:nvPr/>
          </p:nvSpPr>
          <p:spPr bwMode="auto">
            <a:xfrm>
              <a:off x="1248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4" name="Line 29"/>
            <p:cNvSpPr>
              <a:spLocks noChangeShapeType="1"/>
            </p:cNvSpPr>
            <p:nvPr/>
          </p:nvSpPr>
          <p:spPr bwMode="auto">
            <a:xfrm>
              <a:off x="1248" y="23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5" name="Line 30"/>
            <p:cNvSpPr>
              <a:spLocks noChangeShapeType="1"/>
            </p:cNvSpPr>
            <p:nvPr/>
          </p:nvSpPr>
          <p:spPr bwMode="auto">
            <a:xfrm>
              <a:off x="1248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6" name="Line 31"/>
            <p:cNvSpPr>
              <a:spLocks noChangeShapeType="1"/>
            </p:cNvSpPr>
            <p:nvPr/>
          </p:nvSpPr>
          <p:spPr bwMode="auto">
            <a:xfrm>
              <a:off x="1248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7" name="Line 32"/>
            <p:cNvSpPr>
              <a:spLocks noChangeShapeType="1"/>
            </p:cNvSpPr>
            <p:nvPr/>
          </p:nvSpPr>
          <p:spPr bwMode="auto">
            <a:xfrm>
              <a:off x="1248" y="28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8" name="Line 33"/>
            <p:cNvSpPr>
              <a:spLocks noChangeShapeType="1"/>
            </p:cNvSpPr>
            <p:nvPr/>
          </p:nvSpPr>
          <p:spPr bwMode="auto">
            <a:xfrm>
              <a:off x="1248" y="30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9" name="Line 34"/>
            <p:cNvSpPr>
              <a:spLocks noChangeShapeType="1"/>
            </p:cNvSpPr>
            <p:nvPr/>
          </p:nvSpPr>
          <p:spPr bwMode="auto">
            <a:xfrm>
              <a:off x="1248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51" name="Line 35"/>
          <p:cNvSpPr>
            <a:spLocks noChangeShapeType="1"/>
          </p:cNvSpPr>
          <p:nvPr/>
        </p:nvSpPr>
        <p:spPr bwMode="auto">
          <a:xfrm>
            <a:off x="5562600" y="27432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Line 36"/>
          <p:cNvSpPr>
            <a:spLocks noChangeShapeType="1"/>
          </p:cNvSpPr>
          <p:nvPr/>
        </p:nvSpPr>
        <p:spPr bwMode="auto">
          <a:xfrm>
            <a:off x="5562600" y="4419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Text Box 37"/>
          <p:cNvSpPr txBox="1">
            <a:spLocks noChangeArrowheads="1"/>
          </p:cNvSpPr>
          <p:nvPr/>
        </p:nvSpPr>
        <p:spPr bwMode="auto">
          <a:xfrm>
            <a:off x="8153400" y="4419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Pred.</a:t>
            </a:r>
            <a:endParaRPr lang="en-US"/>
          </a:p>
        </p:txBody>
      </p:sp>
      <p:sp>
        <p:nvSpPr>
          <p:cNvPr id="18454" name="Rectangle 38"/>
          <p:cNvSpPr>
            <a:spLocks noChangeArrowheads="1"/>
          </p:cNvSpPr>
          <p:nvPr/>
        </p:nvSpPr>
        <p:spPr bwMode="auto">
          <a:xfrm>
            <a:off x="7239000" y="42672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Line 39"/>
          <p:cNvSpPr>
            <a:spLocks noChangeShapeType="1"/>
          </p:cNvSpPr>
          <p:nvPr/>
        </p:nvSpPr>
        <p:spPr bwMode="auto">
          <a:xfrm>
            <a:off x="7467600" y="4419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Text Box 40"/>
          <p:cNvSpPr txBox="1">
            <a:spLocks noChangeArrowheads="1"/>
          </p:cNvSpPr>
          <p:nvPr/>
        </p:nvSpPr>
        <p:spPr bwMode="auto">
          <a:xfrm>
            <a:off x="4724400" y="5791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PPHT (2</a:t>
            </a:r>
            <a:r>
              <a:rPr lang="en-US" b="1" baseline="30000">
                <a:solidFill>
                  <a:schemeClr val="accent2"/>
                </a:solidFill>
              </a:rPr>
              <a:t>k </a:t>
            </a:r>
            <a:r>
              <a:rPr lang="en-US" b="1">
                <a:solidFill>
                  <a:schemeClr val="accent2"/>
                </a:solidFill>
              </a:rPr>
              <a:t> x 2</a:t>
            </a:r>
            <a:r>
              <a:rPr lang="en-US" b="1" baseline="30000">
                <a:solidFill>
                  <a:schemeClr val="accent2"/>
                </a:solidFill>
              </a:rPr>
              <a:t>m</a:t>
            </a:r>
            <a:r>
              <a:rPr lang="en-US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8457" name="Line 41"/>
          <p:cNvSpPr>
            <a:spLocks noChangeShapeType="1"/>
          </p:cNvSpPr>
          <p:nvPr/>
        </p:nvSpPr>
        <p:spPr bwMode="auto">
          <a:xfrm rot="-5400000">
            <a:off x="6972300" y="24003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Text Box 42"/>
          <p:cNvSpPr txBox="1">
            <a:spLocks noChangeArrowheads="1"/>
          </p:cNvSpPr>
          <p:nvPr/>
        </p:nvSpPr>
        <p:spPr bwMode="auto">
          <a:xfrm>
            <a:off x="7239000" y="21336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PC</a:t>
            </a:r>
            <a:endParaRPr lang="en-US"/>
          </a:p>
        </p:txBody>
      </p:sp>
      <p:sp>
        <p:nvSpPr>
          <p:cNvPr id="18459" name="Text Box 43"/>
          <p:cNvSpPr txBox="1">
            <a:spLocks noChangeArrowheads="1"/>
          </p:cNvSpPr>
          <p:nvPr/>
        </p:nvSpPr>
        <p:spPr bwMode="auto">
          <a:xfrm>
            <a:off x="4648200" y="1371600"/>
            <a:ext cx="42672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200">
                <a:latin typeface="Comic Sans MS" pitchFamily="66" charset="0"/>
              </a:rPr>
              <a:t>Global branch history reg. and per addr. pattern history table</a:t>
            </a:r>
            <a:r>
              <a:rPr lang="en-US"/>
              <a:t> </a:t>
            </a:r>
          </a:p>
        </p:txBody>
      </p:sp>
      <p:grpSp>
        <p:nvGrpSpPr>
          <p:cNvPr id="18460" name="Group 44"/>
          <p:cNvGrpSpPr>
            <a:grpSpLocks/>
          </p:cNvGrpSpPr>
          <p:nvPr/>
        </p:nvGrpSpPr>
        <p:grpSpPr bwMode="auto">
          <a:xfrm>
            <a:off x="6705600" y="3048000"/>
            <a:ext cx="381000" cy="2743200"/>
            <a:chOff x="1248" y="1728"/>
            <a:chExt cx="384" cy="1728"/>
          </a:xfrm>
        </p:grpSpPr>
        <p:sp>
          <p:nvSpPr>
            <p:cNvPr id="18482" name="Rectangle 45"/>
            <p:cNvSpPr>
              <a:spLocks noChangeArrowheads="1"/>
            </p:cNvSpPr>
            <p:nvPr/>
          </p:nvSpPr>
          <p:spPr bwMode="auto">
            <a:xfrm>
              <a:off x="1248" y="1728"/>
              <a:ext cx="384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3" name="Line 46"/>
            <p:cNvSpPr>
              <a:spLocks noChangeShapeType="1"/>
            </p:cNvSpPr>
            <p:nvPr/>
          </p:nvSpPr>
          <p:spPr bwMode="auto">
            <a:xfrm>
              <a:off x="1248" y="19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4" name="Line 47"/>
            <p:cNvSpPr>
              <a:spLocks noChangeShapeType="1"/>
            </p:cNvSpPr>
            <p:nvPr/>
          </p:nvSpPr>
          <p:spPr bwMode="auto">
            <a:xfrm>
              <a:off x="1248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5" name="Line 48"/>
            <p:cNvSpPr>
              <a:spLocks noChangeShapeType="1"/>
            </p:cNvSpPr>
            <p:nvPr/>
          </p:nvSpPr>
          <p:spPr bwMode="auto">
            <a:xfrm>
              <a:off x="1248" y="23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6" name="Line 49"/>
            <p:cNvSpPr>
              <a:spLocks noChangeShapeType="1"/>
            </p:cNvSpPr>
            <p:nvPr/>
          </p:nvSpPr>
          <p:spPr bwMode="auto">
            <a:xfrm>
              <a:off x="1248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7" name="Line 50"/>
            <p:cNvSpPr>
              <a:spLocks noChangeShapeType="1"/>
            </p:cNvSpPr>
            <p:nvPr/>
          </p:nvSpPr>
          <p:spPr bwMode="auto">
            <a:xfrm>
              <a:off x="1248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8" name="Line 51"/>
            <p:cNvSpPr>
              <a:spLocks noChangeShapeType="1"/>
            </p:cNvSpPr>
            <p:nvPr/>
          </p:nvSpPr>
          <p:spPr bwMode="auto">
            <a:xfrm>
              <a:off x="1248" y="28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9" name="Line 52"/>
            <p:cNvSpPr>
              <a:spLocks noChangeShapeType="1"/>
            </p:cNvSpPr>
            <p:nvPr/>
          </p:nvSpPr>
          <p:spPr bwMode="auto">
            <a:xfrm>
              <a:off x="1248" y="30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0" name="Line 53"/>
            <p:cNvSpPr>
              <a:spLocks noChangeShapeType="1"/>
            </p:cNvSpPr>
            <p:nvPr/>
          </p:nvSpPr>
          <p:spPr bwMode="auto">
            <a:xfrm>
              <a:off x="1248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61" name="Group 54"/>
          <p:cNvGrpSpPr>
            <a:grpSpLocks/>
          </p:cNvGrpSpPr>
          <p:nvPr/>
        </p:nvGrpSpPr>
        <p:grpSpPr bwMode="auto">
          <a:xfrm>
            <a:off x="7239000" y="3048000"/>
            <a:ext cx="381000" cy="2743200"/>
            <a:chOff x="1248" y="1728"/>
            <a:chExt cx="384" cy="1728"/>
          </a:xfrm>
        </p:grpSpPr>
        <p:sp>
          <p:nvSpPr>
            <p:cNvPr id="18473" name="Rectangle 55"/>
            <p:cNvSpPr>
              <a:spLocks noChangeArrowheads="1"/>
            </p:cNvSpPr>
            <p:nvPr/>
          </p:nvSpPr>
          <p:spPr bwMode="auto">
            <a:xfrm>
              <a:off x="1248" y="1728"/>
              <a:ext cx="384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4" name="Line 56"/>
            <p:cNvSpPr>
              <a:spLocks noChangeShapeType="1"/>
            </p:cNvSpPr>
            <p:nvPr/>
          </p:nvSpPr>
          <p:spPr bwMode="auto">
            <a:xfrm>
              <a:off x="1248" y="19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5" name="Line 57"/>
            <p:cNvSpPr>
              <a:spLocks noChangeShapeType="1"/>
            </p:cNvSpPr>
            <p:nvPr/>
          </p:nvSpPr>
          <p:spPr bwMode="auto">
            <a:xfrm>
              <a:off x="1248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6" name="Line 58"/>
            <p:cNvSpPr>
              <a:spLocks noChangeShapeType="1"/>
            </p:cNvSpPr>
            <p:nvPr/>
          </p:nvSpPr>
          <p:spPr bwMode="auto">
            <a:xfrm>
              <a:off x="1248" y="23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7" name="Line 59"/>
            <p:cNvSpPr>
              <a:spLocks noChangeShapeType="1"/>
            </p:cNvSpPr>
            <p:nvPr/>
          </p:nvSpPr>
          <p:spPr bwMode="auto">
            <a:xfrm>
              <a:off x="1248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8" name="Line 60"/>
            <p:cNvSpPr>
              <a:spLocks noChangeShapeType="1"/>
            </p:cNvSpPr>
            <p:nvPr/>
          </p:nvSpPr>
          <p:spPr bwMode="auto">
            <a:xfrm>
              <a:off x="1248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Line 61"/>
            <p:cNvSpPr>
              <a:spLocks noChangeShapeType="1"/>
            </p:cNvSpPr>
            <p:nvPr/>
          </p:nvSpPr>
          <p:spPr bwMode="auto">
            <a:xfrm>
              <a:off x="1248" y="28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0" name="Line 62"/>
            <p:cNvSpPr>
              <a:spLocks noChangeShapeType="1"/>
            </p:cNvSpPr>
            <p:nvPr/>
          </p:nvSpPr>
          <p:spPr bwMode="auto">
            <a:xfrm>
              <a:off x="1248" y="30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1" name="Line 63"/>
            <p:cNvSpPr>
              <a:spLocks noChangeShapeType="1"/>
            </p:cNvSpPr>
            <p:nvPr/>
          </p:nvSpPr>
          <p:spPr bwMode="auto">
            <a:xfrm>
              <a:off x="1248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62" name="Group 64"/>
          <p:cNvGrpSpPr>
            <a:grpSpLocks/>
          </p:cNvGrpSpPr>
          <p:nvPr/>
        </p:nvGrpSpPr>
        <p:grpSpPr bwMode="auto">
          <a:xfrm>
            <a:off x="7772400" y="3048000"/>
            <a:ext cx="381000" cy="2743200"/>
            <a:chOff x="1248" y="1728"/>
            <a:chExt cx="384" cy="1728"/>
          </a:xfrm>
        </p:grpSpPr>
        <p:sp>
          <p:nvSpPr>
            <p:cNvPr id="18464" name="Rectangle 65"/>
            <p:cNvSpPr>
              <a:spLocks noChangeArrowheads="1"/>
            </p:cNvSpPr>
            <p:nvPr/>
          </p:nvSpPr>
          <p:spPr bwMode="auto">
            <a:xfrm>
              <a:off x="1248" y="1728"/>
              <a:ext cx="384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Line 66"/>
            <p:cNvSpPr>
              <a:spLocks noChangeShapeType="1"/>
            </p:cNvSpPr>
            <p:nvPr/>
          </p:nvSpPr>
          <p:spPr bwMode="auto">
            <a:xfrm>
              <a:off x="1248" y="19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6" name="Line 67"/>
            <p:cNvSpPr>
              <a:spLocks noChangeShapeType="1"/>
            </p:cNvSpPr>
            <p:nvPr/>
          </p:nvSpPr>
          <p:spPr bwMode="auto">
            <a:xfrm>
              <a:off x="1248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7" name="Line 68"/>
            <p:cNvSpPr>
              <a:spLocks noChangeShapeType="1"/>
            </p:cNvSpPr>
            <p:nvPr/>
          </p:nvSpPr>
          <p:spPr bwMode="auto">
            <a:xfrm>
              <a:off x="1248" y="23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Line 69"/>
            <p:cNvSpPr>
              <a:spLocks noChangeShapeType="1"/>
            </p:cNvSpPr>
            <p:nvPr/>
          </p:nvSpPr>
          <p:spPr bwMode="auto">
            <a:xfrm>
              <a:off x="1248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9" name="Line 70"/>
            <p:cNvSpPr>
              <a:spLocks noChangeShapeType="1"/>
            </p:cNvSpPr>
            <p:nvPr/>
          </p:nvSpPr>
          <p:spPr bwMode="auto">
            <a:xfrm>
              <a:off x="1248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Line 71"/>
            <p:cNvSpPr>
              <a:spLocks noChangeShapeType="1"/>
            </p:cNvSpPr>
            <p:nvPr/>
          </p:nvSpPr>
          <p:spPr bwMode="auto">
            <a:xfrm>
              <a:off x="1248" y="28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Line 72"/>
            <p:cNvSpPr>
              <a:spLocks noChangeShapeType="1"/>
            </p:cNvSpPr>
            <p:nvPr/>
          </p:nvSpPr>
          <p:spPr bwMode="auto">
            <a:xfrm>
              <a:off x="1248" y="30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2" name="Line 73"/>
            <p:cNvSpPr>
              <a:spLocks noChangeShapeType="1"/>
            </p:cNvSpPr>
            <p:nvPr/>
          </p:nvSpPr>
          <p:spPr bwMode="auto">
            <a:xfrm>
              <a:off x="1248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63" name="AutoShape 74"/>
          <p:cNvSpPr>
            <a:spLocks/>
          </p:cNvSpPr>
          <p:nvPr/>
        </p:nvSpPr>
        <p:spPr bwMode="auto">
          <a:xfrm rot="5400000">
            <a:off x="6896100" y="1866900"/>
            <a:ext cx="457200" cy="20574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18449" grpId="0" animBg="1"/>
      <p:bldP spid="18451" grpId="0" animBg="1"/>
      <p:bldP spid="18452" grpId="0" animBg="1"/>
      <p:bldP spid="18453" grpId="0"/>
      <p:bldP spid="18454" grpId="0" animBg="1"/>
      <p:bldP spid="18455" grpId="0" animBg="1"/>
      <p:bldP spid="18456" grpId="0"/>
      <p:bldP spid="18457" grpId="0" animBg="1"/>
      <p:bldP spid="18458" grpId="0"/>
      <p:bldP spid="18459" grpId="0"/>
      <p:bldP spid="1846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/>
              <a:t>PAp</a:t>
            </a:r>
            <a:r>
              <a:rPr lang="en-US" dirty="0"/>
              <a:t> Scheme</a:t>
            </a:r>
          </a:p>
        </p:txBody>
      </p:sp>
      <p:sp>
        <p:nvSpPr>
          <p:cNvPr id="6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76600" y="6477000"/>
            <a:ext cx="2895600" cy="228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E0-243©RG@IISc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64A539D-AF99-4F90-B21B-304ED1887729}" type="slidenum">
              <a:rPr lang="en-US"/>
              <a:pPr/>
              <a:t>31</a:t>
            </a:fld>
            <a:endParaRPr lang="en-US"/>
          </a:p>
        </p:txBody>
      </p:sp>
      <p:grpSp>
        <p:nvGrpSpPr>
          <p:cNvPr id="19461" name="Group 3"/>
          <p:cNvGrpSpPr>
            <a:grpSpLocks/>
          </p:cNvGrpSpPr>
          <p:nvPr/>
        </p:nvGrpSpPr>
        <p:grpSpPr bwMode="auto">
          <a:xfrm>
            <a:off x="2133600" y="3052465"/>
            <a:ext cx="1447800" cy="2743200"/>
            <a:chOff x="1248" y="1728"/>
            <a:chExt cx="384" cy="1728"/>
          </a:xfrm>
        </p:grpSpPr>
        <p:sp>
          <p:nvSpPr>
            <p:cNvPr id="19515" name="Rectangle 4"/>
            <p:cNvSpPr>
              <a:spLocks noChangeArrowheads="1"/>
            </p:cNvSpPr>
            <p:nvPr/>
          </p:nvSpPr>
          <p:spPr bwMode="auto">
            <a:xfrm>
              <a:off x="1248" y="1728"/>
              <a:ext cx="384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6" name="Line 5"/>
            <p:cNvSpPr>
              <a:spLocks noChangeShapeType="1"/>
            </p:cNvSpPr>
            <p:nvPr/>
          </p:nvSpPr>
          <p:spPr bwMode="auto">
            <a:xfrm>
              <a:off x="1248" y="19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7" name="Line 6"/>
            <p:cNvSpPr>
              <a:spLocks noChangeShapeType="1"/>
            </p:cNvSpPr>
            <p:nvPr/>
          </p:nvSpPr>
          <p:spPr bwMode="auto">
            <a:xfrm>
              <a:off x="1248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8" name="Line 7"/>
            <p:cNvSpPr>
              <a:spLocks noChangeShapeType="1"/>
            </p:cNvSpPr>
            <p:nvPr/>
          </p:nvSpPr>
          <p:spPr bwMode="auto">
            <a:xfrm>
              <a:off x="1248" y="23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9" name="Line 8"/>
            <p:cNvSpPr>
              <a:spLocks noChangeShapeType="1"/>
            </p:cNvSpPr>
            <p:nvPr/>
          </p:nvSpPr>
          <p:spPr bwMode="auto">
            <a:xfrm>
              <a:off x="1248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0" name="Line 9"/>
            <p:cNvSpPr>
              <a:spLocks noChangeShapeType="1"/>
            </p:cNvSpPr>
            <p:nvPr/>
          </p:nvSpPr>
          <p:spPr bwMode="auto">
            <a:xfrm>
              <a:off x="1248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1" name="Line 10"/>
            <p:cNvSpPr>
              <a:spLocks noChangeShapeType="1"/>
            </p:cNvSpPr>
            <p:nvPr/>
          </p:nvSpPr>
          <p:spPr bwMode="auto">
            <a:xfrm>
              <a:off x="1248" y="28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2" name="Line 11"/>
            <p:cNvSpPr>
              <a:spLocks noChangeShapeType="1"/>
            </p:cNvSpPr>
            <p:nvPr/>
          </p:nvSpPr>
          <p:spPr bwMode="auto">
            <a:xfrm>
              <a:off x="1248" y="30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3" name="Line 12"/>
            <p:cNvSpPr>
              <a:spLocks noChangeShapeType="1"/>
            </p:cNvSpPr>
            <p:nvPr/>
          </p:nvSpPr>
          <p:spPr bwMode="auto">
            <a:xfrm>
              <a:off x="1248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2" name="Line 13"/>
          <p:cNvSpPr>
            <a:spLocks noChangeShapeType="1"/>
          </p:cNvSpPr>
          <p:nvPr/>
        </p:nvSpPr>
        <p:spPr bwMode="auto">
          <a:xfrm>
            <a:off x="3581400" y="3509665"/>
            <a:ext cx="15240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Rectangle 14"/>
          <p:cNvSpPr>
            <a:spLocks noChangeArrowheads="1"/>
          </p:cNvSpPr>
          <p:nvPr/>
        </p:nvSpPr>
        <p:spPr bwMode="auto">
          <a:xfrm>
            <a:off x="6248400" y="4271665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15"/>
          <p:cNvSpPr>
            <a:spLocks noChangeShapeType="1"/>
          </p:cNvSpPr>
          <p:nvPr/>
        </p:nvSpPr>
        <p:spPr bwMode="auto">
          <a:xfrm>
            <a:off x="6477000" y="4424065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Text Box 16"/>
          <p:cNvSpPr txBox="1">
            <a:spLocks noChangeArrowheads="1"/>
          </p:cNvSpPr>
          <p:nvPr/>
        </p:nvSpPr>
        <p:spPr bwMode="auto">
          <a:xfrm>
            <a:off x="5105400" y="5948065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PPHT (2</a:t>
            </a:r>
            <a:r>
              <a:rPr lang="en-US" b="1" baseline="30000" dirty="0">
                <a:solidFill>
                  <a:schemeClr val="accent2"/>
                </a:solidFill>
              </a:rPr>
              <a:t>k</a:t>
            </a:r>
            <a:r>
              <a:rPr lang="en-US" b="1" dirty="0">
                <a:solidFill>
                  <a:schemeClr val="accent2"/>
                </a:solidFill>
              </a:rPr>
              <a:t> x 2</a:t>
            </a:r>
            <a:r>
              <a:rPr lang="en-US" b="1" baseline="30000" dirty="0">
                <a:solidFill>
                  <a:schemeClr val="accent2"/>
                </a:solidFill>
              </a:rPr>
              <a:t>n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9466" name="Line 17"/>
          <p:cNvSpPr>
            <a:spLocks noChangeShapeType="1"/>
          </p:cNvSpPr>
          <p:nvPr/>
        </p:nvSpPr>
        <p:spPr bwMode="auto">
          <a:xfrm rot="-5400000">
            <a:off x="5753100" y="2099965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Text Box 18"/>
          <p:cNvSpPr txBox="1">
            <a:spLocks noChangeArrowheads="1"/>
          </p:cNvSpPr>
          <p:nvPr/>
        </p:nvSpPr>
        <p:spPr bwMode="auto">
          <a:xfrm>
            <a:off x="5425196" y="1219200"/>
            <a:ext cx="1447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PC</a:t>
            </a:r>
            <a:endParaRPr lang="en-US" dirty="0"/>
          </a:p>
        </p:txBody>
      </p:sp>
      <p:grpSp>
        <p:nvGrpSpPr>
          <p:cNvPr id="19468" name="Group 19"/>
          <p:cNvGrpSpPr>
            <a:grpSpLocks/>
          </p:cNvGrpSpPr>
          <p:nvPr/>
        </p:nvGrpSpPr>
        <p:grpSpPr bwMode="auto">
          <a:xfrm>
            <a:off x="5715000" y="3052465"/>
            <a:ext cx="381000" cy="2743200"/>
            <a:chOff x="1248" y="1728"/>
            <a:chExt cx="384" cy="1728"/>
          </a:xfrm>
        </p:grpSpPr>
        <p:sp>
          <p:nvSpPr>
            <p:cNvPr id="19506" name="Rectangle 20"/>
            <p:cNvSpPr>
              <a:spLocks noChangeArrowheads="1"/>
            </p:cNvSpPr>
            <p:nvPr/>
          </p:nvSpPr>
          <p:spPr bwMode="auto">
            <a:xfrm>
              <a:off x="1248" y="1728"/>
              <a:ext cx="384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7" name="Line 21"/>
            <p:cNvSpPr>
              <a:spLocks noChangeShapeType="1"/>
            </p:cNvSpPr>
            <p:nvPr/>
          </p:nvSpPr>
          <p:spPr bwMode="auto">
            <a:xfrm>
              <a:off x="1248" y="19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8" name="Line 22"/>
            <p:cNvSpPr>
              <a:spLocks noChangeShapeType="1"/>
            </p:cNvSpPr>
            <p:nvPr/>
          </p:nvSpPr>
          <p:spPr bwMode="auto">
            <a:xfrm>
              <a:off x="1248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9" name="Line 23"/>
            <p:cNvSpPr>
              <a:spLocks noChangeShapeType="1"/>
            </p:cNvSpPr>
            <p:nvPr/>
          </p:nvSpPr>
          <p:spPr bwMode="auto">
            <a:xfrm>
              <a:off x="1248" y="23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0" name="Line 24"/>
            <p:cNvSpPr>
              <a:spLocks noChangeShapeType="1"/>
            </p:cNvSpPr>
            <p:nvPr/>
          </p:nvSpPr>
          <p:spPr bwMode="auto">
            <a:xfrm>
              <a:off x="1248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1" name="Line 25"/>
            <p:cNvSpPr>
              <a:spLocks noChangeShapeType="1"/>
            </p:cNvSpPr>
            <p:nvPr/>
          </p:nvSpPr>
          <p:spPr bwMode="auto">
            <a:xfrm>
              <a:off x="1248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2" name="Line 26"/>
            <p:cNvSpPr>
              <a:spLocks noChangeShapeType="1"/>
            </p:cNvSpPr>
            <p:nvPr/>
          </p:nvSpPr>
          <p:spPr bwMode="auto">
            <a:xfrm>
              <a:off x="1248" y="28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3" name="Line 27"/>
            <p:cNvSpPr>
              <a:spLocks noChangeShapeType="1"/>
            </p:cNvSpPr>
            <p:nvPr/>
          </p:nvSpPr>
          <p:spPr bwMode="auto">
            <a:xfrm>
              <a:off x="1248" y="30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4" name="Line 28"/>
            <p:cNvSpPr>
              <a:spLocks noChangeShapeType="1"/>
            </p:cNvSpPr>
            <p:nvPr/>
          </p:nvSpPr>
          <p:spPr bwMode="auto">
            <a:xfrm>
              <a:off x="1248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69" name="Group 29"/>
          <p:cNvGrpSpPr>
            <a:grpSpLocks/>
          </p:cNvGrpSpPr>
          <p:nvPr/>
        </p:nvGrpSpPr>
        <p:grpSpPr bwMode="auto">
          <a:xfrm>
            <a:off x="6248400" y="3052465"/>
            <a:ext cx="381000" cy="2743200"/>
            <a:chOff x="1248" y="1728"/>
            <a:chExt cx="384" cy="1728"/>
          </a:xfrm>
        </p:grpSpPr>
        <p:sp>
          <p:nvSpPr>
            <p:cNvPr id="19497" name="Rectangle 30"/>
            <p:cNvSpPr>
              <a:spLocks noChangeArrowheads="1"/>
            </p:cNvSpPr>
            <p:nvPr/>
          </p:nvSpPr>
          <p:spPr bwMode="auto">
            <a:xfrm>
              <a:off x="1248" y="1728"/>
              <a:ext cx="384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8" name="Line 31"/>
            <p:cNvSpPr>
              <a:spLocks noChangeShapeType="1"/>
            </p:cNvSpPr>
            <p:nvPr/>
          </p:nvSpPr>
          <p:spPr bwMode="auto">
            <a:xfrm>
              <a:off x="1248" y="19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9" name="Line 32"/>
            <p:cNvSpPr>
              <a:spLocks noChangeShapeType="1"/>
            </p:cNvSpPr>
            <p:nvPr/>
          </p:nvSpPr>
          <p:spPr bwMode="auto">
            <a:xfrm>
              <a:off x="1248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0" name="Line 33"/>
            <p:cNvSpPr>
              <a:spLocks noChangeShapeType="1"/>
            </p:cNvSpPr>
            <p:nvPr/>
          </p:nvSpPr>
          <p:spPr bwMode="auto">
            <a:xfrm>
              <a:off x="1248" y="23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1" name="Line 34"/>
            <p:cNvSpPr>
              <a:spLocks noChangeShapeType="1"/>
            </p:cNvSpPr>
            <p:nvPr/>
          </p:nvSpPr>
          <p:spPr bwMode="auto">
            <a:xfrm>
              <a:off x="1248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2" name="Line 35"/>
            <p:cNvSpPr>
              <a:spLocks noChangeShapeType="1"/>
            </p:cNvSpPr>
            <p:nvPr/>
          </p:nvSpPr>
          <p:spPr bwMode="auto">
            <a:xfrm>
              <a:off x="1248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3" name="Line 36"/>
            <p:cNvSpPr>
              <a:spLocks noChangeShapeType="1"/>
            </p:cNvSpPr>
            <p:nvPr/>
          </p:nvSpPr>
          <p:spPr bwMode="auto">
            <a:xfrm>
              <a:off x="1248" y="28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4" name="Line 37"/>
            <p:cNvSpPr>
              <a:spLocks noChangeShapeType="1"/>
            </p:cNvSpPr>
            <p:nvPr/>
          </p:nvSpPr>
          <p:spPr bwMode="auto">
            <a:xfrm>
              <a:off x="1248" y="30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5" name="Line 38"/>
            <p:cNvSpPr>
              <a:spLocks noChangeShapeType="1"/>
            </p:cNvSpPr>
            <p:nvPr/>
          </p:nvSpPr>
          <p:spPr bwMode="auto">
            <a:xfrm>
              <a:off x="1248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70" name="Group 39"/>
          <p:cNvGrpSpPr>
            <a:grpSpLocks/>
          </p:cNvGrpSpPr>
          <p:nvPr/>
        </p:nvGrpSpPr>
        <p:grpSpPr bwMode="auto">
          <a:xfrm>
            <a:off x="6781800" y="3052465"/>
            <a:ext cx="381000" cy="2743200"/>
            <a:chOff x="1248" y="1728"/>
            <a:chExt cx="384" cy="1728"/>
          </a:xfrm>
        </p:grpSpPr>
        <p:sp>
          <p:nvSpPr>
            <p:cNvPr id="19488" name="Rectangle 40"/>
            <p:cNvSpPr>
              <a:spLocks noChangeArrowheads="1"/>
            </p:cNvSpPr>
            <p:nvPr/>
          </p:nvSpPr>
          <p:spPr bwMode="auto">
            <a:xfrm>
              <a:off x="1248" y="1728"/>
              <a:ext cx="384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9" name="Line 41"/>
            <p:cNvSpPr>
              <a:spLocks noChangeShapeType="1"/>
            </p:cNvSpPr>
            <p:nvPr/>
          </p:nvSpPr>
          <p:spPr bwMode="auto">
            <a:xfrm>
              <a:off x="1248" y="19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0" name="Line 42"/>
            <p:cNvSpPr>
              <a:spLocks noChangeShapeType="1"/>
            </p:cNvSpPr>
            <p:nvPr/>
          </p:nvSpPr>
          <p:spPr bwMode="auto">
            <a:xfrm>
              <a:off x="1248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1" name="Line 43"/>
            <p:cNvSpPr>
              <a:spLocks noChangeShapeType="1"/>
            </p:cNvSpPr>
            <p:nvPr/>
          </p:nvSpPr>
          <p:spPr bwMode="auto">
            <a:xfrm>
              <a:off x="1248" y="23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2" name="Line 44"/>
            <p:cNvSpPr>
              <a:spLocks noChangeShapeType="1"/>
            </p:cNvSpPr>
            <p:nvPr/>
          </p:nvSpPr>
          <p:spPr bwMode="auto">
            <a:xfrm>
              <a:off x="1248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3" name="Line 45"/>
            <p:cNvSpPr>
              <a:spLocks noChangeShapeType="1"/>
            </p:cNvSpPr>
            <p:nvPr/>
          </p:nvSpPr>
          <p:spPr bwMode="auto">
            <a:xfrm>
              <a:off x="1248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4" name="Line 46"/>
            <p:cNvSpPr>
              <a:spLocks noChangeShapeType="1"/>
            </p:cNvSpPr>
            <p:nvPr/>
          </p:nvSpPr>
          <p:spPr bwMode="auto">
            <a:xfrm>
              <a:off x="1248" y="28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5" name="Line 47"/>
            <p:cNvSpPr>
              <a:spLocks noChangeShapeType="1"/>
            </p:cNvSpPr>
            <p:nvPr/>
          </p:nvSpPr>
          <p:spPr bwMode="auto">
            <a:xfrm>
              <a:off x="1248" y="30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6" name="Line 48"/>
            <p:cNvSpPr>
              <a:spLocks noChangeShapeType="1"/>
            </p:cNvSpPr>
            <p:nvPr/>
          </p:nvSpPr>
          <p:spPr bwMode="auto">
            <a:xfrm>
              <a:off x="1248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1" name="AutoShape 49"/>
          <p:cNvSpPr>
            <a:spLocks/>
          </p:cNvSpPr>
          <p:nvPr/>
        </p:nvSpPr>
        <p:spPr bwMode="auto">
          <a:xfrm rot="5400000">
            <a:off x="5905500" y="1871365"/>
            <a:ext cx="457200" cy="20574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472" name="Group 50"/>
          <p:cNvGrpSpPr>
            <a:grpSpLocks/>
          </p:cNvGrpSpPr>
          <p:nvPr/>
        </p:nvGrpSpPr>
        <p:grpSpPr bwMode="auto">
          <a:xfrm>
            <a:off x="5105400" y="3052465"/>
            <a:ext cx="381000" cy="2743200"/>
            <a:chOff x="1248" y="1728"/>
            <a:chExt cx="384" cy="1728"/>
          </a:xfrm>
        </p:grpSpPr>
        <p:sp>
          <p:nvSpPr>
            <p:cNvPr id="19479" name="Rectangle 51"/>
            <p:cNvSpPr>
              <a:spLocks noChangeArrowheads="1"/>
            </p:cNvSpPr>
            <p:nvPr/>
          </p:nvSpPr>
          <p:spPr bwMode="auto">
            <a:xfrm>
              <a:off x="1248" y="1728"/>
              <a:ext cx="384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0" name="Line 52"/>
            <p:cNvSpPr>
              <a:spLocks noChangeShapeType="1"/>
            </p:cNvSpPr>
            <p:nvPr/>
          </p:nvSpPr>
          <p:spPr bwMode="auto">
            <a:xfrm>
              <a:off x="1248" y="19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1" name="Line 53"/>
            <p:cNvSpPr>
              <a:spLocks noChangeShapeType="1"/>
            </p:cNvSpPr>
            <p:nvPr/>
          </p:nvSpPr>
          <p:spPr bwMode="auto">
            <a:xfrm>
              <a:off x="1248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2" name="Line 54"/>
            <p:cNvSpPr>
              <a:spLocks noChangeShapeType="1"/>
            </p:cNvSpPr>
            <p:nvPr/>
          </p:nvSpPr>
          <p:spPr bwMode="auto">
            <a:xfrm>
              <a:off x="1248" y="23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3" name="Line 55"/>
            <p:cNvSpPr>
              <a:spLocks noChangeShapeType="1"/>
            </p:cNvSpPr>
            <p:nvPr/>
          </p:nvSpPr>
          <p:spPr bwMode="auto">
            <a:xfrm>
              <a:off x="1248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4" name="Line 56"/>
            <p:cNvSpPr>
              <a:spLocks noChangeShapeType="1"/>
            </p:cNvSpPr>
            <p:nvPr/>
          </p:nvSpPr>
          <p:spPr bwMode="auto">
            <a:xfrm>
              <a:off x="1248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5" name="Line 57"/>
            <p:cNvSpPr>
              <a:spLocks noChangeShapeType="1"/>
            </p:cNvSpPr>
            <p:nvPr/>
          </p:nvSpPr>
          <p:spPr bwMode="auto">
            <a:xfrm>
              <a:off x="1248" y="28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Line 58"/>
            <p:cNvSpPr>
              <a:spLocks noChangeShapeType="1"/>
            </p:cNvSpPr>
            <p:nvPr/>
          </p:nvSpPr>
          <p:spPr bwMode="auto">
            <a:xfrm>
              <a:off x="1248" y="30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Line 59"/>
            <p:cNvSpPr>
              <a:spLocks noChangeShapeType="1"/>
            </p:cNvSpPr>
            <p:nvPr/>
          </p:nvSpPr>
          <p:spPr bwMode="auto">
            <a:xfrm>
              <a:off x="1248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3" name="Line 60"/>
          <p:cNvSpPr>
            <a:spLocks noChangeShapeType="1"/>
          </p:cNvSpPr>
          <p:nvPr/>
        </p:nvSpPr>
        <p:spPr bwMode="auto">
          <a:xfrm flipH="1">
            <a:off x="6019800" y="2061865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Text Box 61"/>
          <p:cNvSpPr txBox="1">
            <a:spLocks noChangeArrowheads="1"/>
          </p:cNvSpPr>
          <p:nvPr/>
        </p:nvSpPr>
        <p:spPr bwMode="auto">
          <a:xfrm>
            <a:off x="1143000" y="5871865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PBHT (2</a:t>
            </a:r>
            <a:r>
              <a:rPr lang="en-US" b="1" baseline="30000">
                <a:solidFill>
                  <a:schemeClr val="accent2"/>
                </a:solidFill>
              </a:rPr>
              <a:t>m</a:t>
            </a:r>
            <a:r>
              <a:rPr lang="en-US" b="1">
                <a:solidFill>
                  <a:schemeClr val="accent2"/>
                </a:solidFill>
              </a:rPr>
              <a:t>  k-bit entries)</a:t>
            </a:r>
          </a:p>
        </p:txBody>
      </p:sp>
      <p:sp>
        <p:nvSpPr>
          <p:cNvPr id="19475" name="Line 62"/>
          <p:cNvSpPr>
            <a:spLocks noChangeShapeType="1"/>
          </p:cNvSpPr>
          <p:nvPr/>
        </p:nvSpPr>
        <p:spPr bwMode="auto">
          <a:xfrm flipH="1" flipV="1">
            <a:off x="1295400" y="1909465"/>
            <a:ext cx="487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Line 63"/>
          <p:cNvSpPr>
            <a:spLocks noChangeShapeType="1"/>
          </p:cNvSpPr>
          <p:nvPr/>
        </p:nvSpPr>
        <p:spPr bwMode="auto">
          <a:xfrm>
            <a:off x="1295400" y="1909465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Line 64"/>
          <p:cNvSpPr>
            <a:spLocks noChangeShapeType="1"/>
          </p:cNvSpPr>
          <p:nvPr/>
        </p:nvSpPr>
        <p:spPr bwMode="auto">
          <a:xfrm>
            <a:off x="1295400" y="3509665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Rectangle 65"/>
          <p:cNvSpPr>
            <a:spLocks noChangeArrowheads="1"/>
          </p:cNvSpPr>
          <p:nvPr/>
        </p:nvSpPr>
        <p:spPr bwMode="auto">
          <a:xfrm>
            <a:off x="2133600" y="3357265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Text Box 18"/>
          <p:cNvSpPr txBox="1">
            <a:spLocks noChangeArrowheads="1"/>
          </p:cNvSpPr>
          <p:nvPr/>
        </p:nvSpPr>
        <p:spPr bwMode="auto">
          <a:xfrm>
            <a:off x="6324600" y="1905000"/>
            <a:ext cx="121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n-bits</a:t>
            </a:r>
            <a:endParaRPr lang="en-US" dirty="0"/>
          </a:p>
        </p:txBody>
      </p:sp>
      <p:sp>
        <p:nvSpPr>
          <p:cNvPr id="70" name="Line 60"/>
          <p:cNvSpPr>
            <a:spLocks noChangeShapeType="1"/>
          </p:cNvSpPr>
          <p:nvPr/>
        </p:nvSpPr>
        <p:spPr bwMode="auto">
          <a:xfrm flipH="1">
            <a:off x="1143000" y="237113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Text Box 18"/>
          <p:cNvSpPr txBox="1">
            <a:spLocks noChangeArrowheads="1"/>
          </p:cNvSpPr>
          <p:nvPr/>
        </p:nvSpPr>
        <p:spPr bwMode="auto">
          <a:xfrm>
            <a:off x="1447800" y="2214265"/>
            <a:ext cx="121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m-bits</a:t>
            </a:r>
            <a:endParaRPr lang="en-US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pPr eaLnBrk="1" hangingPunct="1"/>
            <a:r>
              <a:rPr lang="en-US" dirty="0"/>
              <a:t>Comparison of 2-Level Schemes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447800"/>
            <a:ext cx="4191000" cy="4724400"/>
          </a:xfrm>
        </p:spPr>
        <p:txBody>
          <a:bodyPr/>
          <a:lstStyle/>
          <a:p>
            <a:pPr eaLnBrk="1" hangingPunct="1"/>
            <a:r>
              <a:rPr lang="en-US" sz="2400" dirty="0"/>
              <a:t>In </a:t>
            </a:r>
            <a:r>
              <a:rPr lang="en-US" sz="2400" dirty="0" err="1"/>
              <a:t>GAg</a:t>
            </a:r>
            <a:r>
              <a:rPr lang="en-US" sz="2400" dirty="0"/>
              <a:t>,  1st-level history is based on last k dynamic branches.</a:t>
            </a:r>
          </a:p>
          <a:p>
            <a:pPr eaLnBrk="1" hangingPunct="1"/>
            <a:r>
              <a:rPr lang="en-US" sz="2400" dirty="0"/>
              <a:t>No per-</a:t>
            </a:r>
            <a:r>
              <a:rPr lang="en-US" sz="2400" dirty="0" err="1"/>
              <a:t>addr</a:t>
            </a:r>
            <a:r>
              <a:rPr lang="en-US" sz="2400" dirty="0"/>
              <a:t>. Branch or pattern history.  </a:t>
            </a:r>
          </a:p>
          <a:p>
            <a:pPr eaLnBrk="1" hangingPunct="1"/>
            <a:r>
              <a:rPr lang="en-US" sz="2400" dirty="0"/>
              <a:t>History of all branches influence prediction. </a:t>
            </a:r>
          </a:p>
          <a:p>
            <a:pPr eaLnBrk="1" hangingPunct="1"/>
            <a:r>
              <a:rPr lang="en-US" sz="2400" dirty="0"/>
              <a:t>In </a:t>
            </a:r>
            <a:r>
              <a:rPr lang="en-US" sz="2400" dirty="0" err="1"/>
              <a:t>GAp</a:t>
            </a:r>
            <a:r>
              <a:rPr lang="en-US" sz="2400" dirty="0"/>
              <a:t>,  correlation of other branches, and past behavior of this branch influence prediction. </a:t>
            </a:r>
          </a:p>
        </p:txBody>
      </p:sp>
      <p:sp>
        <p:nvSpPr>
          <p:cNvPr id="2048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72000" y="1447800"/>
            <a:ext cx="4152900" cy="4724400"/>
          </a:xfrm>
        </p:spPr>
        <p:txBody>
          <a:bodyPr/>
          <a:lstStyle/>
          <a:p>
            <a:pPr eaLnBrk="1" hangingPunct="1"/>
            <a:r>
              <a:rPr lang="en-US" sz="2400" dirty="0"/>
              <a:t>In </a:t>
            </a:r>
            <a:r>
              <a:rPr lang="en-US" sz="2400" dirty="0" err="1"/>
              <a:t>PAg</a:t>
            </a:r>
            <a:r>
              <a:rPr lang="en-US" sz="2400" dirty="0"/>
              <a:t>, per-</a:t>
            </a:r>
            <a:r>
              <a:rPr lang="en-US" sz="2400" dirty="0" err="1"/>
              <a:t>addr</a:t>
            </a:r>
            <a:r>
              <a:rPr lang="en-US" sz="2400" dirty="0"/>
              <a:t>. branch history  is maintained.</a:t>
            </a:r>
          </a:p>
          <a:p>
            <a:pPr eaLnBrk="1" hangingPunct="1"/>
            <a:r>
              <a:rPr lang="en-US" sz="2400" dirty="0"/>
              <a:t>History of a branch influence its prediction; but same pattern behavior for all branches</a:t>
            </a:r>
          </a:p>
          <a:p>
            <a:pPr eaLnBrk="1" hangingPunct="1"/>
            <a:r>
              <a:rPr lang="en-US" sz="2400" dirty="0" err="1"/>
              <a:t>PAp</a:t>
            </a:r>
            <a:r>
              <a:rPr lang="en-US" sz="2400" dirty="0"/>
              <a:t> other branches influence is least. </a:t>
            </a:r>
          </a:p>
          <a:p>
            <a:pPr eaLnBrk="1" hangingPunct="1"/>
            <a:r>
              <a:rPr lang="en-US" sz="2400" dirty="0"/>
              <a:t>Per-Set schemes  use </a:t>
            </a:r>
            <a:r>
              <a:rPr lang="en-US" sz="2400" dirty="0" err="1"/>
              <a:t>addr</a:t>
            </a:r>
            <a:r>
              <a:rPr lang="en-US" sz="2400" dirty="0"/>
              <a:t>., </a:t>
            </a:r>
            <a:r>
              <a:rPr lang="en-US" sz="2400" dirty="0" err="1"/>
              <a:t>opcode</a:t>
            </a:r>
            <a:r>
              <a:rPr lang="en-US" sz="2400" dirty="0"/>
              <a:t> type, etc. to determine sets.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76600" y="6477000"/>
            <a:ext cx="2895600" cy="228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E0-243©RG@IISc</a:t>
            </a:r>
          </a:p>
        </p:txBody>
      </p:sp>
      <p:sp>
        <p:nvSpPr>
          <p:cNvPr id="204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D653AF2-4820-43B2-853D-471181AEC93E}" type="slidenum">
              <a:rPr lang="en-US"/>
              <a:pPr/>
              <a:t>32</a:t>
            </a:fld>
            <a:endParaRPr lang="en-US"/>
          </a:p>
        </p:txBody>
      </p:sp>
      <p:sp>
        <p:nvSpPr>
          <p:cNvPr id="20487" name="Line 5"/>
          <p:cNvSpPr>
            <a:spLocks noChangeShapeType="1"/>
          </p:cNvSpPr>
          <p:nvPr/>
        </p:nvSpPr>
        <p:spPr bwMode="auto">
          <a:xfrm>
            <a:off x="4572000" y="14478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/>
      <p:bldP spid="2048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/>
          <a:lstStyle/>
          <a:p>
            <a:pPr eaLnBrk="1" hangingPunct="1"/>
            <a:r>
              <a:rPr lang="en-US" dirty="0"/>
              <a:t>G-Share and Other Predictors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G-share is similar to GAg, except that BHR is XORed with PC to index in PHT.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Eliminates interference of same branch history across different branches.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2-Level predictors have longer warm-up time to  build history. Frequent context-switching affects building the history.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Hybrid predictors take advantage of multiple predictors.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Path-based schemes using history of target addresses of branches and not their outcomes.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76600" y="6477000"/>
            <a:ext cx="2895600" cy="228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E0-243©RG@IISc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F17AA8F-486A-420E-8772-13680545ABAB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/>
              <a:t>Hybrid Predictors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7924800" cy="5410200"/>
          </a:xfrm>
        </p:spPr>
        <p:txBody>
          <a:bodyPr/>
          <a:lstStyle/>
          <a:p>
            <a:pPr marL="285750" indent="-285750" algn="just" eaLnBrk="1" hangingPunct="1"/>
            <a:r>
              <a:rPr lang="en-US" altLang="en-US" sz="2400">
                <a:solidFill>
                  <a:srgbClr val="FF0000"/>
                </a:solidFill>
              </a:rPr>
              <a:t>Global predictor</a:t>
            </a:r>
            <a:r>
              <a:rPr lang="en-US" altLang="en-US" sz="2400"/>
              <a:t>: Has 4K entries and is indexed by the history of the last 12 branches; each entry in the global predictor is a standard 2-bit predictor</a:t>
            </a:r>
          </a:p>
          <a:p>
            <a:pPr marL="285750" indent="-285750" algn="just" eaLnBrk="1" hangingPunct="1"/>
            <a:r>
              <a:rPr lang="en-US" altLang="en-US" sz="2400">
                <a:solidFill>
                  <a:srgbClr val="FF0000"/>
                </a:solidFill>
              </a:rPr>
              <a:t>Local predictor:</a:t>
            </a:r>
            <a:r>
              <a:rPr lang="en-US" altLang="en-US" sz="2400"/>
              <a:t> Consists of a 2-level predictor: </a:t>
            </a:r>
          </a:p>
          <a:p>
            <a:pPr marL="685800" lvl="1" indent="-228600" algn="just" eaLnBrk="1" hangingPunct="1"/>
            <a:r>
              <a:rPr lang="en-US" altLang="en-US" sz="2000">
                <a:solidFill>
                  <a:srgbClr val="FF0000"/>
                </a:solidFill>
              </a:rPr>
              <a:t>Top level</a:t>
            </a:r>
            <a:r>
              <a:rPr lang="en-US" altLang="en-US" sz="2000"/>
              <a:t> a local history table consisting of 1024 10-bit entries; each 10-bit entry corresponds to the most recent 10 branch outcomes for the entry. </a:t>
            </a:r>
          </a:p>
          <a:p>
            <a:pPr marL="685800" lvl="1" indent="-228600" algn="just" eaLnBrk="1" hangingPunct="1"/>
            <a:r>
              <a:rPr lang="en-US" altLang="en-US" sz="2000">
                <a:solidFill>
                  <a:srgbClr val="FF0000"/>
                </a:solidFill>
              </a:rPr>
              <a:t>Next level</a:t>
            </a:r>
            <a:r>
              <a:rPr lang="en-US" altLang="en-US" sz="2000"/>
              <a:t> Selected entry from the local history table is used to index a table of 1K entries consisting a 3-bit saturating counters, which provide the local prediction</a:t>
            </a:r>
          </a:p>
          <a:p>
            <a:pPr marL="285750" indent="-285750" algn="just" eaLnBrk="1" hangingPunct="1"/>
            <a:r>
              <a:rPr lang="en-US" altLang="en-US" sz="2400"/>
              <a:t>4K 2-bit counters to choose between the global predictor and  local predictor</a:t>
            </a:r>
          </a:p>
          <a:p>
            <a:pPr marL="285750" indent="-285750" algn="just" eaLnBrk="1" hangingPunct="1"/>
            <a:r>
              <a:rPr lang="en-US" altLang="en-US" sz="2400"/>
              <a:t>Total size: 4K*2 + 4K*2 + 1K*10 + 1K*3 = </a:t>
            </a:r>
            <a:r>
              <a:rPr lang="en-US" altLang="en-US" sz="2400">
                <a:solidFill>
                  <a:srgbClr val="FF0000"/>
                </a:solidFill>
              </a:rPr>
              <a:t>29K bits!</a:t>
            </a:r>
          </a:p>
          <a:p>
            <a:pPr marL="285750" indent="-285750" algn="just" eaLnBrk="1" hangingPunct="1">
              <a:buFont typeface="Wingdings" pitchFamily="2" charset="2"/>
              <a:buNone/>
            </a:pPr>
            <a:r>
              <a:rPr lang="en-US" altLang="en-US" sz="2400">
                <a:solidFill>
                  <a:srgbClr val="FF0000"/>
                </a:solidFill>
              </a:rPr>
              <a:t>	(~180,000 transistors)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76600" y="6477000"/>
            <a:ext cx="2895600" cy="228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E0-243©RG@IISc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164123B-40C4-4474-B21A-5FB0FE16A9D2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/>
              <a:t>Tournament Predictor in 21264</a:t>
            </a:r>
          </a:p>
        </p:txBody>
      </p:sp>
      <p:sp>
        <p:nvSpPr>
          <p:cNvPr id="8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76600" y="6477000"/>
            <a:ext cx="2895600" cy="228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E0-243©RG@IISc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4668A3-AF74-4FD6-BED3-F7AFE47D6CC1}" type="slidenum">
              <a:rPr lang="en-US"/>
              <a:pPr/>
              <a:t>35</a:t>
            </a:fld>
            <a:endParaRPr lang="en-US"/>
          </a:p>
        </p:txBody>
      </p:sp>
      <p:grpSp>
        <p:nvGrpSpPr>
          <p:cNvPr id="143363" name="Group 3"/>
          <p:cNvGrpSpPr>
            <a:grpSpLocks/>
          </p:cNvGrpSpPr>
          <p:nvPr/>
        </p:nvGrpSpPr>
        <p:grpSpPr bwMode="auto">
          <a:xfrm>
            <a:off x="2362200" y="5913438"/>
            <a:ext cx="990600" cy="457200"/>
            <a:chOff x="1488" y="3725"/>
            <a:chExt cx="624" cy="288"/>
          </a:xfrm>
        </p:grpSpPr>
        <p:sp>
          <p:nvSpPr>
            <p:cNvPr id="23631" name="Text Box 4"/>
            <p:cNvSpPr txBox="1">
              <a:spLocks noChangeArrowheads="1"/>
            </p:cNvSpPr>
            <p:nvPr/>
          </p:nvSpPr>
          <p:spPr bwMode="auto">
            <a:xfrm>
              <a:off x="1488" y="3744"/>
              <a:ext cx="62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rPr>
                <a:t>Pred</a:t>
              </a:r>
              <a:r>
                <a:rPr lang="en-US" sz="2000" b="1">
                  <a:solidFill>
                    <a:schemeClr val="tx2"/>
                  </a:solidFill>
                  <a:cs typeface="Times New Roman" pitchFamily="18" charset="0"/>
                </a:rPr>
                <a:t>.</a:t>
              </a:r>
              <a:endParaRPr lang="en-US" sz="2000">
                <a:solidFill>
                  <a:schemeClr val="tx2"/>
                </a:solidFill>
                <a:cs typeface="Times New Roman" pitchFamily="18" charset="0"/>
              </a:endParaRPr>
            </a:p>
          </p:txBody>
        </p:sp>
        <p:sp>
          <p:nvSpPr>
            <p:cNvPr id="23632" name="Line 5"/>
            <p:cNvSpPr>
              <a:spLocks noChangeShapeType="1"/>
            </p:cNvSpPr>
            <p:nvPr/>
          </p:nvSpPr>
          <p:spPr bwMode="auto">
            <a:xfrm rot="5400000" flipH="1">
              <a:off x="1968" y="3821"/>
              <a:ext cx="192" cy="0"/>
            </a:xfrm>
            <a:prstGeom prst="line">
              <a:avLst/>
            </a:prstGeom>
            <a:noFill/>
            <a:ln w="38100">
              <a:solidFill>
                <a:srgbClr val="11111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366" name="Group 6"/>
          <p:cNvGrpSpPr>
            <a:grpSpLocks/>
          </p:cNvGrpSpPr>
          <p:nvPr/>
        </p:nvGrpSpPr>
        <p:grpSpPr bwMode="auto">
          <a:xfrm>
            <a:off x="914400" y="1524000"/>
            <a:ext cx="2209800" cy="3886200"/>
            <a:chOff x="576" y="960"/>
            <a:chExt cx="1392" cy="2448"/>
          </a:xfrm>
        </p:grpSpPr>
        <p:sp>
          <p:nvSpPr>
            <p:cNvPr id="23613" name="Rectangle 7"/>
            <p:cNvSpPr>
              <a:spLocks noChangeArrowheads="1"/>
            </p:cNvSpPr>
            <p:nvPr/>
          </p:nvSpPr>
          <p:spPr bwMode="auto">
            <a:xfrm>
              <a:off x="576" y="960"/>
              <a:ext cx="912" cy="240"/>
            </a:xfrm>
            <a:prstGeom prst="rect">
              <a:avLst/>
            </a:prstGeom>
            <a:solidFill>
              <a:srgbClr val="FFD86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sz="2000">
                  <a:latin typeface="Comic Sans MS" pitchFamily="66" charset="0"/>
                  <a:cs typeface="Times New Roman" pitchFamily="18" charset="0"/>
                </a:rPr>
                <a:t>BHR</a:t>
              </a:r>
            </a:p>
          </p:txBody>
        </p:sp>
        <p:grpSp>
          <p:nvGrpSpPr>
            <p:cNvPr id="23614" name="Group 8"/>
            <p:cNvGrpSpPr>
              <a:grpSpLocks/>
            </p:cNvGrpSpPr>
            <p:nvPr/>
          </p:nvGrpSpPr>
          <p:grpSpPr bwMode="auto">
            <a:xfrm>
              <a:off x="1344" y="1392"/>
              <a:ext cx="240" cy="1728"/>
              <a:chOff x="1248" y="1728"/>
              <a:chExt cx="384" cy="1728"/>
            </a:xfrm>
          </p:grpSpPr>
          <p:sp>
            <p:nvSpPr>
              <p:cNvPr id="23622" name="Rectangle 9"/>
              <p:cNvSpPr>
                <a:spLocks noChangeArrowheads="1"/>
              </p:cNvSpPr>
              <p:nvPr/>
            </p:nvSpPr>
            <p:spPr bwMode="auto">
              <a:xfrm>
                <a:off x="1248" y="1728"/>
                <a:ext cx="384" cy="1728"/>
              </a:xfrm>
              <a:prstGeom prst="rect">
                <a:avLst/>
              </a:prstGeom>
              <a:noFill/>
              <a:ln w="9525">
                <a:solidFill>
                  <a:srgbClr val="11111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3" name="Line 10"/>
              <p:cNvSpPr>
                <a:spLocks noChangeShapeType="1"/>
              </p:cNvSpPr>
              <p:nvPr/>
            </p:nvSpPr>
            <p:spPr bwMode="auto">
              <a:xfrm>
                <a:off x="1248" y="1920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11111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4" name="Line 11"/>
              <p:cNvSpPr>
                <a:spLocks noChangeShapeType="1"/>
              </p:cNvSpPr>
              <p:nvPr/>
            </p:nvSpPr>
            <p:spPr bwMode="auto">
              <a:xfrm>
                <a:off x="1248" y="2112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11111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5" name="Line 12"/>
              <p:cNvSpPr>
                <a:spLocks noChangeShapeType="1"/>
              </p:cNvSpPr>
              <p:nvPr/>
            </p:nvSpPr>
            <p:spPr bwMode="auto">
              <a:xfrm>
                <a:off x="1248" y="2304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11111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6" name="Line 13"/>
              <p:cNvSpPr>
                <a:spLocks noChangeShapeType="1"/>
              </p:cNvSpPr>
              <p:nvPr/>
            </p:nvSpPr>
            <p:spPr bwMode="auto">
              <a:xfrm>
                <a:off x="1248" y="2496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11111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7" name="Line 14"/>
              <p:cNvSpPr>
                <a:spLocks noChangeShapeType="1"/>
              </p:cNvSpPr>
              <p:nvPr/>
            </p:nvSpPr>
            <p:spPr bwMode="auto">
              <a:xfrm>
                <a:off x="1248" y="2688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11111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8" name="Line 15"/>
              <p:cNvSpPr>
                <a:spLocks noChangeShapeType="1"/>
              </p:cNvSpPr>
              <p:nvPr/>
            </p:nvSpPr>
            <p:spPr bwMode="auto">
              <a:xfrm>
                <a:off x="1248" y="2880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11111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9" name="Line 16"/>
              <p:cNvSpPr>
                <a:spLocks noChangeShapeType="1"/>
              </p:cNvSpPr>
              <p:nvPr/>
            </p:nvSpPr>
            <p:spPr bwMode="auto">
              <a:xfrm>
                <a:off x="1248" y="3072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11111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0" name="Line 17"/>
              <p:cNvSpPr>
                <a:spLocks noChangeShapeType="1"/>
              </p:cNvSpPr>
              <p:nvPr/>
            </p:nvSpPr>
            <p:spPr bwMode="auto">
              <a:xfrm>
                <a:off x="1248" y="3264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11111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615" name="Line 18"/>
            <p:cNvSpPr>
              <a:spLocks noChangeShapeType="1"/>
            </p:cNvSpPr>
            <p:nvPr/>
          </p:nvSpPr>
          <p:spPr bwMode="auto">
            <a:xfrm>
              <a:off x="960" y="1200"/>
              <a:ext cx="0" cy="1056"/>
            </a:xfrm>
            <a:prstGeom prst="line">
              <a:avLst/>
            </a:prstGeom>
            <a:noFill/>
            <a:ln w="38100">
              <a:solidFill>
                <a:srgbClr val="11111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6" name="Line 19"/>
            <p:cNvSpPr>
              <a:spLocks noChangeShapeType="1"/>
            </p:cNvSpPr>
            <p:nvPr/>
          </p:nvSpPr>
          <p:spPr bwMode="auto">
            <a:xfrm>
              <a:off x="960" y="2256"/>
              <a:ext cx="384" cy="0"/>
            </a:xfrm>
            <a:prstGeom prst="line">
              <a:avLst/>
            </a:prstGeom>
            <a:noFill/>
            <a:ln w="38100">
              <a:solidFill>
                <a:srgbClr val="11111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7" name="Rectangle 20"/>
            <p:cNvSpPr>
              <a:spLocks noChangeArrowheads="1"/>
            </p:cNvSpPr>
            <p:nvPr/>
          </p:nvSpPr>
          <p:spPr bwMode="auto">
            <a:xfrm>
              <a:off x="1344" y="2160"/>
              <a:ext cx="240" cy="192"/>
            </a:xfrm>
            <a:prstGeom prst="rect">
              <a:avLst/>
            </a:prstGeom>
            <a:solidFill>
              <a:srgbClr val="FF7C23"/>
            </a:solidFill>
            <a:ln w="9525">
              <a:solidFill>
                <a:srgbClr val="11111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8" name="Line 21"/>
            <p:cNvSpPr>
              <a:spLocks noChangeShapeType="1"/>
            </p:cNvSpPr>
            <p:nvPr/>
          </p:nvSpPr>
          <p:spPr bwMode="auto">
            <a:xfrm>
              <a:off x="1584" y="2256"/>
              <a:ext cx="384" cy="0"/>
            </a:xfrm>
            <a:prstGeom prst="line">
              <a:avLst/>
            </a:prstGeom>
            <a:noFill/>
            <a:ln w="38100">
              <a:solidFill>
                <a:srgbClr val="11111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9" name="Line 22"/>
            <p:cNvSpPr>
              <a:spLocks noChangeShapeType="1"/>
            </p:cNvSpPr>
            <p:nvPr/>
          </p:nvSpPr>
          <p:spPr bwMode="auto">
            <a:xfrm rot="5400000" flipH="1">
              <a:off x="1389" y="2829"/>
              <a:ext cx="1158" cy="0"/>
            </a:xfrm>
            <a:prstGeom prst="line">
              <a:avLst/>
            </a:prstGeom>
            <a:noFill/>
            <a:ln w="38100">
              <a:solidFill>
                <a:srgbClr val="11111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0" name="Text Box 23"/>
            <p:cNvSpPr txBox="1">
              <a:spLocks noChangeArrowheads="1"/>
            </p:cNvSpPr>
            <p:nvPr/>
          </p:nvSpPr>
          <p:spPr bwMode="auto">
            <a:xfrm>
              <a:off x="1296" y="1152"/>
              <a:ext cx="33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rPr>
                <a:t>2</a:t>
              </a:r>
              <a:endParaRPr lang="en-US" sz="2000">
                <a:solidFill>
                  <a:schemeClr val="tx2"/>
                </a:solidFill>
                <a:cs typeface="Times New Roman" pitchFamily="18" charset="0"/>
              </a:endParaRPr>
            </a:p>
          </p:txBody>
        </p:sp>
        <p:sp>
          <p:nvSpPr>
            <p:cNvPr id="23621" name="Text Box 24"/>
            <p:cNvSpPr txBox="1">
              <a:spLocks noChangeArrowheads="1"/>
            </p:cNvSpPr>
            <p:nvPr/>
          </p:nvSpPr>
          <p:spPr bwMode="auto">
            <a:xfrm>
              <a:off x="672" y="2640"/>
              <a:ext cx="62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rPr>
                <a:t>GlobalPred</a:t>
              </a:r>
              <a:r>
                <a:rPr lang="en-US" sz="2000" b="1">
                  <a:solidFill>
                    <a:schemeClr val="tx2"/>
                  </a:solidFill>
                  <a:cs typeface="Times New Roman" pitchFamily="18" charset="0"/>
                </a:rPr>
                <a:t>.</a:t>
              </a:r>
              <a:endParaRPr lang="en-US" sz="2000">
                <a:solidFill>
                  <a:schemeClr val="tx2"/>
                </a:solidFill>
                <a:cs typeface="Times New Roman" pitchFamily="18" charset="0"/>
              </a:endParaRPr>
            </a:p>
          </p:txBody>
        </p:sp>
      </p:grpSp>
      <p:grpSp>
        <p:nvGrpSpPr>
          <p:cNvPr id="143385" name="Group 25"/>
          <p:cNvGrpSpPr>
            <a:grpSpLocks/>
          </p:cNvGrpSpPr>
          <p:nvPr/>
        </p:nvGrpSpPr>
        <p:grpSpPr bwMode="auto">
          <a:xfrm>
            <a:off x="2590800" y="3200400"/>
            <a:ext cx="5791200" cy="2925763"/>
            <a:chOff x="1632" y="2016"/>
            <a:chExt cx="3648" cy="1843"/>
          </a:xfrm>
        </p:grpSpPr>
        <p:grpSp>
          <p:nvGrpSpPr>
            <p:cNvPr id="23596" name="Group 26"/>
            <p:cNvGrpSpPr>
              <a:grpSpLocks/>
            </p:cNvGrpSpPr>
            <p:nvPr/>
          </p:nvGrpSpPr>
          <p:grpSpPr bwMode="auto">
            <a:xfrm>
              <a:off x="4416" y="2016"/>
              <a:ext cx="240" cy="1728"/>
              <a:chOff x="1248" y="1728"/>
              <a:chExt cx="384" cy="1728"/>
            </a:xfrm>
          </p:grpSpPr>
          <p:sp>
            <p:nvSpPr>
              <p:cNvPr id="23604" name="Rectangle 27"/>
              <p:cNvSpPr>
                <a:spLocks noChangeArrowheads="1"/>
              </p:cNvSpPr>
              <p:nvPr/>
            </p:nvSpPr>
            <p:spPr bwMode="auto">
              <a:xfrm>
                <a:off x="1248" y="1728"/>
                <a:ext cx="384" cy="1728"/>
              </a:xfrm>
              <a:prstGeom prst="rect">
                <a:avLst/>
              </a:prstGeom>
              <a:noFill/>
              <a:ln w="9525">
                <a:solidFill>
                  <a:srgbClr val="11111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5" name="Line 28"/>
              <p:cNvSpPr>
                <a:spLocks noChangeShapeType="1"/>
              </p:cNvSpPr>
              <p:nvPr/>
            </p:nvSpPr>
            <p:spPr bwMode="auto">
              <a:xfrm>
                <a:off x="1248" y="1920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11111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6" name="Line 29"/>
              <p:cNvSpPr>
                <a:spLocks noChangeShapeType="1"/>
              </p:cNvSpPr>
              <p:nvPr/>
            </p:nvSpPr>
            <p:spPr bwMode="auto">
              <a:xfrm>
                <a:off x="1248" y="2112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11111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7" name="Line 30"/>
              <p:cNvSpPr>
                <a:spLocks noChangeShapeType="1"/>
              </p:cNvSpPr>
              <p:nvPr/>
            </p:nvSpPr>
            <p:spPr bwMode="auto">
              <a:xfrm>
                <a:off x="1248" y="2304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11111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8" name="Line 31"/>
              <p:cNvSpPr>
                <a:spLocks noChangeShapeType="1"/>
              </p:cNvSpPr>
              <p:nvPr/>
            </p:nvSpPr>
            <p:spPr bwMode="auto">
              <a:xfrm>
                <a:off x="1248" y="2496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11111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9" name="Line 32"/>
              <p:cNvSpPr>
                <a:spLocks noChangeShapeType="1"/>
              </p:cNvSpPr>
              <p:nvPr/>
            </p:nvSpPr>
            <p:spPr bwMode="auto">
              <a:xfrm>
                <a:off x="1248" y="2688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11111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0" name="Line 33"/>
              <p:cNvSpPr>
                <a:spLocks noChangeShapeType="1"/>
              </p:cNvSpPr>
              <p:nvPr/>
            </p:nvSpPr>
            <p:spPr bwMode="auto">
              <a:xfrm>
                <a:off x="1248" y="2880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11111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1" name="Line 34"/>
              <p:cNvSpPr>
                <a:spLocks noChangeShapeType="1"/>
              </p:cNvSpPr>
              <p:nvPr/>
            </p:nvSpPr>
            <p:spPr bwMode="auto">
              <a:xfrm>
                <a:off x="1248" y="3072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11111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2" name="Line 35"/>
              <p:cNvSpPr>
                <a:spLocks noChangeShapeType="1"/>
              </p:cNvSpPr>
              <p:nvPr/>
            </p:nvSpPr>
            <p:spPr bwMode="auto">
              <a:xfrm>
                <a:off x="1248" y="3264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11111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97" name="Line 36"/>
            <p:cNvSpPr>
              <a:spLocks noChangeShapeType="1"/>
            </p:cNvSpPr>
            <p:nvPr/>
          </p:nvSpPr>
          <p:spPr bwMode="auto">
            <a:xfrm flipH="1">
              <a:off x="4648" y="2304"/>
              <a:ext cx="440" cy="0"/>
            </a:xfrm>
            <a:prstGeom prst="line">
              <a:avLst/>
            </a:prstGeom>
            <a:noFill/>
            <a:ln w="38100">
              <a:solidFill>
                <a:srgbClr val="11111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8" name="Rectangle 37"/>
            <p:cNvSpPr>
              <a:spLocks noChangeArrowheads="1"/>
            </p:cNvSpPr>
            <p:nvPr/>
          </p:nvSpPr>
          <p:spPr bwMode="auto">
            <a:xfrm flipH="1">
              <a:off x="4416" y="2208"/>
              <a:ext cx="240" cy="192"/>
            </a:xfrm>
            <a:prstGeom prst="rect">
              <a:avLst/>
            </a:prstGeom>
            <a:solidFill>
              <a:srgbClr val="FFD869"/>
            </a:solidFill>
            <a:ln w="9525">
              <a:solidFill>
                <a:srgbClr val="11111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9" name="Line 38"/>
            <p:cNvSpPr>
              <a:spLocks noChangeShapeType="1"/>
            </p:cNvSpPr>
            <p:nvPr/>
          </p:nvSpPr>
          <p:spPr bwMode="auto">
            <a:xfrm>
              <a:off x="4080" y="2304"/>
              <a:ext cx="0" cy="1296"/>
            </a:xfrm>
            <a:prstGeom prst="line">
              <a:avLst/>
            </a:prstGeom>
            <a:noFill/>
            <a:ln w="38100">
              <a:solidFill>
                <a:srgbClr val="11111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Line 39"/>
            <p:cNvSpPr>
              <a:spLocks noChangeShapeType="1"/>
            </p:cNvSpPr>
            <p:nvPr/>
          </p:nvSpPr>
          <p:spPr bwMode="auto">
            <a:xfrm flipH="1">
              <a:off x="4080" y="2304"/>
              <a:ext cx="343" cy="0"/>
            </a:xfrm>
            <a:prstGeom prst="line">
              <a:avLst/>
            </a:prstGeom>
            <a:noFill/>
            <a:ln w="38100">
              <a:solidFill>
                <a:srgbClr val="11111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1" name="Line 40"/>
            <p:cNvSpPr>
              <a:spLocks noChangeShapeType="1"/>
            </p:cNvSpPr>
            <p:nvPr/>
          </p:nvSpPr>
          <p:spPr bwMode="auto">
            <a:xfrm flipH="1" flipV="1">
              <a:off x="2352" y="3600"/>
              <a:ext cx="1728" cy="0"/>
            </a:xfrm>
            <a:prstGeom prst="line">
              <a:avLst/>
            </a:prstGeom>
            <a:noFill/>
            <a:ln w="38100">
              <a:solidFill>
                <a:srgbClr val="11111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2" name="AutoShape 41"/>
            <p:cNvSpPr>
              <a:spLocks noChangeArrowheads="1"/>
            </p:cNvSpPr>
            <p:nvPr/>
          </p:nvSpPr>
          <p:spPr bwMode="auto">
            <a:xfrm>
              <a:off x="1632" y="3408"/>
              <a:ext cx="720" cy="336"/>
            </a:xfrm>
            <a:prstGeom prst="roundRect">
              <a:avLst>
                <a:gd name="adj" fmla="val 48514"/>
              </a:avLst>
            </a:prstGeom>
            <a:solidFill>
              <a:srgbClr val="FFD86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3" name="Text Box 42"/>
            <p:cNvSpPr txBox="1">
              <a:spLocks noChangeArrowheads="1"/>
            </p:cNvSpPr>
            <p:nvPr/>
          </p:nvSpPr>
          <p:spPr bwMode="auto">
            <a:xfrm>
              <a:off x="4656" y="3379"/>
              <a:ext cx="62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22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rPr>
                <a:t>Meta Pred.</a:t>
              </a:r>
              <a:endParaRPr lang="en-US" sz="2000">
                <a:solidFill>
                  <a:schemeClr val="tx2"/>
                </a:solidFill>
                <a:cs typeface="Times New Roman" pitchFamily="18" charset="0"/>
              </a:endParaRPr>
            </a:p>
          </p:txBody>
        </p:sp>
      </p:grpSp>
      <p:grpSp>
        <p:nvGrpSpPr>
          <p:cNvPr id="143403" name="Group 43"/>
          <p:cNvGrpSpPr>
            <a:grpSpLocks/>
          </p:cNvGrpSpPr>
          <p:nvPr/>
        </p:nvGrpSpPr>
        <p:grpSpPr bwMode="auto">
          <a:xfrm>
            <a:off x="3341688" y="1371600"/>
            <a:ext cx="5497512" cy="4237038"/>
            <a:chOff x="2105" y="864"/>
            <a:chExt cx="3463" cy="2669"/>
          </a:xfrm>
        </p:grpSpPr>
        <p:sp>
          <p:nvSpPr>
            <p:cNvPr id="23561" name="Line 44"/>
            <p:cNvSpPr>
              <a:spLocks noChangeShapeType="1"/>
            </p:cNvSpPr>
            <p:nvPr/>
          </p:nvSpPr>
          <p:spPr bwMode="auto">
            <a:xfrm flipH="1">
              <a:off x="2105" y="1824"/>
              <a:ext cx="439" cy="0"/>
            </a:xfrm>
            <a:prstGeom prst="line">
              <a:avLst/>
            </a:prstGeom>
            <a:noFill/>
            <a:ln w="38100">
              <a:solidFill>
                <a:srgbClr val="11111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562" name="Group 45"/>
            <p:cNvGrpSpPr>
              <a:grpSpLocks/>
            </p:cNvGrpSpPr>
            <p:nvPr/>
          </p:nvGrpSpPr>
          <p:grpSpPr bwMode="auto">
            <a:xfrm flipH="1">
              <a:off x="3155" y="1536"/>
              <a:ext cx="563" cy="1728"/>
              <a:chOff x="1248" y="1728"/>
              <a:chExt cx="384" cy="1728"/>
            </a:xfrm>
          </p:grpSpPr>
          <p:sp>
            <p:nvSpPr>
              <p:cNvPr id="23587" name="Rectangle 46"/>
              <p:cNvSpPr>
                <a:spLocks noChangeArrowheads="1"/>
              </p:cNvSpPr>
              <p:nvPr/>
            </p:nvSpPr>
            <p:spPr bwMode="auto">
              <a:xfrm>
                <a:off x="1248" y="1728"/>
                <a:ext cx="384" cy="1728"/>
              </a:xfrm>
              <a:prstGeom prst="rect">
                <a:avLst/>
              </a:prstGeom>
              <a:noFill/>
              <a:ln w="9525">
                <a:solidFill>
                  <a:srgbClr val="11111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8" name="Line 47"/>
              <p:cNvSpPr>
                <a:spLocks noChangeShapeType="1"/>
              </p:cNvSpPr>
              <p:nvPr/>
            </p:nvSpPr>
            <p:spPr bwMode="auto">
              <a:xfrm>
                <a:off x="1248" y="1920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11111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9" name="Line 48"/>
              <p:cNvSpPr>
                <a:spLocks noChangeShapeType="1"/>
              </p:cNvSpPr>
              <p:nvPr/>
            </p:nvSpPr>
            <p:spPr bwMode="auto">
              <a:xfrm>
                <a:off x="1248" y="2112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11111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0" name="Line 49"/>
              <p:cNvSpPr>
                <a:spLocks noChangeShapeType="1"/>
              </p:cNvSpPr>
              <p:nvPr/>
            </p:nvSpPr>
            <p:spPr bwMode="auto">
              <a:xfrm>
                <a:off x="1248" y="2304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11111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1" name="Line 50"/>
              <p:cNvSpPr>
                <a:spLocks noChangeShapeType="1"/>
              </p:cNvSpPr>
              <p:nvPr/>
            </p:nvSpPr>
            <p:spPr bwMode="auto">
              <a:xfrm>
                <a:off x="1248" y="2496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11111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2" name="Line 51"/>
              <p:cNvSpPr>
                <a:spLocks noChangeShapeType="1"/>
              </p:cNvSpPr>
              <p:nvPr/>
            </p:nvSpPr>
            <p:spPr bwMode="auto">
              <a:xfrm>
                <a:off x="1248" y="2688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11111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3" name="Line 52"/>
              <p:cNvSpPr>
                <a:spLocks noChangeShapeType="1"/>
              </p:cNvSpPr>
              <p:nvPr/>
            </p:nvSpPr>
            <p:spPr bwMode="auto">
              <a:xfrm>
                <a:off x="1248" y="2880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11111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4" name="Line 53"/>
              <p:cNvSpPr>
                <a:spLocks noChangeShapeType="1"/>
              </p:cNvSpPr>
              <p:nvPr/>
            </p:nvSpPr>
            <p:spPr bwMode="auto">
              <a:xfrm>
                <a:off x="1248" y="3072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11111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5" name="Line 54"/>
              <p:cNvSpPr>
                <a:spLocks noChangeShapeType="1"/>
              </p:cNvSpPr>
              <p:nvPr/>
            </p:nvSpPr>
            <p:spPr bwMode="auto">
              <a:xfrm>
                <a:off x="1248" y="3264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11111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63" name="Line 55"/>
            <p:cNvSpPr>
              <a:spLocks noChangeShapeType="1"/>
            </p:cNvSpPr>
            <p:nvPr/>
          </p:nvSpPr>
          <p:spPr bwMode="auto">
            <a:xfrm flipH="1">
              <a:off x="2778" y="1824"/>
              <a:ext cx="377" cy="0"/>
            </a:xfrm>
            <a:prstGeom prst="line">
              <a:avLst/>
            </a:prstGeom>
            <a:noFill/>
            <a:ln w="38100">
              <a:solidFill>
                <a:srgbClr val="11111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Line 56"/>
            <p:cNvSpPr>
              <a:spLocks noChangeShapeType="1"/>
            </p:cNvSpPr>
            <p:nvPr/>
          </p:nvSpPr>
          <p:spPr bwMode="auto">
            <a:xfrm flipH="1">
              <a:off x="5097" y="1188"/>
              <a:ext cx="0" cy="1104"/>
            </a:xfrm>
            <a:prstGeom prst="line">
              <a:avLst/>
            </a:prstGeom>
            <a:noFill/>
            <a:ln w="38100">
              <a:solidFill>
                <a:srgbClr val="11111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Line 57"/>
            <p:cNvSpPr>
              <a:spLocks noChangeShapeType="1"/>
            </p:cNvSpPr>
            <p:nvPr/>
          </p:nvSpPr>
          <p:spPr bwMode="auto">
            <a:xfrm flipH="1">
              <a:off x="3700" y="1824"/>
              <a:ext cx="1418" cy="0"/>
            </a:xfrm>
            <a:prstGeom prst="line">
              <a:avLst/>
            </a:prstGeom>
            <a:noFill/>
            <a:ln w="38100">
              <a:solidFill>
                <a:srgbClr val="11111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Rectangle 58"/>
            <p:cNvSpPr>
              <a:spLocks noChangeArrowheads="1"/>
            </p:cNvSpPr>
            <p:nvPr/>
          </p:nvSpPr>
          <p:spPr bwMode="auto">
            <a:xfrm flipH="1">
              <a:off x="3155" y="1728"/>
              <a:ext cx="563" cy="192"/>
            </a:xfrm>
            <a:prstGeom prst="rect">
              <a:avLst/>
            </a:prstGeom>
            <a:solidFill>
              <a:srgbClr val="FFD869"/>
            </a:solidFill>
            <a:ln w="9525">
              <a:solidFill>
                <a:srgbClr val="11111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Rectangle 59"/>
            <p:cNvSpPr>
              <a:spLocks noChangeArrowheads="1"/>
            </p:cNvSpPr>
            <p:nvPr/>
          </p:nvSpPr>
          <p:spPr bwMode="auto">
            <a:xfrm flipH="1">
              <a:off x="4656" y="960"/>
              <a:ext cx="912" cy="240"/>
            </a:xfrm>
            <a:prstGeom prst="rect">
              <a:avLst/>
            </a:prstGeom>
            <a:solidFill>
              <a:srgbClr val="FFD86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sz="2000">
                  <a:latin typeface="Comic Sans MS" pitchFamily="66" charset="0"/>
                  <a:cs typeface="Times New Roman" pitchFamily="18" charset="0"/>
                </a:rPr>
                <a:t>PC</a:t>
              </a:r>
            </a:p>
          </p:txBody>
        </p:sp>
        <p:sp>
          <p:nvSpPr>
            <p:cNvPr id="23568" name="Line 60"/>
            <p:cNvSpPr>
              <a:spLocks noChangeShapeType="1"/>
            </p:cNvSpPr>
            <p:nvPr/>
          </p:nvSpPr>
          <p:spPr bwMode="auto">
            <a:xfrm rot="5400000" flipH="1">
              <a:off x="1317" y="2613"/>
              <a:ext cx="1590" cy="0"/>
            </a:xfrm>
            <a:prstGeom prst="line">
              <a:avLst/>
            </a:prstGeom>
            <a:noFill/>
            <a:ln w="38100">
              <a:solidFill>
                <a:srgbClr val="11111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569" name="Group 61"/>
            <p:cNvGrpSpPr>
              <a:grpSpLocks/>
            </p:cNvGrpSpPr>
            <p:nvPr/>
          </p:nvGrpSpPr>
          <p:grpSpPr bwMode="auto">
            <a:xfrm>
              <a:off x="2448" y="1440"/>
              <a:ext cx="340" cy="1824"/>
              <a:chOff x="2640" y="1728"/>
              <a:chExt cx="148" cy="1824"/>
            </a:xfrm>
          </p:grpSpPr>
          <p:sp>
            <p:nvSpPr>
              <p:cNvPr id="23575" name="Rectangle 62"/>
              <p:cNvSpPr>
                <a:spLocks noChangeArrowheads="1"/>
              </p:cNvSpPr>
              <p:nvPr/>
            </p:nvSpPr>
            <p:spPr bwMode="auto">
              <a:xfrm>
                <a:off x="2640" y="2016"/>
                <a:ext cx="148" cy="192"/>
              </a:xfrm>
              <a:prstGeom prst="rect">
                <a:avLst/>
              </a:prstGeom>
              <a:solidFill>
                <a:srgbClr val="FF7C23"/>
              </a:solidFill>
              <a:ln w="9525">
                <a:solidFill>
                  <a:srgbClr val="11111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576" name="Group 63"/>
              <p:cNvGrpSpPr>
                <a:grpSpLocks/>
              </p:cNvGrpSpPr>
              <p:nvPr/>
            </p:nvGrpSpPr>
            <p:grpSpPr bwMode="auto">
              <a:xfrm>
                <a:off x="2640" y="1824"/>
                <a:ext cx="148" cy="1728"/>
                <a:chOff x="1248" y="1728"/>
                <a:chExt cx="384" cy="1728"/>
              </a:xfrm>
            </p:grpSpPr>
            <p:sp>
              <p:nvSpPr>
                <p:cNvPr id="23578" name="Rectangle 64"/>
                <p:cNvSpPr>
                  <a:spLocks noChangeArrowheads="1"/>
                </p:cNvSpPr>
                <p:nvPr/>
              </p:nvSpPr>
              <p:spPr bwMode="auto">
                <a:xfrm>
                  <a:off x="1248" y="1728"/>
                  <a:ext cx="384" cy="1728"/>
                </a:xfrm>
                <a:prstGeom prst="rect">
                  <a:avLst/>
                </a:prstGeom>
                <a:noFill/>
                <a:ln w="9525">
                  <a:solidFill>
                    <a:srgbClr val="11111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79" name="Line 65"/>
                <p:cNvSpPr>
                  <a:spLocks noChangeShapeType="1"/>
                </p:cNvSpPr>
                <p:nvPr/>
              </p:nvSpPr>
              <p:spPr bwMode="auto">
                <a:xfrm>
                  <a:off x="1248" y="1920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rgbClr val="11111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80" name="Line 66"/>
                <p:cNvSpPr>
                  <a:spLocks noChangeShapeType="1"/>
                </p:cNvSpPr>
                <p:nvPr/>
              </p:nvSpPr>
              <p:spPr bwMode="auto">
                <a:xfrm>
                  <a:off x="1248" y="2112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rgbClr val="11111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81" name="Line 67"/>
                <p:cNvSpPr>
                  <a:spLocks noChangeShapeType="1"/>
                </p:cNvSpPr>
                <p:nvPr/>
              </p:nvSpPr>
              <p:spPr bwMode="auto">
                <a:xfrm>
                  <a:off x="1248" y="2304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rgbClr val="11111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82" name="Line 68"/>
                <p:cNvSpPr>
                  <a:spLocks noChangeShapeType="1"/>
                </p:cNvSpPr>
                <p:nvPr/>
              </p:nvSpPr>
              <p:spPr bwMode="auto">
                <a:xfrm>
                  <a:off x="1248" y="2496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rgbClr val="11111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83" name="Line 69"/>
                <p:cNvSpPr>
                  <a:spLocks noChangeShapeType="1"/>
                </p:cNvSpPr>
                <p:nvPr/>
              </p:nvSpPr>
              <p:spPr bwMode="auto">
                <a:xfrm>
                  <a:off x="1248" y="2688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rgbClr val="11111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84" name="Line 70"/>
                <p:cNvSpPr>
                  <a:spLocks noChangeShapeType="1"/>
                </p:cNvSpPr>
                <p:nvPr/>
              </p:nvSpPr>
              <p:spPr bwMode="auto">
                <a:xfrm>
                  <a:off x="1248" y="2880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rgbClr val="11111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85" name="Line 71"/>
                <p:cNvSpPr>
                  <a:spLocks noChangeShapeType="1"/>
                </p:cNvSpPr>
                <p:nvPr/>
              </p:nvSpPr>
              <p:spPr bwMode="auto">
                <a:xfrm>
                  <a:off x="1248" y="3072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rgbClr val="11111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86" name="Line 72"/>
                <p:cNvSpPr>
                  <a:spLocks noChangeShapeType="1"/>
                </p:cNvSpPr>
                <p:nvPr/>
              </p:nvSpPr>
              <p:spPr bwMode="auto">
                <a:xfrm>
                  <a:off x="1248" y="3264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rgbClr val="11111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577" name="AutoShape 73"/>
              <p:cNvSpPr>
                <a:spLocks/>
              </p:cNvSpPr>
              <p:nvPr/>
            </p:nvSpPr>
            <p:spPr bwMode="auto">
              <a:xfrm rot="-5400000">
                <a:off x="2688" y="1680"/>
                <a:ext cx="48" cy="144"/>
              </a:xfrm>
              <a:prstGeom prst="rightBrace">
                <a:avLst>
                  <a:gd name="adj1" fmla="val 25000"/>
                  <a:gd name="adj2" fmla="val 4305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70" name="Text Box 74"/>
            <p:cNvSpPr txBox="1">
              <a:spLocks noChangeArrowheads="1"/>
            </p:cNvSpPr>
            <p:nvPr/>
          </p:nvSpPr>
          <p:spPr bwMode="auto">
            <a:xfrm>
              <a:off x="2448" y="1200"/>
              <a:ext cx="33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rPr>
                <a:t>3</a:t>
              </a:r>
              <a:endParaRPr lang="en-US" sz="2000">
                <a:solidFill>
                  <a:schemeClr val="tx2"/>
                </a:solidFill>
                <a:cs typeface="Times New Roman" pitchFamily="18" charset="0"/>
              </a:endParaRPr>
            </a:p>
          </p:txBody>
        </p:sp>
        <p:sp>
          <p:nvSpPr>
            <p:cNvPr id="23571" name="Text Box 75"/>
            <p:cNvSpPr txBox="1">
              <a:spLocks noChangeArrowheads="1"/>
            </p:cNvSpPr>
            <p:nvPr/>
          </p:nvSpPr>
          <p:spPr bwMode="auto">
            <a:xfrm>
              <a:off x="2736" y="864"/>
              <a:ext cx="62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00" dirty="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rPr>
                <a:t>Local Pred</a:t>
              </a:r>
              <a:r>
                <a:rPr lang="en-US" sz="2000" b="1" dirty="0">
                  <a:solidFill>
                    <a:schemeClr val="tx2"/>
                  </a:solidFill>
                  <a:cs typeface="Times New Roman" pitchFamily="18" charset="0"/>
                </a:rPr>
                <a:t>.</a:t>
              </a:r>
              <a:endParaRPr lang="en-US" sz="2000" dirty="0">
                <a:solidFill>
                  <a:schemeClr val="tx2"/>
                </a:solidFill>
                <a:cs typeface="Times New Roman" pitchFamily="18" charset="0"/>
              </a:endParaRPr>
            </a:p>
          </p:txBody>
        </p:sp>
        <p:sp>
          <p:nvSpPr>
            <p:cNvPr id="23572" name="Text Box 76"/>
            <p:cNvSpPr txBox="1">
              <a:spLocks noChangeArrowheads="1"/>
            </p:cNvSpPr>
            <p:nvPr/>
          </p:nvSpPr>
          <p:spPr bwMode="auto">
            <a:xfrm>
              <a:off x="3120" y="3235"/>
              <a:ext cx="62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rPr>
                <a:t>PBHT</a:t>
              </a:r>
              <a:endParaRPr lang="en-US" sz="2000">
                <a:solidFill>
                  <a:schemeClr val="tx2"/>
                </a:solidFill>
                <a:cs typeface="Times New Roman" pitchFamily="18" charset="0"/>
              </a:endParaRPr>
            </a:p>
          </p:txBody>
        </p:sp>
        <p:sp>
          <p:nvSpPr>
            <p:cNvPr id="23573" name="Text Box 77"/>
            <p:cNvSpPr txBox="1">
              <a:spLocks noChangeArrowheads="1"/>
            </p:cNvSpPr>
            <p:nvPr/>
          </p:nvSpPr>
          <p:spPr bwMode="auto">
            <a:xfrm>
              <a:off x="2352" y="3264"/>
              <a:ext cx="62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200">
                  <a:solidFill>
                    <a:schemeClr val="tx2"/>
                  </a:solidFill>
                  <a:latin typeface="Comic Sans MS" pitchFamily="66" charset="0"/>
                  <a:cs typeface="Times New Roman" pitchFamily="18" charset="0"/>
                </a:rPr>
                <a:t>PHT</a:t>
              </a:r>
              <a:endParaRPr lang="en-US" sz="2000">
                <a:solidFill>
                  <a:schemeClr val="tx2"/>
                </a:solidFill>
                <a:cs typeface="Times New Roman" pitchFamily="18" charset="0"/>
              </a:endParaRPr>
            </a:p>
          </p:txBody>
        </p:sp>
        <p:sp>
          <p:nvSpPr>
            <p:cNvPr id="23574" name="Rectangle 78"/>
            <p:cNvSpPr>
              <a:spLocks noChangeArrowheads="1"/>
            </p:cNvSpPr>
            <p:nvPr/>
          </p:nvSpPr>
          <p:spPr bwMode="auto">
            <a:xfrm>
              <a:off x="2352" y="1392"/>
              <a:ext cx="1440" cy="21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pPr eaLnBrk="1" hangingPunct="1"/>
            <a:r>
              <a:rPr lang="en-US" dirty="0"/>
              <a:t>Indirect Branches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Branches or jumps whose target addr. varies at runtime.</a:t>
            </a:r>
          </a:p>
          <a:p>
            <a:pPr lvl="1" eaLnBrk="1" hangingPunct="1"/>
            <a:r>
              <a:rPr lang="en-US"/>
              <a:t>Function return,  jumps for implementing case statements, etc. </a:t>
            </a:r>
          </a:p>
          <a:p>
            <a:pPr lvl="1" eaLnBrk="1" hangingPunct="1"/>
            <a:r>
              <a:rPr lang="en-US"/>
              <a:t>Target address  prediction for function returns using a </a:t>
            </a:r>
            <a:r>
              <a:rPr lang="en-US">
                <a:solidFill>
                  <a:srgbClr val="CC3300"/>
                </a:solidFill>
              </a:rPr>
              <a:t>return address stack </a:t>
            </a:r>
            <a:r>
              <a:rPr lang="en-US"/>
              <a:t>of size 8 to 16. </a:t>
            </a:r>
          </a:p>
          <a:p>
            <a:pPr lvl="1" eaLnBrk="1" hangingPunct="1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76600" y="6477000"/>
            <a:ext cx="2895600" cy="228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E0-243©RG@IISc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07A2B8F-6F9B-46CC-8A4C-3BBA28D79706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78440"/>
          </a:xfrm>
        </p:spPr>
        <p:txBody>
          <a:bodyPr/>
          <a:lstStyle/>
          <a:p>
            <a:r>
              <a:rPr lang="en-US" dirty="0"/>
              <a:t>Moore’s Law : Other Implications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fld id="{282D4397-6562-475E-838A-E638F919E6E5}" type="slidenum">
              <a:rPr lang="en-US" i="0" smtClean="0"/>
              <a:pPr algn="l"/>
              <a:t>4</a:t>
            </a:fld>
            <a:endParaRPr lang="en-US" i="0"/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8305800" cy="5074920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1079500" y="2171185"/>
            <a:ext cx="7251700" cy="3693606"/>
          </a:xfrm>
          <a:custGeom>
            <a:avLst/>
            <a:gdLst>
              <a:gd name="connsiteX0" fmla="*/ 0 w 7251700"/>
              <a:gd name="connsiteY0" fmla="*/ 3670815 h 3693606"/>
              <a:gd name="connsiteX1" fmla="*/ 1473200 w 7251700"/>
              <a:gd name="connsiteY1" fmla="*/ 3213615 h 3693606"/>
              <a:gd name="connsiteX2" fmla="*/ 5854700 w 7251700"/>
              <a:gd name="connsiteY2" fmla="*/ 419615 h 3693606"/>
              <a:gd name="connsiteX3" fmla="*/ 7251700 w 7251700"/>
              <a:gd name="connsiteY3" fmla="*/ 13215 h 3693606"/>
              <a:gd name="connsiteX4" fmla="*/ 7251700 w 7251700"/>
              <a:gd name="connsiteY4" fmla="*/ 13215 h 3693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1700" h="3693606">
                <a:moveTo>
                  <a:pt x="0" y="3670815"/>
                </a:moveTo>
                <a:cubicBezTo>
                  <a:pt x="248708" y="3713148"/>
                  <a:pt x="497417" y="3755482"/>
                  <a:pt x="1473200" y="3213615"/>
                </a:cubicBezTo>
                <a:cubicBezTo>
                  <a:pt x="2448983" y="2671748"/>
                  <a:pt x="4891617" y="953015"/>
                  <a:pt x="5854700" y="419615"/>
                </a:cubicBezTo>
                <a:cubicBezTo>
                  <a:pt x="6817783" y="-113785"/>
                  <a:pt x="7251700" y="13215"/>
                  <a:pt x="7251700" y="13215"/>
                </a:cubicBezTo>
                <a:lnTo>
                  <a:pt x="7251700" y="13215"/>
                </a:ln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/>
          <p:cNvCxnSpPr>
            <a:stCxn id="4" idx="0"/>
          </p:cNvCxnSpPr>
          <p:nvPr/>
        </p:nvCxnSpPr>
        <p:spPr>
          <a:xfrm flipV="1">
            <a:off x="1079500" y="5105400"/>
            <a:ext cx="7251700" cy="736600"/>
          </a:xfrm>
          <a:prstGeom prst="line">
            <a:avLst/>
          </a:pr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Up-Down Arrow 7"/>
          <p:cNvSpPr/>
          <p:nvPr/>
        </p:nvSpPr>
        <p:spPr>
          <a:xfrm>
            <a:off x="7162800" y="2476500"/>
            <a:ext cx="304800" cy="2667000"/>
          </a:xfrm>
          <a:prstGeom prst="upDownArrow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/>
          <a:lstStyle/>
          <a:p>
            <a:pPr eaLnBrk="1" hangingPunct="1"/>
            <a:r>
              <a:rPr lang="en-US" dirty="0"/>
              <a:t>Amdahl’s Law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Speedup  is limited by the part of the program which doesn’t benefit by an enhancement  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	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	</a:t>
            </a:r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76600" y="6477000"/>
            <a:ext cx="2895600" cy="228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E0-243©RG@IISc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4659798-8D40-438A-8672-CFF691BC5929}" type="slidenum">
              <a:rPr lang="en-US"/>
              <a:pPr/>
              <a:t>5</a:t>
            </a:fld>
            <a:endParaRPr lang="en-US"/>
          </a:p>
        </p:txBody>
      </p:sp>
      <p:grpSp>
        <p:nvGrpSpPr>
          <p:cNvPr id="15375" name="Group 15"/>
          <p:cNvGrpSpPr>
            <a:grpSpLocks/>
          </p:cNvGrpSpPr>
          <p:nvPr/>
        </p:nvGrpSpPr>
        <p:grpSpPr bwMode="auto">
          <a:xfrm>
            <a:off x="1257300" y="2715538"/>
            <a:ext cx="6629400" cy="914400"/>
            <a:chOff x="768" y="1728"/>
            <a:chExt cx="4176" cy="576"/>
          </a:xfrm>
        </p:grpSpPr>
        <p:sp>
          <p:nvSpPr>
            <p:cNvPr id="7177" name="Rectangle 4"/>
            <p:cNvSpPr>
              <a:spLocks noChangeArrowheads="1"/>
            </p:cNvSpPr>
            <p:nvPr/>
          </p:nvSpPr>
          <p:spPr bwMode="auto">
            <a:xfrm>
              <a:off x="768" y="1728"/>
              <a:ext cx="417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b="1" dirty="0" err="1">
                  <a:solidFill>
                    <a:srgbClr val="CC6600"/>
                  </a:solidFill>
                </a:rPr>
                <a:t>Sp</a:t>
              </a:r>
              <a:r>
                <a:rPr lang="en-US" b="1" dirty="0">
                  <a:solidFill>
                    <a:srgbClr val="CC6600"/>
                  </a:solidFill>
                </a:rPr>
                <a:t> =                        =         , for large k</a:t>
              </a:r>
              <a:r>
                <a:rPr lang="en-US" b="1" dirty="0">
                  <a:solidFill>
                    <a:srgbClr val="CC3300"/>
                  </a:solidFill>
                </a:rPr>
                <a:t>   </a:t>
              </a:r>
              <a:endParaRPr lang="en-US" dirty="0"/>
            </a:p>
          </p:txBody>
        </p:sp>
        <p:grpSp>
          <p:nvGrpSpPr>
            <p:cNvPr id="7178" name="Group 8"/>
            <p:cNvGrpSpPr>
              <a:grpSpLocks/>
            </p:cNvGrpSpPr>
            <p:nvPr/>
          </p:nvGrpSpPr>
          <p:grpSpPr bwMode="auto">
            <a:xfrm>
              <a:off x="1728" y="1728"/>
              <a:ext cx="1008" cy="576"/>
              <a:chOff x="-96" y="3456"/>
              <a:chExt cx="1008" cy="576"/>
            </a:xfrm>
          </p:grpSpPr>
          <p:sp>
            <p:nvSpPr>
              <p:cNvPr id="7183" name="Text Box 5"/>
              <p:cNvSpPr txBox="1">
                <a:spLocks noChangeArrowheads="1"/>
              </p:cNvSpPr>
              <p:nvPr/>
            </p:nvSpPr>
            <p:spPr bwMode="auto">
              <a:xfrm>
                <a:off x="264" y="3456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>
                    <a:solidFill>
                      <a:srgbClr val="CC6600"/>
                    </a:solidFill>
                  </a:rPr>
                  <a:t>1</a:t>
                </a:r>
              </a:p>
            </p:txBody>
          </p:sp>
          <p:sp>
            <p:nvSpPr>
              <p:cNvPr id="7184" name="Text Box 6"/>
              <p:cNvSpPr txBox="1">
                <a:spLocks noChangeArrowheads="1"/>
              </p:cNvSpPr>
              <p:nvPr/>
            </p:nvSpPr>
            <p:spPr bwMode="auto">
              <a:xfrm>
                <a:off x="-96" y="3744"/>
                <a:ext cx="10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>
                    <a:solidFill>
                      <a:srgbClr val="CC6600"/>
                    </a:solidFill>
                  </a:rPr>
                  <a:t>s + (1-s)/k</a:t>
                </a:r>
              </a:p>
            </p:txBody>
          </p:sp>
          <p:sp>
            <p:nvSpPr>
              <p:cNvPr id="7185" name="Line 7"/>
              <p:cNvSpPr>
                <a:spLocks noChangeShapeType="1"/>
              </p:cNvSpPr>
              <p:nvPr/>
            </p:nvSpPr>
            <p:spPr bwMode="auto">
              <a:xfrm>
                <a:off x="-48" y="3744"/>
                <a:ext cx="912" cy="0"/>
              </a:xfrm>
              <a:prstGeom prst="line">
                <a:avLst/>
              </a:prstGeom>
              <a:noFill/>
              <a:ln w="28575">
                <a:solidFill>
                  <a:srgbClr val="CC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79" name="Group 14"/>
            <p:cNvGrpSpPr>
              <a:grpSpLocks/>
            </p:cNvGrpSpPr>
            <p:nvPr/>
          </p:nvGrpSpPr>
          <p:grpSpPr bwMode="auto">
            <a:xfrm>
              <a:off x="2688" y="1753"/>
              <a:ext cx="1008" cy="503"/>
              <a:chOff x="3600" y="1738"/>
              <a:chExt cx="1008" cy="503"/>
            </a:xfrm>
          </p:grpSpPr>
          <p:sp>
            <p:nvSpPr>
              <p:cNvPr id="7180" name="Text Box 11"/>
              <p:cNvSpPr txBox="1">
                <a:spLocks noChangeArrowheads="1"/>
              </p:cNvSpPr>
              <p:nvPr/>
            </p:nvSpPr>
            <p:spPr bwMode="auto">
              <a:xfrm>
                <a:off x="3960" y="1738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solidFill>
                      <a:srgbClr val="CC6600"/>
                    </a:solidFill>
                  </a:rPr>
                  <a:t>1</a:t>
                </a:r>
              </a:p>
            </p:txBody>
          </p:sp>
          <p:sp>
            <p:nvSpPr>
              <p:cNvPr id="7181" name="Text Box 12"/>
              <p:cNvSpPr txBox="1">
                <a:spLocks noChangeArrowheads="1"/>
              </p:cNvSpPr>
              <p:nvPr/>
            </p:nvSpPr>
            <p:spPr bwMode="auto">
              <a:xfrm>
                <a:off x="3600" y="1953"/>
                <a:ext cx="10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>
                    <a:solidFill>
                      <a:srgbClr val="CC6600"/>
                    </a:solidFill>
                  </a:rPr>
                  <a:t>s </a:t>
                </a:r>
              </a:p>
            </p:txBody>
          </p:sp>
          <p:sp>
            <p:nvSpPr>
              <p:cNvPr id="7182" name="Line 13"/>
              <p:cNvSpPr>
                <a:spLocks noChangeShapeType="1"/>
              </p:cNvSpPr>
              <p:nvPr/>
            </p:nvSpPr>
            <p:spPr bwMode="auto">
              <a:xfrm flipV="1">
                <a:off x="3966" y="2019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CC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457200" y="3941763"/>
            <a:ext cx="8534400" cy="2074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Font typeface="Wingdings" pitchFamily="2" charset="2"/>
              <a:buNone/>
            </a:pPr>
            <a:r>
              <a:rPr lang="en-US" sz="2800" dirty="0">
                <a:latin typeface="Comic Sans MS" pitchFamily="66" charset="0"/>
              </a:rPr>
              <a:t>Example 1 :  s = 0.5,  k = 100, </a:t>
            </a:r>
            <a:r>
              <a:rPr lang="en-US" sz="2800" dirty="0" err="1">
                <a:latin typeface="Comic Sans MS" pitchFamily="66" charset="0"/>
              </a:rPr>
              <a:t>Sp</a:t>
            </a:r>
            <a:r>
              <a:rPr lang="en-US" sz="2800" dirty="0">
                <a:latin typeface="Comic Sans MS" pitchFamily="66" charset="0"/>
              </a:rPr>
              <a:t> = 1.81</a:t>
            </a:r>
          </a:p>
          <a:p>
            <a:pPr lvl="1">
              <a:spcBef>
                <a:spcPct val="20000"/>
              </a:spcBef>
              <a:buFont typeface="Wingdings" pitchFamily="2" charset="2"/>
              <a:buNone/>
            </a:pPr>
            <a:r>
              <a:rPr lang="en-US" sz="2800" dirty="0">
                <a:latin typeface="Comic Sans MS" pitchFamily="66" charset="0"/>
              </a:rPr>
              <a:t>		      Maximum Speedup is 2!</a:t>
            </a:r>
          </a:p>
          <a:p>
            <a:pPr lvl="1">
              <a:spcBef>
                <a:spcPct val="20000"/>
              </a:spcBef>
              <a:buFont typeface="Wingdings" pitchFamily="2" charset="2"/>
              <a:buNone/>
            </a:pP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Example 2:  s = 0.1,  k = 10, </a:t>
            </a:r>
            <a:r>
              <a:rPr lang="en-US" sz="2800" dirty="0" err="1">
                <a:solidFill>
                  <a:srgbClr val="0000FF"/>
                </a:solidFill>
                <a:latin typeface="Comic Sans MS" pitchFamily="66" charset="0"/>
              </a:rPr>
              <a:t>Sp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 = 5.26.</a:t>
            </a:r>
          </a:p>
          <a:p>
            <a:pPr lvl="1">
              <a:spcBef>
                <a:spcPct val="20000"/>
              </a:spcBef>
              <a:buFont typeface="Wingdings" pitchFamily="2" charset="2"/>
              <a:buNone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228600" y="5576887"/>
            <a:ext cx="762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 algn="ctr">
              <a:spcBef>
                <a:spcPct val="20000"/>
              </a:spcBef>
              <a:buFont typeface="Wingdings" pitchFamily="2" charset="2"/>
              <a:buNone/>
            </a:pPr>
            <a:r>
              <a:rPr lang="en-US" sz="2800" b="1" i="1" dirty="0">
                <a:solidFill>
                  <a:srgbClr val="FF9900"/>
                </a:solidFill>
                <a:latin typeface="Comic Sans MS" pitchFamily="66" charset="0"/>
              </a:rPr>
              <a:t>Moral :	</a:t>
            </a:r>
            <a:r>
              <a:rPr lang="en-US" sz="2800" b="1" i="1" dirty="0">
                <a:solidFill>
                  <a:srgbClr val="009900"/>
                </a:solidFill>
                <a:latin typeface="Comic Sans MS" pitchFamily="66" charset="0"/>
              </a:rPr>
              <a:t>Make the common case faster!</a:t>
            </a:r>
            <a:r>
              <a:rPr lang="en-US" sz="2800" b="1" i="1" dirty="0">
                <a:solidFill>
                  <a:srgbClr val="FFFF00"/>
                </a:solidFill>
                <a:latin typeface="Comic Sans MS" pitchFamily="66" charset="0"/>
              </a:rPr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bldLvl="2" autoUpdateAnimBg="0"/>
      <p:bldP spid="15376" grpId="0" build="p" bldLvl="2" autoUpdateAnimBg="0"/>
      <p:bldP spid="1537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746125"/>
          </a:xfrm>
        </p:spPr>
        <p:txBody>
          <a:bodyPr/>
          <a:lstStyle/>
          <a:p>
            <a:r>
              <a:rPr lang="en-US" dirty="0"/>
              <a:t>Pipelining : Review</a:t>
            </a:r>
          </a:p>
        </p:txBody>
      </p:sp>
      <p:sp>
        <p:nvSpPr>
          <p:cNvPr id="4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76600" y="6477000"/>
            <a:ext cx="2895600" cy="228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E0-243©RG@IISc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C45C-4D90-C34A-ABB6-8181A7156117}" type="slidenum">
              <a:rPr lang="en-US"/>
              <a:pPr/>
              <a:t>6</a:t>
            </a:fld>
            <a:endParaRPr lang="en-US"/>
          </a:p>
        </p:txBody>
      </p:sp>
      <p:grpSp>
        <p:nvGrpSpPr>
          <p:cNvPr id="59395" name="Group 3"/>
          <p:cNvGrpSpPr>
            <a:grpSpLocks/>
          </p:cNvGrpSpPr>
          <p:nvPr/>
        </p:nvGrpSpPr>
        <p:grpSpPr bwMode="auto">
          <a:xfrm>
            <a:off x="1143000" y="1828800"/>
            <a:ext cx="4191000" cy="457200"/>
            <a:chOff x="864" y="2304"/>
            <a:chExt cx="2640" cy="288"/>
          </a:xfrm>
        </p:grpSpPr>
        <p:sp>
          <p:nvSpPr>
            <p:cNvPr id="59396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528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CC6600"/>
                  </a:solidFill>
                </a:rPr>
                <a:t>IF</a:t>
              </a:r>
              <a:endParaRPr lang="en-US"/>
            </a:p>
          </p:txBody>
        </p:sp>
        <p:sp>
          <p:nvSpPr>
            <p:cNvPr id="59397" name="Rectangle 5"/>
            <p:cNvSpPr>
              <a:spLocks noChangeArrowheads="1"/>
            </p:cNvSpPr>
            <p:nvPr/>
          </p:nvSpPr>
          <p:spPr bwMode="auto">
            <a:xfrm>
              <a:off x="2976" y="2304"/>
              <a:ext cx="528" cy="288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CC6600"/>
                  </a:solidFill>
                </a:rPr>
                <a:t>WB</a:t>
              </a:r>
              <a:endParaRPr lang="en-US"/>
            </a:p>
          </p:txBody>
        </p:sp>
        <p:sp>
          <p:nvSpPr>
            <p:cNvPr id="59398" name="Rectangle 6"/>
            <p:cNvSpPr>
              <a:spLocks noChangeArrowheads="1"/>
            </p:cNvSpPr>
            <p:nvPr/>
          </p:nvSpPr>
          <p:spPr bwMode="auto">
            <a:xfrm>
              <a:off x="2448" y="2304"/>
              <a:ext cx="528" cy="288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CC6600"/>
                  </a:solidFill>
                </a:rPr>
                <a:t>MEM</a:t>
              </a:r>
              <a:endParaRPr lang="en-US"/>
            </a:p>
          </p:txBody>
        </p:sp>
        <p:sp>
          <p:nvSpPr>
            <p:cNvPr id="59399" name="Rectangle 7"/>
            <p:cNvSpPr>
              <a:spLocks noChangeArrowheads="1"/>
            </p:cNvSpPr>
            <p:nvPr/>
          </p:nvSpPr>
          <p:spPr bwMode="auto">
            <a:xfrm>
              <a:off x="1920" y="2304"/>
              <a:ext cx="528" cy="288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FFCC"/>
                  </a:solidFill>
                </a:rPr>
                <a:t>EX</a:t>
              </a:r>
              <a:endParaRPr lang="en-US"/>
            </a:p>
          </p:txBody>
        </p:sp>
        <p:sp>
          <p:nvSpPr>
            <p:cNvPr id="59400" name="Rectangle 8"/>
            <p:cNvSpPr>
              <a:spLocks noChangeArrowheads="1"/>
            </p:cNvSpPr>
            <p:nvPr/>
          </p:nvSpPr>
          <p:spPr bwMode="auto">
            <a:xfrm>
              <a:off x="1392" y="2304"/>
              <a:ext cx="528" cy="28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CC6600"/>
                  </a:solidFill>
                </a:rPr>
                <a:t>ID</a:t>
              </a:r>
              <a:endParaRPr lang="en-US"/>
            </a:p>
          </p:txBody>
        </p:sp>
      </p:grpSp>
      <p:grpSp>
        <p:nvGrpSpPr>
          <p:cNvPr id="59401" name="Group 9"/>
          <p:cNvGrpSpPr>
            <a:grpSpLocks/>
          </p:cNvGrpSpPr>
          <p:nvPr/>
        </p:nvGrpSpPr>
        <p:grpSpPr bwMode="auto">
          <a:xfrm>
            <a:off x="1981200" y="2286000"/>
            <a:ext cx="4191000" cy="457200"/>
            <a:chOff x="864" y="2304"/>
            <a:chExt cx="2640" cy="288"/>
          </a:xfrm>
        </p:grpSpPr>
        <p:sp>
          <p:nvSpPr>
            <p:cNvPr id="59402" name="Rectangle 10"/>
            <p:cNvSpPr>
              <a:spLocks noChangeArrowheads="1"/>
            </p:cNvSpPr>
            <p:nvPr/>
          </p:nvSpPr>
          <p:spPr bwMode="auto">
            <a:xfrm>
              <a:off x="864" y="2304"/>
              <a:ext cx="528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CC6600"/>
                  </a:solidFill>
                </a:rPr>
                <a:t>IF</a:t>
              </a:r>
              <a:endParaRPr lang="en-US"/>
            </a:p>
          </p:txBody>
        </p:sp>
        <p:sp>
          <p:nvSpPr>
            <p:cNvPr id="59403" name="Rectangle 11"/>
            <p:cNvSpPr>
              <a:spLocks noChangeArrowheads="1"/>
            </p:cNvSpPr>
            <p:nvPr/>
          </p:nvSpPr>
          <p:spPr bwMode="auto">
            <a:xfrm>
              <a:off x="2976" y="2304"/>
              <a:ext cx="528" cy="288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CC6600"/>
                  </a:solidFill>
                </a:rPr>
                <a:t>WB</a:t>
              </a:r>
              <a:endParaRPr lang="en-US"/>
            </a:p>
          </p:txBody>
        </p:sp>
        <p:sp>
          <p:nvSpPr>
            <p:cNvPr id="59404" name="Rectangle 12"/>
            <p:cNvSpPr>
              <a:spLocks noChangeArrowheads="1"/>
            </p:cNvSpPr>
            <p:nvPr/>
          </p:nvSpPr>
          <p:spPr bwMode="auto">
            <a:xfrm>
              <a:off x="2448" y="2304"/>
              <a:ext cx="528" cy="288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CC6600"/>
                  </a:solidFill>
                </a:rPr>
                <a:t>MEM</a:t>
              </a:r>
              <a:endParaRPr lang="en-US"/>
            </a:p>
          </p:txBody>
        </p:sp>
        <p:sp>
          <p:nvSpPr>
            <p:cNvPr id="59405" name="Rectangle 13"/>
            <p:cNvSpPr>
              <a:spLocks noChangeArrowheads="1"/>
            </p:cNvSpPr>
            <p:nvPr/>
          </p:nvSpPr>
          <p:spPr bwMode="auto">
            <a:xfrm>
              <a:off x="1920" y="2304"/>
              <a:ext cx="528" cy="288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FFCC"/>
                  </a:solidFill>
                </a:rPr>
                <a:t>EX</a:t>
              </a:r>
              <a:endParaRPr lang="en-US"/>
            </a:p>
          </p:txBody>
        </p:sp>
        <p:sp>
          <p:nvSpPr>
            <p:cNvPr id="59406" name="Rectangle 14"/>
            <p:cNvSpPr>
              <a:spLocks noChangeArrowheads="1"/>
            </p:cNvSpPr>
            <p:nvPr/>
          </p:nvSpPr>
          <p:spPr bwMode="auto">
            <a:xfrm>
              <a:off x="1392" y="2304"/>
              <a:ext cx="528" cy="28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CC6600"/>
                  </a:solidFill>
                </a:rPr>
                <a:t>ID</a:t>
              </a:r>
              <a:endParaRPr lang="en-US"/>
            </a:p>
          </p:txBody>
        </p:sp>
      </p:grpSp>
      <p:grpSp>
        <p:nvGrpSpPr>
          <p:cNvPr id="59407" name="Group 15"/>
          <p:cNvGrpSpPr>
            <a:grpSpLocks/>
          </p:cNvGrpSpPr>
          <p:nvPr/>
        </p:nvGrpSpPr>
        <p:grpSpPr bwMode="auto">
          <a:xfrm>
            <a:off x="2819400" y="2743200"/>
            <a:ext cx="4191000" cy="457200"/>
            <a:chOff x="864" y="2304"/>
            <a:chExt cx="2640" cy="288"/>
          </a:xfrm>
        </p:grpSpPr>
        <p:sp>
          <p:nvSpPr>
            <p:cNvPr id="59408" name="Rectangle 16"/>
            <p:cNvSpPr>
              <a:spLocks noChangeArrowheads="1"/>
            </p:cNvSpPr>
            <p:nvPr/>
          </p:nvSpPr>
          <p:spPr bwMode="auto">
            <a:xfrm>
              <a:off x="864" y="2304"/>
              <a:ext cx="528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CC6600"/>
                  </a:solidFill>
                </a:rPr>
                <a:t>IF</a:t>
              </a:r>
              <a:endParaRPr lang="en-US"/>
            </a:p>
          </p:txBody>
        </p:sp>
        <p:sp>
          <p:nvSpPr>
            <p:cNvPr id="59409" name="Rectangle 17"/>
            <p:cNvSpPr>
              <a:spLocks noChangeArrowheads="1"/>
            </p:cNvSpPr>
            <p:nvPr/>
          </p:nvSpPr>
          <p:spPr bwMode="auto">
            <a:xfrm>
              <a:off x="2976" y="2304"/>
              <a:ext cx="528" cy="288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CC6600"/>
                  </a:solidFill>
                </a:rPr>
                <a:t>WB</a:t>
              </a:r>
              <a:endParaRPr lang="en-US"/>
            </a:p>
          </p:txBody>
        </p:sp>
        <p:sp>
          <p:nvSpPr>
            <p:cNvPr id="59410" name="Rectangle 18"/>
            <p:cNvSpPr>
              <a:spLocks noChangeArrowheads="1"/>
            </p:cNvSpPr>
            <p:nvPr/>
          </p:nvSpPr>
          <p:spPr bwMode="auto">
            <a:xfrm>
              <a:off x="2448" y="2304"/>
              <a:ext cx="528" cy="288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CC6600"/>
                  </a:solidFill>
                </a:rPr>
                <a:t>MEM</a:t>
              </a:r>
              <a:endParaRPr lang="en-US"/>
            </a:p>
          </p:txBody>
        </p:sp>
        <p:sp>
          <p:nvSpPr>
            <p:cNvPr id="59411" name="Rectangle 19"/>
            <p:cNvSpPr>
              <a:spLocks noChangeArrowheads="1"/>
            </p:cNvSpPr>
            <p:nvPr/>
          </p:nvSpPr>
          <p:spPr bwMode="auto">
            <a:xfrm>
              <a:off x="1920" y="2304"/>
              <a:ext cx="528" cy="288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FFCC"/>
                  </a:solidFill>
                </a:rPr>
                <a:t>EX</a:t>
              </a:r>
              <a:endParaRPr lang="en-US"/>
            </a:p>
          </p:txBody>
        </p:sp>
        <p:sp>
          <p:nvSpPr>
            <p:cNvPr id="59412" name="Rectangle 20"/>
            <p:cNvSpPr>
              <a:spLocks noChangeArrowheads="1"/>
            </p:cNvSpPr>
            <p:nvPr/>
          </p:nvSpPr>
          <p:spPr bwMode="auto">
            <a:xfrm>
              <a:off x="1392" y="2304"/>
              <a:ext cx="528" cy="28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CC6600"/>
                  </a:solidFill>
                </a:rPr>
                <a:t>ID</a:t>
              </a:r>
              <a:endParaRPr lang="en-US"/>
            </a:p>
          </p:txBody>
        </p:sp>
      </p:grpSp>
      <p:grpSp>
        <p:nvGrpSpPr>
          <p:cNvPr id="59413" name="Group 21"/>
          <p:cNvGrpSpPr>
            <a:grpSpLocks/>
          </p:cNvGrpSpPr>
          <p:nvPr/>
        </p:nvGrpSpPr>
        <p:grpSpPr bwMode="auto">
          <a:xfrm>
            <a:off x="3657600" y="3200400"/>
            <a:ext cx="4191000" cy="457200"/>
            <a:chOff x="864" y="2304"/>
            <a:chExt cx="2640" cy="288"/>
          </a:xfrm>
        </p:grpSpPr>
        <p:sp>
          <p:nvSpPr>
            <p:cNvPr id="59414" name="Rectangle 22"/>
            <p:cNvSpPr>
              <a:spLocks noChangeArrowheads="1"/>
            </p:cNvSpPr>
            <p:nvPr/>
          </p:nvSpPr>
          <p:spPr bwMode="auto">
            <a:xfrm>
              <a:off x="864" y="2304"/>
              <a:ext cx="528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CC6600"/>
                  </a:solidFill>
                </a:rPr>
                <a:t>IF</a:t>
              </a:r>
              <a:endParaRPr lang="en-US"/>
            </a:p>
          </p:txBody>
        </p:sp>
        <p:sp>
          <p:nvSpPr>
            <p:cNvPr id="59415" name="Rectangle 23"/>
            <p:cNvSpPr>
              <a:spLocks noChangeArrowheads="1"/>
            </p:cNvSpPr>
            <p:nvPr/>
          </p:nvSpPr>
          <p:spPr bwMode="auto">
            <a:xfrm>
              <a:off x="2976" y="2304"/>
              <a:ext cx="528" cy="288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CC6600"/>
                  </a:solidFill>
                </a:rPr>
                <a:t>WB</a:t>
              </a:r>
              <a:endParaRPr lang="en-US"/>
            </a:p>
          </p:txBody>
        </p:sp>
        <p:sp>
          <p:nvSpPr>
            <p:cNvPr id="59416" name="Rectangle 24"/>
            <p:cNvSpPr>
              <a:spLocks noChangeArrowheads="1"/>
            </p:cNvSpPr>
            <p:nvPr/>
          </p:nvSpPr>
          <p:spPr bwMode="auto">
            <a:xfrm>
              <a:off x="2448" y="2304"/>
              <a:ext cx="528" cy="288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CC6600"/>
                  </a:solidFill>
                </a:rPr>
                <a:t>MEM</a:t>
              </a:r>
              <a:endParaRPr lang="en-US"/>
            </a:p>
          </p:txBody>
        </p:sp>
        <p:sp>
          <p:nvSpPr>
            <p:cNvPr id="59417" name="Rectangle 25"/>
            <p:cNvSpPr>
              <a:spLocks noChangeArrowheads="1"/>
            </p:cNvSpPr>
            <p:nvPr/>
          </p:nvSpPr>
          <p:spPr bwMode="auto">
            <a:xfrm>
              <a:off x="1920" y="2304"/>
              <a:ext cx="528" cy="288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FFFFCC"/>
                  </a:solidFill>
                </a:rPr>
                <a:t>EX</a:t>
              </a:r>
              <a:endParaRPr lang="en-US"/>
            </a:p>
          </p:txBody>
        </p:sp>
        <p:sp>
          <p:nvSpPr>
            <p:cNvPr id="59418" name="Rectangle 26"/>
            <p:cNvSpPr>
              <a:spLocks noChangeArrowheads="1"/>
            </p:cNvSpPr>
            <p:nvPr/>
          </p:nvSpPr>
          <p:spPr bwMode="auto">
            <a:xfrm>
              <a:off x="1392" y="2304"/>
              <a:ext cx="528" cy="28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CC6600"/>
                  </a:solidFill>
                </a:rPr>
                <a:t>ID</a:t>
              </a:r>
              <a:endParaRPr lang="en-US"/>
            </a:p>
          </p:txBody>
        </p:sp>
      </p:grpSp>
      <p:sp>
        <p:nvSpPr>
          <p:cNvPr id="59419" name="Text Box 27"/>
          <p:cNvSpPr txBox="1">
            <a:spLocks noChangeArrowheads="1"/>
          </p:cNvSpPr>
          <p:nvPr/>
        </p:nvSpPr>
        <p:spPr bwMode="auto">
          <a:xfrm>
            <a:off x="838200" y="3962400"/>
            <a:ext cx="7467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85725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7155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2800" dirty="0">
                <a:solidFill>
                  <a:schemeClr val="accent2"/>
                </a:solidFill>
                <a:latin typeface="Comic Sans MS"/>
                <a:cs typeface="Comic Sans MS"/>
              </a:rPr>
              <a:t>Exec. Time of </a:t>
            </a:r>
            <a:r>
              <a:rPr lang="en-US" sz="2800" dirty="0" err="1">
                <a:solidFill>
                  <a:schemeClr val="accent2"/>
                </a:solidFill>
                <a:latin typeface="Comic Sans MS"/>
                <a:cs typeface="Comic Sans MS"/>
              </a:rPr>
              <a:t>instrn</a:t>
            </a:r>
            <a:r>
              <a:rPr lang="en-US" sz="2800" dirty="0">
                <a:solidFill>
                  <a:schemeClr val="accent2"/>
                </a:solidFill>
                <a:latin typeface="Comic Sans MS"/>
                <a:cs typeface="Comic Sans MS"/>
              </a:rPr>
              <a:t>. still 5 cycles, but    throughput, now is 1 </a:t>
            </a:r>
            <a:r>
              <a:rPr lang="en-US" sz="2800" dirty="0" err="1">
                <a:solidFill>
                  <a:schemeClr val="accent2"/>
                </a:solidFill>
                <a:latin typeface="Comic Sans MS"/>
                <a:cs typeface="Comic Sans MS"/>
              </a:rPr>
              <a:t>instrn</a:t>
            </a:r>
            <a:r>
              <a:rPr lang="en-US" sz="2800" dirty="0">
                <a:solidFill>
                  <a:schemeClr val="accent2"/>
                </a:solidFill>
                <a:latin typeface="Comic Sans MS"/>
                <a:cs typeface="Comic Sans MS"/>
              </a:rPr>
              <a:t>. per cycle.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2800" dirty="0">
                <a:solidFill>
                  <a:schemeClr val="accent2"/>
                </a:solidFill>
                <a:latin typeface="Comic Sans MS"/>
                <a:cs typeface="Comic Sans MS"/>
              </a:rPr>
              <a:t>Initial pipeline fill time (4 cycles), after which 1 </a:t>
            </a:r>
            <a:r>
              <a:rPr lang="en-US" sz="2800" dirty="0" err="1">
                <a:solidFill>
                  <a:schemeClr val="accent2"/>
                </a:solidFill>
                <a:latin typeface="Comic Sans MS"/>
                <a:cs typeface="Comic Sans MS"/>
              </a:rPr>
              <a:t>instrn</a:t>
            </a:r>
            <a:r>
              <a:rPr lang="en-US" sz="2800" dirty="0">
                <a:solidFill>
                  <a:schemeClr val="accent2"/>
                </a:solidFill>
                <a:latin typeface="Comic Sans MS"/>
                <a:cs typeface="Comic Sans MS"/>
              </a:rPr>
              <a:t>. completes every cycle</a:t>
            </a:r>
          </a:p>
        </p:txBody>
      </p:sp>
      <p:sp>
        <p:nvSpPr>
          <p:cNvPr id="59420" name="Line 28"/>
          <p:cNvSpPr>
            <a:spLocks noChangeShapeType="1"/>
          </p:cNvSpPr>
          <p:nvPr/>
        </p:nvSpPr>
        <p:spPr bwMode="auto">
          <a:xfrm flipV="1">
            <a:off x="1143000" y="1470025"/>
            <a:ext cx="4267200" cy="0"/>
          </a:xfrm>
          <a:prstGeom prst="line">
            <a:avLst/>
          </a:prstGeom>
          <a:noFill/>
          <a:ln w="19050">
            <a:solidFill>
              <a:srgbClr val="4C4C4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5445125" y="1371600"/>
            <a:ext cx="620713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14338" algn="l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8675" algn="l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44600" algn="l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58938" algn="l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hangingPunct="0">
              <a:lnSpc>
                <a:spcPct val="85000"/>
              </a:lnSpc>
            </a:pPr>
            <a:r>
              <a:rPr lang="en-GB" sz="1600" b="1" i="1"/>
              <a:t>Time</a:t>
            </a:r>
          </a:p>
        </p:txBody>
      </p:sp>
      <p:sp>
        <p:nvSpPr>
          <p:cNvPr id="59422" name="Text Box 30"/>
          <p:cNvSpPr txBox="1">
            <a:spLocks noChangeArrowheads="1"/>
          </p:cNvSpPr>
          <p:nvPr/>
        </p:nvSpPr>
        <p:spPr bwMode="auto">
          <a:xfrm>
            <a:off x="1390650" y="14478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0</a:t>
            </a:r>
          </a:p>
        </p:txBody>
      </p:sp>
      <p:sp>
        <p:nvSpPr>
          <p:cNvPr id="59423" name="Text Box 31"/>
          <p:cNvSpPr txBox="1">
            <a:spLocks noChangeArrowheads="1"/>
          </p:cNvSpPr>
          <p:nvPr/>
        </p:nvSpPr>
        <p:spPr bwMode="auto">
          <a:xfrm>
            <a:off x="2209800" y="14478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1</a:t>
            </a:r>
          </a:p>
        </p:txBody>
      </p:sp>
      <p:sp>
        <p:nvSpPr>
          <p:cNvPr id="59425" name="Text Box 33"/>
          <p:cNvSpPr txBox="1">
            <a:spLocks noChangeArrowheads="1"/>
          </p:cNvSpPr>
          <p:nvPr/>
        </p:nvSpPr>
        <p:spPr bwMode="auto">
          <a:xfrm>
            <a:off x="3048000" y="14478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2</a:t>
            </a:r>
          </a:p>
        </p:txBody>
      </p:sp>
      <p:sp>
        <p:nvSpPr>
          <p:cNvPr id="59426" name="Text Box 34"/>
          <p:cNvSpPr txBox="1">
            <a:spLocks noChangeArrowheads="1"/>
          </p:cNvSpPr>
          <p:nvPr/>
        </p:nvSpPr>
        <p:spPr bwMode="auto">
          <a:xfrm>
            <a:off x="3943350" y="14478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3</a:t>
            </a:r>
          </a:p>
        </p:txBody>
      </p:sp>
      <p:sp>
        <p:nvSpPr>
          <p:cNvPr id="59427" name="Text Box 35"/>
          <p:cNvSpPr txBox="1">
            <a:spLocks noChangeArrowheads="1"/>
          </p:cNvSpPr>
          <p:nvPr/>
        </p:nvSpPr>
        <p:spPr bwMode="auto">
          <a:xfrm>
            <a:off x="4724400" y="14478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4</a:t>
            </a:r>
          </a:p>
        </p:txBody>
      </p:sp>
      <p:sp>
        <p:nvSpPr>
          <p:cNvPr id="59429" name="Text Box 37"/>
          <p:cNvSpPr txBox="1">
            <a:spLocks noChangeArrowheads="1"/>
          </p:cNvSpPr>
          <p:nvPr/>
        </p:nvSpPr>
        <p:spPr bwMode="auto">
          <a:xfrm>
            <a:off x="5486400" y="14478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5</a:t>
            </a:r>
          </a:p>
        </p:txBody>
      </p:sp>
      <p:sp>
        <p:nvSpPr>
          <p:cNvPr id="59430" name="Text Box 38"/>
          <p:cNvSpPr txBox="1">
            <a:spLocks noChangeArrowheads="1"/>
          </p:cNvSpPr>
          <p:nvPr/>
        </p:nvSpPr>
        <p:spPr bwMode="auto">
          <a:xfrm>
            <a:off x="533400" y="18288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i="1"/>
              <a:t>i</a:t>
            </a:r>
          </a:p>
        </p:txBody>
      </p:sp>
      <p:sp>
        <p:nvSpPr>
          <p:cNvPr id="59431" name="Text Box 39"/>
          <p:cNvSpPr txBox="1">
            <a:spLocks noChangeArrowheads="1"/>
          </p:cNvSpPr>
          <p:nvPr/>
        </p:nvSpPr>
        <p:spPr bwMode="auto">
          <a:xfrm>
            <a:off x="457200" y="2376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i="1"/>
              <a:t>i +1</a:t>
            </a:r>
          </a:p>
        </p:txBody>
      </p:sp>
      <p:sp>
        <p:nvSpPr>
          <p:cNvPr id="59432" name="Text Box 40"/>
          <p:cNvSpPr txBox="1">
            <a:spLocks noChangeArrowheads="1"/>
          </p:cNvSpPr>
          <p:nvPr/>
        </p:nvSpPr>
        <p:spPr bwMode="auto">
          <a:xfrm>
            <a:off x="457200" y="2909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i="1"/>
              <a:t>i +2</a:t>
            </a:r>
          </a:p>
        </p:txBody>
      </p:sp>
      <p:sp>
        <p:nvSpPr>
          <p:cNvPr id="59433" name="Text Box 41"/>
          <p:cNvSpPr txBox="1">
            <a:spLocks noChangeArrowheads="1"/>
          </p:cNvSpPr>
          <p:nvPr/>
        </p:nvSpPr>
        <p:spPr bwMode="auto">
          <a:xfrm>
            <a:off x="457200" y="33670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i="1"/>
              <a:t>i +3</a:t>
            </a:r>
          </a:p>
        </p:txBody>
      </p:sp>
      <p:sp>
        <p:nvSpPr>
          <p:cNvPr id="59434" name="Line 42"/>
          <p:cNvSpPr>
            <a:spLocks noChangeShapeType="1"/>
          </p:cNvSpPr>
          <p:nvPr/>
        </p:nvSpPr>
        <p:spPr bwMode="auto">
          <a:xfrm>
            <a:off x="381000" y="1828800"/>
            <a:ext cx="0" cy="1828800"/>
          </a:xfrm>
          <a:prstGeom prst="line">
            <a:avLst/>
          </a:prstGeom>
          <a:noFill/>
          <a:ln w="19050">
            <a:solidFill>
              <a:srgbClr val="4C4C4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35" name="Text Box 43"/>
          <p:cNvSpPr txBox="1">
            <a:spLocks noChangeArrowheads="1"/>
          </p:cNvSpPr>
          <p:nvPr/>
        </p:nvSpPr>
        <p:spPr bwMode="auto">
          <a:xfrm>
            <a:off x="152400" y="3810000"/>
            <a:ext cx="620713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14338" algn="l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8675" algn="l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44600" algn="l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58938" algn="l" defTabSz="8286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hangingPunct="0">
              <a:lnSpc>
                <a:spcPct val="85000"/>
              </a:lnSpc>
            </a:pPr>
            <a:r>
              <a:rPr lang="en-GB" sz="1600" b="1" i="1"/>
              <a:t>Instrn.</a:t>
            </a:r>
          </a:p>
        </p:txBody>
      </p:sp>
    </p:spTree>
    <p:extLst>
      <p:ext uri="{BB962C8B-B14F-4D97-AF65-F5344CB8AC3E}">
        <p14:creationId xmlns:p14="http://schemas.microsoft.com/office/powerpoint/2010/main" val="165251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1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60412"/>
          </a:xfrm>
        </p:spPr>
        <p:txBody>
          <a:bodyPr/>
          <a:lstStyle/>
          <a:p>
            <a:r>
              <a:rPr lang="en-US" dirty="0"/>
              <a:t>Pipelined Processor  Datapath</a:t>
            </a:r>
            <a:endParaRPr lang="en-US" sz="1000" dirty="0"/>
          </a:p>
        </p:txBody>
      </p:sp>
      <p:sp>
        <p:nvSpPr>
          <p:cNvPr id="8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76600" y="6477000"/>
            <a:ext cx="2895600" cy="228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E0-243©RG@IISc</a:t>
            </a:r>
          </a:p>
        </p:txBody>
      </p:sp>
      <p:sp>
        <p:nvSpPr>
          <p:cNvPr id="8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7D154-28A3-2149-893A-41F41CB232DC}" type="slidenum">
              <a:rPr lang="en-US"/>
              <a:pPr/>
              <a:t>7</a:t>
            </a:fld>
            <a:endParaRPr lang="en-US"/>
          </a:p>
        </p:txBody>
      </p:sp>
      <p:sp>
        <p:nvSpPr>
          <p:cNvPr id="60419" name="Line 3"/>
          <p:cNvSpPr>
            <a:spLocks noChangeShapeType="1"/>
          </p:cNvSpPr>
          <p:nvPr/>
        </p:nvSpPr>
        <p:spPr bwMode="auto">
          <a:xfrm rot="16200000" flipV="1">
            <a:off x="8805863" y="3690937"/>
            <a:ext cx="0" cy="857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>
            <a:off x="381000" y="3605213"/>
            <a:ext cx="1651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1209675" y="3486150"/>
            <a:ext cx="496888" cy="7556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/>
              <a:t>Ins.</a:t>
            </a:r>
          </a:p>
          <a:p>
            <a:pPr algn="ctr" eaLnBrk="0" hangingPunct="0"/>
            <a:r>
              <a:rPr lang="en-US" sz="1400" b="1"/>
              <a:t>Mem</a:t>
            </a:r>
            <a:r>
              <a:rPr lang="en-US" b="1"/>
              <a:t>.</a:t>
            </a:r>
            <a:endParaRPr lang="en-US" sz="2000" b="1"/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>
            <a:off x="919163" y="3644900"/>
            <a:ext cx="29051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AutoShape 7"/>
          <p:cNvSpPr>
            <a:spLocks noChangeArrowheads="1"/>
          </p:cNvSpPr>
          <p:nvPr/>
        </p:nvSpPr>
        <p:spPr bwMode="auto">
          <a:xfrm rot="16200000" flipH="1">
            <a:off x="1160463" y="2782887"/>
            <a:ext cx="636588" cy="373063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0" hangingPunct="0"/>
            <a:r>
              <a:rPr lang="en-US" b="1"/>
              <a:t>+</a:t>
            </a:r>
            <a:endParaRPr lang="en-US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546100" y="3486150"/>
            <a:ext cx="373063" cy="2778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b="1"/>
              <a:t>PC</a:t>
            </a:r>
            <a:endParaRPr lang="en-US"/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 flipV="1">
            <a:off x="1044575" y="3089275"/>
            <a:ext cx="0" cy="5556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 flipV="1">
            <a:off x="2590800" y="3581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1044575" y="3089275"/>
            <a:ext cx="24765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1665288" y="2968625"/>
            <a:ext cx="315912" cy="31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9" name="Line 13"/>
          <p:cNvSpPr>
            <a:spLocks noChangeShapeType="1"/>
          </p:cNvSpPr>
          <p:nvPr/>
        </p:nvSpPr>
        <p:spPr bwMode="auto">
          <a:xfrm flipV="1">
            <a:off x="1706563" y="3581400"/>
            <a:ext cx="808037" cy="238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1001713" y="2809875"/>
            <a:ext cx="29051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1" name="Line 15"/>
          <p:cNvSpPr>
            <a:spLocks noChangeShapeType="1"/>
          </p:cNvSpPr>
          <p:nvPr/>
        </p:nvSpPr>
        <p:spPr bwMode="auto">
          <a:xfrm flipV="1">
            <a:off x="381000" y="2057400"/>
            <a:ext cx="0" cy="15478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2" name="Line 16"/>
          <p:cNvSpPr>
            <a:spLocks noChangeShapeType="1"/>
          </p:cNvSpPr>
          <p:nvPr/>
        </p:nvSpPr>
        <p:spPr bwMode="auto">
          <a:xfrm>
            <a:off x="381000" y="2057400"/>
            <a:ext cx="1981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3" name="Line 17"/>
          <p:cNvSpPr>
            <a:spLocks noChangeShapeType="1"/>
          </p:cNvSpPr>
          <p:nvPr/>
        </p:nvSpPr>
        <p:spPr bwMode="auto">
          <a:xfrm>
            <a:off x="2209800" y="2895600"/>
            <a:ext cx="2362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4" name="Line 18"/>
          <p:cNvSpPr>
            <a:spLocks noChangeShapeType="1"/>
          </p:cNvSpPr>
          <p:nvPr/>
        </p:nvSpPr>
        <p:spPr bwMode="auto">
          <a:xfrm flipH="1" flipV="1">
            <a:off x="2895600" y="3276600"/>
            <a:ext cx="11113" cy="127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>
            <a:off x="3287713" y="3200400"/>
            <a:ext cx="496887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/>
              <a:t>Reg.</a:t>
            </a:r>
          </a:p>
          <a:p>
            <a:pPr algn="ctr" eaLnBrk="0" hangingPunct="0"/>
            <a:r>
              <a:rPr lang="en-US" sz="1400" b="1"/>
              <a:t>File</a:t>
            </a:r>
            <a:endParaRPr lang="en-US" sz="2000" b="1"/>
          </a:p>
        </p:txBody>
      </p:sp>
      <p:sp>
        <p:nvSpPr>
          <p:cNvPr id="60436" name="Line 20"/>
          <p:cNvSpPr>
            <a:spLocks noChangeShapeType="1"/>
          </p:cNvSpPr>
          <p:nvPr/>
        </p:nvSpPr>
        <p:spPr bwMode="auto">
          <a:xfrm>
            <a:off x="2906713" y="3276600"/>
            <a:ext cx="406400" cy="111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Line 21"/>
          <p:cNvSpPr>
            <a:spLocks noChangeShapeType="1"/>
          </p:cNvSpPr>
          <p:nvPr/>
        </p:nvSpPr>
        <p:spPr bwMode="auto">
          <a:xfrm flipV="1">
            <a:off x="2906713" y="3486150"/>
            <a:ext cx="406400" cy="190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Line 22"/>
          <p:cNvSpPr>
            <a:spLocks noChangeShapeType="1"/>
          </p:cNvSpPr>
          <p:nvPr/>
        </p:nvSpPr>
        <p:spPr bwMode="auto">
          <a:xfrm>
            <a:off x="2895600" y="3733800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Line 23"/>
          <p:cNvSpPr>
            <a:spLocks noChangeShapeType="1"/>
          </p:cNvSpPr>
          <p:nvPr/>
        </p:nvSpPr>
        <p:spPr bwMode="auto">
          <a:xfrm>
            <a:off x="3048000" y="3962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0" name="Line 24"/>
          <p:cNvSpPr>
            <a:spLocks noChangeShapeType="1"/>
          </p:cNvSpPr>
          <p:nvPr/>
        </p:nvSpPr>
        <p:spPr bwMode="auto">
          <a:xfrm flipV="1">
            <a:off x="2895600" y="4572000"/>
            <a:ext cx="330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Oval 25"/>
          <p:cNvSpPr>
            <a:spLocks noChangeArrowheads="1"/>
          </p:cNvSpPr>
          <p:nvPr/>
        </p:nvSpPr>
        <p:spPr bwMode="auto">
          <a:xfrm>
            <a:off x="3216275" y="4360863"/>
            <a:ext cx="746125" cy="398462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/>
              <a:t>sign</a:t>
            </a:r>
          </a:p>
          <a:p>
            <a:pPr algn="ctr" eaLnBrk="0" hangingPunct="0"/>
            <a:r>
              <a:rPr lang="en-US" sz="1400" b="1"/>
              <a:t>extend</a:t>
            </a:r>
            <a:endParaRPr lang="en-US" b="1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3810000" y="3406775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Line 27"/>
          <p:cNvSpPr>
            <a:spLocks noChangeShapeType="1"/>
          </p:cNvSpPr>
          <p:nvPr/>
        </p:nvSpPr>
        <p:spPr bwMode="auto">
          <a:xfrm>
            <a:off x="3983038" y="4572000"/>
            <a:ext cx="2841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Line 28"/>
          <p:cNvSpPr>
            <a:spLocks noChangeShapeType="1"/>
          </p:cNvSpPr>
          <p:nvPr/>
        </p:nvSpPr>
        <p:spPr bwMode="auto">
          <a:xfrm>
            <a:off x="3810000" y="3805238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Line 29"/>
          <p:cNvSpPr>
            <a:spLocks noChangeShapeType="1"/>
          </p:cNvSpPr>
          <p:nvPr/>
        </p:nvSpPr>
        <p:spPr bwMode="auto">
          <a:xfrm>
            <a:off x="4419600" y="4572000"/>
            <a:ext cx="152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Line 30"/>
          <p:cNvSpPr>
            <a:spLocks noChangeShapeType="1"/>
          </p:cNvSpPr>
          <p:nvPr/>
        </p:nvSpPr>
        <p:spPr bwMode="auto">
          <a:xfrm>
            <a:off x="4398963" y="3406775"/>
            <a:ext cx="706437" cy="222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1066800" y="4953000"/>
            <a:ext cx="12017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/>
              <a:t>Instrn. Fetch</a:t>
            </a:r>
            <a:endParaRPr lang="en-US" b="1"/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2992438" y="5073650"/>
            <a:ext cx="11985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/>
              <a:t>Instrn. Decode</a:t>
            </a:r>
            <a:endParaRPr lang="en-US" b="1"/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762000" y="25908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 b="1">
                <a:solidFill>
                  <a:schemeClr val="accent2"/>
                </a:solidFill>
              </a:rPr>
              <a:t>4</a:t>
            </a:r>
            <a:endParaRPr lang="en-US"/>
          </a:p>
        </p:txBody>
      </p:sp>
      <p:sp>
        <p:nvSpPr>
          <p:cNvPr id="60450" name="Line 34"/>
          <p:cNvSpPr>
            <a:spLocks noChangeShapeType="1"/>
          </p:cNvSpPr>
          <p:nvPr/>
        </p:nvSpPr>
        <p:spPr bwMode="auto">
          <a:xfrm flipV="1">
            <a:off x="3048000" y="3962400"/>
            <a:ext cx="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51" name="AutoShape 35"/>
          <p:cNvSpPr>
            <a:spLocks noChangeArrowheads="1"/>
          </p:cNvSpPr>
          <p:nvPr/>
        </p:nvSpPr>
        <p:spPr bwMode="auto">
          <a:xfrm rot="16200000" flipH="1">
            <a:off x="5227638" y="3313113"/>
            <a:ext cx="1079500" cy="4318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0" hangingPunct="0"/>
            <a:r>
              <a:rPr lang="en-US" sz="1400" b="1"/>
              <a:t>ALU</a:t>
            </a:r>
            <a:endParaRPr lang="en-US"/>
          </a:p>
        </p:txBody>
      </p:sp>
      <p:sp>
        <p:nvSpPr>
          <p:cNvPr id="60452" name="Rectangle 36"/>
          <p:cNvSpPr>
            <a:spLocks noChangeArrowheads="1"/>
          </p:cNvSpPr>
          <p:nvPr/>
        </p:nvSpPr>
        <p:spPr bwMode="auto">
          <a:xfrm>
            <a:off x="5594350" y="2498725"/>
            <a:ext cx="577850" cy="396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/>
              <a:t>Zero?</a:t>
            </a:r>
            <a:endParaRPr lang="en-US"/>
          </a:p>
        </p:txBody>
      </p:sp>
      <p:sp>
        <p:nvSpPr>
          <p:cNvPr id="60453" name="Line 37"/>
          <p:cNvSpPr>
            <a:spLocks noChangeShapeType="1"/>
          </p:cNvSpPr>
          <p:nvPr/>
        </p:nvSpPr>
        <p:spPr bwMode="auto">
          <a:xfrm flipV="1">
            <a:off x="4800600" y="3733800"/>
            <a:ext cx="0" cy="7572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54" name="Line 38"/>
          <p:cNvSpPr>
            <a:spLocks noChangeShapeType="1"/>
          </p:cNvSpPr>
          <p:nvPr/>
        </p:nvSpPr>
        <p:spPr bwMode="auto">
          <a:xfrm>
            <a:off x="6672263" y="3481388"/>
            <a:ext cx="173037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55" name="Line 39"/>
          <p:cNvSpPr>
            <a:spLocks noChangeShapeType="1"/>
          </p:cNvSpPr>
          <p:nvPr/>
        </p:nvSpPr>
        <p:spPr bwMode="auto">
          <a:xfrm flipV="1">
            <a:off x="4724400" y="2646363"/>
            <a:ext cx="869950" cy="206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V="1">
            <a:off x="5983288" y="3505200"/>
            <a:ext cx="722312" cy="238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57" name="Line 41"/>
          <p:cNvSpPr>
            <a:spLocks noChangeShapeType="1"/>
          </p:cNvSpPr>
          <p:nvPr/>
        </p:nvSpPr>
        <p:spPr bwMode="auto">
          <a:xfrm flipH="1" flipV="1">
            <a:off x="4572000" y="2895600"/>
            <a:ext cx="7938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58" name="Rectangle 42"/>
          <p:cNvSpPr>
            <a:spLocks noChangeArrowheads="1"/>
          </p:cNvSpPr>
          <p:nvPr/>
        </p:nvSpPr>
        <p:spPr bwMode="auto">
          <a:xfrm>
            <a:off x="7146925" y="2940050"/>
            <a:ext cx="517525" cy="11287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400" b="1"/>
              <a:t>Data</a:t>
            </a:r>
          </a:p>
          <a:p>
            <a:pPr algn="ctr" eaLnBrk="0" hangingPunct="0"/>
            <a:r>
              <a:rPr lang="en-US" sz="1400" b="1"/>
              <a:t>Mem</a:t>
            </a:r>
            <a:r>
              <a:rPr lang="en-US" b="1"/>
              <a:t>.</a:t>
            </a:r>
            <a:endParaRPr lang="en-US" sz="2000" b="1"/>
          </a:p>
        </p:txBody>
      </p:sp>
      <p:sp>
        <p:nvSpPr>
          <p:cNvPr id="60459" name="Line 43"/>
          <p:cNvSpPr>
            <a:spLocks noChangeShapeType="1"/>
          </p:cNvSpPr>
          <p:nvPr/>
        </p:nvSpPr>
        <p:spPr bwMode="auto">
          <a:xfrm>
            <a:off x="6845300" y="3481388"/>
            <a:ext cx="3016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Line 44"/>
          <p:cNvSpPr>
            <a:spLocks noChangeShapeType="1"/>
          </p:cNvSpPr>
          <p:nvPr/>
        </p:nvSpPr>
        <p:spPr bwMode="auto">
          <a:xfrm>
            <a:off x="6931025" y="3873500"/>
            <a:ext cx="2159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Line 45"/>
          <p:cNvSpPr>
            <a:spLocks noChangeShapeType="1"/>
          </p:cNvSpPr>
          <p:nvPr/>
        </p:nvSpPr>
        <p:spPr bwMode="auto">
          <a:xfrm flipV="1">
            <a:off x="6248400" y="4724400"/>
            <a:ext cx="2057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Line 46"/>
          <p:cNvSpPr>
            <a:spLocks noChangeShapeType="1"/>
          </p:cNvSpPr>
          <p:nvPr/>
        </p:nvSpPr>
        <p:spPr bwMode="auto">
          <a:xfrm flipH="1" flipV="1">
            <a:off x="6931025" y="3873500"/>
            <a:ext cx="3175" cy="6223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3" name="Line 47"/>
          <p:cNvSpPr>
            <a:spLocks noChangeShapeType="1"/>
          </p:cNvSpPr>
          <p:nvPr/>
        </p:nvSpPr>
        <p:spPr bwMode="auto">
          <a:xfrm>
            <a:off x="4800600" y="4495800"/>
            <a:ext cx="2133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Line 48"/>
          <p:cNvSpPr>
            <a:spLocks noChangeShapeType="1"/>
          </p:cNvSpPr>
          <p:nvPr/>
        </p:nvSpPr>
        <p:spPr bwMode="auto">
          <a:xfrm flipV="1">
            <a:off x="8305800" y="3922713"/>
            <a:ext cx="265113" cy="396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5" name="Text Box 49"/>
          <p:cNvSpPr txBox="1">
            <a:spLocks noChangeArrowheads="1"/>
          </p:cNvSpPr>
          <p:nvPr/>
        </p:nvSpPr>
        <p:spPr bwMode="auto">
          <a:xfrm>
            <a:off x="5065713" y="5189538"/>
            <a:ext cx="1249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/>
              <a:t>Execution</a:t>
            </a:r>
            <a:endParaRPr lang="en-US" b="1"/>
          </a:p>
        </p:txBody>
      </p:sp>
      <p:sp>
        <p:nvSpPr>
          <p:cNvPr id="60466" name="Text Box 50"/>
          <p:cNvSpPr txBox="1">
            <a:spLocks noChangeArrowheads="1"/>
          </p:cNvSpPr>
          <p:nvPr/>
        </p:nvSpPr>
        <p:spPr bwMode="auto">
          <a:xfrm>
            <a:off x="6781800" y="5181600"/>
            <a:ext cx="125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/>
              <a:t>Memory</a:t>
            </a:r>
            <a:endParaRPr lang="en-US" b="1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>
            <a:off x="5249863" y="3922713"/>
            <a:ext cx="3016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8" name="AutoShape 52"/>
          <p:cNvSpPr>
            <a:spLocks noChangeArrowheads="1"/>
          </p:cNvSpPr>
          <p:nvPr/>
        </p:nvSpPr>
        <p:spPr bwMode="auto">
          <a:xfrm>
            <a:off x="5076825" y="3627438"/>
            <a:ext cx="173038" cy="588962"/>
          </a:xfrm>
          <a:prstGeom prst="roundRect">
            <a:avLst>
              <a:gd name="adj" fmla="val 500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9" name="Line 53"/>
          <p:cNvSpPr>
            <a:spLocks noChangeShapeType="1"/>
          </p:cNvSpPr>
          <p:nvPr/>
        </p:nvSpPr>
        <p:spPr bwMode="auto">
          <a:xfrm>
            <a:off x="4572000" y="4038600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70" name="Line 54"/>
          <p:cNvSpPr>
            <a:spLocks noChangeShapeType="1"/>
          </p:cNvSpPr>
          <p:nvPr/>
        </p:nvSpPr>
        <p:spPr bwMode="auto">
          <a:xfrm>
            <a:off x="5249863" y="3284538"/>
            <a:ext cx="3016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71" name="Line 55"/>
          <p:cNvSpPr>
            <a:spLocks noChangeShapeType="1"/>
          </p:cNvSpPr>
          <p:nvPr/>
        </p:nvSpPr>
        <p:spPr bwMode="auto">
          <a:xfrm flipV="1">
            <a:off x="4572000" y="3186113"/>
            <a:ext cx="504825" cy="142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72" name="AutoShape 56"/>
          <p:cNvSpPr>
            <a:spLocks noChangeArrowheads="1"/>
          </p:cNvSpPr>
          <p:nvPr/>
        </p:nvSpPr>
        <p:spPr bwMode="auto">
          <a:xfrm>
            <a:off x="5076825" y="2989263"/>
            <a:ext cx="173038" cy="588962"/>
          </a:xfrm>
          <a:prstGeom prst="roundRect">
            <a:avLst>
              <a:gd name="adj" fmla="val 500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73" name="Line 57"/>
          <p:cNvSpPr>
            <a:spLocks noChangeShapeType="1"/>
          </p:cNvSpPr>
          <p:nvPr/>
        </p:nvSpPr>
        <p:spPr bwMode="auto">
          <a:xfrm flipV="1">
            <a:off x="4724400" y="2667000"/>
            <a:ext cx="0" cy="7858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74" name="Line 58"/>
          <p:cNvSpPr>
            <a:spLocks noChangeShapeType="1"/>
          </p:cNvSpPr>
          <p:nvPr/>
        </p:nvSpPr>
        <p:spPr bwMode="auto">
          <a:xfrm>
            <a:off x="1676400" y="2743200"/>
            <a:ext cx="304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75" name="Line 59"/>
          <p:cNvSpPr>
            <a:spLocks noChangeShapeType="1"/>
          </p:cNvSpPr>
          <p:nvPr/>
        </p:nvSpPr>
        <p:spPr bwMode="auto">
          <a:xfrm flipV="1">
            <a:off x="1676400" y="1828800"/>
            <a:ext cx="4800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76" name="AutoShape 60"/>
          <p:cNvSpPr>
            <a:spLocks noChangeArrowheads="1"/>
          </p:cNvSpPr>
          <p:nvPr/>
        </p:nvSpPr>
        <p:spPr bwMode="auto">
          <a:xfrm>
            <a:off x="1981200" y="2590800"/>
            <a:ext cx="228600" cy="593725"/>
          </a:xfrm>
          <a:prstGeom prst="roundRect">
            <a:avLst>
              <a:gd name="adj" fmla="val 50000"/>
            </a:avLst>
          </a:prstGeom>
          <a:solidFill>
            <a:srgbClr val="FFFFCC"/>
          </a:solidFill>
          <a:ln w="19050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77" name="Line 61"/>
          <p:cNvSpPr>
            <a:spLocks noChangeShapeType="1"/>
          </p:cNvSpPr>
          <p:nvPr/>
        </p:nvSpPr>
        <p:spPr bwMode="auto">
          <a:xfrm rot="16200000" flipV="1">
            <a:off x="6248400" y="2590800"/>
            <a:ext cx="0" cy="1524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78" name="Line 62"/>
          <p:cNvSpPr>
            <a:spLocks noChangeShapeType="1"/>
          </p:cNvSpPr>
          <p:nvPr/>
        </p:nvSpPr>
        <p:spPr bwMode="auto">
          <a:xfrm flipV="1">
            <a:off x="1676400" y="1828800"/>
            <a:ext cx="0" cy="914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79" name="AutoShape 63"/>
          <p:cNvSpPr>
            <a:spLocks noChangeArrowheads="1"/>
          </p:cNvSpPr>
          <p:nvPr/>
        </p:nvSpPr>
        <p:spPr bwMode="auto">
          <a:xfrm>
            <a:off x="8570913" y="3481388"/>
            <a:ext cx="173037" cy="587375"/>
          </a:xfrm>
          <a:prstGeom prst="roundRect">
            <a:avLst>
              <a:gd name="adj" fmla="val 500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80" name="Text Box 64"/>
          <p:cNvSpPr txBox="1">
            <a:spLocks noChangeArrowheads="1"/>
          </p:cNvSpPr>
          <p:nvPr/>
        </p:nvSpPr>
        <p:spPr bwMode="auto">
          <a:xfrm>
            <a:off x="8458200" y="51816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/>
              <a:t>WB</a:t>
            </a:r>
            <a:endParaRPr lang="en-US" b="1"/>
          </a:p>
        </p:txBody>
      </p:sp>
      <p:sp>
        <p:nvSpPr>
          <p:cNvPr id="60481" name="Line 65"/>
          <p:cNvSpPr>
            <a:spLocks noChangeShapeType="1"/>
          </p:cNvSpPr>
          <p:nvPr/>
        </p:nvSpPr>
        <p:spPr bwMode="auto">
          <a:xfrm>
            <a:off x="4419600" y="3733800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82" name="Line 66"/>
          <p:cNvSpPr>
            <a:spLocks noChangeShapeType="1"/>
          </p:cNvSpPr>
          <p:nvPr/>
        </p:nvSpPr>
        <p:spPr bwMode="auto">
          <a:xfrm flipV="1">
            <a:off x="4572000" y="4038600"/>
            <a:ext cx="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83" name="Line 67"/>
          <p:cNvSpPr>
            <a:spLocks noChangeShapeType="1"/>
          </p:cNvSpPr>
          <p:nvPr/>
        </p:nvSpPr>
        <p:spPr bwMode="auto">
          <a:xfrm>
            <a:off x="2362200" y="2057400"/>
            <a:ext cx="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84" name="Line 68"/>
          <p:cNvSpPr>
            <a:spLocks noChangeShapeType="1"/>
          </p:cNvSpPr>
          <p:nvPr/>
        </p:nvSpPr>
        <p:spPr bwMode="auto">
          <a:xfrm flipV="1">
            <a:off x="8839200" y="3733800"/>
            <a:ext cx="0" cy="12334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85" name="Line 69"/>
          <p:cNvSpPr>
            <a:spLocks noChangeShapeType="1"/>
          </p:cNvSpPr>
          <p:nvPr/>
        </p:nvSpPr>
        <p:spPr bwMode="auto">
          <a:xfrm>
            <a:off x="3048000" y="4953000"/>
            <a:ext cx="5791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86" name="Rectangle 70"/>
          <p:cNvSpPr>
            <a:spLocks noChangeArrowheads="1"/>
          </p:cNvSpPr>
          <p:nvPr/>
        </p:nvSpPr>
        <p:spPr bwMode="auto">
          <a:xfrm rot="5400000">
            <a:off x="876300" y="4000500"/>
            <a:ext cx="33528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b="1"/>
              <a:t>IF/ID</a:t>
            </a:r>
          </a:p>
        </p:txBody>
      </p:sp>
      <p:sp>
        <p:nvSpPr>
          <p:cNvPr id="60489" name="Line 73"/>
          <p:cNvSpPr>
            <a:spLocks noChangeShapeType="1"/>
          </p:cNvSpPr>
          <p:nvPr/>
        </p:nvSpPr>
        <p:spPr bwMode="auto">
          <a:xfrm flipV="1">
            <a:off x="6477000" y="1828800"/>
            <a:ext cx="0" cy="1676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90" name="Line 74"/>
          <p:cNvSpPr>
            <a:spLocks noChangeShapeType="1"/>
          </p:cNvSpPr>
          <p:nvPr/>
        </p:nvSpPr>
        <p:spPr bwMode="auto">
          <a:xfrm flipV="1">
            <a:off x="2057400" y="2286000"/>
            <a:ext cx="42672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91" name="Line 75"/>
          <p:cNvSpPr>
            <a:spLocks noChangeShapeType="1"/>
          </p:cNvSpPr>
          <p:nvPr/>
        </p:nvSpPr>
        <p:spPr bwMode="auto">
          <a:xfrm flipV="1">
            <a:off x="6324600" y="2286000"/>
            <a:ext cx="0" cy="381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92" name="Line 76"/>
          <p:cNvSpPr>
            <a:spLocks noChangeShapeType="1"/>
          </p:cNvSpPr>
          <p:nvPr/>
        </p:nvSpPr>
        <p:spPr bwMode="auto">
          <a:xfrm flipV="1">
            <a:off x="2057400" y="2286000"/>
            <a:ext cx="0" cy="304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93" name="Line 77"/>
          <p:cNvSpPr>
            <a:spLocks noChangeShapeType="1"/>
          </p:cNvSpPr>
          <p:nvPr/>
        </p:nvSpPr>
        <p:spPr bwMode="auto">
          <a:xfrm flipV="1">
            <a:off x="6248400" y="3505200"/>
            <a:ext cx="0" cy="1219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94" name="Line 78"/>
          <p:cNvSpPr>
            <a:spLocks noChangeShapeType="1"/>
          </p:cNvSpPr>
          <p:nvPr/>
        </p:nvSpPr>
        <p:spPr bwMode="auto">
          <a:xfrm flipV="1">
            <a:off x="8305800" y="3962400"/>
            <a:ext cx="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95" name="Line 79"/>
          <p:cNvSpPr>
            <a:spLocks noChangeShapeType="1"/>
          </p:cNvSpPr>
          <p:nvPr/>
        </p:nvSpPr>
        <p:spPr bwMode="auto">
          <a:xfrm flipV="1">
            <a:off x="7686675" y="3657600"/>
            <a:ext cx="8477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97" name="Rectangle 81"/>
          <p:cNvSpPr>
            <a:spLocks noChangeArrowheads="1"/>
          </p:cNvSpPr>
          <p:nvPr/>
        </p:nvSpPr>
        <p:spPr bwMode="auto">
          <a:xfrm rot="5400000">
            <a:off x="2705100" y="4076700"/>
            <a:ext cx="33528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b="1"/>
              <a:t>ID/EX</a:t>
            </a:r>
          </a:p>
        </p:txBody>
      </p:sp>
      <p:sp>
        <p:nvSpPr>
          <p:cNvPr id="60498" name="Rectangle 82"/>
          <p:cNvSpPr>
            <a:spLocks noChangeArrowheads="1"/>
          </p:cNvSpPr>
          <p:nvPr/>
        </p:nvSpPr>
        <p:spPr bwMode="auto">
          <a:xfrm rot="5400000">
            <a:off x="5067300" y="4152900"/>
            <a:ext cx="33528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b="1"/>
              <a:t>EX/MEM</a:t>
            </a:r>
          </a:p>
        </p:txBody>
      </p:sp>
      <p:sp>
        <p:nvSpPr>
          <p:cNvPr id="60499" name="Rectangle 83"/>
          <p:cNvSpPr>
            <a:spLocks noChangeArrowheads="1"/>
          </p:cNvSpPr>
          <p:nvPr/>
        </p:nvSpPr>
        <p:spPr bwMode="auto">
          <a:xfrm rot="5400000">
            <a:off x="6286500" y="4076700"/>
            <a:ext cx="33528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b="1"/>
              <a:t>MEM/WB</a:t>
            </a:r>
          </a:p>
        </p:txBody>
      </p:sp>
    </p:spTree>
    <p:extLst>
      <p:ext uri="{BB962C8B-B14F-4D97-AF65-F5344CB8AC3E}">
        <p14:creationId xmlns:p14="http://schemas.microsoft.com/office/powerpoint/2010/main" val="346739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/>
          <a:lstStyle/>
          <a:p>
            <a:r>
              <a:rPr lang="en-US" dirty="0"/>
              <a:t>Pipeline Hazards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solidFill>
                  <a:srgbClr val="CC6600"/>
                </a:solidFill>
              </a:rPr>
              <a:t>Hazards</a:t>
            </a:r>
            <a:r>
              <a:rPr lang="en-US" sz="2800"/>
              <a:t> prevent next instruction from executing during its designated clock cycle</a:t>
            </a:r>
          </a:p>
          <a:p>
            <a:pPr lvl="1">
              <a:buFont typeface="Wingdings" charset="0"/>
              <a:buNone/>
            </a:pPr>
            <a:r>
              <a:rPr lang="en-US" sz="2400" u="sng">
                <a:solidFill>
                  <a:srgbClr val="CC6600"/>
                </a:solidFill>
              </a:rPr>
              <a:t>Structural hazards</a:t>
            </a:r>
            <a:r>
              <a:rPr lang="en-US" sz="2400">
                <a:solidFill>
                  <a:srgbClr val="CC6600"/>
                </a:solidFill>
              </a:rPr>
              <a:t>:</a:t>
            </a:r>
            <a:r>
              <a:rPr lang="en-US" sz="2400"/>
              <a:t>  Happen due to simultaneous request for the same resource by 2 or more instrns. (e.g., IF and MEM both require memory port!) </a:t>
            </a:r>
          </a:p>
          <a:p>
            <a:pPr lvl="1">
              <a:buFont typeface="Wingdings" charset="0"/>
              <a:buNone/>
            </a:pPr>
            <a:r>
              <a:rPr lang="en-US" sz="2400" u="sng">
                <a:solidFill>
                  <a:srgbClr val="CC6600"/>
                </a:solidFill>
              </a:rPr>
              <a:t>Data hazards</a:t>
            </a:r>
            <a:r>
              <a:rPr lang="en-US" sz="2400">
                <a:solidFill>
                  <a:srgbClr val="CC6600"/>
                </a:solidFill>
              </a:rPr>
              <a:t>:</a:t>
            </a:r>
            <a:r>
              <a:rPr lang="en-US" sz="2400"/>
              <a:t> Instruction depends on result of prior instruction still in the pipeline.</a:t>
            </a:r>
          </a:p>
          <a:p>
            <a:pPr lvl="1">
              <a:buFont typeface="Wingdings" charset="0"/>
              <a:buNone/>
            </a:pPr>
            <a:r>
              <a:rPr lang="en-US" sz="2400" u="sng">
                <a:solidFill>
                  <a:srgbClr val="CC6600"/>
                </a:solidFill>
              </a:rPr>
              <a:t>Control hazards</a:t>
            </a:r>
            <a:r>
              <a:rPr lang="en-US" sz="2400">
                <a:solidFill>
                  <a:srgbClr val="CC6600"/>
                </a:solidFill>
              </a:rPr>
              <a:t>:</a:t>
            </a:r>
            <a:r>
              <a:rPr lang="en-US" sz="2400"/>
              <a:t>  Due to branch and jump instrns. Next PC (target PC) available only after 3 cycles (in EX stage) while IF has to take place in the next cycle! 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76600" y="6477000"/>
            <a:ext cx="2895600" cy="228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E0-243©RG@IISc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D940-B810-3749-A57B-CF7CC2758032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7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15974"/>
          </a:xfrm>
        </p:spPr>
        <p:txBody>
          <a:bodyPr/>
          <a:lstStyle/>
          <a:p>
            <a:r>
              <a:rPr lang="en-US" dirty="0"/>
              <a:t>Structural Hazard</a:t>
            </a:r>
          </a:p>
        </p:txBody>
      </p:sp>
      <p:sp>
        <p:nvSpPr>
          <p:cNvPr id="5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76600" y="6477000"/>
            <a:ext cx="2895600" cy="2286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E0-243©RG@IISc</a:t>
            </a:r>
          </a:p>
        </p:txBody>
      </p:sp>
      <p:sp>
        <p:nvSpPr>
          <p:cNvPr id="5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AA16-07E8-5C48-A764-C7B00AD44B8B}" type="slidenum">
              <a:rPr lang="en-US"/>
              <a:pPr/>
              <a:t>9</a:t>
            </a:fld>
            <a:endParaRPr lang="en-US"/>
          </a:p>
        </p:txBody>
      </p:sp>
      <p:grpSp>
        <p:nvGrpSpPr>
          <p:cNvPr id="68613" name="Group 5"/>
          <p:cNvGrpSpPr>
            <a:grpSpLocks/>
          </p:cNvGrpSpPr>
          <p:nvPr/>
        </p:nvGrpSpPr>
        <p:grpSpPr bwMode="auto">
          <a:xfrm>
            <a:off x="4267200" y="4800600"/>
            <a:ext cx="3352800" cy="533400"/>
            <a:chOff x="2688" y="2592"/>
            <a:chExt cx="2112" cy="336"/>
          </a:xfrm>
        </p:grpSpPr>
        <p:sp>
          <p:nvSpPr>
            <p:cNvPr id="68614" name="AutoShape 6"/>
            <p:cNvSpPr>
              <a:spLocks noChangeArrowheads="1"/>
            </p:cNvSpPr>
            <p:nvPr/>
          </p:nvSpPr>
          <p:spPr bwMode="auto">
            <a:xfrm>
              <a:off x="2688" y="2592"/>
              <a:ext cx="528" cy="336"/>
            </a:xfrm>
            <a:prstGeom prst="cloudCallout">
              <a:avLst>
                <a:gd name="adj1" fmla="val -43750"/>
                <a:gd name="adj2" fmla="val 7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/>
            </a:p>
          </p:txBody>
        </p:sp>
        <p:sp>
          <p:nvSpPr>
            <p:cNvPr id="68615" name="AutoShape 7"/>
            <p:cNvSpPr>
              <a:spLocks noChangeArrowheads="1"/>
            </p:cNvSpPr>
            <p:nvPr/>
          </p:nvSpPr>
          <p:spPr bwMode="auto">
            <a:xfrm>
              <a:off x="3216" y="2592"/>
              <a:ext cx="528" cy="336"/>
            </a:xfrm>
            <a:prstGeom prst="cloudCallout">
              <a:avLst>
                <a:gd name="adj1" fmla="val -43750"/>
                <a:gd name="adj2" fmla="val 7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/>
            </a:p>
          </p:txBody>
        </p:sp>
        <p:sp>
          <p:nvSpPr>
            <p:cNvPr id="68616" name="AutoShape 8"/>
            <p:cNvSpPr>
              <a:spLocks noChangeArrowheads="1"/>
            </p:cNvSpPr>
            <p:nvPr/>
          </p:nvSpPr>
          <p:spPr bwMode="auto">
            <a:xfrm>
              <a:off x="4272" y="2592"/>
              <a:ext cx="528" cy="336"/>
            </a:xfrm>
            <a:prstGeom prst="cloudCallout">
              <a:avLst>
                <a:gd name="adj1" fmla="val -43750"/>
                <a:gd name="adj2" fmla="val 7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/>
            </a:p>
          </p:txBody>
        </p:sp>
        <p:sp>
          <p:nvSpPr>
            <p:cNvPr id="68617" name="AutoShape 9"/>
            <p:cNvSpPr>
              <a:spLocks noChangeArrowheads="1"/>
            </p:cNvSpPr>
            <p:nvPr/>
          </p:nvSpPr>
          <p:spPr bwMode="auto">
            <a:xfrm>
              <a:off x="3744" y="2592"/>
              <a:ext cx="528" cy="336"/>
            </a:xfrm>
            <a:prstGeom prst="cloudCallout">
              <a:avLst>
                <a:gd name="adj1" fmla="val -189204"/>
                <a:gd name="adj2" fmla="val 21279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/>
                <a:t>B</a:t>
              </a:r>
              <a:endParaRPr lang="en-US"/>
            </a:p>
          </p:txBody>
        </p:sp>
      </p:grpSp>
      <p:grpSp>
        <p:nvGrpSpPr>
          <p:cNvPr id="68659" name="Group 51"/>
          <p:cNvGrpSpPr>
            <a:grpSpLocks/>
          </p:cNvGrpSpPr>
          <p:nvPr/>
        </p:nvGrpSpPr>
        <p:grpSpPr bwMode="auto">
          <a:xfrm>
            <a:off x="304800" y="2819400"/>
            <a:ext cx="3581400" cy="2286000"/>
            <a:chOff x="192" y="1776"/>
            <a:chExt cx="2256" cy="1440"/>
          </a:xfrm>
        </p:grpSpPr>
        <p:sp>
          <p:nvSpPr>
            <p:cNvPr id="68611" name="Freeform 3"/>
            <p:cNvSpPr>
              <a:spLocks/>
            </p:cNvSpPr>
            <p:nvPr/>
          </p:nvSpPr>
          <p:spPr bwMode="auto">
            <a:xfrm>
              <a:off x="1920" y="1776"/>
              <a:ext cx="496" cy="1032"/>
            </a:xfrm>
            <a:custGeom>
              <a:avLst/>
              <a:gdLst>
                <a:gd name="T0" fmla="*/ 480 w 496"/>
                <a:gd name="T1" fmla="*/ 0 h 1032"/>
                <a:gd name="T2" fmla="*/ 480 w 496"/>
                <a:gd name="T3" fmla="*/ 576 h 1032"/>
                <a:gd name="T4" fmla="*/ 384 w 496"/>
                <a:gd name="T5" fmla="*/ 960 h 1032"/>
                <a:gd name="T6" fmla="*/ 0 w 496"/>
                <a:gd name="T7" fmla="*/ 1008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6" h="1032">
                  <a:moveTo>
                    <a:pt x="480" y="0"/>
                  </a:moveTo>
                  <a:cubicBezTo>
                    <a:pt x="488" y="208"/>
                    <a:pt x="496" y="416"/>
                    <a:pt x="480" y="576"/>
                  </a:cubicBezTo>
                  <a:cubicBezTo>
                    <a:pt x="464" y="736"/>
                    <a:pt x="464" y="888"/>
                    <a:pt x="384" y="960"/>
                  </a:cubicBezTo>
                  <a:cubicBezTo>
                    <a:pt x="304" y="1032"/>
                    <a:pt x="64" y="1000"/>
                    <a:pt x="0" y="1008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ysDot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2" name="Freeform 4"/>
            <p:cNvSpPr>
              <a:spLocks/>
            </p:cNvSpPr>
            <p:nvPr/>
          </p:nvSpPr>
          <p:spPr bwMode="auto">
            <a:xfrm flipV="1">
              <a:off x="1920" y="2880"/>
              <a:ext cx="528" cy="240"/>
            </a:xfrm>
            <a:custGeom>
              <a:avLst/>
              <a:gdLst>
                <a:gd name="T0" fmla="*/ 480 w 496"/>
                <a:gd name="T1" fmla="*/ 0 h 1032"/>
                <a:gd name="T2" fmla="*/ 480 w 496"/>
                <a:gd name="T3" fmla="*/ 576 h 1032"/>
                <a:gd name="T4" fmla="*/ 384 w 496"/>
                <a:gd name="T5" fmla="*/ 960 h 1032"/>
                <a:gd name="T6" fmla="*/ 0 w 496"/>
                <a:gd name="T7" fmla="*/ 1008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6" h="1032">
                  <a:moveTo>
                    <a:pt x="480" y="0"/>
                  </a:moveTo>
                  <a:cubicBezTo>
                    <a:pt x="488" y="208"/>
                    <a:pt x="496" y="416"/>
                    <a:pt x="480" y="576"/>
                  </a:cubicBezTo>
                  <a:cubicBezTo>
                    <a:pt x="464" y="736"/>
                    <a:pt x="464" y="888"/>
                    <a:pt x="384" y="960"/>
                  </a:cubicBezTo>
                  <a:cubicBezTo>
                    <a:pt x="304" y="1032"/>
                    <a:pt x="64" y="1000"/>
                    <a:pt x="0" y="1008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ysDot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8618" name="Group 10"/>
            <p:cNvGrpSpPr>
              <a:grpSpLocks/>
            </p:cNvGrpSpPr>
            <p:nvPr/>
          </p:nvGrpSpPr>
          <p:grpSpPr bwMode="auto">
            <a:xfrm>
              <a:off x="192" y="2496"/>
              <a:ext cx="1728" cy="720"/>
              <a:chOff x="192" y="2064"/>
              <a:chExt cx="1728" cy="720"/>
            </a:xfrm>
          </p:grpSpPr>
          <p:sp>
            <p:nvSpPr>
              <p:cNvPr id="68619" name="Text Box 11"/>
              <p:cNvSpPr txBox="1">
                <a:spLocks noChangeArrowheads="1"/>
              </p:cNvSpPr>
              <p:nvPr/>
            </p:nvSpPr>
            <p:spPr bwMode="auto">
              <a:xfrm>
                <a:off x="240" y="2160"/>
                <a:ext cx="1632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b="1"/>
                  <a:t>MEM  and IF req.  memory port</a:t>
                </a:r>
                <a:endParaRPr lang="en-US"/>
              </a:p>
            </p:txBody>
          </p:sp>
          <p:sp>
            <p:nvSpPr>
              <p:cNvPr id="68620" name="Oval 12"/>
              <p:cNvSpPr>
                <a:spLocks noChangeArrowheads="1"/>
              </p:cNvSpPr>
              <p:nvPr/>
            </p:nvSpPr>
            <p:spPr bwMode="auto">
              <a:xfrm>
                <a:off x="192" y="2064"/>
                <a:ext cx="1728" cy="7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8621" name="Group 13"/>
          <p:cNvGrpSpPr>
            <a:grpSpLocks/>
          </p:cNvGrpSpPr>
          <p:nvPr/>
        </p:nvGrpSpPr>
        <p:grpSpPr bwMode="auto">
          <a:xfrm>
            <a:off x="228600" y="2286000"/>
            <a:ext cx="8229600" cy="533400"/>
            <a:chOff x="144" y="1008"/>
            <a:chExt cx="5184" cy="336"/>
          </a:xfrm>
        </p:grpSpPr>
        <p:grpSp>
          <p:nvGrpSpPr>
            <p:cNvPr id="68622" name="Group 14"/>
            <p:cNvGrpSpPr>
              <a:grpSpLocks/>
            </p:cNvGrpSpPr>
            <p:nvPr/>
          </p:nvGrpSpPr>
          <p:grpSpPr bwMode="auto">
            <a:xfrm>
              <a:off x="576" y="1056"/>
              <a:ext cx="2640" cy="288"/>
              <a:chOff x="864" y="2304"/>
              <a:chExt cx="2640" cy="288"/>
            </a:xfrm>
          </p:grpSpPr>
          <p:sp>
            <p:nvSpPr>
              <p:cNvPr id="68623" name="Rectangle 15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528" cy="28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CC6600"/>
                    </a:solidFill>
                  </a:rPr>
                  <a:t>IF</a:t>
                </a:r>
                <a:endParaRPr lang="en-US"/>
              </a:p>
            </p:txBody>
          </p:sp>
          <p:sp>
            <p:nvSpPr>
              <p:cNvPr id="68624" name="Rectangle 16"/>
              <p:cNvSpPr>
                <a:spLocks noChangeArrowheads="1"/>
              </p:cNvSpPr>
              <p:nvPr/>
            </p:nvSpPr>
            <p:spPr bwMode="auto">
              <a:xfrm>
                <a:off x="2976" y="2304"/>
                <a:ext cx="528" cy="288"/>
              </a:xfrm>
              <a:prstGeom prst="rect">
                <a:avLst/>
              </a:prstGeom>
              <a:solidFill>
                <a:srgbClr val="33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CC6600"/>
                    </a:solidFill>
                  </a:rPr>
                  <a:t>WB</a:t>
                </a:r>
                <a:endParaRPr lang="en-US"/>
              </a:p>
            </p:txBody>
          </p:sp>
          <p:sp>
            <p:nvSpPr>
              <p:cNvPr id="68625" name="Rectangle 17"/>
              <p:cNvSpPr>
                <a:spLocks noChangeArrowheads="1"/>
              </p:cNvSpPr>
              <p:nvPr/>
            </p:nvSpPr>
            <p:spPr bwMode="auto">
              <a:xfrm>
                <a:off x="2448" y="2304"/>
                <a:ext cx="528" cy="288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CC6600"/>
                    </a:solidFill>
                  </a:rPr>
                  <a:t>MEM</a:t>
                </a:r>
                <a:endParaRPr lang="en-US"/>
              </a:p>
            </p:txBody>
          </p:sp>
          <p:sp>
            <p:nvSpPr>
              <p:cNvPr id="68626" name="Rectangle 18"/>
              <p:cNvSpPr>
                <a:spLocks noChangeArrowheads="1"/>
              </p:cNvSpPr>
              <p:nvPr/>
            </p:nvSpPr>
            <p:spPr bwMode="auto">
              <a:xfrm>
                <a:off x="1920" y="2304"/>
                <a:ext cx="528" cy="288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FFFFCC"/>
                    </a:solidFill>
                  </a:rPr>
                  <a:t>EX</a:t>
                </a:r>
                <a:endParaRPr lang="en-US"/>
              </a:p>
            </p:txBody>
          </p:sp>
          <p:sp>
            <p:nvSpPr>
              <p:cNvPr id="68627" name="Rectangle 19"/>
              <p:cNvSpPr>
                <a:spLocks noChangeArrowheads="1"/>
              </p:cNvSpPr>
              <p:nvPr/>
            </p:nvSpPr>
            <p:spPr bwMode="auto">
              <a:xfrm>
                <a:off x="1392" y="2304"/>
                <a:ext cx="528" cy="288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CC6600"/>
                    </a:solidFill>
                  </a:rPr>
                  <a:t>ID</a:t>
                </a:r>
                <a:endParaRPr lang="en-US"/>
              </a:p>
            </p:txBody>
          </p:sp>
        </p:grpSp>
        <p:sp>
          <p:nvSpPr>
            <p:cNvPr id="68628" name="Text Box 20"/>
            <p:cNvSpPr txBox="1">
              <a:spLocks noChangeArrowheads="1"/>
            </p:cNvSpPr>
            <p:nvPr/>
          </p:nvSpPr>
          <p:spPr bwMode="auto">
            <a:xfrm>
              <a:off x="3600" y="1056"/>
              <a:ext cx="1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b="1"/>
                <a:t>ld    R3,  8(R2)</a:t>
              </a:r>
              <a:endParaRPr lang="en-US"/>
            </a:p>
          </p:txBody>
        </p:sp>
        <p:sp>
          <p:nvSpPr>
            <p:cNvPr id="68629" name="Text Box 21"/>
            <p:cNvSpPr txBox="1">
              <a:spLocks noChangeArrowheads="1"/>
            </p:cNvSpPr>
            <p:nvPr/>
          </p:nvSpPr>
          <p:spPr bwMode="auto">
            <a:xfrm>
              <a:off x="144" y="1008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800" b="1" i="1"/>
                <a:t>i</a:t>
              </a:r>
              <a:endParaRPr lang="en-US"/>
            </a:p>
          </p:txBody>
        </p:sp>
      </p:grpSp>
      <p:grpSp>
        <p:nvGrpSpPr>
          <p:cNvPr id="68630" name="Group 22"/>
          <p:cNvGrpSpPr>
            <a:grpSpLocks/>
          </p:cNvGrpSpPr>
          <p:nvPr/>
        </p:nvGrpSpPr>
        <p:grpSpPr bwMode="auto">
          <a:xfrm>
            <a:off x="381000" y="3048000"/>
            <a:ext cx="5562600" cy="519113"/>
            <a:chOff x="240" y="1488"/>
            <a:chExt cx="3504" cy="327"/>
          </a:xfrm>
        </p:grpSpPr>
        <p:grpSp>
          <p:nvGrpSpPr>
            <p:cNvPr id="68631" name="Group 23"/>
            <p:cNvGrpSpPr>
              <a:grpSpLocks/>
            </p:cNvGrpSpPr>
            <p:nvPr/>
          </p:nvGrpSpPr>
          <p:grpSpPr bwMode="auto">
            <a:xfrm>
              <a:off x="1104" y="1488"/>
              <a:ext cx="2640" cy="288"/>
              <a:chOff x="864" y="2304"/>
              <a:chExt cx="2640" cy="288"/>
            </a:xfrm>
          </p:grpSpPr>
          <p:sp>
            <p:nvSpPr>
              <p:cNvPr id="68632" name="Rectangle 24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528" cy="28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CC6600"/>
                    </a:solidFill>
                  </a:rPr>
                  <a:t>IF</a:t>
                </a:r>
                <a:endParaRPr lang="en-US"/>
              </a:p>
            </p:txBody>
          </p:sp>
          <p:sp>
            <p:nvSpPr>
              <p:cNvPr id="68633" name="Rectangle 25"/>
              <p:cNvSpPr>
                <a:spLocks noChangeArrowheads="1"/>
              </p:cNvSpPr>
              <p:nvPr/>
            </p:nvSpPr>
            <p:spPr bwMode="auto">
              <a:xfrm>
                <a:off x="2976" y="2304"/>
                <a:ext cx="528" cy="288"/>
              </a:xfrm>
              <a:prstGeom prst="rect">
                <a:avLst/>
              </a:prstGeom>
              <a:solidFill>
                <a:srgbClr val="33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CC6600"/>
                    </a:solidFill>
                  </a:rPr>
                  <a:t>WB</a:t>
                </a:r>
                <a:endParaRPr lang="en-US"/>
              </a:p>
            </p:txBody>
          </p:sp>
          <p:sp>
            <p:nvSpPr>
              <p:cNvPr id="68634" name="Rectangle 26"/>
              <p:cNvSpPr>
                <a:spLocks noChangeArrowheads="1"/>
              </p:cNvSpPr>
              <p:nvPr/>
            </p:nvSpPr>
            <p:spPr bwMode="auto">
              <a:xfrm>
                <a:off x="2448" y="2304"/>
                <a:ext cx="528" cy="288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CC6600"/>
                    </a:solidFill>
                  </a:rPr>
                  <a:t>MEM</a:t>
                </a:r>
                <a:endParaRPr lang="en-US"/>
              </a:p>
            </p:txBody>
          </p:sp>
          <p:sp>
            <p:nvSpPr>
              <p:cNvPr id="68635" name="Rectangle 27"/>
              <p:cNvSpPr>
                <a:spLocks noChangeArrowheads="1"/>
              </p:cNvSpPr>
              <p:nvPr/>
            </p:nvSpPr>
            <p:spPr bwMode="auto">
              <a:xfrm>
                <a:off x="1920" y="2304"/>
                <a:ext cx="528" cy="288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FFFFCC"/>
                    </a:solidFill>
                  </a:rPr>
                  <a:t>EX</a:t>
                </a:r>
                <a:endParaRPr lang="en-US"/>
              </a:p>
            </p:txBody>
          </p:sp>
          <p:sp>
            <p:nvSpPr>
              <p:cNvPr id="68636" name="Rectangle 28"/>
              <p:cNvSpPr>
                <a:spLocks noChangeArrowheads="1"/>
              </p:cNvSpPr>
              <p:nvPr/>
            </p:nvSpPr>
            <p:spPr bwMode="auto">
              <a:xfrm>
                <a:off x="1392" y="2304"/>
                <a:ext cx="528" cy="288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CC6600"/>
                    </a:solidFill>
                  </a:rPr>
                  <a:t>ID</a:t>
                </a:r>
                <a:endParaRPr lang="en-US"/>
              </a:p>
            </p:txBody>
          </p:sp>
        </p:grpSp>
        <p:sp>
          <p:nvSpPr>
            <p:cNvPr id="68637" name="Text Box 29"/>
            <p:cNvSpPr txBox="1">
              <a:spLocks noChangeArrowheads="1"/>
            </p:cNvSpPr>
            <p:nvPr/>
          </p:nvSpPr>
          <p:spPr bwMode="auto">
            <a:xfrm>
              <a:off x="240" y="1488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800" b="1" i="1"/>
                <a:t>i + 1</a:t>
              </a:r>
              <a:endParaRPr lang="en-US"/>
            </a:p>
          </p:txBody>
        </p:sp>
      </p:grpSp>
      <p:grpSp>
        <p:nvGrpSpPr>
          <p:cNvPr id="68638" name="Group 30"/>
          <p:cNvGrpSpPr>
            <a:grpSpLocks/>
          </p:cNvGrpSpPr>
          <p:nvPr/>
        </p:nvGrpSpPr>
        <p:grpSpPr bwMode="auto">
          <a:xfrm>
            <a:off x="304800" y="3657600"/>
            <a:ext cx="6477000" cy="533400"/>
            <a:chOff x="192" y="1872"/>
            <a:chExt cx="4080" cy="336"/>
          </a:xfrm>
        </p:grpSpPr>
        <p:grpSp>
          <p:nvGrpSpPr>
            <p:cNvPr id="68639" name="Group 31"/>
            <p:cNvGrpSpPr>
              <a:grpSpLocks/>
            </p:cNvGrpSpPr>
            <p:nvPr/>
          </p:nvGrpSpPr>
          <p:grpSpPr bwMode="auto">
            <a:xfrm>
              <a:off x="1632" y="1920"/>
              <a:ext cx="2640" cy="288"/>
              <a:chOff x="864" y="2304"/>
              <a:chExt cx="2640" cy="288"/>
            </a:xfrm>
          </p:grpSpPr>
          <p:sp>
            <p:nvSpPr>
              <p:cNvPr id="68640" name="Rectangle 32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528" cy="28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CC6600"/>
                    </a:solidFill>
                  </a:rPr>
                  <a:t>IF</a:t>
                </a:r>
                <a:endParaRPr lang="en-US"/>
              </a:p>
            </p:txBody>
          </p:sp>
          <p:sp>
            <p:nvSpPr>
              <p:cNvPr id="68641" name="Rectangle 33"/>
              <p:cNvSpPr>
                <a:spLocks noChangeArrowheads="1"/>
              </p:cNvSpPr>
              <p:nvPr/>
            </p:nvSpPr>
            <p:spPr bwMode="auto">
              <a:xfrm>
                <a:off x="2976" y="2304"/>
                <a:ext cx="528" cy="288"/>
              </a:xfrm>
              <a:prstGeom prst="rect">
                <a:avLst/>
              </a:prstGeom>
              <a:solidFill>
                <a:srgbClr val="33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CC6600"/>
                    </a:solidFill>
                  </a:rPr>
                  <a:t>WB</a:t>
                </a:r>
                <a:endParaRPr lang="en-US"/>
              </a:p>
            </p:txBody>
          </p:sp>
          <p:sp>
            <p:nvSpPr>
              <p:cNvPr id="68642" name="Rectangle 34"/>
              <p:cNvSpPr>
                <a:spLocks noChangeArrowheads="1"/>
              </p:cNvSpPr>
              <p:nvPr/>
            </p:nvSpPr>
            <p:spPr bwMode="auto">
              <a:xfrm>
                <a:off x="2448" y="2304"/>
                <a:ext cx="528" cy="288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CC6600"/>
                    </a:solidFill>
                  </a:rPr>
                  <a:t>MEM</a:t>
                </a:r>
                <a:endParaRPr lang="en-US"/>
              </a:p>
            </p:txBody>
          </p:sp>
          <p:sp>
            <p:nvSpPr>
              <p:cNvPr id="68643" name="Rectangle 35"/>
              <p:cNvSpPr>
                <a:spLocks noChangeArrowheads="1"/>
              </p:cNvSpPr>
              <p:nvPr/>
            </p:nvSpPr>
            <p:spPr bwMode="auto">
              <a:xfrm>
                <a:off x="1920" y="2304"/>
                <a:ext cx="528" cy="288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FFFFCC"/>
                    </a:solidFill>
                  </a:rPr>
                  <a:t>EX</a:t>
                </a:r>
                <a:endParaRPr lang="en-US"/>
              </a:p>
            </p:txBody>
          </p:sp>
          <p:sp>
            <p:nvSpPr>
              <p:cNvPr id="68644" name="Rectangle 36"/>
              <p:cNvSpPr>
                <a:spLocks noChangeArrowheads="1"/>
              </p:cNvSpPr>
              <p:nvPr/>
            </p:nvSpPr>
            <p:spPr bwMode="auto">
              <a:xfrm>
                <a:off x="1392" y="2304"/>
                <a:ext cx="528" cy="288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CC6600"/>
                    </a:solidFill>
                  </a:rPr>
                  <a:t>ID</a:t>
                </a:r>
                <a:endParaRPr lang="en-US"/>
              </a:p>
            </p:txBody>
          </p:sp>
        </p:grpSp>
        <p:sp>
          <p:nvSpPr>
            <p:cNvPr id="68645" name="Text Box 37"/>
            <p:cNvSpPr txBox="1">
              <a:spLocks noChangeArrowheads="1"/>
            </p:cNvSpPr>
            <p:nvPr/>
          </p:nvSpPr>
          <p:spPr bwMode="auto">
            <a:xfrm>
              <a:off x="192" y="1872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800" b="1" i="1"/>
                <a:t>i + 2 </a:t>
              </a:r>
              <a:endParaRPr lang="en-US"/>
            </a:p>
          </p:txBody>
        </p:sp>
      </p:grpSp>
      <p:grpSp>
        <p:nvGrpSpPr>
          <p:cNvPr id="68646" name="Group 38"/>
          <p:cNvGrpSpPr>
            <a:grpSpLocks/>
          </p:cNvGrpSpPr>
          <p:nvPr/>
        </p:nvGrpSpPr>
        <p:grpSpPr bwMode="auto">
          <a:xfrm>
            <a:off x="381000" y="4800600"/>
            <a:ext cx="3886200" cy="533400"/>
            <a:chOff x="240" y="2592"/>
            <a:chExt cx="2448" cy="336"/>
          </a:xfrm>
        </p:grpSpPr>
        <p:sp>
          <p:nvSpPr>
            <p:cNvPr id="68647" name="Rectangle 39"/>
            <p:cNvSpPr>
              <a:spLocks noChangeArrowheads="1"/>
            </p:cNvSpPr>
            <p:nvPr/>
          </p:nvSpPr>
          <p:spPr bwMode="auto">
            <a:xfrm>
              <a:off x="2160" y="2640"/>
              <a:ext cx="528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solidFill>
                    <a:srgbClr val="CC6600"/>
                  </a:solidFill>
                </a:rPr>
                <a:t>IF</a:t>
              </a:r>
              <a:endParaRPr lang="en-US"/>
            </a:p>
          </p:txBody>
        </p:sp>
        <p:sp>
          <p:nvSpPr>
            <p:cNvPr id="68648" name="Text Box 40"/>
            <p:cNvSpPr txBox="1">
              <a:spLocks noChangeArrowheads="1"/>
            </p:cNvSpPr>
            <p:nvPr/>
          </p:nvSpPr>
          <p:spPr bwMode="auto">
            <a:xfrm>
              <a:off x="240" y="2592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800" b="1" i="1"/>
                <a:t>i + 3 </a:t>
              </a:r>
              <a:endParaRPr lang="en-US"/>
            </a:p>
          </p:txBody>
        </p:sp>
      </p:grpSp>
      <p:grpSp>
        <p:nvGrpSpPr>
          <p:cNvPr id="68649" name="Group 41"/>
          <p:cNvGrpSpPr>
            <a:grpSpLocks/>
          </p:cNvGrpSpPr>
          <p:nvPr/>
        </p:nvGrpSpPr>
        <p:grpSpPr bwMode="auto">
          <a:xfrm>
            <a:off x="381000" y="5791200"/>
            <a:ext cx="8077200" cy="533400"/>
            <a:chOff x="240" y="3216"/>
            <a:chExt cx="5088" cy="336"/>
          </a:xfrm>
        </p:grpSpPr>
        <p:grpSp>
          <p:nvGrpSpPr>
            <p:cNvPr id="68650" name="Group 42"/>
            <p:cNvGrpSpPr>
              <a:grpSpLocks/>
            </p:cNvGrpSpPr>
            <p:nvPr/>
          </p:nvGrpSpPr>
          <p:grpSpPr bwMode="auto">
            <a:xfrm>
              <a:off x="2688" y="3264"/>
              <a:ext cx="2640" cy="288"/>
              <a:chOff x="864" y="2304"/>
              <a:chExt cx="2640" cy="288"/>
            </a:xfrm>
          </p:grpSpPr>
          <p:sp>
            <p:nvSpPr>
              <p:cNvPr id="68651" name="Rectangle 43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528" cy="28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CC6600"/>
                    </a:solidFill>
                  </a:rPr>
                  <a:t>IF</a:t>
                </a:r>
                <a:endParaRPr lang="en-US"/>
              </a:p>
            </p:txBody>
          </p:sp>
          <p:sp>
            <p:nvSpPr>
              <p:cNvPr id="68652" name="Rectangle 44"/>
              <p:cNvSpPr>
                <a:spLocks noChangeArrowheads="1"/>
              </p:cNvSpPr>
              <p:nvPr/>
            </p:nvSpPr>
            <p:spPr bwMode="auto">
              <a:xfrm>
                <a:off x="2976" y="2304"/>
                <a:ext cx="528" cy="288"/>
              </a:xfrm>
              <a:prstGeom prst="rect">
                <a:avLst/>
              </a:prstGeom>
              <a:solidFill>
                <a:srgbClr val="33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CC6600"/>
                    </a:solidFill>
                  </a:rPr>
                  <a:t>WB</a:t>
                </a:r>
                <a:endParaRPr lang="en-US"/>
              </a:p>
            </p:txBody>
          </p:sp>
          <p:sp>
            <p:nvSpPr>
              <p:cNvPr id="68653" name="Rectangle 45"/>
              <p:cNvSpPr>
                <a:spLocks noChangeArrowheads="1"/>
              </p:cNvSpPr>
              <p:nvPr/>
            </p:nvSpPr>
            <p:spPr bwMode="auto">
              <a:xfrm>
                <a:off x="2448" y="2304"/>
                <a:ext cx="528" cy="288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CC6600"/>
                    </a:solidFill>
                  </a:rPr>
                  <a:t>MEM</a:t>
                </a:r>
                <a:endParaRPr lang="en-US"/>
              </a:p>
            </p:txBody>
          </p:sp>
          <p:sp>
            <p:nvSpPr>
              <p:cNvPr id="68654" name="Rectangle 46"/>
              <p:cNvSpPr>
                <a:spLocks noChangeArrowheads="1"/>
              </p:cNvSpPr>
              <p:nvPr/>
            </p:nvSpPr>
            <p:spPr bwMode="auto">
              <a:xfrm>
                <a:off x="1920" y="2304"/>
                <a:ext cx="528" cy="288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FFFFCC"/>
                    </a:solidFill>
                  </a:rPr>
                  <a:t>EX</a:t>
                </a:r>
                <a:endParaRPr lang="en-US"/>
              </a:p>
            </p:txBody>
          </p:sp>
          <p:sp>
            <p:nvSpPr>
              <p:cNvPr id="68655" name="Rectangle 47"/>
              <p:cNvSpPr>
                <a:spLocks noChangeArrowheads="1"/>
              </p:cNvSpPr>
              <p:nvPr/>
            </p:nvSpPr>
            <p:spPr bwMode="auto">
              <a:xfrm>
                <a:off x="1392" y="2304"/>
                <a:ext cx="528" cy="288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b="1">
                    <a:solidFill>
                      <a:srgbClr val="CC6600"/>
                    </a:solidFill>
                  </a:rPr>
                  <a:t>ID</a:t>
                </a:r>
                <a:endParaRPr lang="en-US"/>
              </a:p>
            </p:txBody>
          </p:sp>
        </p:grpSp>
        <p:sp>
          <p:nvSpPr>
            <p:cNvPr id="68656" name="Text Box 48"/>
            <p:cNvSpPr txBox="1">
              <a:spLocks noChangeArrowheads="1"/>
            </p:cNvSpPr>
            <p:nvPr/>
          </p:nvSpPr>
          <p:spPr bwMode="auto">
            <a:xfrm>
              <a:off x="240" y="3216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800" b="1" i="1"/>
                <a:t>i + 3 </a:t>
              </a:r>
              <a:endParaRPr lang="en-US"/>
            </a:p>
          </p:txBody>
        </p:sp>
      </p:grpSp>
      <p:sp>
        <p:nvSpPr>
          <p:cNvPr id="68657" name="AutoShape 49"/>
          <p:cNvSpPr>
            <a:spLocks noChangeArrowheads="1"/>
          </p:cNvSpPr>
          <p:nvPr/>
        </p:nvSpPr>
        <p:spPr bwMode="auto">
          <a:xfrm>
            <a:off x="3429000" y="4800600"/>
            <a:ext cx="838200" cy="5334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/>
              <a:t>B</a:t>
            </a:r>
            <a:endParaRPr lang="en-US"/>
          </a:p>
        </p:txBody>
      </p:sp>
      <p:sp>
        <p:nvSpPr>
          <p:cNvPr id="68658" name="Text Box 50"/>
          <p:cNvSpPr txBox="1">
            <a:spLocks noChangeArrowheads="1"/>
          </p:cNvSpPr>
          <p:nvPr/>
        </p:nvSpPr>
        <p:spPr bwMode="auto">
          <a:xfrm>
            <a:off x="533400" y="14478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>
                <a:solidFill>
                  <a:schemeClr val="accent2"/>
                </a:solidFill>
                <a:latin typeface="Comic Sans MS" charset="0"/>
              </a:rPr>
              <a:t>Assume a single memory port</a:t>
            </a:r>
          </a:p>
        </p:txBody>
      </p:sp>
    </p:spTree>
    <p:extLst>
      <p:ext uri="{BB962C8B-B14F-4D97-AF65-F5344CB8AC3E}">
        <p14:creationId xmlns:p14="http://schemas.microsoft.com/office/powerpoint/2010/main" val="204681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57" grpId="0" animBg="1" autoUpdateAnimBg="0"/>
      <p:bldP spid="68658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D693CA65F26D4F89AC4289CDD19665" ma:contentTypeVersion="4" ma:contentTypeDescription="Create a new document." ma:contentTypeScope="" ma:versionID="e301fe3681a36b60521f1f63624b9472">
  <xsd:schema xmlns:xsd="http://www.w3.org/2001/XMLSchema" xmlns:xs="http://www.w3.org/2001/XMLSchema" xmlns:p="http://schemas.microsoft.com/office/2006/metadata/properties" xmlns:ns2="e27e6e1a-efc5-4176-8587-bd2b78f10b68" targetNamespace="http://schemas.microsoft.com/office/2006/metadata/properties" ma:root="true" ma:fieldsID="ed49114336067ae4f788c13e122127c6" ns2:_="">
    <xsd:import namespace="e27e6e1a-efc5-4176-8587-bd2b78f10b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7e6e1a-efc5-4176-8587-bd2b78f10b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540776-F092-4905-BEB7-20D9BF4F5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3E186C-F821-42C9-8BC0-84115DD9520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30E0ABD-D00A-4E99-89D2-73B3072B73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7e6e1a-efc5-4176-8587-bd2b78f10b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30738</TotalTime>
  <Words>2388</Words>
  <Application>Microsoft Office PowerPoint</Application>
  <PresentationFormat>On-screen Show (4:3)</PresentationFormat>
  <Paragraphs>605</Paragraphs>
  <Slides>36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Comic Sans MS</vt:lpstr>
      <vt:lpstr>Courier</vt:lpstr>
      <vt:lpstr>Times New Roman</vt:lpstr>
      <vt:lpstr>Wingdings</vt:lpstr>
      <vt:lpstr>Office Theme</vt:lpstr>
      <vt:lpstr>Course Outline</vt:lpstr>
      <vt:lpstr>Grading</vt:lpstr>
      <vt:lpstr>Moore’s Law</vt:lpstr>
      <vt:lpstr>Moore’s Law : Other Implications</vt:lpstr>
      <vt:lpstr>Amdahl’s Law</vt:lpstr>
      <vt:lpstr>Pipelining : Review</vt:lpstr>
      <vt:lpstr>Pipelined Processor  Datapath</vt:lpstr>
      <vt:lpstr>Pipeline Hazards</vt:lpstr>
      <vt:lpstr>Structural Hazard</vt:lpstr>
      <vt:lpstr>Data Dependence</vt:lpstr>
      <vt:lpstr>Data  Hazard </vt:lpstr>
      <vt:lpstr>Data Hazard Solutions</vt:lpstr>
      <vt:lpstr>Data Hazard Solutions (contd.)</vt:lpstr>
      <vt:lpstr>Processor Datapath for Forwarding</vt:lpstr>
      <vt:lpstr>Data Hazard Solutions</vt:lpstr>
      <vt:lpstr>Forwarding may not always Work!</vt:lpstr>
      <vt:lpstr>Data Hazard Solutions</vt:lpstr>
      <vt:lpstr>Control Hazard </vt:lpstr>
      <vt:lpstr>Pipelined MIPS Datapath</vt:lpstr>
      <vt:lpstr>Control Hazard Solutions</vt:lpstr>
      <vt:lpstr>Delayed Branching</vt:lpstr>
      <vt:lpstr>Dynamic Branch Prediction</vt:lpstr>
      <vt:lpstr>Simple 1-bit Branch Prediction</vt:lpstr>
      <vt:lpstr>2-bit Branch Prediction</vt:lpstr>
      <vt:lpstr>2-bit Prediction</vt:lpstr>
      <vt:lpstr>Branch Target Buffer</vt:lpstr>
      <vt:lpstr>Other Branch Prediction Schemes</vt:lpstr>
      <vt:lpstr>2-Level Branch Prediction</vt:lpstr>
      <vt:lpstr>2-Level Prediction (contd.)</vt:lpstr>
      <vt:lpstr>GAg and  GAp Schemes</vt:lpstr>
      <vt:lpstr>PAp Scheme</vt:lpstr>
      <vt:lpstr>Comparison of 2-Level Schemes</vt:lpstr>
      <vt:lpstr>G-Share and Other Predictors</vt:lpstr>
      <vt:lpstr>Hybrid Predictors</vt:lpstr>
      <vt:lpstr>Tournament Predictor in 21264</vt:lpstr>
      <vt:lpstr>Indirect Branches</vt:lpstr>
    </vt:vector>
  </TitlesOfParts>
  <Company>IISc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E0-243: Computer Architecture</dc:title>
  <dc:creator>medha</dc:creator>
  <cp:lastModifiedBy>Kawin M</cp:lastModifiedBy>
  <cp:revision>142</cp:revision>
  <dcterms:created xsi:type="dcterms:W3CDTF">2004-07-30T11:33:57Z</dcterms:created>
  <dcterms:modified xsi:type="dcterms:W3CDTF">2021-08-18T09:10:46Z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0x0101009CD693CA65F26D4F89AC4289CDD19665</vt:lpwstr>
  </property>
</Properties>
</file>