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99" r:id="rId2"/>
    <p:sldMasterId id="2147483711" r:id="rId3"/>
  </p:sldMasterIdLst>
  <p:notesMasterIdLst>
    <p:notesMasterId r:id="rId47"/>
  </p:notesMasterIdLst>
  <p:handoutMasterIdLst>
    <p:handoutMasterId r:id="rId48"/>
  </p:handoutMasterIdLst>
  <p:sldIdLst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372" r:id="rId25"/>
    <p:sldId id="441" r:id="rId26"/>
    <p:sldId id="398" r:id="rId27"/>
    <p:sldId id="417" r:id="rId28"/>
    <p:sldId id="480" r:id="rId29"/>
    <p:sldId id="379" r:id="rId30"/>
    <p:sldId id="450" r:id="rId31"/>
    <p:sldId id="451" r:id="rId32"/>
    <p:sldId id="452" r:id="rId33"/>
    <p:sldId id="481" r:id="rId34"/>
    <p:sldId id="400" r:id="rId35"/>
    <p:sldId id="397" r:id="rId36"/>
    <p:sldId id="381" r:id="rId37"/>
    <p:sldId id="415" r:id="rId38"/>
    <p:sldId id="416" r:id="rId39"/>
    <p:sldId id="428" r:id="rId40"/>
    <p:sldId id="446" r:id="rId41"/>
    <p:sldId id="447" r:id="rId42"/>
    <p:sldId id="454" r:id="rId43"/>
    <p:sldId id="482" r:id="rId44"/>
    <p:sldId id="483" r:id="rId45"/>
    <p:sldId id="484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20000"/>
      </a:spcBef>
      <a:spcAft>
        <a:spcPct val="10000"/>
      </a:spcAft>
      <a:buClr>
        <a:srgbClr val="003399"/>
      </a:buClr>
      <a:buFont typeface="Wingdings" pitchFamily="2" charset="2"/>
      <a:buChar char="n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20000"/>
      </a:spcBef>
      <a:spcAft>
        <a:spcPct val="10000"/>
      </a:spcAft>
      <a:buClr>
        <a:srgbClr val="003399"/>
      </a:buClr>
      <a:buFont typeface="Wingdings" pitchFamily="2" charset="2"/>
      <a:buChar char="n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20000"/>
      </a:spcBef>
      <a:spcAft>
        <a:spcPct val="10000"/>
      </a:spcAft>
      <a:buClr>
        <a:srgbClr val="003399"/>
      </a:buClr>
      <a:buFont typeface="Wingdings" pitchFamily="2" charset="2"/>
      <a:buChar char="n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20000"/>
      </a:spcBef>
      <a:spcAft>
        <a:spcPct val="10000"/>
      </a:spcAft>
      <a:buClr>
        <a:srgbClr val="003399"/>
      </a:buClr>
      <a:buFont typeface="Wingdings" pitchFamily="2" charset="2"/>
      <a:buChar char="n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20000"/>
      </a:spcBef>
      <a:spcAft>
        <a:spcPct val="10000"/>
      </a:spcAft>
      <a:buClr>
        <a:srgbClr val="003399"/>
      </a:buClr>
      <a:buFont typeface="Wingdings" pitchFamily="2" charset="2"/>
      <a:buChar char="n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CCFF"/>
    <a:srgbClr val="CCFFCC"/>
    <a:srgbClr val="0066FF"/>
    <a:srgbClr val="249526"/>
    <a:srgbClr val="DDDDDD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337" autoAdjust="0"/>
  </p:normalViewPr>
  <p:slideViewPr>
    <p:cSldViewPr>
      <p:cViewPr>
        <p:scale>
          <a:sx n="85" d="100"/>
          <a:sy n="85" d="100"/>
        </p:scale>
        <p:origin x="-648" y="-15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26" Type="http://schemas.openxmlformats.org/officeDocument/2006/relationships/slide" Target="slides/slide23.xml"/><Relationship Id="rId50" Type="http://schemas.openxmlformats.org/officeDocument/2006/relationships/presProps" Target="presProps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21" Type="http://schemas.openxmlformats.org/officeDocument/2006/relationships/slide" Target="slides/slide18.xml"/><Relationship Id="rId55" Type="http://schemas.openxmlformats.org/officeDocument/2006/relationships/customXml" Target="../customXml/item2.xml"/><Relationship Id="rId7" Type="http://schemas.openxmlformats.org/officeDocument/2006/relationships/slide" Target="slides/slide4.xml"/><Relationship Id="rId16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53" Type="http://schemas.openxmlformats.org/officeDocument/2006/relationships/tableStyles" Target="tableStyles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52" Type="http://schemas.openxmlformats.org/officeDocument/2006/relationships/theme" Target="theme/theme1.xml"/><Relationship Id="rId44" Type="http://schemas.openxmlformats.org/officeDocument/2006/relationships/slide" Target="slides/slide41.xml"/><Relationship Id="rId31" Type="http://schemas.openxmlformats.org/officeDocument/2006/relationships/slide" Target="slides/slide28.xml"/><Relationship Id="rId10" Type="http://schemas.openxmlformats.org/officeDocument/2006/relationships/slide" Target="slides/slide7.xml"/><Relationship Id="rId14" Type="http://schemas.openxmlformats.org/officeDocument/2006/relationships/slide" Target="slides/slide11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56" Type="http://schemas.openxmlformats.org/officeDocument/2006/relationships/customXml" Target="../customXml/item3.xml"/><Relationship Id="rId51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7" Type="http://schemas.openxmlformats.org/officeDocument/2006/relationships/slide" Target="slides/slide14.xml"/><Relationship Id="rId46" Type="http://schemas.openxmlformats.org/officeDocument/2006/relationships/slide" Target="slides/slide43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5" Type="http://schemas.openxmlformats.org/officeDocument/2006/relationships/slide" Target="slides/slide22.xml"/><Relationship Id="rId12" Type="http://schemas.openxmlformats.org/officeDocument/2006/relationships/slide" Target="slides/slide9.xml"/><Relationship Id="rId41" Type="http://schemas.openxmlformats.org/officeDocument/2006/relationships/slide" Target="slides/slide38.xml"/><Relationship Id="rId20" Type="http://schemas.openxmlformats.org/officeDocument/2006/relationships/slide" Target="slides/slide17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49" Type="http://schemas.openxmlformats.org/officeDocument/2006/relationships/printerSettings" Target="printerSettings/printerSettings1.bin"/><Relationship Id="rId36" Type="http://schemas.openxmlformats.org/officeDocument/2006/relationships/slide" Target="slides/slide33.xml"/><Relationship Id="rId23" Type="http://schemas.openxmlformats.org/officeDocument/2006/relationships/slide" Target="slides/slide20.xml"/><Relationship Id="rId28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90C40777-D77A-4C92-9523-FD86AE204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4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2A8A1C8-46A1-4200-A2B0-ABB0CF413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88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DD102-42E1-43F8-99B5-EB87CF922053}" type="slidenum">
              <a:rPr lang="en-US"/>
              <a:pPr/>
              <a:t>24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Fixme: update correlation table – make fonts larger in example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04574-2FA8-451E-AB23-524B6ECE0688}" type="slidenum">
              <a:rPr lang="en-US"/>
              <a:pPr/>
              <a:t>27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addresses to be consistent – make numbers larger, darker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04574-2FA8-451E-AB23-524B6ECE0688}" type="slidenum">
              <a:rPr lang="en-US"/>
              <a:pPr/>
              <a:t>31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addresses to be consistent – make numbers larger, darker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B3D1D-D4F3-4878-87BD-717F613181E5}" type="slidenum">
              <a:rPr lang="en-US"/>
              <a:pPr/>
              <a:t>32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absolute prefetch addresses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FEEA7-F5FC-401A-8134-40F5598F8B52}" type="slidenum">
              <a:rPr lang="en-US"/>
              <a:pPr/>
              <a:t>34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2C221-7F06-4556-A3C0-296FCBCF5FD5}" type="slidenum">
              <a:rPr lang="en-US"/>
              <a:pPr/>
              <a:t>36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6629400" cy="1836738"/>
          </a:xfrm>
        </p:spPr>
        <p:txBody>
          <a:bodyPr/>
          <a:lstStyle>
            <a:lvl1pPr>
              <a:defRPr sz="3600" b="0" u="none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429000"/>
            <a:ext cx="6858000" cy="1404938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b="1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520740B-4CE1-4A2A-A952-EEBB28C971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838200" y="5181600"/>
            <a:ext cx="6858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/>
              <a:t>Electrical and Computer Engineering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/>
              <a:t>University of Wisconsin - Madison</a:t>
            </a:r>
          </a:p>
        </p:txBody>
      </p:sp>
      <p:pic>
        <p:nvPicPr>
          <p:cNvPr id="312328" name="Picture 8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3505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9" name="Line 9"/>
          <p:cNvSpPr>
            <a:spLocks noChangeShapeType="1"/>
          </p:cNvSpPr>
          <p:nvPr userDrawn="1"/>
        </p:nvSpPr>
        <p:spPr bwMode="auto">
          <a:xfrm>
            <a:off x="533400" y="6400800"/>
            <a:ext cx="81534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06D5F-D460-45F7-BAEB-1868DD23BE9C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99919100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381000"/>
            <a:ext cx="204311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381000"/>
            <a:ext cx="5976938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B8FFD-6ECE-4D7D-8BAB-5A631215DFCF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1883400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81000"/>
            <a:ext cx="8172450" cy="882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3990975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371600"/>
            <a:ext cx="3992563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447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761038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3A536063-4BDF-4403-9C98-C301A08B9E80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51546462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85775" y="381000"/>
            <a:ext cx="817245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447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761038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609600" cy="228600"/>
          </a:xfrm>
        </p:spPr>
        <p:txBody>
          <a:bodyPr/>
          <a:lstStyle>
            <a:lvl1pPr>
              <a:defRPr/>
            </a:lvl1pPr>
          </a:lstStyle>
          <a:p>
            <a:fld id="{6D9BE818-9652-44C7-98B3-8D89040C4532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61987193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0EB3-6977-494C-B0F8-2A984343C5E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57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E543-97E4-5B48-A102-AE4C70F7705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27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C597-2793-2849-B5AC-93F8DB15778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BE16-9C1C-514D-A56B-09C59E311ED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50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F1E0-F373-EA4F-9D8C-CCA58B3B873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63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3243-DA71-9543-AB9B-E9D432A8C4D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26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E10C0-BB9D-450A-B496-F49586E589ED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78336266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2172-1022-E74A-9292-7A30C0FB10E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852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DA6B-63FA-724E-AF91-7C738082A4F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42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C493-5C5A-4346-AEAC-A2D8E5E369F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19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7F8-7D00-FF48-B3EA-19F92780B10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806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19E-4900-CD4E-8125-A79ABE01BF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794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C662-A9AC-E049-A453-3B0FE6185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683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62311-D673-45C2-BB0C-98DB684AD674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6580236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39909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371600"/>
            <a:ext cx="399256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E548E-6B43-4E41-8209-F70F5A3F7CC3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59054952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EDB0E-89A8-44D9-B644-41E34E2EF044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21578881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0EA1-9879-4AC0-8D1A-A98A250A547D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51554618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4E71-4CF4-4EA3-8D84-EBAB5D4F4C1E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37346054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541FC-2849-4BC2-A3D5-53CD4FE0DCDE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6169418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95C12-45A8-438A-89A8-CB6969433BDF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49839740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381000"/>
            <a:ext cx="81724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71600"/>
            <a:ext cx="81359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ggygggyyypppp</a:t>
            </a:r>
          </a:p>
          <a:p>
            <a:pPr lvl="1"/>
            <a:r>
              <a:rPr lang="en-US" smtClean="0"/>
              <a:t>HTEggggggg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447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rgbClr val="003399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February 2004</a:t>
            </a:r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761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hlink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11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rgbClr val="003399"/>
                </a:solidFill>
                <a:latin typeface="Times New Roman" pitchFamily="18" charset="0"/>
              </a:defRPr>
            </a:lvl1pPr>
          </a:lstStyle>
          <a:p>
            <a:fld id="{B252DC3E-A078-4128-A9F0-14D406A08BD7}" type="slidenum">
              <a:rPr lang="en-US"/>
              <a:pPr/>
              <a:t>‹#›</a:t>
            </a:fld>
            <a:r>
              <a:rPr lang="en-US"/>
              <a:t>/19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457200" y="6629400"/>
            <a:ext cx="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304" name="Group 8"/>
          <p:cNvGrpSpPr>
            <a:grpSpLocks/>
          </p:cNvGrpSpPr>
          <p:nvPr/>
        </p:nvGrpSpPr>
        <p:grpSpPr bwMode="auto">
          <a:xfrm>
            <a:off x="228600" y="228600"/>
            <a:ext cx="8686800" cy="6400800"/>
            <a:chOff x="144" y="144"/>
            <a:chExt cx="5472" cy="4032"/>
          </a:xfrm>
        </p:grpSpPr>
        <p:sp>
          <p:nvSpPr>
            <p:cNvPr id="311305" name="Line 9"/>
            <p:cNvSpPr>
              <a:spLocks noChangeShapeType="1"/>
            </p:cNvSpPr>
            <p:nvPr/>
          </p:nvSpPr>
          <p:spPr bwMode="auto">
            <a:xfrm>
              <a:off x="240" y="4176"/>
              <a:ext cx="5280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6" name="Line 10"/>
            <p:cNvSpPr>
              <a:spLocks noChangeShapeType="1"/>
            </p:cNvSpPr>
            <p:nvPr userDrawn="1"/>
          </p:nvSpPr>
          <p:spPr bwMode="auto">
            <a:xfrm flipV="1">
              <a:off x="5616" y="240"/>
              <a:ext cx="0" cy="384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7" name="Line 11"/>
            <p:cNvSpPr>
              <a:spLocks noChangeShapeType="1"/>
            </p:cNvSpPr>
            <p:nvPr userDrawn="1"/>
          </p:nvSpPr>
          <p:spPr bwMode="auto">
            <a:xfrm flipV="1">
              <a:off x="144" y="144"/>
              <a:ext cx="0" cy="3936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8" name="Line 12"/>
            <p:cNvSpPr>
              <a:spLocks noChangeShapeType="1"/>
            </p:cNvSpPr>
            <p:nvPr userDrawn="1"/>
          </p:nvSpPr>
          <p:spPr bwMode="auto">
            <a:xfrm>
              <a:off x="1728" y="144"/>
              <a:ext cx="3792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9" name="Arc 13"/>
            <p:cNvSpPr>
              <a:spLocks/>
            </p:cNvSpPr>
            <p:nvPr userDrawn="1"/>
          </p:nvSpPr>
          <p:spPr bwMode="auto">
            <a:xfrm>
              <a:off x="5520" y="144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0" name="Arc 14"/>
            <p:cNvSpPr>
              <a:spLocks/>
            </p:cNvSpPr>
            <p:nvPr userDrawn="1"/>
          </p:nvSpPr>
          <p:spPr bwMode="auto">
            <a:xfrm rot="-10800000">
              <a:off x="144" y="4080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1" name="Arc 15"/>
            <p:cNvSpPr>
              <a:spLocks/>
            </p:cNvSpPr>
            <p:nvPr userDrawn="1"/>
          </p:nvSpPr>
          <p:spPr bwMode="auto">
            <a:xfrm rot="10800000" flipH="1">
              <a:off x="5520" y="4080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333399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1312" name="Picture 16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743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13" name="Line 17"/>
          <p:cNvSpPr>
            <a:spLocks noChangeShapeType="1"/>
          </p:cNvSpPr>
          <p:nvPr userDrawn="1"/>
        </p:nvSpPr>
        <p:spPr bwMode="auto">
          <a:xfrm>
            <a:off x="533400" y="6400800"/>
            <a:ext cx="81534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u="sng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70000"/>
        </a:spcBef>
        <a:spcAft>
          <a:spcPct val="10000"/>
        </a:spcAft>
        <a:buClr>
          <a:srgbClr val="003399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15000"/>
        </a:spcBef>
        <a:spcAft>
          <a:spcPct val="10000"/>
        </a:spcAft>
        <a:buClr>
          <a:srgbClr val="003399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0"/>
        </a:spcBef>
        <a:spcAft>
          <a:spcPct val="10000"/>
        </a:spcAft>
        <a:buClr>
          <a:srgbClr val="003399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95000"/>
        </a:lnSpc>
        <a:spcBef>
          <a:spcPct val="0"/>
        </a:spcBef>
        <a:spcAft>
          <a:spcPct val="10000"/>
        </a:spcAft>
        <a:buClr>
          <a:srgbClr val="003399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defRPr sz="1200">
          <a:solidFill>
            <a:schemeClr val="tx1"/>
          </a:solidFill>
          <a:latin typeface="Arial" charset="0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defRPr sz="1200">
          <a:solidFill>
            <a:schemeClr val="tx1"/>
          </a:solidFill>
          <a:latin typeface="Arial" charset="0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defRPr sz="1200">
          <a:solidFill>
            <a:schemeClr val="tx1"/>
          </a:solidFill>
          <a:latin typeface="Arial" charset="0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defRPr sz="1200">
          <a:solidFill>
            <a:schemeClr val="tx1"/>
          </a:solidFill>
          <a:latin typeface="Arial" charset="0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defRPr sz="12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9E12227F-FF9B-5544-91B9-470DE3876CC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13/01/21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3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5D62D28D-0657-154E-A1E8-D6059AA1F0B5}" type="slidenum">
              <a:rPr lang="en-US">
                <a:ea typeface="ＭＳ Ｐゴシック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80680"/>
            <a:ext cx="6400800" cy="175260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rgbClr val="C0504D"/>
                </a:solidFill>
              </a:rPr>
              <a:t>Samira Khan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rgbClr val="000000"/>
                </a:solidFill>
              </a:rPr>
              <a:t>University of Virginia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rgbClr val="000000"/>
                </a:solidFill>
              </a:rPr>
              <a:t>April 26, 2016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804319"/>
            <a:ext cx="9143999" cy="261057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952488"/>
            <a:ext cx="9144000" cy="29337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Calibri"/>
              </a:rPr>
              <a:t>COMPUTER ARCHITECTURE </a:t>
            </a:r>
          </a:p>
          <a:p>
            <a:pPr algn="ctr" defTabSz="4572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Calibri"/>
              </a:rPr>
              <a:t>CS 6354</a:t>
            </a:r>
          </a:p>
          <a:p>
            <a:pPr algn="ctr" defTabSz="4572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3600" b="1" dirty="0">
              <a:solidFill>
                <a:prstClr val="black"/>
              </a:solidFill>
              <a:latin typeface="Calibri"/>
            </a:endParaRPr>
          </a:p>
          <a:p>
            <a:pPr algn="ctr" defTabSz="4572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</a:rPr>
              <a:t>Prefetching</a:t>
            </a:r>
            <a:endParaRPr lang="en-US" sz="4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b="1" i="1" dirty="0" smtClean="0">
                <a:solidFill>
                  <a:srgbClr val="1F497D"/>
                </a:solidFill>
                <a:latin typeface="Calibri"/>
              </a:rPr>
              <a:t>The content and concept of this course are adapted from CMU ECE 740</a:t>
            </a:r>
            <a:endParaRPr lang="en-US" sz="2400" b="1" i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5736" y="3103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b="1" i="1" dirty="0">
                <a:solidFill>
                  <a:srgbClr val="1F497D"/>
                </a:solidFill>
                <a:latin typeface="Calibri"/>
              </a:rPr>
              <a:t>A</a:t>
            </a:r>
            <a:r>
              <a:rPr lang="en-US" sz="2400" b="1" i="1" dirty="0" smtClean="0">
                <a:solidFill>
                  <a:srgbClr val="1F497D"/>
                </a:solidFill>
                <a:latin typeface="Calibri"/>
              </a:rPr>
              <a:t>dapted from </a:t>
            </a:r>
            <a:r>
              <a:rPr lang="en-US" sz="2400" b="1" i="1" dirty="0">
                <a:solidFill>
                  <a:srgbClr val="1F497D"/>
                </a:solidFill>
                <a:latin typeface="Calibri"/>
              </a:rPr>
              <a:t>Samira </a:t>
            </a:r>
            <a:r>
              <a:rPr lang="en-US" sz="2400" b="1" i="1" dirty="0" smtClean="0">
                <a:solidFill>
                  <a:srgbClr val="1F497D"/>
                </a:solidFill>
                <a:latin typeface="Calibri"/>
              </a:rPr>
              <a:t>Khan, University </a:t>
            </a:r>
            <a:r>
              <a:rPr lang="en-US" sz="2400" b="1" i="1" dirty="0">
                <a:solidFill>
                  <a:srgbClr val="1F497D"/>
                </a:solidFill>
                <a:latin typeface="Calibri"/>
              </a:rPr>
              <a:t>of Virginia</a:t>
            </a:r>
          </a:p>
        </p:txBody>
      </p:sp>
    </p:spTree>
    <p:extLst>
      <p:ext uri="{BB962C8B-B14F-4D97-AF65-F5344CB8AC3E}">
        <p14:creationId xmlns:p14="http://schemas.microsoft.com/office/powerpoint/2010/main" val="81808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E46C0A"/>
                </a:solidFill>
                <a:latin typeface="Garamond" charset="0"/>
              </a:rPr>
              <a:t>Prefetcher</a:t>
            </a:r>
            <a:r>
              <a:rPr lang="en-US" b="1" dirty="0" smtClean="0">
                <a:solidFill>
                  <a:srgbClr val="E46C0A"/>
                </a:solidFill>
                <a:latin typeface="Garamond" charset="0"/>
              </a:rPr>
              <a:t> Performance</a:t>
            </a:r>
            <a:endParaRPr lang="en-US" b="1" dirty="0">
              <a:solidFill>
                <a:srgbClr val="E46C0A"/>
              </a:solidFill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8778"/>
            <a:ext cx="8610600" cy="51943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>
                <a:solidFill>
                  <a:srgbClr val="0033CC"/>
                </a:solidFill>
              </a:rPr>
              <a:t>Prefetch</a:t>
            </a:r>
            <a:r>
              <a:rPr lang="en-US" sz="3300" dirty="0" smtClean="0">
                <a:solidFill>
                  <a:srgbClr val="0033CC"/>
                </a:solidFill>
              </a:rPr>
              <a:t> Accuracy</a:t>
            </a:r>
            <a:endParaRPr lang="en-US" sz="3300" dirty="0"/>
          </a:p>
          <a:p>
            <a:pPr lvl="1"/>
            <a:r>
              <a:rPr lang="en-US" dirty="0" smtClean="0">
                <a:ea typeface="ＭＳ Ｐゴシック" charset="0"/>
              </a:rPr>
              <a:t>Ratio of </a:t>
            </a:r>
            <a:r>
              <a:rPr lang="en-US" dirty="0" err="1" smtClean="0">
                <a:ea typeface="ＭＳ Ｐゴシック" charset="0"/>
              </a:rPr>
              <a:t>prefetch</a:t>
            </a:r>
            <a:r>
              <a:rPr lang="en-US" dirty="0" smtClean="0">
                <a:ea typeface="ＭＳ Ｐゴシック" charset="0"/>
              </a:rPr>
              <a:t> hits to number of </a:t>
            </a:r>
            <a:r>
              <a:rPr lang="en-US" dirty="0" err="1" smtClean="0">
                <a:ea typeface="ＭＳ Ｐゴシック" charset="0"/>
              </a:rPr>
              <a:t>prefetches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Higher accuracy =&gt; better performance, less wasted resources!</a:t>
            </a:r>
            <a:endParaRPr lang="en-US" dirty="0">
              <a:ea typeface="ＭＳ Ｐゴシック" charset="0"/>
            </a:endParaRPr>
          </a:p>
          <a:p>
            <a:r>
              <a:rPr lang="en-US" sz="3300" dirty="0" err="1" smtClean="0">
                <a:solidFill>
                  <a:srgbClr val="0033CC"/>
                </a:solidFill>
              </a:rPr>
              <a:t>Prefetch</a:t>
            </a:r>
            <a:r>
              <a:rPr lang="en-US" sz="3300" dirty="0" smtClean="0">
                <a:solidFill>
                  <a:srgbClr val="0033CC"/>
                </a:solidFill>
              </a:rPr>
              <a:t> Coverage</a:t>
            </a:r>
            <a:endParaRPr lang="en-US" sz="3300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raction </a:t>
            </a:r>
            <a:r>
              <a:rPr lang="en-US" dirty="0"/>
              <a:t>of original misses eliminated by </a:t>
            </a:r>
            <a:r>
              <a:rPr lang="en-US" dirty="0" err="1"/>
              <a:t>prefetched</a:t>
            </a:r>
            <a:r>
              <a:rPr lang="en-US" dirty="0"/>
              <a:t> </a:t>
            </a:r>
            <a:r>
              <a:rPr lang="en-US" dirty="0" smtClean="0"/>
              <a:t>lines; that is </a:t>
            </a:r>
            <a:r>
              <a:rPr lang="en-US" dirty="0">
                <a:ea typeface="ＭＳ Ｐゴシック" charset="0"/>
              </a:rPr>
              <a:t>r</a:t>
            </a:r>
            <a:r>
              <a:rPr lang="en-US" dirty="0" smtClean="0">
                <a:ea typeface="ＭＳ Ｐゴシック" charset="0"/>
              </a:rPr>
              <a:t>atio of </a:t>
            </a:r>
            <a:r>
              <a:rPr lang="en-US" dirty="0" err="1" smtClean="0">
                <a:ea typeface="ＭＳ Ｐゴシック" charset="0"/>
              </a:rPr>
              <a:t>prefetch</a:t>
            </a:r>
            <a:r>
              <a:rPr lang="en-US" dirty="0" smtClean="0">
                <a:ea typeface="ＭＳ Ｐゴシック" charset="0"/>
              </a:rPr>
              <a:t> hits to number of misses (without prefetching)</a:t>
            </a:r>
          </a:p>
          <a:p>
            <a:pPr lvl="1"/>
            <a:r>
              <a:rPr lang="en-US" dirty="0" smtClean="0">
                <a:ea typeface="ＭＳ Ｐゴシック" charset="0"/>
              </a:rPr>
              <a:t>Higher coverage is important for </a:t>
            </a:r>
            <a:r>
              <a:rPr lang="en-US" dirty="0" err="1" smtClean="0">
                <a:ea typeface="ＭＳ Ｐゴシック" charset="0"/>
              </a:rPr>
              <a:t>prefetchto</a:t>
            </a:r>
            <a:r>
              <a:rPr lang="en-US" dirty="0" smtClean="0">
                <a:ea typeface="ＭＳ Ｐゴシック" charset="0"/>
              </a:rPr>
              <a:t> be effective</a:t>
            </a:r>
            <a:endParaRPr lang="en-US" dirty="0">
              <a:ea typeface="ＭＳ Ｐゴシック" charset="0"/>
            </a:endParaRPr>
          </a:p>
          <a:p>
            <a:r>
              <a:rPr lang="en-US" sz="3300" dirty="0" smtClean="0">
                <a:solidFill>
                  <a:srgbClr val="0033CC"/>
                </a:solidFill>
              </a:rPr>
              <a:t>Timeliness</a:t>
            </a:r>
            <a:endParaRPr lang="en-US" sz="3300" dirty="0"/>
          </a:p>
          <a:p>
            <a:pPr lvl="1"/>
            <a:r>
              <a:rPr lang="en-US" dirty="0" smtClean="0"/>
              <a:t> A </a:t>
            </a:r>
            <a:r>
              <a:rPr lang="en-US" dirty="0" err="1" smtClean="0"/>
              <a:t>prefetch</a:t>
            </a:r>
            <a:r>
              <a:rPr lang="en-US" dirty="0" smtClean="0"/>
              <a:t> is timely is the </a:t>
            </a:r>
            <a:r>
              <a:rPr lang="en-US" dirty="0" err="1"/>
              <a:t>prefetch</a:t>
            </a:r>
            <a:r>
              <a:rPr lang="en-US" dirty="0"/>
              <a:t> request is completed and the data are placed in </a:t>
            </a:r>
            <a:r>
              <a:rPr lang="en-US" dirty="0" smtClean="0"/>
              <a:t>cache,  and not evicted by other requests</a:t>
            </a:r>
          </a:p>
          <a:p>
            <a:pPr lvl="1"/>
            <a:r>
              <a:rPr lang="en-US" dirty="0" smtClean="0"/>
              <a:t>Ratio of </a:t>
            </a:r>
            <a:r>
              <a:rPr lang="en-US" dirty="0"/>
              <a:t>on-time </a:t>
            </a:r>
            <a:r>
              <a:rPr lang="en-US" dirty="0" err="1"/>
              <a:t>prefetches</a:t>
            </a:r>
            <a:r>
              <a:rPr lang="en-US" dirty="0"/>
              <a:t> </a:t>
            </a:r>
            <a:r>
              <a:rPr lang="en-US" dirty="0" smtClean="0"/>
              <a:t>/ useful </a:t>
            </a:r>
            <a:r>
              <a:rPr lang="en-US" dirty="0" err="1"/>
              <a:t>prefetches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9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-8818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46C0A"/>
                </a:solidFill>
                <a:latin typeface="Garamond" charset="0"/>
              </a:rPr>
              <a:t>Prefetcher</a:t>
            </a:r>
            <a:r>
              <a:rPr lang="en-US" b="1" dirty="0">
                <a:solidFill>
                  <a:srgbClr val="E46C0A"/>
                </a:solidFill>
                <a:latin typeface="Garamond" charset="0"/>
              </a:rPr>
              <a:t> </a:t>
            </a:r>
            <a:r>
              <a:rPr lang="en-US" b="1" dirty="0" smtClean="0">
                <a:solidFill>
                  <a:srgbClr val="E46C0A"/>
                </a:solidFill>
                <a:latin typeface="Garamond" charset="0"/>
              </a:rPr>
              <a:t>Parameters</a:t>
            </a:r>
            <a:endParaRPr lang="en-US" b="1" dirty="0">
              <a:solidFill>
                <a:srgbClr val="E46C0A"/>
              </a:solidFill>
              <a:latin typeface="Garamond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5678" y="1160312"/>
            <a:ext cx="9144000" cy="465113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dirty="0"/>
              <a:t>most hardware </a:t>
            </a:r>
            <a:r>
              <a:rPr lang="en-US" dirty="0" err="1"/>
              <a:t>prefetchers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0033CC"/>
                </a:solidFill>
                <a:ea typeface="ＭＳ Ｐゴシック" charset="0"/>
              </a:rPr>
              <a:t>Prefetch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 distance</a:t>
            </a:r>
            <a:r>
              <a:rPr lang="en-US" dirty="0">
                <a:ea typeface="ＭＳ Ｐゴシック" charset="0"/>
              </a:rPr>
              <a:t>: how far ahead of the </a:t>
            </a:r>
            <a:r>
              <a:rPr lang="en-US" dirty="0" smtClean="0">
                <a:ea typeface="ＭＳ Ｐゴシック" charset="0"/>
              </a:rPr>
              <a:t>demand stream 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0033CC"/>
                </a:solidFill>
                <a:ea typeface="ＭＳ Ｐゴシック" charset="0"/>
              </a:rPr>
              <a:t>Prefetch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 degree</a:t>
            </a:r>
            <a:r>
              <a:rPr lang="en-US" dirty="0">
                <a:ea typeface="ＭＳ Ｐゴシック" charset="0"/>
              </a:rPr>
              <a:t>: how many </a:t>
            </a:r>
            <a:r>
              <a:rPr lang="en-US" dirty="0" err="1">
                <a:ea typeface="ＭＳ Ｐゴシック" charset="0"/>
              </a:rPr>
              <a:t>prefetches</a:t>
            </a:r>
            <a:r>
              <a:rPr lang="en-US" dirty="0">
                <a:ea typeface="ＭＳ Ｐゴシック" charset="0"/>
              </a:rPr>
              <a:t> per demand access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390900" y="5364071"/>
            <a:ext cx="10827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err="1">
                <a:solidFill>
                  <a:srgbClr val="000000"/>
                </a:solidFill>
              </a:rPr>
              <a:t>Prefetch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Distance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505200" y="522437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505200" y="4373471"/>
            <a:ext cx="4114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/>
              </a:rPr>
              <a:t>Predicted Stream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3916271"/>
            <a:ext cx="457200" cy="519113"/>
            <a:chOff x="1440" y="1584"/>
            <a:chExt cx="288" cy="327"/>
          </a:xfrm>
        </p:grpSpPr>
        <p:sp>
          <p:nvSpPr>
            <p:cNvPr id="56368" name="Line 6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369" name="Text Box 8"/>
            <p:cNvSpPr txBox="1">
              <a:spLocks noChangeArrowheads="1"/>
            </p:cNvSpPr>
            <p:nvPr/>
          </p:nvSpPr>
          <p:spPr bwMode="auto">
            <a:xfrm>
              <a:off x="1440" y="168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4572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676400" y="3306671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/>
              </a:rPr>
              <a:t>Access Stream</a:t>
            </a:r>
          </a:p>
        </p:txBody>
      </p:sp>
      <p:sp>
        <p:nvSpPr>
          <p:cNvPr id="56364" name="Line 21"/>
          <p:cNvSpPr>
            <a:spLocks noChangeShapeType="1"/>
          </p:cNvSpPr>
          <p:nvPr/>
        </p:nvSpPr>
        <p:spPr bwMode="auto">
          <a:xfrm flipV="1">
            <a:off x="-6396768" y="59601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352800" y="3306671"/>
            <a:ext cx="152400" cy="609600"/>
          </a:xfrm>
          <a:prstGeom prst="rect">
            <a:avLst/>
          </a:prstGeom>
          <a:pattFill prst="pct70">
            <a:fgClr>
              <a:srgbClr val="008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4343400" y="4373471"/>
            <a:ext cx="1524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005340" y="5174753"/>
            <a:ext cx="781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(X+P)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4419600" y="498307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3886200" y="384007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Prefetch Degree</a:t>
            </a:r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>
            <a:off x="4495800" y="42210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3505200" y="3306671"/>
            <a:ext cx="152400" cy="609600"/>
          </a:xfrm>
          <a:prstGeom prst="rect">
            <a:avLst/>
          </a:prstGeom>
          <a:solidFill>
            <a:srgbClr val="00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3581400" y="391627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429000" y="406867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X+1</a:t>
            </a: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495800" y="4373471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648200" y="4373471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4800600" y="4373471"/>
            <a:ext cx="152400" cy="609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4419600" y="4983071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</a:rPr>
              <a:t>1 2 3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05200" y="4373471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800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0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Challenges in Prefetching: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4698"/>
            <a:ext cx="8610600" cy="51943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Software</a:t>
            </a:r>
            <a:r>
              <a:rPr lang="en-US" dirty="0"/>
              <a:t> prefetching</a:t>
            </a:r>
          </a:p>
          <a:p>
            <a:pPr lvl="1"/>
            <a:r>
              <a:rPr lang="en-US" dirty="0">
                <a:ea typeface="ＭＳ Ｐゴシック" charset="0"/>
              </a:rPr>
              <a:t>ISA provides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instructions</a:t>
            </a:r>
          </a:p>
          <a:p>
            <a:pPr lvl="1"/>
            <a:r>
              <a:rPr lang="en-US" dirty="0">
                <a:ea typeface="ＭＳ Ｐゴシック" charset="0"/>
              </a:rPr>
              <a:t>Programmer or compiler inserts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instructions (effort)</a:t>
            </a:r>
          </a:p>
          <a:p>
            <a:pPr lvl="1"/>
            <a:r>
              <a:rPr lang="en-US" dirty="0">
                <a:ea typeface="ＭＳ Ｐゴシック" charset="0"/>
              </a:rPr>
              <a:t>Usually works well only for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regular access patterns</a:t>
            </a:r>
            <a:r>
              <a:rPr lang="ja-JP" altLang="en-US" dirty="0">
                <a:ea typeface="ＭＳ Ｐゴシック" charset="0"/>
              </a:rPr>
              <a:t>”</a:t>
            </a:r>
            <a:endParaRPr lang="en-US" altLang="ja-JP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solidFill>
                  <a:srgbClr val="0033CC"/>
                </a:solidFill>
              </a:rPr>
              <a:t>Hardware</a:t>
            </a:r>
            <a:r>
              <a:rPr lang="en-US" dirty="0"/>
              <a:t> prefetching</a:t>
            </a:r>
          </a:p>
          <a:p>
            <a:pPr lvl="1"/>
            <a:r>
              <a:rPr lang="en-US" dirty="0">
                <a:ea typeface="ＭＳ Ｐゴシック" charset="0"/>
              </a:rPr>
              <a:t>Hardware monitors processor accesses</a:t>
            </a:r>
          </a:p>
          <a:p>
            <a:pPr lvl="1"/>
            <a:r>
              <a:rPr lang="en-US" dirty="0">
                <a:ea typeface="ＭＳ Ｐゴシック" charset="0"/>
              </a:rPr>
              <a:t>Memorizes or finds patterns/strides</a:t>
            </a:r>
          </a:p>
          <a:p>
            <a:pPr lvl="1"/>
            <a:r>
              <a:rPr lang="en-US" dirty="0">
                <a:ea typeface="ＭＳ Ｐゴシック" charset="0"/>
              </a:rPr>
              <a:t>Generates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addresses automatically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solidFill>
                  <a:srgbClr val="0033CC"/>
                </a:solidFill>
              </a:rPr>
              <a:t>Execution-based</a:t>
            </a:r>
            <a:r>
              <a:rPr lang="en-US" dirty="0"/>
              <a:t> </a:t>
            </a:r>
            <a:r>
              <a:rPr lang="en-US" dirty="0" err="1"/>
              <a:t>prefetchers</a:t>
            </a:r>
            <a:endParaRPr lang="en-US" dirty="0"/>
          </a:p>
          <a:p>
            <a:pPr lvl="1"/>
            <a:r>
              <a:rPr lang="en-US" dirty="0">
                <a:ea typeface="ＭＳ Ｐゴシック" charset="0"/>
              </a:rPr>
              <a:t>A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thread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is executed to </a:t>
            </a:r>
            <a:r>
              <a:rPr lang="en-US" altLang="ja-JP" dirty="0" err="1">
                <a:ea typeface="ＭＳ Ｐゴシック" charset="0"/>
              </a:rPr>
              <a:t>prefetch</a:t>
            </a:r>
            <a:r>
              <a:rPr lang="en-US" altLang="ja-JP" dirty="0">
                <a:ea typeface="ＭＳ Ｐゴシック" charset="0"/>
              </a:rPr>
              <a:t> data for the main program</a:t>
            </a:r>
          </a:p>
          <a:p>
            <a:pPr lvl="1"/>
            <a:r>
              <a:rPr lang="en-US" dirty="0">
                <a:ea typeface="ＭＳ Ｐゴシック" charset="0"/>
              </a:rPr>
              <a:t>Can be generated by either software/programmer or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Software </a:t>
            </a:r>
            <a:r>
              <a:rPr lang="en-US" b="1" dirty="0" smtClean="0">
                <a:solidFill>
                  <a:srgbClr val="E46C0A"/>
                </a:solidFill>
                <a:latin typeface="Garamond" charset="0"/>
              </a:rPr>
              <a:t>Prefetching</a:t>
            </a:r>
            <a:endParaRPr lang="en-US" b="1" dirty="0">
              <a:solidFill>
                <a:srgbClr val="E46C0A"/>
              </a:solidFill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dirty="0"/>
              <a:t>Idea: </a:t>
            </a:r>
            <a:r>
              <a:rPr lang="en-US" dirty="0">
                <a:solidFill>
                  <a:srgbClr val="0033CC"/>
                </a:solidFill>
              </a:rPr>
              <a:t>Compiler/programmer places </a:t>
            </a:r>
            <a:r>
              <a:rPr lang="en-US" dirty="0" err="1">
                <a:solidFill>
                  <a:srgbClr val="0033CC"/>
                </a:solidFill>
              </a:rPr>
              <a:t>prefetch</a:t>
            </a:r>
            <a:r>
              <a:rPr lang="en-US" dirty="0">
                <a:solidFill>
                  <a:srgbClr val="0033CC"/>
                </a:solidFill>
              </a:rPr>
              <a:t> instructions into appropriate places in code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 err="1">
                <a:ea typeface="ＭＳ Ｐゴシック" charset="0"/>
              </a:rPr>
              <a:t>Mowry</a:t>
            </a:r>
            <a:r>
              <a:rPr lang="en-US" dirty="0">
                <a:ea typeface="ＭＳ Ｐゴシック" charset="0"/>
              </a:rPr>
              <a:t> et al.,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</a:rPr>
              <a:t>Design and Evaluation of a Compiler Algorithm for Prefetching</a:t>
            </a:r>
            <a:r>
              <a:rPr lang="en-US" altLang="ja-JP" dirty="0">
                <a:ea typeface="ＭＳ Ｐゴシック" charset="0"/>
              </a:rPr>
              <a:t>,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ASPLOS 1992.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r>
              <a:rPr lang="en-US" dirty="0" err="1"/>
              <a:t>Prefetch</a:t>
            </a:r>
            <a:r>
              <a:rPr lang="en-US" dirty="0"/>
              <a:t> instructions </a:t>
            </a:r>
            <a:r>
              <a:rPr lang="en-US" dirty="0" err="1"/>
              <a:t>prefetch</a:t>
            </a:r>
            <a:r>
              <a:rPr lang="en-US" dirty="0"/>
              <a:t> data into caches</a:t>
            </a:r>
          </a:p>
          <a:p>
            <a:r>
              <a:rPr lang="en-US" dirty="0"/>
              <a:t>Compiler or programmer can insert such instructions into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Software Prefetching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942"/>
            <a:ext cx="8915400" cy="51943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Can work for very regular array-based access patterns. Issues: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</a:t>
            </a:r>
            <a:r>
              <a:rPr lang="en-US" sz="2000" dirty="0">
                <a:ea typeface="ＭＳ Ｐゴシック" charset="0"/>
              </a:rPr>
              <a:t>Prefetch instructions take up processing/execution bandwidth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ＭＳ Ｐゴシック" charset="0"/>
              </a:rPr>
              <a:t>How early to prefetch?</a:t>
            </a:r>
            <a:r>
              <a:rPr lang="en-US" sz="2000" dirty="0">
                <a:ea typeface="ＭＳ Ｐゴシック" charset="0"/>
              </a:rPr>
              <a:t> Determining this is difficult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</a:t>
            </a:r>
            <a:r>
              <a:rPr lang="en-US" sz="1800" dirty="0">
                <a:ea typeface="ＭＳ Ｐゴシック" charset="0"/>
              </a:rPr>
              <a:t>Prefetch distance depends on hardware implementation (memory latency, cache size, time between loop iterations) </a:t>
            </a:r>
            <a:r>
              <a:rPr lang="en-US" sz="1800" dirty="0">
                <a:ea typeface="ＭＳ Ｐゴシック" charset="0"/>
                <a:sym typeface="Wingdings" charset="0"/>
              </a:rPr>
              <a:t> portability?</a:t>
            </a:r>
          </a:p>
          <a:p>
            <a:pPr lvl="2">
              <a:buFont typeface="Wingdings" charset="0"/>
              <a:buNone/>
            </a:pPr>
            <a:r>
              <a:rPr lang="en-US" sz="1800" dirty="0">
                <a:ea typeface="ＭＳ Ｐゴシック" charset="0"/>
                <a:sym typeface="Wingdings" charset="0"/>
              </a:rPr>
              <a:t>-- Going too far back in code reduces accuracy (branches in between)</a:t>
            </a:r>
          </a:p>
          <a:p>
            <a:pPr lvl="1"/>
            <a:r>
              <a:rPr lang="en-US" sz="2000" dirty="0">
                <a:ea typeface="ＭＳ Ｐゴシック" charset="0"/>
                <a:sym typeface="Wingdings" charset="0"/>
              </a:rPr>
              <a:t>Need </a:t>
            </a:r>
            <a:r>
              <a:rPr lang="ja-JP" altLang="en-US" sz="2000" dirty="0">
                <a:ea typeface="ＭＳ Ｐゴシック" charset="0"/>
                <a:sym typeface="Wingdings" charset="0"/>
              </a:rPr>
              <a:t>“</a:t>
            </a:r>
            <a:r>
              <a:rPr lang="en-US" altLang="ja-JP" sz="2000" dirty="0">
                <a:ea typeface="ＭＳ Ｐゴシック" charset="0"/>
                <a:sym typeface="Wingdings" charset="0"/>
              </a:rPr>
              <a:t>special</a:t>
            </a:r>
            <a:r>
              <a:rPr lang="ja-JP" altLang="en-US" sz="2000" dirty="0">
                <a:ea typeface="ＭＳ Ｐゴシック" charset="0"/>
                <a:sym typeface="Wingdings" charset="0"/>
              </a:rPr>
              <a:t>”</a:t>
            </a:r>
            <a:r>
              <a:rPr lang="en-US" altLang="ja-JP" sz="2000" dirty="0">
                <a:ea typeface="ＭＳ Ｐゴシック" charset="0"/>
                <a:sym typeface="Wingdings" charset="0"/>
              </a:rPr>
              <a:t> prefetch instructions in ISA?</a:t>
            </a:r>
          </a:p>
          <a:p>
            <a:pPr lvl="2"/>
            <a:r>
              <a:rPr lang="en-US" sz="1800" dirty="0" smtClean="0">
                <a:ea typeface="ＭＳ Ｐゴシック" charset="0"/>
                <a:sym typeface="Wingdings" charset="0"/>
              </a:rPr>
              <a:t>Alpha </a:t>
            </a:r>
            <a:r>
              <a:rPr lang="en-US" sz="1800" dirty="0">
                <a:ea typeface="ＭＳ Ｐゴシック" charset="0"/>
                <a:sym typeface="Wingdings" charset="0"/>
              </a:rPr>
              <a:t>load into register 31 treated as prefetch (r31==0)</a:t>
            </a:r>
          </a:p>
          <a:p>
            <a:pPr lvl="2"/>
            <a:r>
              <a:rPr lang="en-US" sz="1800" dirty="0">
                <a:ea typeface="ＭＳ Ｐゴシック" charset="0"/>
                <a:sym typeface="Wingdings" charset="0"/>
              </a:rPr>
              <a:t>PowerPC </a:t>
            </a:r>
            <a:r>
              <a:rPr lang="en-US" sz="1800" i="1" dirty="0" err="1">
                <a:ea typeface="ＭＳ Ｐゴシック" charset="0"/>
                <a:sym typeface="Wingdings" charset="0"/>
              </a:rPr>
              <a:t>dcbt</a:t>
            </a:r>
            <a:r>
              <a:rPr lang="en-US" sz="1800" dirty="0">
                <a:ea typeface="ＭＳ Ｐゴシック" charset="0"/>
                <a:sym typeface="Wingdings" charset="0"/>
              </a:rPr>
              <a:t> (data cache block touch) instruction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ea typeface="ＭＳ Ｐゴシック" charset="0"/>
                <a:sym typeface="Wingdings" charset="0"/>
              </a:rPr>
              <a:t>-- Not easy to do for pointer-based data structures</a:t>
            </a:r>
          </a:p>
          <a:p>
            <a:pPr lvl="2"/>
            <a:endParaRPr lang="en-US" dirty="0">
              <a:ea typeface="ＭＳ Ｐゴシック" charset="0"/>
            </a:endParaRPr>
          </a:p>
        </p:txBody>
      </p:sp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423863" y="1108075"/>
            <a:ext cx="23463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for 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=0;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&lt;N;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++) {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__</a:t>
            </a:r>
            <a:r>
              <a:rPr lang="en-US" sz="1800" dirty="0" err="1">
                <a:solidFill>
                  <a:srgbClr val="0000FF"/>
                </a:solidFill>
              </a:rPr>
              <a:t>prefetch</a:t>
            </a:r>
            <a:r>
              <a:rPr lang="en-US" sz="1800" dirty="0">
                <a:solidFill>
                  <a:srgbClr val="0000FF"/>
                </a:solidFill>
              </a:rPr>
              <a:t>(a[i+8]);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    __</a:t>
            </a:r>
            <a:r>
              <a:rPr lang="en-US" sz="1800" dirty="0" err="1">
                <a:solidFill>
                  <a:srgbClr val="0000FF"/>
                </a:solidFill>
              </a:rPr>
              <a:t>prefetch</a:t>
            </a:r>
            <a:r>
              <a:rPr lang="en-US" sz="1800" dirty="0">
                <a:solidFill>
                  <a:srgbClr val="0000FF"/>
                </a:solidFill>
              </a:rPr>
              <a:t>(b[i+8]);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    sum += a[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]*b[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];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2792413" y="1127125"/>
            <a:ext cx="2517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while (p) {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__prefetch(</a:t>
            </a:r>
            <a:r>
              <a:rPr lang="en-US" sz="1800" dirty="0" err="1">
                <a:solidFill>
                  <a:srgbClr val="0000FF"/>
                </a:solidFill>
              </a:rPr>
              <a:t>p</a:t>
            </a:r>
            <a:r>
              <a:rPr lang="en-US" sz="1800" dirty="0" err="1">
                <a:solidFill>
                  <a:srgbClr val="0000FF"/>
                </a:solidFill>
                <a:sym typeface="Wingdings" charset="0"/>
              </a:rPr>
              <a:t>next</a:t>
            </a:r>
            <a:r>
              <a:rPr lang="en-US" sz="1800" dirty="0">
                <a:solidFill>
                  <a:srgbClr val="0000FF"/>
                </a:solidFill>
              </a:rPr>
              <a:t>);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    work(</a:t>
            </a:r>
            <a:r>
              <a:rPr lang="en-US" sz="1800" dirty="0" err="1">
                <a:solidFill>
                  <a:srgbClr val="000000"/>
                </a:solidFill>
              </a:rPr>
              <a:t>p</a:t>
            </a:r>
            <a:r>
              <a:rPr lang="en-US" sz="1800" dirty="0" err="1">
                <a:solidFill>
                  <a:srgbClr val="000000"/>
                </a:solidFill>
                <a:sym typeface="Wingdings" charset="0"/>
              </a:rPr>
              <a:t>data</a:t>
            </a:r>
            <a:r>
              <a:rPr lang="en-US" sz="1800" dirty="0">
                <a:solidFill>
                  <a:srgbClr val="000000"/>
                </a:solidFill>
                <a:sym typeface="Wingdings" charset="0"/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    p = </a:t>
            </a:r>
            <a:r>
              <a:rPr lang="en-US" sz="1800" dirty="0" err="1">
                <a:solidFill>
                  <a:srgbClr val="000000"/>
                </a:solidFill>
              </a:rPr>
              <a:t>p</a:t>
            </a:r>
            <a:r>
              <a:rPr lang="en-US" sz="1800" dirty="0" err="1">
                <a:solidFill>
                  <a:srgbClr val="000000"/>
                </a:solidFill>
                <a:sym typeface="Wingdings" charset="0"/>
              </a:rPr>
              <a:t>next</a:t>
            </a:r>
            <a:r>
              <a:rPr lang="en-US" sz="1800" dirty="0">
                <a:solidFill>
                  <a:srgbClr val="000000"/>
                </a:solidFill>
                <a:sym typeface="Wingdings" charset="0"/>
              </a:rPr>
              <a:t>;</a:t>
            </a:r>
            <a:endParaRPr lang="en-US" sz="1800" dirty="0">
              <a:solidFill>
                <a:srgbClr val="000000"/>
              </a:solidFill>
            </a:endParaRP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0188" y="1117600"/>
            <a:ext cx="3833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while (p) {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    </a:t>
            </a:r>
            <a:r>
              <a:rPr lang="en-US" sz="1800">
                <a:solidFill>
                  <a:srgbClr val="0000FF"/>
                </a:solidFill>
              </a:rPr>
              <a:t>__prefetch(p</a:t>
            </a:r>
            <a:r>
              <a:rPr lang="en-US" sz="1800">
                <a:solidFill>
                  <a:srgbClr val="0000FF"/>
                </a:solidFill>
                <a:sym typeface="Wingdings" charset="0"/>
              </a:rPr>
              <a:t>nextnextnext</a:t>
            </a:r>
            <a:r>
              <a:rPr lang="en-US" sz="1800">
                <a:solidFill>
                  <a:srgbClr val="0000FF"/>
                </a:solidFill>
              </a:rPr>
              <a:t>);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    work(p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data)</a:t>
            </a:r>
            <a:r>
              <a:rPr lang="en-US" sz="1800">
                <a:solidFill>
                  <a:srgbClr val="000000"/>
                </a:solidFill>
              </a:rPr>
              <a:t>;</a:t>
            </a: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    p = p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next;</a:t>
            </a:r>
            <a:endParaRPr lang="en-US" sz="1800">
              <a:solidFill>
                <a:srgbClr val="000000"/>
              </a:solidFill>
            </a:endParaRPr>
          </a:p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6413" y="2400300"/>
            <a:ext cx="228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Which one is better?</a:t>
            </a:r>
          </a:p>
        </p:txBody>
      </p:sp>
      <p:cxnSp>
        <p:nvCxnSpPr>
          <p:cNvPr id="10" name="Straight Arrow Connector 9"/>
          <p:cNvCxnSpPr>
            <a:cxnSpLocks noChangeShapeType="1"/>
            <a:stCxn id="8" idx="1"/>
          </p:cNvCxnSpPr>
          <p:nvPr/>
        </p:nvCxnSpPr>
        <p:spPr bwMode="auto">
          <a:xfrm rot="10800000">
            <a:off x="4821238" y="1700213"/>
            <a:ext cx="2035175" cy="8858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7408863" y="1809750"/>
            <a:ext cx="700087" cy="4810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31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469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Hardware Prefetching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4698"/>
            <a:ext cx="8804275" cy="5194300"/>
          </a:xfrm>
        </p:spPr>
        <p:txBody>
          <a:bodyPr/>
          <a:lstStyle/>
          <a:p>
            <a:r>
              <a:rPr lang="en-US" dirty="0"/>
              <a:t>Idea: </a:t>
            </a:r>
            <a:r>
              <a:rPr lang="en-US" dirty="0">
                <a:solidFill>
                  <a:srgbClr val="0000FF"/>
                </a:solidFill>
              </a:rPr>
              <a:t>Specialized hardware observes load/store access patterns and </a:t>
            </a:r>
            <a:r>
              <a:rPr lang="en-US" dirty="0" err="1">
                <a:solidFill>
                  <a:srgbClr val="0000FF"/>
                </a:solidFill>
              </a:rPr>
              <a:t>prefetches</a:t>
            </a:r>
            <a:r>
              <a:rPr lang="en-US" dirty="0">
                <a:solidFill>
                  <a:srgbClr val="0000FF"/>
                </a:solidFill>
              </a:rPr>
              <a:t> data based on past access behavior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Tradeoffs: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Can be tuned to system implementation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Does not waste instruction execution bandwidth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More hardware complexity to detect patterns</a:t>
            </a:r>
          </a:p>
          <a:p>
            <a:pPr lvl="2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Next-Line </a:t>
            </a:r>
            <a:r>
              <a:rPr lang="en-US" b="1" dirty="0" err="1">
                <a:solidFill>
                  <a:srgbClr val="E46C0A"/>
                </a:solidFill>
                <a:latin typeface="Garamond" charset="0"/>
              </a:rPr>
              <a:t>Prefetchers</a:t>
            </a:r>
            <a:endParaRPr lang="en-US" b="1" dirty="0">
              <a:solidFill>
                <a:srgbClr val="E46C0A"/>
              </a:solidFill>
              <a:latin typeface="Garamond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228600" y="1126530"/>
            <a:ext cx="89154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Simplest form of hardware prefetching: always </a:t>
            </a:r>
            <a:r>
              <a:rPr lang="en-US" dirty="0" err="1"/>
              <a:t>prefetch</a:t>
            </a:r>
            <a:r>
              <a:rPr lang="en-US" dirty="0"/>
              <a:t> next N cache lines after a demand access (or a demand miss)</a:t>
            </a:r>
          </a:p>
          <a:p>
            <a:pPr lvl="1"/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Next-line </a:t>
            </a:r>
            <a:r>
              <a:rPr lang="en-US" dirty="0" err="1">
                <a:solidFill>
                  <a:srgbClr val="0033CC"/>
                </a:solidFill>
                <a:ea typeface="ＭＳ Ｐゴシック" charset="0"/>
              </a:rPr>
              <a:t>prefetcher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(or next sequential </a:t>
            </a:r>
            <a:r>
              <a:rPr lang="en-US" dirty="0" err="1">
                <a:ea typeface="ＭＳ Ｐゴシック" charset="0"/>
              </a:rPr>
              <a:t>prefetcher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Tradeoffs: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Simple to implement. No need for sophisticated pattern detection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Works well for sequential/streaming access patterns 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</a:t>
            </a:r>
            <a:r>
              <a:rPr lang="en-US" dirty="0" smtClean="0">
                <a:ea typeface="ＭＳ Ｐゴシック" charset="0"/>
              </a:rPr>
              <a:t>Inaccurate with </a:t>
            </a:r>
            <a:r>
              <a:rPr lang="en-US" dirty="0">
                <a:ea typeface="ＭＳ Ｐゴシック" charset="0"/>
              </a:rPr>
              <a:t>irregular </a:t>
            </a:r>
            <a:r>
              <a:rPr lang="en-US" dirty="0" smtClean="0">
                <a:ea typeface="ＭＳ Ｐゴシック" charset="0"/>
              </a:rPr>
              <a:t>patterns and wastes bandwidth</a:t>
            </a:r>
            <a:endParaRPr lang="en-US" dirty="0">
              <a:ea typeface="ＭＳ Ｐゴシック" charset="0"/>
            </a:endParaRP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And, even regular patterns: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- What is the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accuracy if access stride = 2 and N = 1?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- What if the program is traversing memory from higher to lower addresses?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- Also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previous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N cache lines?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0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-3635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  <a:t>Stride </a:t>
            </a:r>
            <a:r>
              <a:rPr lang="en-US" b="1" dirty="0" err="1">
                <a:solidFill>
                  <a:srgbClr val="E46C0A"/>
                </a:solidFill>
                <a:latin typeface="Garamond"/>
                <a:cs typeface="Garamond"/>
              </a:rPr>
              <a:t>Prefetchers</a:t>
            </a:r>
            <a:endParaRPr lang="en-US" b="1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kinds</a:t>
            </a:r>
          </a:p>
          <a:p>
            <a:pPr lvl="1"/>
            <a:r>
              <a:rPr lang="en-US" dirty="0">
                <a:ea typeface="ＭＳ Ｐゴシック" charset="0"/>
              </a:rPr>
              <a:t>Instruction program counter (PC) based</a:t>
            </a:r>
          </a:p>
          <a:p>
            <a:pPr lvl="1"/>
            <a:r>
              <a:rPr lang="en-US" dirty="0">
                <a:ea typeface="ＭＳ Ｐゴシック" charset="0"/>
              </a:rPr>
              <a:t>Cache block address </a:t>
            </a:r>
            <a:r>
              <a:rPr lang="en-US" dirty="0" smtClean="0">
                <a:ea typeface="ＭＳ Ｐゴシック" charset="0"/>
              </a:rPr>
              <a:t>based</a:t>
            </a:r>
            <a:endParaRPr lang="en-US" dirty="0">
              <a:ea typeface="ＭＳ Ｐゴシック" charset="0"/>
            </a:endParaRPr>
          </a:p>
          <a:p>
            <a:r>
              <a:rPr lang="en-US" dirty="0"/>
              <a:t>Instruction based:</a:t>
            </a:r>
          </a:p>
          <a:p>
            <a:pPr lvl="1"/>
            <a:r>
              <a:rPr lang="en-US" dirty="0">
                <a:ea typeface="ＭＳ Ｐゴシック" charset="0"/>
              </a:rPr>
              <a:t>Baer and Chen,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</a:rPr>
              <a:t>An effective on-chip preloading scheme to reduce data access penalty</a:t>
            </a:r>
            <a:r>
              <a:rPr lang="en-US" altLang="ja-JP" dirty="0">
                <a:ea typeface="ＭＳ Ｐゴシック" charset="0"/>
              </a:rPr>
              <a:t>,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SC 1991.</a:t>
            </a:r>
          </a:p>
          <a:p>
            <a:pPr lvl="1"/>
            <a:r>
              <a:rPr lang="en-US" dirty="0">
                <a:ea typeface="ＭＳ Ｐゴシック" charset="0"/>
              </a:rPr>
              <a:t>Idea: </a:t>
            </a:r>
          </a:p>
          <a:p>
            <a:pPr lvl="2"/>
            <a:r>
              <a:rPr lang="en-US" dirty="0">
                <a:ea typeface="ＭＳ Ｐゴシック" charset="0"/>
              </a:rPr>
              <a:t>Record the distance between the memory addresses referenced by a load instruction (i.e. stride of the load) as well as the last address referenced by the load</a:t>
            </a:r>
          </a:p>
          <a:p>
            <a:pPr lvl="2"/>
            <a:r>
              <a:rPr lang="en-US" dirty="0">
                <a:ea typeface="ＭＳ Ｐゴシック" charset="0"/>
              </a:rPr>
              <a:t>Next time the same load instruction is fetched,                     prefetch 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last address + stride</a:t>
            </a:r>
          </a:p>
          <a:p>
            <a:endParaRPr lang="en-US" dirty="0"/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/>
          </a:p>
          <a:p>
            <a:pPr lvl="1"/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-2177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Instruction Based Stride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02215"/>
            <a:ext cx="8610600" cy="2355720"/>
          </a:xfrm>
        </p:spPr>
        <p:txBody>
          <a:bodyPr>
            <a:noAutofit/>
          </a:bodyPr>
          <a:lstStyle/>
          <a:p>
            <a:pPr lvl="1"/>
            <a:r>
              <a:rPr lang="en-US" dirty="0" smtClean="0">
                <a:ea typeface="ＭＳ Ｐゴシック" charset="0"/>
              </a:rPr>
              <a:t>Late </a:t>
            </a:r>
            <a:r>
              <a:rPr lang="en-US" dirty="0" err="1" smtClean="0">
                <a:ea typeface="ＭＳ Ｐゴシック" charset="0"/>
              </a:rPr>
              <a:t>prefetches</a:t>
            </a:r>
            <a:endParaRPr lang="en-US" dirty="0">
              <a:ea typeface="ＭＳ Ｐゴシック" charset="0"/>
            </a:endParaRPr>
          </a:p>
          <a:p>
            <a:pPr lvl="2"/>
            <a:r>
              <a:rPr lang="en-US" dirty="0" err="1" smtClean="0">
                <a:ea typeface="ＭＳ Ｐゴシック" charset="0"/>
              </a:rPr>
              <a:t>Prefetch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ahead (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last address + N*stride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/>
            <a:r>
              <a:rPr lang="en-US" dirty="0">
                <a:ea typeface="ＭＳ Ｐゴシック" charset="0"/>
              </a:rPr>
              <a:t>Generate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multiple </a:t>
            </a:r>
            <a:r>
              <a:rPr lang="en-US" dirty="0" err="1" smtClean="0">
                <a:solidFill>
                  <a:srgbClr val="0000FF"/>
                </a:solidFill>
                <a:ea typeface="ＭＳ Ｐゴシック" charset="0"/>
              </a:rPr>
              <a:t>prefetches</a:t>
            </a:r>
            <a:endParaRPr lang="en-US" dirty="0" smtClean="0">
              <a:solidFill>
                <a:srgbClr val="0000FF"/>
              </a:solidFill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How far can the </a:t>
            </a:r>
            <a:r>
              <a:rPr lang="en-US" dirty="0" err="1">
                <a:ea typeface="ＭＳ Ｐゴシック" charset="0"/>
              </a:rPr>
              <a:t>prefetcher</a:t>
            </a:r>
            <a:r>
              <a:rPr lang="en-US" dirty="0">
                <a:ea typeface="ＭＳ Ｐゴシック" charset="0"/>
              </a:rPr>
              <a:t> get ahead of </a:t>
            </a:r>
            <a:r>
              <a:rPr lang="en-US" dirty="0" smtClean="0">
                <a:ea typeface="ＭＳ Ｐゴシック" charset="0"/>
              </a:rPr>
              <a:t>demand accesses? </a:t>
            </a:r>
            <a:r>
              <a:rPr lang="en-US" sz="2400" dirty="0" smtClean="0">
                <a:ea typeface="ＭＳ Ｐゴシック" charset="0"/>
              </a:rPr>
              <a:t>Use 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</a:rPr>
              <a:t>lookahead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PC </a:t>
            </a:r>
            <a:r>
              <a:rPr lang="en-US" sz="2400" dirty="0">
                <a:ea typeface="ＭＳ Ｐゴシック" charset="0"/>
              </a:rPr>
              <a:t>to index the </a:t>
            </a:r>
            <a:r>
              <a:rPr lang="en-US" sz="2400" dirty="0" err="1">
                <a:ea typeface="ＭＳ Ｐゴシック" charset="0"/>
              </a:rPr>
              <a:t>prefetcher</a:t>
            </a:r>
            <a:r>
              <a:rPr lang="en-US" sz="2400" dirty="0">
                <a:ea typeface="ＭＳ Ｐゴシック" charset="0"/>
              </a:rPr>
              <a:t> table </a:t>
            </a:r>
            <a:endParaRPr lang="en-US" sz="2400" dirty="0">
              <a:solidFill>
                <a:srgbClr val="0000FF"/>
              </a:solidFill>
              <a:ea typeface="ＭＳ Ｐゴシック" charset="0"/>
            </a:endParaRPr>
          </a:p>
          <a:p>
            <a:pPr lvl="2"/>
            <a:endParaRPr lang="en-US" sz="3200" dirty="0">
              <a:ea typeface="ＭＳ Ｐゴシック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35142"/>
              </p:ext>
            </p:extLst>
          </p:nvPr>
        </p:nvGraphicFramePr>
        <p:xfrm>
          <a:off x="1100931" y="1917279"/>
          <a:ext cx="6516687" cy="1362638"/>
        </p:xfrm>
        <a:graphic>
          <a:graphicData uri="http://schemas.openxmlformats.org/drawingml/2006/table">
            <a:tbl>
              <a:tblPr/>
              <a:tblGrid>
                <a:gridCol w="1995487"/>
                <a:gridCol w="2003425"/>
                <a:gridCol w="1419225"/>
                <a:gridCol w="1098550"/>
              </a:tblGrid>
              <a:tr h="396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Load Inst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. Tag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 Address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 Stride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Confidence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5" name="Rectangle 32"/>
          <p:cNvSpPr>
            <a:spLocks noChangeArrowheads="1"/>
          </p:cNvSpPr>
          <p:nvPr/>
        </p:nvSpPr>
        <p:spPr bwMode="auto">
          <a:xfrm>
            <a:off x="3127375" y="2597010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16" name="Rectangle 34"/>
          <p:cNvSpPr>
            <a:spLocks noChangeArrowheads="1"/>
          </p:cNvSpPr>
          <p:nvPr/>
        </p:nvSpPr>
        <p:spPr bwMode="auto">
          <a:xfrm>
            <a:off x="4346575" y="2597010"/>
            <a:ext cx="12700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17" name="Rectangle 35"/>
          <p:cNvSpPr>
            <a:spLocks noChangeArrowheads="1"/>
          </p:cNvSpPr>
          <p:nvPr/>
        </p:nvSpPr>
        <p:spPr bwMode="auto">
          <a:xfrm>
            <a:off x="1763713" y="149846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18" name="Rectangle 36"/>
          <p:cNvSpPr>
            <a:spLocks noChangeArrowheads="1"/>
          </p:cNvSpPr>
          <p:nvPr/>
        </p:nvSpPr>
        <p:spPr bwMode="auto">
          <a:xfrm>
            <a:off x="5818188" y="148893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19" name="Rectangle 37"/>
          <p:cNvSpPr>
            <a:spLocks noChangeArrowheads="1"/>
          </p:cNvSpPr>
          <p:nvPr/>
        </p:nvSpPr>
        <p:spPr bwMode="auto">
          <a:xfrm>
            <a:off x="1776413" y="1725473"/>
            <a:ext cx="1587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20" name="Rectangle 38"/>
          <p:cNvSpPr>
            <a:spLocks noChangeArrowheads="1"/>
          </p:cNvSpPr>
          <p:nvPr/>
        </p:nvSpPr>
        <p:spPr bwMode="auto">
          <a:xfrm>
            <a:off x="5818188" y="162228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21" name="Rectangle 39"/>
          <p:cNvSpPr>
            <a:spLocks noChangeArrowheads="1"/>
          </p:cNvSpPr>
          <p:nvPr/>
        </p:nvSpPr>
        <p:spPr bwMode="auto">
          <a:xfrm>
            <a:off x="1776413" y="235729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622" name="Rectangle 40"/>
          <p:cNvSpPr>
            <a:spLocks noChangeArrowheads="1"/>
          </p:cNvSpPr>
          <p:nvPr/>
        </p:nvSpPr>
        <p:spPr bwMode="auto">
          <a:xfrm>
            <a:off x="5818188" y="225411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3254375" y="1102457"/>
            <a:ext cx="1698625" cy="4356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Effective </a:t>
            </a:r>
            <a:r>
              <a:rPr lang="en-US" sz="1800" b="1" dirty="0" err="1" smtClean="0">
                <a:solidFill>
                  <a:srgbClr val="000000"/>
                </a:solidFill>
                <a:latin typeface="Calibri"/>
              </a:rPr>
              <a:t>Addr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1164431" y="1085866"/>
            <a:ext cx="1804194" cy="4356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Load PC</a:t>
            </a:r>
            <a:endParaRPr lang="en-US" sz="1800" b="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" name="Straight Arrow Connector 5"/>
          <p:cNvCxnSpPr>
            <a:stCxn id="18" idx="2"/>
          </p:cNvCxnSpPr>
          <p:nvPr/>
        </p:nvCxnSpPr>
        <p:spPr>
          <a:xfrm flipH="1">
            <a:off x="2063750" y="1521557"/>
            <a:ext cx="2778" cy="395722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06187" y="1521450"/>
            <a:ext cx="2778" cy="395722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08965" y="3279917"/>
            <a:ext cx="2778" cy="395722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5293" y="3675639"/>
            <a:ext cx="4974578" cy="1220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27661" y="3281137"/>
            <a:ext cx="2778" cy="61607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50851" y="3675639"/>
            <a:ext cx="2778" cy="22157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rapezoid 11"/>
          <p:cNvSpPr/>
          <p:nvPr/>
        </p:nvSpPr>
        <p:spPr>
          <a:xfrm flipV="1">
            <a:off x="5397948" y="3897213"/>
            <a:ext cx="952578" cy="290472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</a:rPr>
              <a:t>+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6681" y="970696"/>
            <a:ext cx="5310980" cy="1220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53000" y="1252955"/>
            <a:ext cx="597348" cy="687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968378" y="970696"/>
            <a:ext cx="2778" cy="50383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561328" y="1252955"/>
            <a:ext cx="2778" cy="22157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rapezoid 36"/>
          <p:cNvSpPr/>
          <p:nvPr/>
        </p:nvSpPr>
        <p:spPr>
          <a:xfrm flipV="1">
            <a:off x="5308425" y="1474529"/>
            <a:ext cx="952578" cy="290472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smtClean="0">
                <a:solidFill>
                  <a:srgbClr val="262626"/>
                </a:solidFill>
                <a:latin typeface="Calibri"/>
              </a:rPr>
              <a:t>-</a:t>
            </a:r>
            <a:endParaRPr lang="en-US" sz="1800" dirty="0">
              <a:solidFill>
                <a:srgbClr val="262626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>
            <a:off x="5784714" y="1765001"/>
            <a:ext cx="0" cy="21784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16681" y="971916"/>
            <a:ext cx="0" cy="27037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49017" y="3281137"/>
            <a:ext cx="1" cy="779961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2" idx="3"/>
          </p:cNvCxnSpPr>
          <p:nvPr/>
        </p:nvCxnSpPr>
        <p:spPr>
          <a:xfrm flipH="1" flipV="1">
            <a:off x="6314217" y="4042449"/>
            <a:ext cx="834800" cy="716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898165" y="4209905"/>
            <a:ext cx="2778" cy="274549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5763913" y="4266608"/>
            <a:ext cx="1432131" cy="43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alibri"/>
              </a:rPr>
              <a:t>Prefetch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Address</a:t>
            </a:r>
            <a:endParaRPr lang="en-US" sz="18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2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-6227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E46C0A"/>
                </a:solidFill>
                <a:latin typeface="Garamond" charset="0"/>
              </a:rPr>
              <a:t>Cache </a:t>
            </a:r>
            <a:r>
              <a:rPr lang="en-US" sz="4000" b="1" dirty="0">
                <a:solidFill>
                  <a:srgbClr val="E46C0A"/>
                </a:solidFill>
                <a:latin typeface="Garamond" charset="0"/>
              </a:rPr>
              <a:t>Address Based Stride Prefetching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detect</a:t>
            </a:r>
          </a:p>
          <a:p>
            <a:pPr lvl="1"/>
            <a:r>
              <a:rPr lang="en-US" dirty="0">
                <a:ea typeface="ＭＳ Ｐゴシック" charset="0"/>
              </a:rPr>
              <a:t>A, A+N, A+2N, A+3N, …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Stream buffers </a:t>
            </a:r>
            <a:r>
              <a:rPr lang="en-US" dirty="0">
                <a:ea typeface="ＭＳ Ｐゴシック" charset="0"/>
              </a:rPr>
              <a:t>are a special case of cache block address based stride prefetching where N = 1</a:t>
            </a:r>
          </a:p>
          <a:p>
            <a:pPr lvl="2"/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71691"/>
              </p:ext>
            </p:extLst>
          </p:nvPr>
        </p:nvGraphicFramePr>
        <p:xfrm>
          <a:off x="3138488" y="2042719"/>
          <a:ext cx="4521200" cy="1362638"/>
        </p:xfrm>
        <a:graphic>
          <a:graphicData uri="http://schemas.openxmlformats.org/drawingml/2006/table">
            <a:tbl>
              <a:tblPr/>
              <a:tblGrid>
                <a:gridCol w="2003425"/>
                <a:gridCol w="1419225"/>
                <a:gridCol w="1098550"/>
              </a:tblGrid>
              <a:tr h="396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 Address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Last Stride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Confidence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…….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0"/>
                          <a:cs typeface="Arial" charset="0"/>
                        </a:rPr>
                        <a:t>……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3127375" y="2722450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4346575" y="2722450"/>
            <a:ext cx="12700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1763713" y="162390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5818188" y="161437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776413" y="1850913"/>
            <a:ext cx="1587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5818188" y="1747725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776413" y="248273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5818188" y="237955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3254375" y="1227897"/>
            <a:ext cx="1698625" cy="43569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Effective </a:t>
            </a:r>
            <a:r>
              <a:rPr lang="en-US" sz="1800" b="1" dirty="0" err="1" smtClean="0">
                <a:solidFill>
                  <a:srgbClr val="000000"/>
                </a:solidFill>
                <a:latin typeface="Calibri"/>
              </a:rPr>
              <a:t>Addr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106187" y="1646890"/>
            <a:ext cx="2778" cy="395722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08965" y="3405357"/>
            <a:ext cx="2778" cy="395722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763713" y="3784453"/>
            <a:ext cx="3876158" cy="1662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27661" y="3406577"/>
            <a:ext cx="2778" cy="61607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50851" y="3801079"/>
            <a:ext cx="2778" cy="22157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flipV="1">
            <a:off x="5397948" y="4022653"/>
            <a:ext cx="952578" cy="290472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>
                <a:solidFill>
                  <a:srgbClr val="262626"/>
                </a:solidFill>
                <a:latin typeface="Calibri"/>
              </a:rPr>
              <a:t>+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778000" y="1096136"/>
            <a:ext cx="4249661" cy="1220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53000" y="1378395"/>
            <a:ext cx="597348" cy="687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968378" y="1096136"/>
            <a:ext cx="2778" cy="50383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561328" y="1378395"/>
            <a:ext cx="2778" cy="22157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flipV="1">
            <a:off x="5308425" y="1599969"/>
            <a:ext cx="952578" cy="290472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smtClean="0">
                <a:solidFill>
                  <a:srgbClr val="262626"/>
                </a:solidFill>
                <a:latin typeface="Calibri"/>
              </a:rPr>
              <a:t>-</a:t>
            </a:r>
            <a:endParaRPr lang="en-US" sz="1800" dirty="0">
              <a:solidFill>
                <a:srgbClr val="262626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>
            <a:off x="5784714" y="1890441"/>
            <a:ext cx="0" cy="217846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78000" y="1080730"/>
            <a:ext cx="0" cy="27037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149017" y="3406577"/>
            <a:ext cx="1" cy="779961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3"/>
          </p:cNvCxnSpPr>
          <p:nvPr/>
        </p:nvCxnSpPr>
        <p:spPr>
          <a:xfrm flipH="1" flipV="1">
            <a:off x="6314217" y="4167889"/>
            <a:ext cx="834800" cy="7164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898165" y="4335345"/>
            <a:ext cx="2778" cy="274549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5763913" y="4392048"/>
            <a:ext cx="1432131" cy="43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alibri"/>
              </a:rPr>
              <a:t>Prefetch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</a:rPr>
              <a:t>Address</a:t>
            </a:r>
            <a:endParaRPr lang="en-US" sz="18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0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-14001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Prefetching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Fetch the data before it is needed (i.e. pre-fetch) by the program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Why? </a:t>
            </a:r>
          </a:p>
          <a:p>
            <a:pPr lvl="1"/>
            <a:r>
              <a:rPr lang="en-US" dirty="0">
                <a:ea typeface="ＭＳ Ｐゴシック" charset="0"/>
              </a:rPr>
              <a:t>Memory latency is high. If we can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accurately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early enough </a:t>
            </a:r>
            <a:r>
              <a:rPr lang="en-US" dirty="0">
                <a:ea typeface="ＭＳ Ｐゴシック" charset="0"/>
              </a:rPr>
              <a:t>we can reduce/eliminate that latency.</a:t>
            </a:r>
          </a:p>
          <a:p>
            <a:pPr lvl="1"/>
            <a:r>
              <a:rPr lang="en-US" dirty="0">
                <a:ea typeface="ＭＳ Ｐゴシック" charset="0"/>
              </a:rPr>
              <a:t>Can eliminate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compulsory cache misses</a:t>
            </a:r>
          </a:p>
          <a:p>
            <a:pPr lvl="1"/>
            <a:r>
              <a:rPr lang="en-US" dirty="0">
                <a:ea typeface="ＭＳ Ｐゴシック" charset="0"/>
              </a:rPr>
              <a:t>Can it eliminate all cache misses? Capacity, conflict?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Involves predicting </a:t>
            </a:r>
            <a:r>
              <a:rPr lang="en-US" dirty="0">
                <a:solidFill>
                  <a:srgbClr val="0000FF"/>
                </a:solidFill>
              </a:rPr>
              <a:t>which address</a:t>
            </a:r>
            <a:r>
              <a:rPr lang="en-US" dirty="0"/>
              <a:t> will be needed in the future</a:t>
            </a:r>
          </a:p>
          <a:p>
            <a:pPr lvl="1"/>
            <a:r>
              <a:rPr lang="en-US" dirty="0">
                <a:ea typeface="ＭＳ Ｐゴシック" charset="0"/>
              </a:rPr>
              <a:t>Works if programs have predictable miss address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6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457200" y="-11410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Garamond" charset="0"/>
              </a:rPr>
              <a:t>Stream Buffers (</a:t>
            </a:r>
            <a:r>
              <a:rPr lang="en-US" dirty="0" err="1">
                <a:solidFill>
                  <a:srgbClr val="E46C0A"/>
                </a:solidFill>
                <a:latin typeface="Garamond" charset="0"/>
              </a:rPr>
              <a:t>Jouppi</a:t>
            </a:r>
            <a:r>
              <a:rPr lang="en-US" dirty="0">
                <a:solidFill>
                  <a:srgbClr val="E46C0A"/>
                </a:solidFill>
                <a:latin typeface="Garamond" charset="0"/>
              </a:rPr>
              <a:t>, ISCA 1990)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228600" y="979488"/>
            <a:ext cx="5332413" cy="5194300"/>
          </a:xfrm>
        </p:spPr>
        <p:txBody>
          <a:bodyPr>
            <a:normAutofit/>
          </a:bodyPr>
          <a:lstStyle/>
          <a:p>
            <a:r>
              <a:rPr lang="en-US" sz="2400" dirty="0"/>
              <a:t>Each stream buffer holds one stream of sequentially </a:t>
            </a:r>
            <a:r>
              <a:rPr lang="en-US" sz="2400" dirty="0" err="1"/>
              <a:t>prefetched</a:t>
            </a:r>
            <a:r>
              <a:rPr lang="en-US" sz="2400" dirty="0"/>
              <a:t> cache lines </a:t>
            </a:r>
          </a:p>
          <a:p>
            <a:r>
              <a:rPr lang="en-US" sz="2400" dirty="0"/>
              <a:t>On a load miss check the head of all stream buffers for an address match</a:t>
            </a:r>
          </a:p>
          <a:p>
            <a:pPr marL="742950" lvl="1" indent="-285750"/>
            <a:r>
              <a:rPr lang="en-US" sz="2000" dirty="0">
                <a:ea typeface="ＭＳ Ｐゴシック" charset="0"/>
              </a:rPr>
              <a:t>if hit, pop the entry from FIFO, update the cache with data </a:t>
            </a:r>
          </a:p>
          <a:p>
            <a:pPr marL="742950" lvl="1" indent="-285750"/>
            <a:r>
              <a:rPr lang="en-US" sz="2000" dirty="0">
                <a:ea typeface="ＭＳ Ｐゴシック" charset="0"/>
              </a:rPr>
              <a:t>if not, allocate a new stream buffer to the new miss address (may have to recycle a stream buffer following LRU policy</a:t>
            </a:r>
            <a:r>
              <a:rPr lang="en-US" sz="2000" dirty="0" smtClean="0">
                <a:ea typeface="ＭＳ Ｐゴシック" charset="0"/>
              </a:rPr>
              <a:t>)</a:t>
            </a:r>
            <a:endParaRPr lang="en-US" sz="2000" dirty="0"/>
          </a:p>
          <a:p>
            <a:r>
              <a:rPr lang="en-US" sz="2400" dirty="0"/>
              <a:t>Stream buffer FIFOs are continuously topped-off with subsequent cache lines whenever there is room and the bus is not busy</a:t>
            </a:r>
          </a:p>
          <a:p>
            <a:endParaRPr lang="en-US" altLang="ja-JP" sz="2000" dirty="0"/>
          </a:p>
          <a:p>
            <a:endParaRPr lang="en-US" sz="3600" dirty="0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7191375" y="1028700"/>
            <a:ext cx="990600" cy="4800600"/>
            <a:chOff x="4608" y="960"/>
            <a:chExt cx="912" cy="3024"/>
          </a:xfrm>
        </p:grpSpPr>
        <p:sp>
          <p:nvSpPr>
            <p:cNvPr id="69654" name="Rectangle 5"/>
            <p:cNvSpPr>
              <a:spLocks noChangeArrowheads="1"/>
            </p:cNvSpPr>
            <p:nvPr/>
          </p:nvSpPr>
          <p:spPr bwMode="auto">
            <a:xfrm>
              <a:off x="4608" y="960"/>
              <a:ext cx="912" cy="48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sz="2800" i="1">
                  <a:solidFill>
                    <a:srgbClr val="CC9900"/>
                  </a:solidFill>
                  <a:latin typeface="Calibri"/>
                </a:rPr>
                <a:t>FIFO</a:t>
              </a:r>
            </a:p>
          </p:txBody>
        </p:sp>
        <p:sp>
          <p:nvSpPr>
            <p:cNvPr id="69655" name="Line 6"/>
            <p:cNvSpPr>
              <a:spLocks noChangeShapeType="1"/>
            </p:cNvSpPr>
            <p:nvPr/>
          </p:nvSpPr>
          <p:spPr bwMode="auto">
            <a:xfrm>
              <a:off x="4722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6" name="Line 7"/>
            <p:cNvSpPr>
              <a:spLocks noChangeShapeType="1"/>
            </p:cNvSpPr>
            <p:nvPr/>
          </p:nvSpPr>
          <p:spPr bwMode="auto">
            <a:xfrm>
              <a:off x="4836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7" name="Line 8"/>
            <p:cNvSpPr>
              <a:spLocks noChangeShapeType="1"/>
            </p:cNvSpPr>
            <p:nvPr/>
          </p:nvSpPr>
          <p:spPr bwMode="auto">
            <a:xfrm>
              <a:off x="4950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8" name="Line 9"/>
            <p:cNvSpPr>
              <a:spLocks noChangeShapeType="1"/>
            </p:cNvSpPr>
            <p:nvPr/>
          </p:nvSpPr>
          <p:spPr bwMode="auto">
            <a:xfrm>
              <a:off x="5064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9" name="Line 10"/>
            <p:cNvSpPr>
              <a:spLocks noChangeShapeType="1"/>
            </p:cNvSpPr>
            <p:nvPr/>
          </p:nvSpPr>
          <p:spPr bwMode="auto">
            <a:xfrm>
              <a:off x="5178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0" name="Line 11"/>
            <p:cNvSpPr>
              <a:spLocks noChangeShapeType="1"/>
            </p:cNvSpPr>
            <p:nvPr/>
          </p:nvSpPr>
          <p:spPr bwMode="auto">
            <a:xfrm>
              <a:off x="5292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1" name="Line 12"/>
            <p:cNvSpPr>
              <a:spLocks noChangeShapeType="1"/>
            </p:cNvSpPr>
            <p:nvPr/>
          </p:nvSpPr>
          <p:spPr bwMode="auto">
            <a:xfrm>
              <a:off x="5406" y="960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2" name="Rectangle 13"/>
            <p:cNvSpPr>
              <a:spLocks noChangeArrowheads="1"/>
            </p:cNvSpPr>
            <p:nvPr/>
          </p:nvSpPr>
          <p:spPr bwMode="auto">
            <a:xfrm>
              <a:off x="4608" y="1536"/>
              <a:ext cx="912" cy="48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sz="2800" i="1">
                  <a:solidFill>
                    <a:srgbClr val="CC9900"/>
                  </a:solidFill>
                  <a:latin typeface="Calibri"/>
                </a:rPr>
                <a:t>FIFO</a:t>
              </a:r>
            </a:p>
          </p:txBody>
        </p:sp>
        <p:sp>
          <p:nvSpPr>
            <p:cNvPr id="69663" name="Line 14"/>
            <p:cNvSpPr>
              <a:spLocks noChangeShapeType="1"/>
            </p:cNvSpPr>
            <p:nvPr/>
          </p:nvSpPr>
          <p:spPr bwMode="auto">
            <a:xfrm>
              <a:off x="4722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4" name="Line 15"/>
            <p:cNvSpPr>
              <a:spLocks noChangeShapeType="1"/>
            </p:cNvSpPr>
            <p:nvPr/>
          </p:nvSpPr>
          <p:spPr bwMode="auto">
            <a:xfrm>
              <a:off x="4836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5" name="Line 16"/>
            <p:cNvSpPr>
              <a:spLocks noChangeShapeType="1"/>
            </p:cNvSpPr>
            <p:nvPr/>
          </p:nvSpPr>
          <p:spPr bwMode="auto">
            <a:xfrm>
              <a:off x="4950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6" name="Line 17"/>
            <p:cNvSpPr>
              <a:spLocks noChangeShapeType="1"/>
            </p:cNvSpPr>
            <p:nvPr/>
          </p:nvSpPr>
          <p:spPr bwMode="auto">
            <a:xfrm>
              <a:off x="5064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7" name="Line 18"/>
            <p:cNvSpPr>
              <a:spLocks noChangeShapeType="1"/>
            </p:cNvSpPr>
            <p:nvPr/>
          </p:nvSpPr>
          <p:spPr bwMode="auto">
            <a:xfrm>
              <a:off x="5178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8" name="Line 19"/>
            <p:cNvSpPr>
              <a:spLocks noChangeShapeType="1"/>
            </p:cNvSpPr>
            <p:nvPr/>
          </p:nvSpPr>
          <p:spPr bwMode="auto">
            <a:xfrm>
              <a:off x="5292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69" name="Line 20"/>
            <p:cNvSpPr>
              <a:spLocks noChangeShapeType="1"/>
            </p:cNvSpPr>
            <p:nvPr/>
          </p:nvSpPr>
          <p:spPr bwMode="auto">
            <a:xfrm>
              <a:off x="5406" y="153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0" name="Rectangle 21"/>
            <p:cNvSpPr>
              <a:spLocks noChangeArrowheads="1"/>
            </p:cNvSpPr>
            <p:nvPr/>
          </p:nvSpPr>
          <p:spPr bwMode="auto">
            <a:xfrm>
              <a:off x="4608" y="2928"/>
              <a:ext cx="912" cy="48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sz="2800" i="1">
                  <a:solidFill>
                    <a:srgbClr val="CC9900"/>
                  </a:solidFill>
                  <a:latin typeface="Calibri"/>
                </a:rPr>
                <a:t>FIFO</a:t>
              </a:r>
            </a:p>
          </p:txBody>
        </p:sp>
        <p:sp>
          <p:nvSpPr>
            <p:cNvPr id="69671" name="Line 22"/>
            <p:cNvSpPr>
              <a:spLocks noChangeShapeType="1"/>
            </p:cNvSpPr>
            <p:nvPr/>
          </p:nvSpPr>
          <p:spPr bwMode="auto">
            <a:xfrm>
              <a:off x="4722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2" name="Line 23"/>
            <p:cNvSpPr>
              <a:spLocks noChangeShapeType="1"/>
            </p:cNvSpPr>
            <p:nvPr/>
          </p:nvSpPr>
          <p:spPr bwMode="auto">
            <a:xfrm>
              <a:off x="4836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3" name="Line 24"/>
            <p:cNvSpPr>
              <a:spLocks noChangeShapeType="1"/>
            </p:cNvSpPr>
            <p:nvPr/>
          </p:nvSpPr>
          <p:spPr bwMode="auto">
            <a:xfrm>
              <a:off x="4950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4" name="Line 25"/>
            <p:cNvSpPr>
              <a:spLocks noChangeShapeType="1"/>
            </p:cNvSpPr>
            <p:nvPr/>
          </p:nvSpPr>
          <p:spPr bwMode="auto">
            <a:xfrm>
              <a:off x="5064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5" name="Line 26"/>
            <p:cNvSpPr>
              <a:spLocks noChangeShapeType="1"/>
            </p:cNvSpPr>
            <p:nvPr/>
          </p:nvSpPr>
          <p:spPr bwMode="auto">
            <a:xfrm>
              <a:off x="5178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6" name="Line 27"/>
            <p:cNvSpPr>
              <a:spLocks noChangeShapeType="1"/>
            </p:cNvSpPr>
            <p:nvPr/>
          </p:nvSpPr>
          <p:spPr bwMode="auto">
            <a:xfrm>
              <a:off x="5292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7" name="Line 28"/>
            <p:cNvSpPr>
              <a:spLocks noChangeShapeType="1"/>
            </p:cNvSpPr>
            <p:nvPr/>
          </p:nvSpPr>
          <p:spPr bwMode="auto">
            <a:xfrm>
              <a:off x="5406" y="29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78" name="Rectangle 29"/>
            <p:cNvSpPr>
              <a:spLocks noChangeArrowheads="1"/>
            </p:cNvSpPr>
            <p:nvPr/>
          </p:nvSpPr>
          <p:spPr bwMode="auto">
            <a:xfrm>
              <a:off x="4608" y="3504"/>
              <a:ext cx="912" cy="48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sz="2800" i="1">
                  <a:solidFill>
                    <a:srgbClr val="CC9900"/>
                  </a:solidFill>
                  <a:latin typeface="Calibri"/>
                </a:rPr>
                <a:t>FIFO</a:t>
              </a:r>
            </a:p>
          </p:txBody>
        </p:sp>
        <p:sp>
          <p:nvSpPr>
            <p:cNvPr id="69679" name="Line 30"/>
            <p:cNvSpPr>
              <a:spLocks noChangeShapeType="1"/>
            </p:cNvSpPr>
            <p:nvPr/>
          </p:nvSpPr>
          <p:spPr bwMode="auto">
            <a:xfrm>
              <a:off x="472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0" name="Line 31"/>
            <p:cNvSpPr>
              <a:spLocks noChangeShapeType="1"/>
            </p:cNvSpPr>
            <p:nvPr/>
          </p:nvSpPr>
          <p:spPr bwMode="auto">
            <a:xfrm>
              <a:off x="4836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1" name="Line 32"/>
            <p:cNvSpPr>
              <a:spLocks noChangeShapeType="1"/>
            </p:cNvSpPr>
            <p:nvPr/>
          </p:nvSpPr>
          <p:spPr bwMode="auto">
            <a:xfrm>
              <a:off x="4950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2" name="Line 33"/>
            <p:cNvSpPr>
              <a:spLocks noChangeShapeType="1"/>
            </p:cNvSpPr>
            <p:nvPr/>
          </p:nvSpPr>
          <p:spPr bwMode="auto">
            <a:xfrm>
              <a:off x="5064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3" name="Line 34"/>
            <p:cNvSpPr>
              <a:spLocks noChangeShapeType="1"/>
            </p:cNvSpPr>
            <p:nvPr/>
          </p:nvSpPr>
          <p:spPr bwMode="auto">
            <a:xfrm>
              <a:off x="5178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4" name="Line 35"/>
            <p:cNvSpPr>
              <a:spLocks noChangeShapeType="1"/>
            </p:cNvSpPr>
            <p:nvPr/>
          </p:nvSpPr>
          <p:spPr bwMode="auto">
            <a:xfrm>
              <a:off x="52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85" name="Line 36"/>
            <p:cNvSpPr>
              <a:spLocks noChangeShapeType="1"/>
            </p:cNvSpPr>
            <p:nvPr/>
          </p:nvSpPr>
          <p:spPr bwMode="auto">
            <a:xfrm>
              <a:off x="5406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9637" name="Group 37"/>
          <p:cNvGrpSpPr>
            <a:grpSpLocks/>
          </p:cNvGrpSpPr>
          <p:nvPr/>
        </p:nvGrpSpPr>
        <p:grpSpPr bwMode="auto">
          <a:xfrm>
            <a:off x="6810375" y="1333500"/>
            <a:ext cx="381000" cy="4191000"/>
            <a:chOff x="4176" y="1152"/>
            <a:chExt cx="432" cy="2640"/>
          </a:xfrm>
        </p:grpSpPr>
        <p:sp>
          <p:nvSpPr>
            <p:cNvPr id="69650" name="Freeform 38"/>
            <p:cNvSpPr>
              <a:spLocks/>
            </p:cNvSpPr>
            <p:nvPr/>
          </p:nvSpPr>
          <p:spPr bwMode="auto">
            <a:xfrm>
              <a:off x="4416" y="1152"/>
              <a:ext cx="192" cy="2640"/>
            </a:xfrm>
            <a:custGeom>
              <a:avLst/>
              <a:gdLst>
                <a:gd name="T0" fmla="*/ 192 w 192"/>
                <a:gd name="T1" fmla="*/ 0 h 1824"/>
                <a:gd name="T2" fmla="*/ 0 w 192"/>
                <a:gd name="T3" fmla="*/ 0 h 1824"/>
                <a:gd name="T4" fmla="*/ 0 w 192"/>
                <a:gd name="T5" fmla="*/ 73584 h 1824"/>
                <a:gd name="T6" fmla="*/ 192 w 192"/>
                <a:gd name="T7" fmla="*/ 73584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824"/>
                <a:gd name="T14" fmla="*/ 192 w 192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824">
                  <a:moveTo>
                    <a:pt x="192" y="0"/>
                  </a:moveTo>
                  <a:lnTo>
                    <a:pt x="0" y="0"/>
                  </a:lnTo>
                  <a:lnTo>
                    <a:pt x="0" y="1824"/>
                  </a:lnTo>
                  <a:lnTo>
                    <a:pt x="192" y="18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1" name="Line 39"/>
            <p:cNvSpPr>
              <a:spLocks noChangeShapeType="1"/>
            </p:cNvSpPr>
            <p:nvPr/>
          </p:nvSpPr>
          <p:spPr bwMode="auto">
            <a:xfrm>
              <a:off x="441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2" name="Line 40"/>
            <p:cNvSpPr>
              <a:spLocks noChangeShapeType="1"/>
            </p:cNvSpPr>
            <p:nvPr/>
          </p:nvSpPr>
          <p:spPr bwMode="auto">
            <a:xfrm>
              <a:off x="441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53" name="Line 41"/>
            <p:cNvSpPr>
              <a:spLocks noChangeShapeType="1"/>
            </p:cNvSpPr>
            <p:nvPr/>
          </p:nvSpPr>
          <p:spPr bwMode="auto">
            <a:xfrm flipH="1">
              <a:off x="417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9638" name="Rectangle 42"/>
          <p:cNvSpPr>
            <a:spLocks noChangeArrowheads="1"/>
          </p:cNvSpPr>
          <p:nvPr/>
        </p:nvSpPr>
        <p:spPr bwMode="auto">
          <a:xfrm>
            <a:off x="5591175" y="2628900"/>
            <a:ext cx="1219200" cy="1447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DCache</a:t>
            </a:r>
          </a:p>
        </p:txBody>
      </p:sp>
      <p:sp>
        <p:nvSpPr>
          <p:cNvPr id="69639" name="Oval 43"/>
          <p:cNvSpPr>
            <a:spLocks noChangeArrowheads="1"/>
          </p:cNvSpPr>
          <p:nvPr/>
        </p:nvSpPr>
        <p:spPr bwMode="auto">
          <a:xfrm>
            <a:off x="7648575" y="28575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40" name="Oval 44"/>
          <p:cNvSpPr>
            <a:spLocks noChangeArrowheads="1"/>
          </p:cNvSpPr>
          <p:nvPr/>
        </p:nvSpPr>
        <p:spPr bwMode="auto">
          <a:xfrm>
            <a:off x="7648575" y="30861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41" name="Oval 45"/>
          <p:cNvSpPr>
            <a:spLocks noChangeArrowheads="1"/>
          </p:cNvSpPr>
          <p:nvPr/>
        </p:nvSpPr>
        <p:spPr bwMode="auto">
          <a:xfrm>
            <a:off x="7648575" y="33147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42" name="Oval 46"/>
          <p:cNvSpPr>
            <a:spLocks noChangeArrowheads="1"/>
          </p:cNvSpPr>
          <p:nvPr/>
        </p:nvSpPr>
        <p:spPr bwMode="auto">
          <a:xfrm>
            <a:off x="7648575" y="35433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43" name="Oval 47"/>
          <p:cNvSpPr>
            <a:spLocks noChangeArrowheads="1"/>
          </p:cNvSpPr>
          <p:nvPr/>
        </p:nvSpPr>
        <p:spPr bwMode="auto">
          <a:xfrm>
            <a:off x="7648575" y="37719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9644" name="Group 48"/>
          <p:cNvGrpSpPr>
            <a:grpSpLocks/>
          </p:cNvGrpSpPr>
          <p:nvPr/>
        </p:nvGrpSpPr>
        <p:grpSpPr bwMode="auto">
          <a:xfrm flipH="1">
            <a:off x="8181975" y="1333500"/>
            <a:ext cx="381000" cy="4191000"/>
            <a:chOff x="4176" y="1152"/>
            <a:chExt cx="432" cy="2640"/>
          </a:xfrm>
        </p:grpSpPr>
        <p:sp>
          <p:nvSpPr>
            <p:cNvPr id="69646" name="Freeform 49"/>
            <p:cNvSpPr>
              <a:spLocks/>
            </p:cNvSpPr>
            <p:nvPr/>
          </p:nvSpPr>
          <p:spPr bwMode="auto">
            <a:xfrm>
              <a:off x="4416" y="1152"/>
              <a:ext cx="192" cy="2640"/>
            </a:xfrm>
            <a:custGeom>
              <a:avLst/>
              <a:gdLst>
                <a:gd name="T0" fmla="*/ 192 w 192"/>
                <a:gd name="T1" fmla="*/ 0 h 1824"/>
                <a:gd name="T2" fmla="*/ 0 w 192"/>
                <a:gd name="T3" fmla="*/ 0 h 1824"/>
                <a:gd name="T4" fmla="*/ 0 w 192"/>
                <a:gd name="T5" fmla="*/ 73584 h 1824"/>
                <a:gd name="T6" fmla="*/ 192 w 192"/>
                <a:gd name="T7" fmla="*/ 73584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824"/>
                <a:gd name="T14" fmla="*/ 192 w 192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824">
                  <a:moveTo>
                    <a:pt x="192" y="0"/>
                  </a:moveTo>
                  <a:lnTo>
                    <a:pt x="0" y="0"/>
                  </a:lnTo>
                  <a:lnTo>
                    <a:pt x="0" y="1824"/>
                  </a:lnTo>
                  <a:lnTo>
                    <a:pt x="192" y="18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47" name="Line 50"/>
            <p:cNvSpPr>
              <a:spLocks noChangeShapeType="1"/>
            </p:cNvSpPr>
            <p:nvPr/>
          </p:nvSpPr>
          <p:spPr bwMode="auto">
            <a:xfrm>
              <a:off x="441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48" name="Line 51"/>
            <p:cNvSpPr>
              <a:spLocks noChangeShapeType="1"/>
            </p:cNvSpPr>
            <p:nvPr/>
          </p:nvSpPr>
          <p:spPr bwMode="auto">
            <a:xfrm>
              <a:off x="441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49" name="Line 52"/>
            <p:cNvSpPr>
              <a:spLocks noChangeShapeType="1"/>
            </p:cNvSpPr>
            <p:nvPr/>
          </p:nvSpPr>
          <p:spPr bwMode="auto">
            <a:xfrm flipH="1">
              <a:off x="417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endParaRPr lang="en-US" sz="18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9645" name="Rectangle 53"/>
          <p:cNvSpPr>
            <a:spLocks noChangeArrowheads="1"/>
          </p:cNvSpPr>
          <p:nvPr/>
        </p:nvSpPr>
        <p:spPr bwMode="auto">
          <a:xfrm rot="-5400000">
            <a:off x="7443788" y="318928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Memory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89222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Jouppi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, “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Improving </a:t>
            </a:r>
            <a:r>
              <a:rPr lang="en-US" sz="1800" dirty="0">
                <a:solidFill>
                  <a:srgbClr val="0000FF"/>
                </a:solidFill>
                <a:latin typeface="Calibri"/>
              </a:rPr>
              <a:t>Direct-Mapped Cache Performance by the Addition of a Small Fully-Associative Cache and Prefetch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Buffers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,” ISCA 1990.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6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Garamond" charset="0"/>
              </a:rPr>
              <a:t>Stream Buffer Design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57313"/>
            <a:ext cx="86296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7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6629400" cy="1836738"/>
          </a:xfrm>
        </p:spPr>
        <p:txBody>
          <a:bodyPr/>
          <a:lstStyle/>
          <a:p>
            <a:r>
              <a:rPr lang="en-US" dirty="0"/>
              <a:t>Prefetching Using a </a:t>
            </a:r>
            <a:br>
              <a:rPr lang="en-US" dirty="0"/>
            </a:br>
            <a:r>
              <a:rPr lang="en-US" dirty="0"/>
              <a:t>Global History Buffer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Kyle J. Nesbit and James E. Smith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i="1" dirty="0">
                <a:solidFill>
                  <a:schemeClr val="tx2"/>
                </a:solidFill>
              </a:rPr>
              <a:t>A</a:t>
            </a:r>
            <a:r>
              <a:rPr lang="en-US" sz="3200" b="1" i="1" dirty="0" smtClean="0">
                <a:solidFill>
                  <a:schemeClr val="tx2"/>
                </a:solidFill>
              </a:rPr>
              <a:t>dapted from </a:t>
            </a:r>
            <a:r>
              <a:rPr lang="en-US" sz="3200" b="1" i="1" dirty="0" err="1" smtClean="0">
                <a:solidFill>
                  <a:schemeClr val="tx2"/>
                </a:solidFill>
              </a:rPr>
              <a:t>K.J.Nesbit’s</a:t>
            </a:r>
            <a:r>
              <a:rPr lang="en-US" sz="3200" b="1" i="1" dirty="0" smtClean="0">
                <a:solidFill>
                  <a:schemeClr val="tx2"/>
                </a:solidFill>
              </a:rPr>
              <a:t> Talk</a:t>
            </a:r>
            <a:endParaRPr lang="en-US" sz="32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7408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FF1D-CF73-43D0-A10A-FEC5EBA8693C}" type="slidenum">
              <a:rPr lang="en-US"/>
              <a:pPr/>
              <a:t>23</a:t>
            </a:fld>
            <a:r>
              <a:rPr lang="en-US"/>
              <a:t>/19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Prefetching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8135938" cy="18288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200" dirty="0"/>
              <a:t>Markov prefetching forms address correlations </a:t>
            </a:r>
          </a:p>
          <a:p>
            <a:pPr lvl="1">
              <a:lnSpc>
                <a:spcPct val="75000"/>
              </a:lnSpc>
            </a:pPr>
            <a:r>
              <a:rPr lang="en-US" sz="2200" dirty="0"/>
              <a:t>Joseph and </a:t>
            </a:r>
            <a:r>
              <a:rPr lang="en-US" sz="2200" dirty="0" err="1"/>
              <a:t>Grunwald</a:t>
            </a:r>
            <a:r>
              <a:rPr lang="en-US" sz="2200" dirty="0"/>
              <a:t> (ISCA ‘97)</a:t>
            </a:r>
          </a:p>
          <a:p>
            <a:pPr>
              <a:lnSpc>
                <a:spcPct val="75000"/>
              </a:lnSpc>
            </a:pPr>
            <a:r>
              <a:rPr lang="en-US" sz="2200" dirty="0"/>
              <a:t>Uses global memory addresses as states in the Markov graph</a:t>
            </a:r>
          </a:p>
          <a:p>
            <a:pPr>
              <a:lnSpc>
                <a:spcPct val="75000"/>
              </a:lnSpc>
            </a:pPr>
            <a:r>
              <a:rPr lang="en-US" sz="2200" dirty="0"/>
              <a:t>Correlation Table </a:t>
            </a:r>
            <a:r>
              <a:rPr lang="en-US" sz="2200" i="1" dirty="0"/>
              <a:t>approximates</a:t>
            </a:r>
            <a:r>
              <a:rPr lang="en-US" sz="2200" dirty="0"/>
              <a:t> Markov graph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3124200" y="3733800"/>
            <a:ext cx="3124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A  B  C  A  B  C  B  C . . .</a:t>
            </a:r>
          </a:p>
        </p:txBody>
      </p:sp>
      <p:sp>
        <p:nvSpPr>
          <p:cNvPr id="331809" name="Text Box 33"/>
          <p:cNvSpPr txBox="1">
            <a:spLocks noChangeArrowheads="1"/>
          </p:cNvSpPr>
          <p:nvPr/>
        </p:nvSpPr>
        <p:spPr bwMode="auto">
          <a:xfrm>
            <a:off x="3124200" y="3429000"/>
            <a:ext cx="2743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Miss Address Stream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95400" y="4038600"/>
            <a:ext cx="1720850" cy="2071688"/>
            <a:chOff x="1295400" y="4038600"/>
            <a:chExt cx="1720850" cy="2071688"/>
          </a:xfrm>
        </p:grpSpPr>
        <p:sp>
          <p:nvSpPr>
            <p:cNvPr id="331799" name="Oval 23"/>
            <p:cNvSpPr>
              <a:spLocks noChangeArrowheads="1"/>
            </p:cNvSpPr>
            <p:nvPr/>
          </p:nvSpPr>
          <p:spPr bwMode="auto">
            <a:xfrm>
              <a:off x="1295400" y="4756150"/>
              <a:ext cx="457200" cy="4397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00" name="Rectangle 24"/>
            <p:cNvSpPr>
              <a:spLocks noChangeArrowheads="1"/>
            </p:cNvSpPr>
            <p:nvPr/>
          </p:nvSpPr>
          <p:spPr bwMode="auto">
            <a:xfrm>
              <a:off x="1371600" y="4803775"/>
              <a:ext cx="3365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331801" name="Oval 25"/>
            <p:cNvSpPr>
              <a:spLocks noChangeArrowheads="1"/>
            </p:cNvSpPr>
            <p:nvPr/>
          </p:nvSpPr>
          <p:spPr bwMode="auto">
            <a:xfrm>
              <a:off x="2514600" y="4756150"/>
              <a:ext cx="457200" cy="4397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02" name="Rectangle 26"/>
            <p:cNvSpPr>
              <a:spLocks noChangeArrowheads="1"/>
            </p:cNvSpPr>
            <p:nvPr/>
          </p:nvSpPr>
          <p:spPr bwMode="auto">
            <a:xfrm>
              <a:off x="2562225" y="4803775"/>
              <a:ext cx="3365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331803" name="Oval 27"/>
            <p:cNvSpPr>
              <a:spLocks noChangeArrowheads="1"/>
            </p:cNvSpPr>
            <p:nvPr/>
          </p:nvSpPr>
          <p:spPr bwMode="auto">
            <a:xfrm>
              <a:off x="1905000" y="5670550"/>
              <a:ext cx="457200" cy="4397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04" name="Rectangle 28"/>
            <p:cNvSpPr>
              <a:spLocks noChangeArrowheads="1"/>
            </p:cNvSpPr>
            <p:nvPr/>
          </p:nvSpPr>
          <p:spPr bwMode="auto">
            <a:xfrm>
              <a:off x="1981200" y="5746750"/>
              <a:ext cx="3492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331805" name="Freeform 29"/>
            <p:cNvSpPr>
              <a:spLocks/>
            </p:cNvSpPr>
            <p:nvPr/>
          </p:nvSpPr>
          <p:spPr bwMode="auto">
            <a:xfrm>
              <a:off x="1676400" y="4679950"/>
              <a:ext cx="914400" cy="146050"/>
            </a:xfrm>
            <a:custGeom>
              <a:avLst/>
              <a:gdLst>
                <a:gd name="T0" fmla="*/ 0 w 576"/>
                <a:gd name="T1" fmla="*/ 48 h 48"/>
                <a:gd name="T2" fmla="*/ 288 w 576"/>
                <a:gd name="T3" fmla="*/ 0 h 48"/>
                <a:gd name="T4" fmla="*/ 576 w 576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8">
                  <a:moveTo>
                    <a:pt x="0" y="48"/>
                  </a:moveTo>
                  <a:cubicBezTo>
                    <a:pt x="96" y="24"/>
                    <a:pt x="192" y="0"/>
                    <a:pt x="288" y="0"/>
                  </a:cubicBezTo>
                  <a:cubicBezTo>
                    <a:pt x="384" y="0"/>
                    <a:pt x="480" y="24"/>
                    <a:pt x="576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06" name="Freeform 30"/>
            <p:cNvSpPr>
              <a:spLocks/>
            </p:cNvSpPr>
            <p:nvPr/>
          </p:nvSpPr>
          <p:spPr bwMode="auto">
            <a:xfrm>
              <a:off x="1447800" y="5213350"/>
              <a:ext cx="457200" cy="585788"/>
            </a:xfrm>
            <a:custGeom>
              <a:avLst/>
              <a:gdLst>
                <a:gd name="T0" fmla="*/ 288 w 288"/>
                <a:gd name="T1" fmla="*/ 384 h 384"/>
                <a:gd name="T2" fmla="*/ 48 w 288"/>
                <a:gd name="T3" fmla="*/ 240 h 384"/>
                <a:gd name="T4" fmla="*/ 0 w 28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84">
                  <a:moveTo>
                    <a:pt x="288" y="384"/>
                  </a:moveTo>
                  <a:cubicBezTo>
                    <a:pt x="192" y="344"/>
                    <a:pt x="96" y="304"/>
                    <a:pt x="48" y="240"/>
                  </a:cubicBezTo>
                  <a:cubicBezTo>
                    <a:pt x="0" y="176"/>
                    <a:pt x="0" y="8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1981200" y="4432300"/>
              <a:ext cx="26828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1295400" y="5575300"/>
              <a:ext cx="38735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.5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810" name="Freeform 34"/>
            <p:cNvSpPr>
              <a:spLocks/>
            </p:cNvSpPr>
            <p:nvPr/>
          </p:nvSpPr>
          <p:spPr bwMode="auto">
            <a:xfrm>
              <a:off x="2209800" y="5060950"/>
              <a:ext cx="304800" cy="585788"/>
            </a:xfrm>
            <a:custGeom>
              <a:avLst/>
              <a:gdLst>
                <a:gd name="T0" fmla="*/ 0 w 192"/>
                <a:gd name="T1" fmla="*/ 384 h 384"/>
                <a:gd name="T2" fmla="*/ 48 w 192"/>
                <a:gd name="T3" fmla="*/ 144 h 384"/>
                <a:gd name="T4" fmla="*/ 192 w 192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384">
                  <a:moveTo>
                    <a:pt x="0" y="384"/>
                  </a:moveTo>
                  <a:cubicBezTo>
                    <a:pt x="8" y="296"/>
                    <a:pt x="16" y="208"/>
                    <a:pt x="48" y="144"/>
                  </a:cubicBezTo>
                  <a:cubicBezTo>
                    <a:pt x="80" y="80"/>
                    <a:pt x="136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11" name="Freeform 35"/>
            <p:cNvSpPr>
              <a:spLocks/>
            </p:cNvSpPr>
            <p:nvPr/>
          </p:nvSpPr>
          <p:spPr bwMode="auto">
            <a:xfrm>
              <a:off x="2362200" y="5213350"/>
              <a:ext cx="381000" cy="585788"/>
            </a:xfrm>
            <a:custGeom>
              <a:avLst/>
              <a:gdLst>
                <a:gd name="T0" fmla="*/ 240 w 240"/>
                <a:gd name="T1" fmla="*/ 0 h 384"/>
                <a:gd name="T2" fmla="*/ 192 w 240"/>
                <a:gd name="T3" fmla="*/ 288 h 384"/>
                <a:gd name="T4" fmla="*/ 0 w 24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384">
                  <a:moveTo>
                    <a:pt x="240" y="0"/>
                  </a:moveTo>
                  <a:cubicBezTo>
                    <a:pt x="236" y="112"/>
                    <a:pt x="232" y="224"/>
                    <a:pt x="192" y="288"/>
                  </a:cubicBezTo>
                  <a:cubicBezTo>
                    <a:pt x="152" y="352"/>
                    <a:pt x="76" y="368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2667000" y="5422900"/>
              <a:ext cx="26828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1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1981200" y="5194300"/>
              <a:ext cx="4572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.5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1295400" y="4038600"/>
              <a:ext cx="1720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b="1">
                  <a:latin typeface="Arial" charset="0"/>
                </a:rPr>
                <a:t>Markov Graph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38600" y="4114800"/>
            <a:ext cx="3549650" cy="1706563"/>
            <a:chOff x="4038600" y="4114800"/>
            <a:chExt cx="3549650" cy="17065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6400800" y="4800600"/>
              <a:ext cx="1143000" cy="350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6400800" y="5151438"/>
              <a:ext cx="1143000" cy="3349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5638800" y="4832350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5641975" y="5178425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C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785" name="Rectangle 9"/>
            <p:cNvSpPr>
              <a:spLocks noChangeArrowheads="1"/>
            </p:cNvSpPr>
            <p:nvPr/>
          </p:nvSpPr>
          <p:spPr bwMode="auto">
            <a:xfrm>
              <a:off x="5651500" y="5511800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B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4953000" y="4857750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>
                  <a:latin typeface="Arial" charset="0"/>
                </a:rPr>
                <a:t>A</a:t>
              </a:r>
              <a:endParaRPr lang="en-US" sz="1400" i="1">
                <a:latin typeface="Arial" charset="0"/>
              </a:endParaRPr>
            </a:p>
          </p:txBody>
        </p:sp>
        <p:sp>
          <p:nvSpPr>
            <p:cNvPr id="331788" name="Rectangle 12"/>
            <p:cNvSpPr>
              <a:spLocks noChangeArrowheads="1"/>
            </p:cNvSpPr>
            <p:nvPr/>
          </p:nvSpPr>
          <p:spPr bwMode="auto">
            <a:xfrm>
              <a:off x="4953000" y="5181600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>
                  <a:latin typeface="Arial" charset="0"/>
                </a:rPr>
                <a:t>B</a:t>
              </a:r>
              <a:endParaRPr lang="en-US" sz="1400" i="1">
                <a:latin typeface="Arial" charset="0"/>
              </a:endParaRPr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4953000" y="5518150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>
                  <a:latin typeface="Arial" charset="0"/>
                </a:rPr>
                <a:t>C</a:t>
              </a:r>
              <a:endParaRPr lang="en-US" sz="1400" i="1">
                <a:latin typeface="Arial" charset="0"/>
              </a:endParaRPr>
            </a:p>
          </p:txBody>
        </p:sp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20637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 b="1">
                  <a:latin typeface="Arial" charset="0"/>
                </a:rPr>
                <a:t>Correlation Table</a:t>
              </a:r>
              <a:endParaRPr lang="en-US" sz="1800" i="1">
                <a:latin typeface="Arial" charset="0"/>
              </a:endParaRPr>
            </a:p>
          </p:txBody>
        </p:sp>
        <p:sp>
          <p:nvSpPr>
            <p:cNvPr id="331791" name="Rectangle 15"/>
            <p:cNvSpPr>
              <a:spLocks noChangeArrowheads="1"/>
            </p:cNvSpPr>
            <p:nvPr/>
          </p:nvSpPr>
          <p:spPr bwMode="auto">
            <a:xfrm>
              <a:off x="5257800" y="4495800"/>
              <a:ext cx="112871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1st predict.</a:t>
              </a:r>
              <a:endParaRPr lang="en-US" b="1" i="1">
                <a:latin typeface="Arial" charset="0"/>
              </a:endParaRPr>
            </a:p>
          </p:txBody>
        </p:sp>
        <p:sp>
          <p:nvSpPr>
            <p:cNvPr id="331795" name="Rectangle 19"/>
            <p:cNvSpPr>
              <a:spLocks noChangeArrowheads="1"/>
            </p:cNvSpPr>
            <p:nvPr/>
          </p:nvSpPr>
          <p:spPr bwMode="auto">
            <a:xfrm>
              <a:off x="6400800" y="4495800"/>
              <a:ext cx="118745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2nd predict.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31796" name="Rectangle 20"/>
            <p:cNvSpPr>
              <a:spLocks noChangeArrowheads="1"/>
            </p:cNvSpPr>
            <p:nvPr/>
          </p:nvSpPr>
          <p:spPr bwMode="auto">
            <a:xfrm>
              <a:off x="4038600" y="4724400"/>
              <a:ext cx="90646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  miss </a:t>
              </a:r>
            </a:p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address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331797" name="Line 21"/>
            <p:cNvSpPr>
              <a:spLocks noChangeShapeType="1"/>
            </p:cNvSpPr>
            <p:nvPr/>
          </p:nvSpPr>
          <p:spPr bwMode="auto">
            <a:xfrm>
              <a:off x="4191000" y="53340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15" name="Rectangle 39"/>
            <p:cNvSpPr>
              <a:spLocks noChangeArrowheads="1"/>
            </p:cNvSpPr>
            <p:nvPr/>
          </p:nvSpPr>
          <p:spPr bwMode="auto">
            <a:xfrm>
              <a:off x="5257800" y="4800600"/>
              <a:ext cx="1143000" cy="350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16" name="Rectangle 40"/>
            <p:cNvSpPr>
              <a:spLocks noChangeArrowheads="1"/>
            </p:cNvSpPr>
            <p:nvPr/>
          </p:nvSpPr>
          <p:spPr bwMode="auto">
            <a:xfrm>
              <a:off x="5257800" y="5151438"/>
              <a:ext cx="1143000" cy="3349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20" name="Rectangle 44"/>
            <p:cNvSpPr>
              <a:spLocks noChangeArrowheads="1"/>
            </p:cNvSpPr>
            <p:nvPr/>
          </p:nvSpPr>
          <p:spPr bwMode="auto">
            <a:xfrm>
              <a:off x="5257800" y="5486400"/>
              <a:ext cx="1143000" cy="3349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21" name="Rectangle 45"/>
            <p:cNvSpPr>
              <a:spLocks noChangeArrowheads="1"/>
            </p:cNvSpPr>
            <p:nvPr/>
          </p:nvSpPr>
          <p:spPr bwMode="auto">
            <a:xfrm>
              <a:off x="6400800" y="5486400"/>
              <a:ext cx="1143000" cy="3349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823" name="Rectangle 47"/>
            <p:cNvSpPr>
              <a:spLocks noChangeArrowheads="1"/>
            </p:cNvSpPr>
            <p:nvPr/>
          </p:nvSpPr>
          <p:spPr bwMode="auto">
            <a:xfrm>
              <a:off x="6788150" y="5508625"/>
              <a:ext cx="3127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EF6C-81FE-4D5A-9A88-1EEC283DF45D}" type="slidenum">
              <a:rPr lang="en-US"/>
              <a:pPr/>
              <a:t>24</a:t>
            </a:fld>
            <a:r>
              <a:rPr lang="en-US"/>
              <a:t>/19</a:t>
            </a:r>
          </a:p>
        </p:txBody>
      </p:sp>
      <p:sp>
        <p:nvSpPr>
          <p:cNvPr id="23251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Prefetching</a:t>
            </a:r>
          </a:p>
        </p:txBody>
      </p:sp>
      <p:sp>
        <p:nvSpPr>
          <p:cNvPr id="2325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35938" cy="220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200"/>
              <a:t>Distance Prefetching forms </a:t>
            </a:r>
            <a:r>
              <a:rPr lang="en-US" sz="2200" i="1"/>
              <a:t>delta</a:t>
            </a:r>
            <a:r>
              <a:rPr lang="en-US" sz="2200"/>
              <a:t> correlations </a:t>
            </a:r>
          </a:p>
          <a:p>
            <a:pPr lvl="1">
              <a:lnSpc>
                <a:spcPct val="85000"/>
              </a:lnSpc>
            </a:pPr>
            <a:r>
              <a:rPr lang="en-US" sz="2200"/>
              <a:t>Kandiraju and Sivasubramaniam (ISCA ‘02)</a:t>
            </a:r>
          </a:p>
          <a:p>
            <a:pPr>
              <a:lnSpc>
                <a:spcPct val="85000"/>
              </a:lnSpc>
            </a:pPr>
            <a:r>
              <a:rPr lang="en-US" sz="2200"/>
              <a:t>Delta-based prefetching leads to much smaller table than “classical” Markov Prefetching</a:t>
            </a:r>
          </a:p>
          <a:p>
            <a:pPr>
              <a:lnSpc>
                <a:spcPct val="85000"/>
              </a:lnSpc>
            </a:pPr>
            <a:r>
              <a:rPr lang="en-US" sz="2200"/>
              <a:t>Delta-based prefetching can remove compulsory misses</a:t>
            </a:r>
          </a:p>
          <a:p>
            <a:pPr lvl="1">
              <a:lnSpc>
                <a:spcPct val="85000"/>
              </a:lnSpc>
            </a:pPr>
            <a:endParaRPr lang="en-US" sz="22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2305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Markov Prefetching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2200" y="3505200"/>
            <a:ext cx="2457450" cy="993775"/>
            <a:chOff x="6172200" y="3505200"/>
            <a:chExt cx="2457450" cy="993775"/>
          </a:xfrm>
        </p:grpSpPr>
        <p:sp>
          <p:nvSpPr>
            <p:cNvPr id="232453" name="Text Box 5"/>
            <p:cNvSpPr txBox="1">
              <a:spLocks noChangeArrowheads="1"/>
            </p:cNvSpPr>
            <p:nvPr/>
          </p:nvSpPr>
          <p:spPr bwMode="auto">
            <a:xfrm>
              <a:off x="6172200" y="4159250"/>
              <a:ext cx="20510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  1  -2  1   1  -1  1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6172200" y="3840163"/>
              <a:ext cx="22415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Global Delta Stream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6172200" y="3505200"/>
              <a:ext cx="2457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 b="1">
                  <a:latin typeface="Arial" charset="0"/>
                </a:rPr>
                <a:t>Distance Prefetching</a:t>
              </a:r>
              <a:endParaRPr lang="en-US" sz="1800">
                <a:latin typeface="Arial" charset="0"/>
              </a:endParaRPr>
            </a:p>
          </p:txBody>
        </p:sp>
      </p:grpSp>
      <p:sp>
        <p:nvSpPr>
          <p:cNvPr id="232474" name="Line 26"/>
          <p:cNvSpPr>
            <a:spLocks noChangeShapeType="1"/>
          </p:cNvSpPr>
          <p:nvPr/>
        </p:nvSpPr>
        <p:spPr bwMode="auto">
          <a:xfrm>
            <a:off x="4343400" y="4348163"/>
            <a:ext cx="175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75" name="Text Box 27"/>
          <p:cNvSpPr txBox="1">
            <a:spLocks noChangeArrowheads="1"/>
          </p:cNvSpPr>
          <p:nvPr/>
        </p:nvSpPr>
        <p:spPr bwMode="auto">
          <a:xfrm>
            <a:off x="1066800" y="4191000"/>
            <a:ext cx="3105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27  28  29  27  28  29  28  29</a:t>
            </a:r>
          </a:p>
        </p:txBody>
      </p:sp>
      <p:sp>
        <p:nvSpPr>
          <p:cNvPr id="232486" name="Text Box 38"/>
          <p:cNvSpPr txBox="1">
            <a:spLocks noChangeArrowheads="1"/>
          </p:cNvSpPr>
          <p:nvPr/>
        </p:nvSpPr>
        <p:spPr bwMode="auto">
          <a:xfrm>
            <a:off x="1600200" y="3840163"/>
            <a:ext cx="2355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Miss Address Stream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4876800"/>
            <a:ext cx="3473450" cy="1254125"/>
            <a:chOff x="381000" y="4876800"/>
            <a:chExt cx="3473450" cy="1254125"/>
          </a:xfrm>
        </p:grpSpPr>
        <p:sp>
          <p:nvSpPr>
            <p:cNvPr id="232516" name="Rectangle 68"/>
            <p:cNvSpPr>
              <a:spLocks noChangeArrowheads="1"/>
            </p:cNvSpPr>
            <p:nvPr/>
          </p:nvSpPr>
          <p:spPr bwMode="auto">
            <a:xfrm>
              <a:off x="2667000" y="5167313"/>
              <a:ext cx="990600" cy="3190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17" name="Rectangle 69"/>
            <p:cNvSpPr>
              <a:spLocks noChangeArrowheads="1"/>
            </p:cNvSpPr>
            <p:nvPr/>
          </p:nvSpPr>
          <p:spPr bwMode="auto">
            <a:xfrm>
              <a:off x="2667000" y="54864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18" name="Rectangle 70"/>
            <p:cNvSpPr>
              <a:spLocks noChangeArrowheads="1"/>
            </p:cNvSpPr>
            <p:nvPr/>
          </p:nvSpPr>
          <p:spPr bwMode="auto">
            <a:xfrm>
              <a:off x="2667000" y="5791200"/>
              <a:ext cx="990600" cy="319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19" name="Rectangle 71"/>
            <p:cNvSpPr>
              <a:spLocks noChangeArrowheads="1"/>
            </p:cNvSpPr>
            <p:nvPr/>
          </p:nvSpPr>
          <p:spPr bwMode="auto">
            <a:xfrm>
              <a:off x="1981200" y="5202238"/>
              <a:ext cx="40957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28</a:t>
              </a:r>
            </a:p>
          </p:txBody>
        </p:sp>
        <p:sp>
          <p:nvSpPr>
            <p:cNvPr id="232520" name="Rectangle 72"/>
            <p:cNvSpPr>
              <a:spLocks noChangeArrowheads="1"/>
            </p:cNvSpPr>
            <p:nvPr/>
          </p:nvSpPr>
          <p:spPr bwMode="auto">
            <a:xfrm>
              <a:off x="1981200" y="5507038"/>
              <a:ext cx="40957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29</a:t>
              </a:r>
            </a:p>
          </p:txBody>
        </p:sp>
        <p:sp>
          <p:nvSpPr>
            <p:cNvPr id="232521" name="Rectangle 73"/>
            <p:cNvSpPr>
              <a:spLocks noChangeArrowheads="1"/>
            </p:cNvSpPr>
            <p:nvPr/>
          </p:nvSpPr>
          <p:spPr bwMode="auto">
            <a:xfrm>
              <a:off x="1981200" y="5811838"/>
              <a:ext cx="40957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28</a:t>
              </a:r>
            </a:p>
          </p:txBody>
        </p:sp>
        <p:sp>
          <p:nvSpPr>
            <p:cNvPr id="232522" name="Rectangle 74"/>
            <p:cNvSpPr>
              <a:spLocks noChangeArrowheads="1"/>
            </p:cNvSpPr>
            <p:nvPr/>
          </p:nvSpPr>
          <p:spPr bwMode="auto">
            <a:xfrm>
              <a:off x="2971800" y="5811838"/>
              <a:ext cx="40957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29</a:t>
              </a:r>
            </a:p>
          </p:txBody>
        </p:sp>
        <p:sp>
          <p:nvSpPr>
            <p:cNvPr id="232523" name="Rectangle 75"/>
            <p:cNvSpPr>
              <a:spLocks noChangeArrowheads="1"/>
            </p:cNvSpPr>
            <p:nvPr/>
          </p:nvSpPr>
          <p:spPr bwMode="auto">
            <a:xfrm>
              <a:off x="1219200" y="5160963"/>
              <a:ext cx="5016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 b="1" i="1">
                  <a:latin typeface="Arial" charset="0"/>
                </a:rPr>
                <a:t> 27</a:t>
              </a:r>
              <a:endParaRPr lang="en-US" sz="1800" i="1">
                <a:latin typeface="Arial" charset="0"/>
              </a:endParaRPr>
            </a:p>
          </p:txBody>
        </p:sp>
        <p:sp>
          <p:nvSpPr>
            <p:cNvPr id="232524" name="Rectangle 76"/>
            <p:cNvSpPr>
              <a:spLocks noChangeArrowheads="1"/>
            </p:cNvSpPr>
            <p:nvPr/>
          </p:nvSpPr>
          <p:spPr bwMode="auto">
            <a:xfrm>
              <a:off x="1219200" y="5486400"/>
              <a:ext cx="5016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 b="1" i="1">
                  <a:latin typeface="Arial" charset="0"/>
                </a:rPr>
                <a:t> 28</a:t>
              </a:r>
              <a:endParaRPr lang="en-US" sz="1800" i="1">
                <a:latin typeface="Arial" charset="0"/>
              </a:endParaRPr>
            </a:p>
          </p:txBody>
        </p:sp>
        <p:sp>
          <p:nvSpPr>
            <p:cNvPr id="232525" name="Rectangle 77"/>
            <p:cNvSpPr>
              <a:spLocks noChangeArrowheads="1"/>
            </p:cNvSpPr>
            <p:nvPr/>
          </p:nvSpPr>
          <p:spPr bwMode="auto">
            <a:xfrm>
              <a:off x="1219200" y="5791200"/>
              <a:ext cx="5016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 b="1" i="1">
                  <a:latin typeface="Arial" charset="0"/>
                </a:rPr>
                <a:t> 29</a:t>
              </a:r>
            </a:p>
          </p:txBody>
        </p:sp>
        <p:sp>
          <p:nvSpPr>
            <p:cNvPr id="232527" name="Rectangle 79"/>
            <p:cNvSpPr>
              <a:spLocks noChangeArrowheads="1"/>
            </p:cNvSpPr>
            <p:nvPr/>
          </p:nvSpPr>
          <p:spPr bwMode="auto">
            <a:xfrm>
              <a:off x="1524000" y="4876800"/>
              <a:ext cx="112871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1st predict.</a:t>
              </a:r>
              <a:endParaRPr lang="en-US" sz="1400" b="1" i="1">
                <a:latin typeface="Arial" charset="0"/>
              </a:endParaRPr>
            </a:p>
          </p:txBody>
        </p:sp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676400" y="5167313"/>
              <a:ext cx="990600" cy="3190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76400" y="5791200"/>
              <a:ext cx="990600" cy="319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676400" y="54864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2667000" y="4876800"/>
              <a:ext cx="118745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2nd predict.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381000" y="4953000"/>
              <a:ext cx="90646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i="1">
                  <a:latin typeface="Arial" charset="0"/>
                </a:rPr>
                <a:t>miss 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i="1">
                  <a:latin typeface="Arial" charset="0"/>
                </a:rPr>
                <a:t>address</a:t>
              </a: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609600" y="551815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29200" y="4876800"/>
            <a:ext cx="3397250" cy="1227138"/>
            <a:chOff x="5029200" y="4876800"/>
            <a:chExt cx="3397250" cy="1227138"/>
          </a:xfrm>
        </p:grpSpPr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7239000" y="5167313"/>
              <a:ext cx="990600" cy="3190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7239000" y="54864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7239000" y="5791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6629400" y="5181600"/>
              <a:ext cx="35401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1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6629400" y="5486400"/>
              <a:ext cx="35401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1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6629400" y="5791200"/>
              <a:ext cx="3651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-1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7620000" y="5791200"/>
              <a:ext cx="3651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-2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5867400" y="5213350"/>
              <a:ext cx="3651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i="1">
                  <a:latin typeface="Arial" charset="0"/>
                </a:rPr>
                <a:t>-2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867400" y="5518150"/>
              <a:ext cx="3651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i="1">
                  <a:latin typeface="Arial" charset="0"/>
                </a:rPr>
                <a:t>-1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5867400" y="5791200"/>
              <a:ext cx="35401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i="1">
                  <a:latin typeface="Arial" charset="0"/>
                </a:rPr>
                <a:t> 1</a:t>
              </a:r>
            </a:p>
          </p:txBody>
        </p:sp>
        <p:sp>
          <p:nvSpPr>
            <p:cNvPr id="232499" name="Rectangle 51"/>
            <p:cNvSpPr>
              <a:spLocks noChangeArrowheads="1"/>
            </p:cNvSpPr>
            <p:nvPr/>
          </p:nvSpPr>
          <p:spPr bwMode="auto">
            <a:xfrm>
              <a:off x="6248400" y="5167313"/>
              <a:ext cx="990600" cy="3190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00" name="Rectangle 52"/>
            <p:cNvSpPr>
              <a:spLocks noChangeArrowheads="1"/>
            </p:cNvSpPr>
            <p:nvPr/>
          </p:nvSpPr>
          <p:spPr bwMode="auto">
            <a:xfrm>
              <a:off x="6248400" y="5791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01" name="Rectangle 53"/>
            <p:cNvSpPr>
              <a:spLocks noChangeArrowheads="1"/>
            </p:cNvSpPr>
            <p:nvPr/>
          </p:nvSpPr>
          <p:spPr bwMode="auto">
            <a:xfrm>
              <a:off x="6248400" y="54864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03" name="Rectangle 55"/>
            <p:cNvSpPr>
              <a:spLocks noChangeArrowheads="1"/>
            </p:cNvSpPr>
            <p:nvPr/>
          </p:nvSpPr>
          <p:spPr bwMode="auto">
            <a:xfrm>
              <a:off x="5029200" y="4953000"/>
              <a:ext cx="781050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i="1">
                  <a:latin typeface="Arial" charset="0"/>
                </a:rPr>
                <a:t>global 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i="1">
                  <a:latin typeface="Arial" charset="0"/>
                </a:rPr>
                <a:t>delta</a:t>
              </a: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5181600" y="551815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2537" name="Rectangle 89"/>
            <p:cNvSpPr>
              <a:spLocks noChangeArrowheads="1"/>
            </p:cNvSpPr>
            <p:nvPr/>
          </p:nvSpPr>
          <p:spPr bwMode="auto">
            <a:xfrm>
              <a:off x="6096000" y="4876800"/>
              <a:ext cx="112871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1st predict.</a:t>
              </a:r>
              <a:endParaRPr lang="en-US" sz="1400" b="1" i="1">
                <a:latin typeface="Arial" charset="0"/>
              </a:endParaRPr>
            </a:p>
          </p:txBody>
        </p:sp>
        <p:sp>
          <p:nvSpPr>
            <p:cNvPr id="232538" name="Rectangle 90"/>
            <p:cNvSpPr>
              <a:spLocks noChangeArrowheads="1"/>
            </p:cNvSpPr>
            <p:nvPr/>
          </p:nvSpPr>
          <p:spPr bwMode="auto">
            <a:xfrm>
              <a:off x="7239000" y="4876800"/>
              <a:ext cx="118745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>
                  <a:latin typeface="Arial" charset="0"/>
                </a:rPr>
                <a:t>2nd predict.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132-0BA2-4C37-B04F-B128FE2A1937}" type="slidenum">
              <a:rPr lang="en-US"/>
              <a:pPr/>
              <a:t>25</a:t>
            </a:fld>
            <a:r>
              <a:rPr lang="en-US"/>
              <a:t>/19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Prefetching using Global </a:t>
            </a:r>
            <a:r>
              <a:rPr lang="en-US" dirty="0"/>
              <a:t>History Buffer (GHB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0391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Table-based </a:t>
            </a:r>
            <a:r>
              <a:rPr lang="en-US" dirty="0" err="1" smtClean="0">
                <a:latin typeface="Arial"/>
                <a:cs typeface="Arial"/>
              </a:rPr>
              <a:t>prefetch</a:t>
            </a:r>
            <a:r>
              <a:rPr lang="en-US" dirty="0" smtClean="0">
                <a:latin typeface="Arial"/>
                <a:cs typeface="Arial"/>
              </a:rPr>
              <a:t> predictors  are inefficient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latin typeface="Arial"/>
                <a:cs typeface="Arial"/>
              </a:rPr>
              <a:t>Reserve </a:t>
            </a:r>
            <a:r>
              <a:rPr lang="fr-FR" dirty="0" err="1" smtClean="0">
                <a:latin typeface="Arial"/>
                <a:cs typeface="Arial"/>
              </a:rPr>
              <a:t>fixed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amount</a:t>
            </a:r>
            <a:r>
              <a:rPr lang="fr-FR" dirty="0" smtClean="0">
                <a:latin typeface="Arial"/>
                <a:cs typeface="Arial"/>
              </a:rPr>
              <a:t> of </a:t>
            </a:r>
            <a:r>
              <a:rPr lang="fr-FR" dirty="0" err="1" smtClean="0">
                <a:latin typeface="Arial"/>
                <a:cs typeface="Arial"/>
              </a:rPr>
              <a:t>space</a:t>
            </a:r>
            <a:r>
              <a:rPr lang="fr-FR" dirty="0" smtClean="0">
                <a:latin typeface="Arial"/>
                <a:cs typeface="Arial"/>
              </a:rPr>
              <a:t> per  </a:t>
            </a:r>
            <a:r>
              <a:rPr lang="fr-FR" dirty="0" err="1" smtClean="0">
                <a:latin typeface="Arial"/>
                <a:cs typeface="Arial"/>
              </a:rPr>
              <a:t>prefetch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key</a:t>
            </a:r>
            <a:endParaRPr lang="fr-FR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fr-FR" dirty="0" err="1" smtClean="0">
                <a:latin typeface="Arial"/>
                <a:cs typeface="Arial"/>
              </a:rPr>
              <a:t>Stale</a:t>
            </a:r>
            <a:r>
              <a:rPr lang="fr-FR" dirty="0" smtClean="0">
                <a:latin typeface="Arial"/>
                <a:cs typeface="Arial"/>
              </a:rPr>
              <a:t> entries in the table </a:t>
            </a:r>
            <a:r>
              <a:rPr lang="fr-FR" dirty="0" err="1" smtClean="0">
                <a:latin typeface="Arial"/>
                <a:cs typeface="Arial"/>
              </a:rPr>
              <a:t>corpg</a:t>
            </a:r>
            <a:r>
              <a:rPr lang="fr-FR" dirty="0" smtClean="0">
                <a:latin typeface="Arial"/>
                <a:cs typeface="Arial"/>
              </a:rPr>
              <a:t>. to </a:t>
            </a:r>
            <a:r>
              <a:rPr lang="fr-FR" dirty="0" err="1" smtClean="0">
                <a:latin typeface="Arial"/>
                <a:cs typeface="Arial"/>
              </a:rPr>
              <a:t>old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fr-FR" dirty="0" err="1" smtClean="0">
                <a:latin typeface="Arial"/>
                <a:cs typeface="Arial"/>
              </a:rPr>
              <a:t>history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fr-FR" dirty="0" smtClean="0">
                <a:latin typeface="Arial"/>
                <a:cs typeface="Arial"/>
                <a:sym typeface="Wingdings"/>
              </a:rPr>
              <a:t> lead to ineffective </a:t>
            </a:r>
            <a:r>
              <a:rPr lang="fr-FR" dirty="0" err="1" smtClean="0">
                <a:latin typeface="Arial"/>
                <a:cs typeface="Arial"/>
                <a:sym typeface="Wingdings"/>
              </a:rPr>
              <a:t>prefetch</a:t>
            </a:r>
            <a:r>
              <a:rPr lang="fr-FR" dirty="0" smtClean="0">
                <a:latin typeface="Arial"/>
                <a:cs typeface="Arial"/>
                <a:sym typeface="Wingdings"/>
              </a:rPr>
              <a:t>!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Unifying structure for seemingly different predictors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PC-based constant stride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Markov </a:t>
            </a:r>
            <a:r>
              <a:rPr lang="en-US" dirty="0" err="1" smtClean="0">
                <a:latin typeface="Arial"/>
                <a:cs typeface="Arial"/>
              </a:rPr>
              <a:t>Prefetch</a:t>
            </a:r>
            <a:endParaRPr lang="en-US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Distance (Delta) </a:t>
            </a:r>
            <a:r>
              <a:rPr lang="en-US" dirty="0" err="1" smtClean="0">
                <a:latin typeface="Arial"/>
                <a:cs typeface="Arial"/>
              </a:rPr>
              <a:t>Prefetch</a:t>
            </a:r>
            <a:endParaRPr lang="en-US" dirty="0">
              <a:latin typeface="Arial"/>
              <a:cs typeface="Arial"/>
            </a:endParaRPr>
          </a:p>
          <a:p>
            <a:pPr lvl="1">
              <a:lnSpc>
                <a:spcPct val="85000"/>
              </a:lnSpc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132-0BA2-4C37-B04F-B128FE2A1937}" type="slidenum">
              <a:rPr lang="en-US"/>
              <a:pPr/>
              <a:t>26</a:t>
            </a:fld>
            <a:r>
              <a:rPr lang="en-US"/>
              <a:t>/19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History Buffer (GHB)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4610100" cy="3124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latin typeface="Arial"/>
                <a:cs typeface="Arial"/>
              </a:rPr>
              <a:t>Holds miss address history in FIFO order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"/>
                <a:cs typeface="Arial"/>
              </a:rPr>
              <a:t>Linked lists within GHB connect related addresses</a:t>
            </a:r>
          </a:p>
          <a:p>
            <a:pPr lvl="1">
              <a:lnSpc>
                <a:spcPct val="85000"/>
              </a:lnSpc>
            </a:pPr>
            <a:r>
              <a:rPr lang="en-US" dirty="0">
                <a:latin typeface="Arial"/>
                <a:cs typeface="Arial"/>
              </a:rPr>
              <a:t>Same static load</a:t>
            </a:r>
          </a:p>
          <a:p>
            <a:pPr lvl="1">
              <a:lnSpc>
                <a:spcPct val="85000"/>
              </a:lnSpc>
            </a:pPr>
            <a:r>
              <a:rPr lang="en-US" dirty="0">
                <a:latin typeface="Arial"/>
                <a:cs typeface="Arial"/>
              </a:rPr>
              <a:t>Same global miss address</a:t>
            </a:r>
          </a:p>
          <a:p>
            <a:pPr lvl="1">
              <a:lnSpc>
                <a:spcPct val="85000"/>
              </a:lnSpc>
            </a:pPr>
            <a:r>
              <a:rPr lang="en-US" dirty="0">
                <a:latin typeface="Arial"/>
                <a:cs typeface="Arial"/>
              </a:rPr>
              <a:t>Same global </a:t>
            </a:r>
            <a:r>
              <a:rPr lang="en-US" dirty="0" smtClean="0">
                <a:latin typeface="Arial"/>
                <a:cs typeface="Arial"/>
              </a:rPr>
              <a:t>delta</a:t>
            </a:r>
            <a:endParaRPr lang="en-US" dirty="0">
              <a:latin typeface="Arial"/>
              <a:cs typeface="Arial"/>
            </a:endParaRPr>
          </a:p>
          <a:p>
            <a:pPr lvl="1">
              <a:lnSpc>
                <a:spcPct val="85000"/>
              </a:lnSpc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7391400" y="2743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7391400" y="3200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7391400" y="3429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7391400" y="3657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7391400" y="3886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7391400" y="4114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7391400" y="4343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629400" y="1524000"/>
            <a:ext cx="223043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Global History Buffer</a:t>
            </a:r>
            <a:endParaRPr lang="en-US" sz="1600" i="1">
              <a:latin typeface="Arial" charset="0"/>
            </a:endParaRP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7086600" y="5410200"/>
            <a:ext cx="17081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miss addresses</a:t>
            </a:r>
          </a:p>
        </p:txBody>
      </p:sp>
      <p:sp>
        <p:nvSpPr>
          <p:cNvPr id="262184" name="Freeform 40"/>
          <p:cNvSpPr>
            <a:spLocks/>
          </p:cNvSpPr>
          <p:nvPr/>
        </p:nvSpPr>
        <p:spPr bwMode="auto">
          <a:xfrm>
            <a:off x="7924800" y="4038600"/>
            <a:ext cx="762000" cy="4572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2" name="Rectangle 48"/>
          <p:cNvSpPr>
            <a:spLocks noChangeArrowheads="1"/>
          </p:cNvSpPr>
          <p:nvPr/>
        </p:nvSpPr>
        <p:spPr bwMode="auto">
          <a:xfrm>
            <a:off x="7391400" y="2971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3" name="Line 49"/>
          <p:cNvSpPr>
            <a:spLocks noChangeShapeType="1"/>
          </p:cNvSpPr>
          <p:nvPr/>
        </p:nvSpPr>
        <p:spPr bwMode="auto">
          <a:xfrm>
            <a:off x="6248400" y="3276600"/>
            <a:ext cx="11430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4" name="Freeform 50"/>
          <p:cNvSpPr>
            <a:spLocks/>
          </p:cNvSpPr>
          <p:nvPr/>
        </p:nvSpPr>
        <p:spPr bwMode="auto">
          <a:xfrm>
            <a:off x="7924800" y="3581400"/>
            <a:ext cx="762000" cy="4572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5" name="Freeform 51"/>
          <p:cNvSpPr>
            <a:spLocks/>
          </p:cNvSpPr>
          <p:nvPr/>
        </p:nvSpPr>
        <p:spPr bwMode="auto">
          <a:xfrm>
            <a:off x="7924800" y="3124200"/>
            <a:ext cx="762000" cy="4572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6" name="AutoShape 52"/>
          <p:cNvSpPr>
            <a:spLocks noChangeArrowheads="1"/>
          </p:cNvSpPr>
          <p:nvPr/>
        </p:nvSpPr>
        <p:spPr bwMode="auto">
          <a:xfrm>
            <a:off x="7391400" y="4572000"/>
            <a:ext cx="990600" cy="7620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197" name="Text Box 53"/>
          <p:cNvSpPr txBox="1">
            <a:spLocks noChangeArrowheads="1"/>
          </p:cNvSpPr>
          <p:nvPr/>
        </p:nvSpPr>
        <p:spPr bwMode="auto">
          <a:xfrm rot="-5400000">
            <a:off x="7650957" y="49220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>
                <a:latin typeface="Arial" charset="0"/>
              </a:rPr>
              <a:t>FI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60925" y="2362200"/>
            <a:ext cx="2079625" cy="1066800"/>
            <a:chOff x="4860925" y="2362200"/>
            <a:chExt cx="2079625" cy="1066800"/>
          </a:xfrm>
        </p:grpSpPr>
        <p:sp>
          <p:nvSpPr>
            <p:cNvPr id="262175" name="Rectangle 31"/>
            <p:cNvSpPr>
              <a:spLocks noChangeArrowheads="1"/>
            </p:cNvSpPr>
            <p:nvPr/>
          </p:nvSpPr>
          <p:spPr bwMode="auto">
            <a:xfrm>
              <a:off x="5943600" y="2743200"/>
              <a:ext cx="6858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176" name="Rectangle 32"/>
            <p:cNvSpPr>
              <a:spLocks noChangeArrowheads="1"/>
            </p:cNvSpPr>
            <p:nvPr/>
          </p:nvSpPr>
          <p:spPr bwMode="auto">
            <a:xfrm>
              <a:off x="5943600" y="3200400"/>
              <a:ext cx="6858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177" name="Rectangle 33"/>
            <p:cNvSpPr>
              <a:spLocks noChangeArrowheads="1"/>
            </p:cNvSpPr>
            <p:nvPr/>
          </p:nvSpPr>
          <p:spPr bwMode="auto">
            <a:xfrm>
              <a:off x="5943600" y="2971800"/>
              <a:ext cx="6858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179" name="Rectangle 35"/>
            <p:cNvSpPr>
              <a:spLocks noChangeArrowheads="1"/>
            </p:cNvSpPr>
            <p:nvPr/>
          </p:nvSpPr>
          <p:spPr bwMode="auto">
            <a:xfrm>
              <a:off x="5638800" y="2362200"/>
              <a:ext cx="13017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dirty="0">
                  <a:latin typeface="Arial" charset="0"/>
                </a:rPr>
                <a:t>Index Table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262198" name="Rectangle 54"/>
            <p:cNvSpPr>
              <a:spLocks noChangeArrowheads="1"/>
            </p:cNvSpPr>
            <p:nvPr/>
          </p:nvSpPr>
          <p:spPr bwMode="auto">
            <a:xfrm>
              <a:off x="4860925" y="3040062"/>
              <a:ext cx="100647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dirty="0">
                  <a:latin typeface="Arial" charset="0"/>
                </a:rPr>
                <a:t>Load PC</a:t>
              </a:r>
            </a:p>
          </p:txBody>
        </p:sp>
        <p:sp>
          <p:nvSpPr>
            <p:cNvPr id="262199" name="Line 55"/>
            <p:cNvSpPr>
              <a:spLocks noChangeShapeType="1"/>
            </p:cNvSpPr>
            <p:nvPr/>
          </p:nvSpPr>
          <p:spPr bwMode="auto">
            <a:xfrm>
              <a:off x="5486400" y="3352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2201" name="AutoShape 57"/>
          <p:cNvSpPr>
            <a:spLocks noChangeArrowheads="1"/>
          </p:cNvSpPr>
          <p:nvPr/>
        </p:nvSpPr>
        <p:spPr bwMode="auto">
          <a:xfrm>
            <a:off x="7391400" y="2057400"/>
            <a:ext cx="9906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 rot="-5400000">
            <a:off x="7460457" y="450294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>
                <a:latin typeface="Arial" charset="0"/>
              </a:rPr>
              <a:t>FO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6858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95000"/>
              </a:lnSpc>
              <a:spcBef>
                <a:spcPct val="70000"/>
              </a:spcBef>
              <a:spcAft>
                <a:spcPct val="10000"/>
              </a:spcAft>
              <a:buClr>
                <a:srgbClr val="003399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95000"/>
              </a:lnSpc>
              <a:spcBef>
                <a:spcPct val="15000"/>
              </a:spcBef>
              <a:spcAft>
                <a:spcPct val="10000"/>
              </a:spcAft>
              <a:buClr>
                <a:srgbClr val="003399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003399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003399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 smtClean="0">
                <a:latin typeface="Arial"/>
                <a:cs typeface="Arial"/>
              </a:rPr>
              <a:t>Index Table</a:t>
            </a:r>
          </a:p>
          <a:p>
            <a:pPr lvl="1">
              <a:lnSpc>
                <a:spcPct val="85000"/>
              </a:lnSpc>
            </a:pPr>
            <a:r>
              <a:rPr lang="en-US" dirty="0" smtClean="0">
                <a:latin typeface="Arial"/>
                <a:cs typeface="Arial"/>
              </a:rPr>
              <a:t>Accessed with a key </a:t>
            </a:r>
          </a:p>
          <a:p>
            <a:pPr lvl="1">
              <a:lnSpc>
                <a:spcPct val="85000"/>
              </a:lnSpc>
            </a:pPr>
            <a:r>
              <a:rPr lang="en-US" dirty="0" smtClean="0">
                <a:latin typeface="Arial"/>
                <a:cs typeface="Arial"/>
              </a:rPr>
              <a:t>Load PC, Miss address, or Delta’s</a:t>
            </a:r>
          </a:p>
          <a:p>
            <a:pPr lvl="1">
              <a:lnSpc>
                <a:spcPct val="85000"/>
              </a:lnSpc>
            </a:pPr>
            <a:r>
              <a:rPr lang="en-US" dirty="0" smtClean="0">
                <a:latin typeface="Arial"/>
                <a:cs typeface="Arial"/>
              </a:rPr>
              <a:t>Used for Localization/Otherwise</a:t>
            </a:r>
          </a:p>
        </p:txBody>
      </p:sp>
    </p:spTree>
    <p:extLst>
      <p:ext uri="{BB962C8B-B14F-4D97-AF65-F5344CB8AC3E}">
        <p14:creationId xmlns:p14="http://schemas.microsoft.com/office/powerpoint/2010/main" val="34446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4" grpId="0" animBg="1"/>
      <p:bldP spid="262193" grpId="0" animBg="1"/>
      <p:bldP spid="262194" grpId="0" animBg="1"/>
      <p:bldP spid="262195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CEB-A1AB-4FB2-A962-B48E9894C11C}" type="slidenum">
              <a:rPr lang="en-US"/>
              <a:pPr/>
              <a:t>27</a:t>
            </a:fld>
            <a:r>
              <a:rPr lang="en-US"/>
              <a:t>/19</a:t>
            </a:r>
          </a:p>
        </p:txBody>
      </p:sp>
      <p:sp>
        <p:nvSpPr>
          <p:cNvPr id="148733" name="Line 253"/>
          <p:cNvSpPr>
            <a:spLocks noChangeShapeType="1"/>
          </p:cNvSpPr>
          <p:nvPr/>
        </p:nvSpPr>
        <p:spPr bwMode="auto">
          <a:xfrm>
            <a:off x="3733800" y="2971800"/>
            <a:ext cx="1295400" cy="114300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4" name="Line 254"/>
          <p:cNvSpPr>
            <a:spLocks noChangeShapeType="1"/>
          </p:cNvSpPr>
          <p:nvPr/>
        </p:nvSpPr>
        <p:spPr bwMode="auto">
          <a:xfrm>
            <a:off x="3733800" y="2743200"/>
            <a:ext cx="1295400" cy="68580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6" name="Freeform 256"/>
          <p:cNvSpPr>
            <a:spLocks/>
          </p:cNvSpPr>
          <p:nvPr/>
        </p:nvSpPr>
        <p:spPr bwMode="auto">
          <a:xfrm>
            <a:off x="6858000" y="2971800"/>
            <a:ext cx="762000" cy="685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5" name="Freeform 255"/>
          <p:cNvSpPr>
            <a:spLocks/>
          </p:cNvSpPr>
          <p:nvPr/>
        </p:nvSpPr>
        <p:spPr bwMode="auto">
          <a:xfrm>
            <a:off x="6858000" y="3657600"/>
            <a:ext cx="762000" cy="4572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7" name="Freeform 257"/>
          <p:cNvSpPr>
            <a:spLocks/>
          </p:cNvSpPr>
          <p:nvPr/>
        </p:nvSpPr>
        <p:spPr bwMode="auto">
          <a:xfrm>
            <a:off x="6858000" y="2743200"/>
            <a:ext cx="762000" cy="7620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89" name="Freeform 109"/>
          <p:cNvSpPr>
            <a:spLocks/>
          </p:cNvSpPr>
          <p:nvPr/>
        </p:nvSpPr>
        <p:spPr bwMode="auto">
          <a:xfrm>
            <a:off x="6858000" y="3276600"/>
            <a:ext cx="762000" cy="685800"/>
          </a:xfrm>
          <a:custGeom>
            <a:avLst/>
            <a:gdLst>
              <a:gd name="T0" fmla="*/ 0 w 528"/>
              <a:gd name="T1" fmla="*/ 384 h 384"/>
              <a:gd name="T2" fmla="*/ 480 w 528"/>
              <a:gd name="T3" fmla="*/ 96 h 384"/>
              <a:gd name="T4" fmla="*/ 288 w 528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384">
                <a:moveTo>
                  <a:pt x="0" y="384"/>
                </a:moveTo>
                <a:cubicBezTo>
                  <a:pt x="216" y="272"/>
                  <a:pt x="432" y="160"/>
                  <a:pt x="480" y="96"/>
                </a:cubicBezTo>
                <a:cubicBezTo>
                  <a:pt x="528" y="32"/>
                  <a:pt x="408" y="16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2" name="Rectangle 252"/>
          <p:cNvSpPr>
            <a:spLocks noChangeArrowheads="1"/>
          </p:cNvSpPr>
          <p:nvPr/>
        </p:nvSpPr>
        <p:spPr bwMode="auto">
          <a:xfrm>
            <a:off x="5029200" y="4038600"/>
            <a:ext cx="1295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0" name="Rectangle 250"/>
          <p:cNvSpPr>
            <a:spLocks noChangeArrowheads="1"/>
          </p:cNvSpPr>
          <p:nvPr/>
        </p:nvSpPr>
        <p:spPr bwMode="auto">
          <a:xfrm>
            <a:off x="5029200" y="3352800"/>
            <a:ext cx="1295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29" name="Rectangle 249"/>
          <p:cNvSpPr>
            <a:spLocks noChangeArrowheads="1"/>
          </p:cNvSpPr>
          <p:nvPr/>
        </p:nvSpPr>
        <p:spPr bwMode="auto">
          <a:xfrm>
            <a:off x="3276600" y="3124200"/>
            <a:ext cx="990600" cy="228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699" name="Rectangle 219"/>
          <p:cNvSpPr>
            <a:spLocks noChangeArrowheads="1"/>
          </p:cNvSpPr>
          <p:nvPr/>
        </p:nvSpPr>
        <p:spPr bwMode="auto">
          <a:xfrm>
            <a:off x="5029200" y="4267200"/>
            <a:ext cx="1295400" cy="228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694" name="Rectangle 214"/>
          <p:cNvSpPr>
            <a:spLocks noChangeArrowheads="1"/>
          </p:cNvSpPr>
          <p:nvPr/>
        </p:nvSpPr>
        <p:spPr bwMode="auto">
          <a:xfrm>
            <a:off x="5029200" y="3810000"/>
            <a:ext cx="1295400" cy="228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675" name="Rectangle 195"/>
          <p:cNvSpPr>
            <a:spLocks noChangeArrowheads="1"/>
          </p:cNvSpPr>
          <p:nvPr/>
        </p:nvSpPr>
        <p:spPr bwMode="auto">
          <a:xfrm>
            <a:off x="5029200" y="3124200"/>
            <a:ext cx="1295400" cy="228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3124200" y="1295400"/>
            <a:ext cx="22510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Miss Address Stream</a:t>
            </a:r>
          </a:p>
        </p:txBody>
      </p:sp>
      <p:sp>
        <p:nvSpPr>
          <p:cNvPr id="148543" name="Rectangle 63"/>
          <p:cNvSpPr>
            <a:spLocks noChangeArrowheads="1"/>
          </p:cNvSpPr>
          <p:nvPr/>
        </p:nvSpPr>
        <p:spPr bwMode="auto">
          <a:xfrm>
            <a:off x="5029200" y="26670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45" name="Rectangle 65"/>
          <p:cNvSpPr>
            <a:spLocks noChangeArrowheads="1"/>
          </p:cNvSpPr>
          <p:nvPr/>
        </p:nvSpPr>
        <p:spPr bwMode="auto">
          <a:xfrm>
            <a:off x="5029200" y="31242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46" name="Rectangle 66"/>
          <p:cNvSpPr>
            <a:spLocks noChangeArrowheads="1"/>
          </p:cNvSpPr>
          <p:nvPr/>
        </p:nvSpPr>
        <p:spPr bwMode="auto">
          <a:xfrm>
            <a:off x="5029200" y="33528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47" name="Rectangle 67"/>
          <p:cNvSpPr>
            <a:spLocks noChangeArrowheads="1"/>
          </p:cNvSpPr>
          <p:nvPr/>
        </p:nvSpPr>
        <p:spPr bwMode="auto">
          <a:xfrm>
            <a:off x="5029200" y="35814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48" name="Rectangle 68"/>
          <p:cNvSpPr>
            <a:spLocks noChangeArrowheads="1"/>
          </p:cNvSpPr>
          <p:nvPr/>
        </p:nvSpPr>
        <p:spPr bwMode="auto">
          <a:xfrm>
            <a:off x="5029200" y="38100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49" name="Rectangle 69"/>
          <p:cNvSpPr>
            <a:spLocks noChangeArrowheads="1"/>
          </p:cNvSpPr>
          <p:nvPr/>
        </p:nvSpPr>
        <p:spPr bwMode="auto">
          <a:xfrm>
            <a:off x="5029200" y="44958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0" name="Rectangle 70"/>
          <p:cNvSpPr>
            <a:spLocks noChangeArrowheads="1"/>
          </p:cNvSpPr>
          <p:nvPr/>
        </p:nvSpPr>
        <p:spPr bwMode="auto">
          <a:xfrm>
            <a:off x="5029200" y="42672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2" name="Rectangle 72"/>
          <p:cNvSpPr>
            <a:spLocks noChangeArrowheads="1"/>
          </p:cNvSpPr>
          <p:nvPr/>
        </p:nvSpPr>
        <p:spPr bwMode="auto">
          <a:xfrm>
            <a:off x="6324600" y="2667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3" name="Rectangle 73"/>
          <p:cNvSpPr>
            <a:spLocks noChangeArrowheads="1"/>
          </p:cNvSpPr>
          <p:nvPr/>
        </p:nvSpPr>
        <p:spPr bwMode="auto">
          <a:xfrm>
            <a:off x="6324600" y="2895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4" name="Rectangle 74"/>
          <p:cNvSpPr>
            <a:spLocks noChangeArrowheads="1"/>
          </p:cNvSpPr>
          <p:nvPr/>
        </p:nvSpPr>
        <p:spPr bwMode="auto">
          <a:xfrm>
            <a:off x="63246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5" name="Rectangle 75"/>
          <p:cNvSpPr>
            <a:spLocks noChangeArrowheads="1"/>
          </p:cNvSpPr>
          <p:nvPr/>
        </p:nvSpPr>
        <p:spPr bwMode="auto">
          <a:xfrm>
            <a:off x="6324600" y="3352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6" name="Rectangle 76"/>
          <p:cNvSpPr>
            <a:spLocks noChangeArrowheads="1"/>
          </p:cNvSpPr>
          <p:nvPr/>
        </p:nvSpPr>
        <p:spPr bwMode="auto">
          <a:xfrm>
            <a:off x="6324600" y="3581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7" name="Rectangle 77"/>
          <p:cNvSpPr>
            <a:spLocks noChangeArrowheads="1"/>
          </p:cNvSpPr>
          <p:nvPr/>
        </p:nvSpPr>
        <p:spPr bwMode="auto">
          <a:xfrm>
            <a:off x="6324600" y="3810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59" name="Rectangle 79"/>
          <p:cNvSpPr>
            <a:spLocks noChangeArrowheads="1"/>
          </p:cNvSpPr>
          <p:nvPr/>
        </p:nvSpPr>
        <p:spPr bwMode="auto">
          <a:xfrm>
            <a:off x="6324600" y="4267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60" name="Rectangle 80"/>
          <p:cNvSpPr>
            <a:spLocks noChangeArrowheads="1"/>
          </p:cNvSpPr>
          <p:nvPr/>
        </p:nvSpPr>
        <p:spPr bwMode="auto">
          <a:xfrm>
            <a:off x="6324600" y="4038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61" name="Text Box 81"/>
          <p:cNvSpPr txBox="1">
            <a:spLocks noChangeArrowheads="1"/>
          </p:cNvSpPr>
          <p:nvPr/>
        </p:nvSpPr>
        <p:spPr bwMode="auto">
          <a:xfrm>
            <a:off x="5105400" y="2133600"/>
            <a:ext cx="223043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Global History Buffer</a:t>
            </a:r>
            <a:endParaRPr lang="en-US" sz="1600" i="1">
              <a:latin typeface="Arial" charset="0"/>
            </a:endParaRPr>
          </a:p>
        </p:txBody>
      </p:sp>
      <p:sp>
        <p:nvSpPr>
          <p:cNvPr id="148562" name="Rectangle 82"/>
          <p:cNvSpPr>
            <a:spLocks noChangeArrowheads="1"/>
          </p:cNvSpPr>
          <p:nvPr/>
        </p:nvSpPr>
        <p:spPr bwMode="auto">
          <a:xfrm>
            <a:off x="4953000" y="2362200"/>
            <a:ext cx="13811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miss address</a:t>
            </a:r>
          </a:p>
        </p:txBody>
      </p:sp>
      <p:sp>
        <p:nvSpPr>
          <p:cNvPr id="148563" name="Rectangle 83"/>
          <p:cNvSpPr>
            <a:spLocks noChangeArrowheads="1"/>
          </p:cNvSpPr>
          <p:nvPr/>
        </p:nvSpPr>
        <p:spPr bwMode="auto">
          <a:xfrm>
            <a:off x="6477000" y="2362200"/>
            <a:ext cx="804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pointer</a:t>
            </a:r>
          </a:p>
        </p:txBody>
      </p:sp>
      <p:sp>
        <p:nvSpPr>
          <p:cNvPr id="148564" name="Rectangle 84"/>
          <p:cNvSpPr>
            <a:spLocks noChangeArrowheads="1"/>
          </p:cNvSpPr>
          <p:nvPr/>
        </p:nvSpPr>
        <p:spPr bwMode="auto">
          <a:xfrm>
            <a:off x="3276600" y="2667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65" name="Rectangle 85"/>
          <p:cNvSpPr>
            <a:spLocks noChangeArrowheads="1"/>
          </p:cNvSpPr>
          <p:nvPr/>
        </p:nvSpPr>
        <p:spPr bwMode="auto">
          <a:xfrm>
            <a:off x="32766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66" name="Rectangle 86"/>
          <p:cNvSpPr>
            <a:spLocks noChangeArrowheads="1"/>
          </p:cNvSpPr>
          <p:nvPr/>
        </p:nvSpPr>
        <p:spPr bwMode="auto">
          <a:xfrm>
            <a:off x="3276600" y="2895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67" name="Rectangle 87"/>
          <p:cNvSpPr>
            <a:spLocks noChangeArrowheads="1"/>
          </p:cNvSpPr>
          <p:nvPr/>
        </p:nvSpPr>
        <p:spPr bwMode="auto">
          <a:xfrm>
            <a:off x="3352800" y="2362200"/>
            <a:ext cx="804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pointer</a:t>
            </a:r>
          </a:p>
        </p:txBody>
      </p:sp>
      <p:sp>
        <p:nvSpPr>
          <p:cNvPr id="148568" name="Rectangle 88"/>
          <p:cNvSpPr>
            <a:spLocks noChangeArrowheads="1"/>
          </p:cNvSpPr>
          <p:nvPr/>
        </p:nvSpPr>
        <p:spPr bwMode="auto">
          <a:xfrm>
            <a:off x="3200400" y="2108200"/>
            <a:ext cx="130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Index Table</a:t>
            </a:r>
            <a:endParaRPr lang="en-US" sz="1600">
              <a:latin typeface="Arial" charset="0"/>
            </a:endParaRPr>
          </a:p>
        </p:txBody>
      </p:sp>
      <p:sp>
        <p:nvSpPr>
          <p:cNvPr id="148578" name="Rectangle 98"/>
          <p:cNvSpPr>
            <a:spLocks noChangeArrowheads="1"/>
          </p:cNvSpPr>
          <p:nvPr/>
        </p:nvSpPr>
        <p:spPr bwMode="auto">
          <a:xfrm>
            <a:off x="2895600" y="28956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 i="1">
                <a:latin typeface="Arial" charset="0"/>
              </a:rPr>
              <a:t>28</a:t>
            </a:r>
          </a:p>
        </p:txBody>
      </p:sp>
      <p:sp>
        <p:nvSpPr>
          <p:cNvPr id="148579" name="Rectangle 99"/>
          <p:cNvSpPr>
            <a:spLocks noChangeArrowheads="1"/>
          </p:cNvSpPr>
          <p:nvPr/>
        </p:nvSpPr>
        <p:spPr bwMode="auto">
          <a:xfrm>
            <a:off x="2895600" y="3144838"/>
            <a:ext cx="3810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 i="1">
                <a:latin typeface="Arial" charset="0"/>
              </a:rPr>
              <a:t>29</a:t>
            </a:r>
          </a:p>
        </p:txBody>
      </p:sp>
      <p:sp>
        <p:nvSpPr>
          <p:cNvPr id="148582" name="Rectangle 102"/>
          <p:cNvSpPr>
            <a:spLocks noChangeArrowheads="1"/>
          </p:cNvSpPr>
          <p:nvPr/>
        </p:nvSpPr>
        <p:spPr bwMode="auto">
          <a:xfrm>
            <a:off x="5562600" y="31051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29</a:t>
            </a:r>
          </a:p>
        </p:txBody>
      </p:sp>
      <p:sp>
        <p:nvSpPr>
          <p:cNvPr id="148587" name="Rectangle 107"/>
          <p:cNvSpPr>
            <a:spLocks noChangeArrowheads="1"/>
          </p:cNvSpPr>
          <p:nvPr/>
        </p:nvSpPr>
        <p:spPr bwMode="auto">
          <a:xfrm>
            <a:off x="5562600" y="42481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29</a:t>
            </a:r>
          </a:p>
        </p:txBody>
      </p:sp>
      <p:sp>
        <p:nvSpPr>
          <p:cNvPr id="148606" name="Rectangle 126"/>
          <p:cNvSpPr>
            <a:spLocks noChangeArrowheads="1"/>
          </p:cNvSpPr>
          <p:nvPr/>
        </p:nvSpPr>
        <p:spPr bwMode="auto">
          <a:xfrm>
            <a:off x="3276600" y="4038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607" name="Text Box 127"/>
          <p:cNvSpPr txBox="1">
            <a:spLocks noChangeArrowheads="1"/>
          </p:cNvSpPr>
          <p:nvPr/>
        </p:nvSpPr>
        <p:spPr bwMode="auto">
          <a:xfrm>
            <a:off x="3124200" y="3733800"/>
            <a:ext cx="1312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head pointer</a:t>
            </a:r>
          </a:p>
        </p:txBody>
      </p:sp>
      <p:sp>
        <p:nvSpPr>
          <p:cNvPr id="148581" name="Rectangle 101"/>
          <p:cNvSpPr>
            <a:spLocks noChangeArrowheads="1"/>
          </p:cNvSpPr>
          <p:nvPr/>
        </p:nvSpPr>
        <p:spPr bwMode="auto">
          <a:xfrm>
            <a:off x="5562600" y="28765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28</a:t>
            </a:r>
          </a:p>
        </p:txBody>
      </p:sp>
      <p:sp>
        <p:nvSpPr>
          <p:cNvPr id="148583" name="Rectangle 103"/>
          <p:cNvSpPr>
            <a:spLocks noChangeArrowheads="1"/>
          </p:cNvSpPr>
          <p:nvPr/>
        </p:nvSpPr>
        <p:spPr bwMode="auto">
          <a:xfrm>
            <a:off x="5562600" y="33337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27</a:t>
            </a:r>
          </a:p>
        </p:txBody>
      </p:sp>
      <p:sp>
        <p:nvSpPr>
          <p:cNvPr id="148577" name="Rectangle 97"/>
          <p:cNvSpPr>
            <a:spLocks noChangeArrowheads="1"/>
          </p:cNvSpPr>
          <p:nvPr/>
        </p:nvSpPr>
        <p:spPr bwMode="auto">
          <a:xfrm>
            <a:off x="2895600" y="26670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 i="1">
                <a:latin typeface="Arial" charset="0"/>
              </a:rPr>
              <a:t>27</a:t>
            </a:r>
          </a:p>
        </p:txBody>
      </p:sp>
      <p:sp>
        <p:nvSpPr>
          <p:cNvPr id="148626" name="Rectangle 146"/>
          <p:cNvSpPr>
            <a:spLocks noChangeArrowheads="1"/>
          </p:cNvSpPr>
          <p:nvPr/>
        </p:nvSpPr>
        <p:spPr bwMode="auto">
          <a:xfrm>
            <a:off x="2971800" y="1600200"/>
            <a:ext cx="24479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27  28  29  27  28  29  28</a:t>
            </a:r>
            <a:endParaRPr lang="en-US" sz="1400" b="1">
              <a:latin typeface="Arial" charset="0"/>
            </a:endParaRPr>
          </a:p>
        </p:txBody>
      </p:sp>
      <p:sp>
        <p:nvSpPr>
          <p:cNvPr id="148580" name="Rectangle 100"/>
          <p:cNvSpPr>
            <a:spLocks noChangeArrowheads="1"/>
          </p:cNvSpPr>
          <p:nvPr/>
        </p:nvSpPr>
        <p:spPr bwMode="auto">
          <a:xfrm>
            <a:off x="5562600" y="26479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27</a:t>
            </a:r>
          </a:p>
        </p:txBody>
      </p:sp>
      <p:sp>
        <p:nvSpPr>
          <p:cNvPr id="148700" name="Rectangle 2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GHB </a:t>
            </a:r>
            <a:r>
              <a:rPr lang="en-US" dirty="0" smtClean="0"/>
              <a:t>– Example  (Markov Prefetching)</a:t>
            </a:r>
            <a:endParaRPr lang="en-US" dirty="0"/>
          </a:p>
        </p:txBody>
      </p:sp>
      <p:sp>
        <p:nvSpPr>
          <p:cNvPr id="148703" name="Rectangle 223"/>
          <p:cNvSpPr>
            <a:spLocks noChangeArrowheads="1"/>
          </p:cNvSpPr>
          <p:nvPr/>
        </p:nvSpPr>
        <p:spPr bwMode="auto">
          <a:xfrm>
            <a:off x="4419600" y="5334000"/>
            <a:ext cx="304800" cy="2286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04" name="Text Box 224"/>
          <p:cNvSpPr txBox="1">
            <a:spLocks noChangeArrowheads="1"/>
          </p:cNvSpPr>
          <p:nvPr/>
        </p:nvSpPr>
        <p:spPr bwMode="auto">
          <a:xfrm>
            <a:off x="4800600" y="53340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148705" name="Rectangle 225"/>
          <p:cNvSpPr>
            <a:spLocks noChangeArrowheads="1"/>
          </p:cNvSpPr>
          <p:nvPr/>
        </p:nvSpPr>
        <p:spPr bwMode="auto">
          <a:xfrm>
            <a:off x="4800600" y="53340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148706" name="Rectangle 226"/>
          <p:cNvSpPr>
            <a:spLocks noChangeArrowheads="1"/>
          </p:cNvSpPr>
          <p:nvPr/>
        </p:nvSpPr>
        <p:spPr bwMode="auto">
          <a:xfrm>
            <a:off x="4724400" y="5289550"/>
            <a:ext cx="1195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 </a:t>
            </a:r>
            <a:r>
              <a:rPr lang="en-US" sz="1600" b="1">
                <a:latin typeface="Arial" charset="0"/>
              </a:rPr>
              <a:t>Current </a:t>
            </a:r>
            <a:endParaRPr lang="en-US" sz="1600">
              <a:latin typeface="Arial" charset="0"/>
            </a:endParaRPr>
          </a:p>
        </p:txBody>
      </p:sp>
      <p:sp>
        <p:nvSpPr>
          <p:cNvPr id="148707" name="Rectangle 227"/>
          <p:cNvSpPr>
            <a:spLocks noChangeArrowheads="1"/>
          </p:cNvSpPr>
          <p:nvPr/>
        </p:nvSpPr>
        <p:spPr bwMode="auto">
          <a:xfrm>
            <a:off x="4419600" y="5638800"/>
            <a:ext cx="304800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08" name="Rectangle 228"/>
          <p:cNvSpPr>
            <a:spLocks noChangeArrowheads="1"/>
          </p:cNvSpPr>
          <p:nvPr/>
        </p:nvSpPr>
        <p:spPr bwMode="auto">
          <a:xfrm>
            <a:off x="4724400" y="5594350"/>
            <a:ext cx="1457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</a:t>
            </a:r>
            <a:r>
              <a:rPr lang="en-US" sz="1600" b="1">
                <a:latin typeface="Arial" charset="0"/>
              </a:rPr>
              <a:t> Prefetches</a:t>
            </a:r>
            <a:endParaRPr lang="en-US" sz="1600">
              <a:latin typeface="Arial" charset="0"/>
            </a:endParaRPr>
          </a:p>
        </p:txBody>
      </p:sp>
      <p:sp>
        <p:nvSpPr>
          <p:cNvPr id="148709" name="Rectangle 229"/>
          <p:cNvSpPr>
            <a:spLocks noChangeArrowheads="1"/>
          </p:cNvSpPr>
          <p:nvPr/>
        </p:nvSpPr>
        <p:spPr bwMode="auto">
          <a:xfrm>
            <a:off x="5029200" y="5029200"/>
            <a:ext cx="5095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Key</a:t>
            </a:r>
            <a:endParaRPr lang="en-US" sz="1200">
              <a:latin typeface="Arial" charset="0"/>
            </a:endParaRPr>
          </a:p>
        </p:txBody>
      </p:sp>
      <p:sp>
        <p:nvSpPr>
          <p:cNvPr id="148710" name="Rectangle 230"/>
          <p:cNvSpPr>
            <a:spLocks noChangeArrowheads="1"/>
          </p:cNvSpPr>
          <p:nvPr/>
        </p:nvSpPr>
        <p:spPr bwMode="auto">
          <a:xfrm>
            <a:off x="4267200" y="5029200"/>
            <a:ext cx="1981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13" name="Rectangle 233"/>
          <p:cNvSpPr>
            <a:spLocks noChangeArrowheads="1"/>
          </p:cNvSpPr>
          <p:nvPr/>
        </p:nvSpPr>
        <p:spPr bwMode="auto">
          <a:xfrm>
            <a:off x="5029200" y="28956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20" name="Rectangle 240"/>
          <p:cNvSpPr>
            <a:spLocks noChangeArrowheads="1"/>
          </p:cNvSpPr>
          <p:nvPr/>
        </p:nvSpPr>
        <p:spPr bwMode="auto">
          <a:xfrm>
            <a:off x="5562600" y="35623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28</a:t>
            </a:r>
          </a:p>
        </p:txBody>
      </p:sp>
      <p:sp>
        <p:nvSpPr>
          <p:cNvPr id="148721" name="Rectangle 241"/>
          <p:cNvSpPr>
            <a:spLocks noChangeArrowheads="1"/>
          </p:cNvSpPr>
          <p:nvPr/>
        </p:nvSpPr>
        <p:spPr bwMode="auto">
          <a:xfrm>
            <a:off x="5562600" y="37909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29</a:t>
            </a:r>
          </a:p>
        </p:txBody>
      </p:sp>
      <p:sp>
        <p:nvSpPr>
          <p:cNvPr id="148722" name="Rectangle 242"/>
          <p:cNvSpPr>
            <a:spLocks noChangeArrowheads="1"/>
          </p:cNvSpPr>
          <p:nvPr/>
        </p:nvSpPr>
        <p:spPr bwMode="auto">
          <a:xfrm>
            <a:off x="5562600" y="40195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28</a:t>
            </a:r>
          </a:p>
        </p:txBody>
      </p:sp>
      <p:sp>
        <p:nvSpPr>
          <p:cNvPr id="148723" name="Rectangle 243"/>
          <p:cNvSpPr>
            <a:spLocks noChangeArrowheads="1"/>
          </p:cNvSpPr>
          <p:nvPr/>
        </p:nvSpPr>
        <p:spPr bwMode="auto">
          <a:xfrm>
            <a:off x="5029200" y="40386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24" name="Rectangle 244"/>
          <p:cNvSpPr>
            <a:spLocks noChangeArrowheads="1"/>
          </p:cNvSpPr>
          <p:nvPr/>
        </p:nvSpPr>
        <p:spPr bwMode="auto">
          <a:xfrm>
            <a:off x="6324600" y="4495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28" name="Line 248"/>
          <p:cNvSpPr>
            <a:spLocks noChangeShapeType="1"/>
          </p:cNvSpPr>
          <p:nvPr/>
        </p:nvSpPr>
        <p:spPr bwMode="auto">
          <a:xfrm>
            <a:off x="3733800" y="4114800"/>
            <a:ext cx="1295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648" name="Line 168"/>
          <p:cNvSpPr>
            <a:spLocks noChangeShapeType="1"/>
          </p:cNvSpPr>
          <p:nvPr/>
        </p:nvSpPr>
        <p:spPr bwMode="auto">
          <a:xfrm>
            <a:off x="3810000" y="3276600"/>
            <a:ext cx="1219200" cy="60960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8" name="Line 258"/>
          <p:cNvSpPr>
            <a:spLocks noChangeShapeType="1"/>
          </p:cNvSpPr>
          <p:nvPr/>
        </p:nvSpPr>
        <p:spPr bwMode="auto">
          <a:xfrm>
            <a:off x="3733800" y="4114800"/>
            <a:ext cx="1295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39" name="Line 259"/>
          <p:cNvSpPr>
            <a:spLocks noChangeShapeType="1"/>
          </p:cNvSpPr>
          <p:nvPr/>
        </p:nvSpPr>
        <p:spPr bwMode="auto">
          <a:xfrm>
            <a:off x="3810000" y="3276600"/>
            <a:ext cx="1219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740" name="Rectangle 260"/>
          <p:cNvSpPr>
            <a:spLocks noChangeArrowheads="1"/>
          </p:cNvSpPr>
          <p:nvPr/>
        </p:nvSpPr>
        <p:spPr bwMode="auto">
          <a:xfrm>
            <a:off x="5334000" y="1514475"/>
            <a:ext cx="5238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400" b="1" u="sng">
                <a:latin typeface="Arial" charset="0"/>
              </a:rPr>
              <a:t>29</a:t>
            </a:r>
          </a:p>
        </p:txBody>
      </p:sp>
      <p:sp>
        <p:nvSpPr>
          <p:cNvPr id="148741" name="Rectangle 261"/>
          <p:cNvSpPr>
            <a:spLocks noChangeArrowheads="1"/>
          </p:cNvSpPr>
          <p:nvPr/>
        </p:nvSpPr>
        <p:spPr bwMode="auto">
          <a:xfrm>
            <a:off x="1371600" y="2846388"/>
            <a:ext cx="132715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Global Miss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Address</a:t>
            </a:r>
          </a:p>
        </p:txBody>
      </p:sp>
      <p:sp>
        <p:nvSpPr>
          <p:cNvPr id="148742" name="Line 262"/>
          <p:cNvSpPr>
            <a:spLocks noChangeShapeType="1"/>
          </p:cNvSpPr>
          <p:nvPr/>
        </p:nvSpPr>
        <p:spPr bwMode="auto">
          <a:xfrm>
            <a:off x="2514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168"/>
          <p:cNvSpPr>
            <a:spLocks noChangeShapeType="1"/>
          </p:cNvSpPr>
          <p:nvPr/>
        </p:nvSpPr>
        <p:spPr bwMode="auto">
          <a:xfrm>
            <a:off x="3810000" y="3276600"/>
            <a:ext cx="1219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Freeform 108"/>
          <p:cNvSpPr>
            <a:spLocks/>
          </p:cNvSpPr>
          <p:nvPr/>
        </p:nvSpPr>
        <p:spPr bwMode="auto">
          <a:xfrm>
            <a:off x="6858000" y="3962400"/>
            <a:ext cx="762000" cy="4572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Freeform 109"/>
          <p:cNvSpPr>
            <a:spLocks/>
          </p:cNvSpPr>
          <p:nvPr/>
        </p:nvSpPr>
        <p:spPr bwMode="auto">
          <a:xfrm>
            <a:off x="6858000" y="3276600"/>
            <a:ext cx="762000" cy="685800"/>
          </a:xfrm>
          <a:custGeom>
            <a:avLst/>
            <a:gdLst>
              <a:gd name="T0" fmla="*/ 0 w 528"/>
              <a:gd name="T1" fmla="*/ 384 h 384"/>
              <a:gd name="T2" fmla="*/ 480 w 528"/>
              <a:gd name="T3" fmla="*/ 96 h 384"/>
              <a:gd name="T4" fmla="*/ 288 w 528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384">
                <a:moveTo>
                  <a:pt x="0" y="384"/>
                </a:moveTo>
                <a:cubicBezTo>
                  <a:pt x="216" y="272"/>
                  <a:pt x="432" y="160"/>
                  <a:pt x="480" y="96"/>
                </a:cubicBezTo>
                <a:cubicBezTo>
                  <a:pt x="528" y="32"/>
                  <a:pt x="408" y="16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Tm="12196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8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8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8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32" grpId="0" animBg="1"/>
      <p:bldP spid="148730" grpId="0" animBg="1"/>
      <p:bldP spid="148729" grpId="0" animBg="1"/>
      <p:bldP spid="148699" grpId="0" animBg="1"/>
      <p:bldP spid="148694" grpId="0" animBg="1"/>
      <p:bldP spid="148675" grpId="0" animBg="1"/>
      <p:bldP spid="148587" grpId="0" autoUpdateAnimBg="0"/>
      <p:bldP spid="148728" grpId="0" animBg="1"/>
      <p:bldP spid="148648" grpId="1" animBg="1"/>
      <p:bldP spid="148648" grpId="2" animBg="1"/>
      <p:bldP spid="148738" grpId="0" animBg="1"/>
      <p:bldP spid="148739" grpId="0" animBg="1"/>
      <p:bldP spid="148740" grpId="0"/>
      <p:bldP spid="75" grpId="2" animBg="1"/>
      <p:bldP spid="75" grpId="3" animBg="1"/>
      <p:bldP spid="77" grpId="1" animBg="1"/>
      <p:bldP spid="7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1F3-4419-47BF-A3BE-FED53275BA8E}" type="slidenum">
              <a:rPr lang="en-US"/>
              <a:pPr/>
              <a:t>28</a:t>
            </a:fld>
            <a:r>
              <a:rPr lang="en-US"/>
              <a:t>/19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 Taxonomy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simplify the discussion and illustrate the relation between prefetching methods we introduce a consistent naming convention.</a:t>
            </a:r>
          </a:p>
          <a:p>
            <a:r>
              <a:rPr lang="en-US"/>
              <a:t>Each name is a X/Y pair.</a:t>
            </a:r>
          </a:p>
          <a:p>
            <a:pPr lvl="1"/>
            <a:r>
              <a:rPr lang="en-US"/>
              <a:t>X is the key used for localizing the address stream.</a:t>
            </a:r>
          </a:p>
          <a:p>
            <a:pPr lvl="1"/>
            <a:r>
              <a:rPr lang="en-US"/>
              <a:t>Y is the method for detecting address patterns.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1468-8BBA-4515-9F02-758ADAB0EE83}" type="slidenum">
              <a:rPr lang="en-US"/>
              <a:pPr/>
              <a:t>29</a:t>
            </a:fld>
            <a:r>
              <a:rPr lang="en-US"/>
              <a:t>/19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 Taxonomy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study two localizing methods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Counter (PC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No localization or global (G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And three pattern detection methods</a:t>
            </a:r>
          </a:p>
          <a:p>
            <a:pPr lvl="1"/>
            <a:r>
              <a:rPr lang="en-US" dirty="0"/>
              <a:t>Address Correlation</a:t>
            </a:r>
          </a:p>
          <a:p>
            <a:pPr lvl="1"/>
            <a:r>
              <a:rPr lang="en-US" dirty="0"/>
              <a:t>Delta Correlation</a:t>
            </a:r>
          </a:p>
          <a:p>
            <a:pPr lvl="1"/>
            <a:r>
              <a:rPr lang="en-US" dirty="0"/>
              <a:t>Constant Stride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-6227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  <a:t>Basics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modern systems, prefetching is usually done in </a:t>
            </a:r>
            <a:r>
              <a:rPr lang="en-US" dirty="0">
                <a:solidFill>
                  <a:srgbClr val="0000FF"/>
                </a:solidFill>
              </a:rPr>
              <a:t>cache block granularity</a:t>
            </a:r>
          </a:p>
          <a:p>
            <a:endParaRPr lang="en-US" dirty="0"/>
          </a:p>
          <a:p>
            <a:r>
              <a:rPr lang="en-US" dirty="0"/>
              <a:t>Prefetching is a technique that can reduce both</a:t>
            </a:r>
          </a:p>
          <a:p>
            <a:pPr lvl="1"/>
            <a:r>
              <a:rPr lang="en-US" dirty="0">
                <a:ea typeface="ＭＳ Ｐゴシック" charset="0"/>
              </a:rPr>
              <a:t>Miss rate</a:t>
            </a:r>
          </a:p>
          <a:p>
            <a:pPr lvl="1"/>
            <a:r>
              <a:rPr lang="en-US" dirty="0">
                <a:ea typeface="ＭＳ Ｐゴシック" charset="0"/>
              </a:rPr>
              <a:t>Miss latency</a:t>
            </a:r>
          </a:p>
          <a:p>
            <a:endParaRPr lang="en-US" dirty="0"/>
          </a:p>
          <a:p>
            <a:r>
              <a:rPr lang="en-US" dirty="0"/>
              <a:t>Prefetching can be done by </a:t>
            </a:r>
          </a:p>
          <a:p>
            <a:pPr lvl="1"/>
            <a:r>
              <a:rPr lang="en-US" dirty="0">
                <a:ea typeface="ＭＳ Ｐゴシック" charset="0"/>
              </a:rPr>
              <a:t>hardware</a:t>
            </a:r>
          </a:p>
          <a:p>
            <a:pPr lvl="1"/>
            <a:r>
              <a:rPr lang="en-US" dirty="0">
                <a:ea typeface="ＭＳ Ｐゴシック" charset="0"/>
              </a:rPr>
              <a:t>compiler</a:t>
            </a:r>
          </a:p>
          <a:p>
            <a:pPr lvl="1"/>
            <a:r>
              <a:rPr lang="en-US" dirty="0">
                <a:ea typeface="ＭＳ Ｐゴシック" charset="0"/>
              </a:rPr>
              <a:t>programmer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29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5046-1958-417F-A1E3-A0B6C96A8E5D}" type="slidenum">
              <a:rPr lang="en-US"/>
              <a:pPr/>
              <a:t>30</a:t>
            </a:fld>
            <a:r>
              <a:rPr lang="en-US"/>
              <a:t>/19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Prefetch</a:t>
            </a:r>
            <a:r>
              <a:rPr lang="en-US" dirty="0" smtClean="0"/>
              <a:t> Methods in </a:t>
            </a:r>
            <a:r>
              <a:rPr lang="en-US" dirty="0" err="1" smtClean="0"/>
              <a:t>Prefetch</a:t>
            </a:r>
            <a:r>
              <a:rPr lang="en-US" dirty="0" smtClean="0"/>
              <a:t> </a:t>
            </a:r>
            <a:r>
              <a:rPr lang="en-US" dirty="0"/>
              <a:t>Taxonomy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Markov Prefetching - G/AC</a:t>
            </a:r>
          </a:p>
          <a:p>
            <a:r>
              <a:rPr lang="en-US"/>
              <a:t>Distance Prefetching - G/DC</a:t>
            </a:r>
          </a:p>
          <a:p>
            <a:r>
              <a:rPr lang="en-US"/>
              <a:t>Stride Prefetching - PC/CS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CEB-A1AB-4FB2-A962-B48E9894C11C}" type="slidenum">
              <a:rPr lang="en-US"/>
              <a:pPr/>
              <a:t>31</a:t>
            </a:fld>
            <a:r>
              <a:rPr lang="en-US"/>
              <a:t>/19</a:t>
            </a:r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990600" y="1521789"/>
            <a:ext cx="6960659" cy="106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Miss Address 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Stream 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for PC2:  A,  A+s,  A+2s, </a:t>
            </a:r>
            <a:r>
              <a:rPr lang="is-IS" sz="1600" b="1" dirty="0">
                <a:solidFill>
                  <a:srgbClr val="0000FF"/>
                </a:solidFill>
                <a:latin typeface="Arial" charset="0"/>
              </a:rPr>
              <a:t>…</a:t>
            </a:r>
            <a:endParaRPr lang="en-US" sz="1400" b="1" dirty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>
                <a:schemeClr val="folHlink"/>
              </a:buClr>
              <a:buSzPct val="6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Global Miss Address Stream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:  A,  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(C-j), A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+s, 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(B-k), B, (C-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), C,  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A+2s, </a:t>
            </a:r>
            <a:r>
              <a:rPr lang="is-IS" sz="1600" b="1" dirty="0">
                <a:solidFill>
                  <a:srgbClr val="0000FF"/>
                </a:solidFill>
                <a:latin typeface="Arial" charset="0"/>
              </a:rPr>
              <a:t>…</a:t>
            </a:r>
            <a:endParaRPr lang="en-US" sz="1400" b="1" dirty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6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8700" name="Rectangle 2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GHB </a:t>
            </a:r>
            <a:r>
              <a:rPr lang="en-US" dirty="0" smtClean="0"/>
              <a:t>– Example  (PC-based Stride Prefetching)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95400" y="2794000"/>
            <a:ext cx="5918612" cy="2616200"/>
            <a:chOff x="1295400" y="2794000"/>
            <a:chExt cx="5918612" cy="2616200"/>
          </a:xfrm>
        </p:grpSpPr>
        <p:sp>
          <p:nvSpPr>
            <p:cNvPr id="148733" name="Line 253"/>
            <p:cNvSpPr>
              <a:spLocks noChangeShapeType="1"/>
            </p:cNvSpPr>
            <p:nvPr/>
          </p:nvSpPr>
          <p:spPr bwMode="auto">
            <a:xfrm>
              <a:off x="3327812" y="3657600"/>
              <a:ext cx="12954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34" name="Line 254"/>
            <p:cNvSpPr>
              <a:spLocks noChangeShapeType="1"/>
            </p:cNvSpPr>
            <p:nvPr/>
          </p:nvSpPr>
          <p:spPr bwMode="auto">
            <a:xfrm>
              <a:off x="3327812" y="3429000"/>
              <a:ext cx="1295400" cy="68580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36" name="Freeform 256"/>
            <p:cNvSpPr>
              <a:spLocks/>
            </p:cNvSpPr>
            <p:nvPr/>
          </p:nvSpPr>
          <p:spPr bwMode="auto">
            <a:xfrm>
              <a:off x="6452012" y="3657600"/>
              <a:ext cx="762000" cy="685800"/>
            </a:xfrm>
            <a:custGeom>
              <a:avLst/>
              <a:gdLst>
                <a:gd name="T0" fmla="*/ 0 w 480"/>
                <a:gd name="T1" fmla="*/ 336 h 336"/>
                <a:gd name="T2" fmla="*/ 432 w 480"/>
                <a:gd name="T3" fmla="*/ 144 h 336"/>
                <a:gd name="T4" fmla="*/ 288 w 48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336">
                  <a:moveTo>
                    <a:pt x="0" y="336"/>
                  </a:moveTo>
                  <a:cubicBezTo>
                    <a:pt x="192" y="268"/>
                    <a:pt x="384" y="200"/>
                    <a:pt x="432" y="144"/>
                  </a:cubicBezTo>
                  <a:cubicBezTo>
                    <a:pt x="480" y="88"/>
                    <a:pt x="384" y="44"/>
                    <a:pt x="288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35" name="Freeform 255"/>
            <p:cNvSpPr>
              <a:spLocks/>
            </p:cNvSpPr>
            <p:nvPr/>
          </p:nvSpPr>
          <p:spPr bwMode="auto">
            <a:xfrm>
              <a:off x="6452012" y="4343400"/>
              <a:ext cx="762000" cy="457200"/>
            </a:xfrm>
            <a:custGeom>
              <a:avLst/>
              <a:gdLst>
                <a:gd name="T0" fmla="*/ 0 w 480"/>
                <a:gd name="T1" fmla="*/ 336 h 336"/>
                <a:gd name="T2" fmla="*/ 432 w 480"/>
                <a:gd name="T3" fmla="*/ 144 h 336"/>
                <a:gd name="T4" fmla="*/ 288 w 480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336">
                  <a:moveTo>
                    <a:pt x="0" y="336"/>
                  </a:moveTo>
                  <a:cubicBezTo>
                    <a:pt x="192" y="268"/>
                    <a:pt x="384" y="200"/>
                    <a:pt x="432" y="144"/>
                  </a:cubicBezTo>
                  <a:cubicBezTo>
                    <a:pt x="480" y="88"/>
                    <a:pt x="384" y="44"/>
                    <a:pt x="288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29" name="Rectangle 249"/>
            <p:cNvSpPr>
              <a:spLocks noChangeArrowheads="1"/>
            </p:cNvSpPr>
            <p:nvPr/>
          </p:nvSpPr>
          <p:spPr bwMode="auto">
            <a:xfrm>
              <a:off x="2870612" y="3810000"/>
              <a:ext cx="990600" cy="2286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3" name="Rectangle 63"/>
            <p:cNvSpPr>
              <a:spLocks noChangeArrowheads="1"/>
            </p:cNvSpPr>
            <p:nvPr/>
          </p:nvSpPr>
          <p:spPr bwMode="auto">
            <a:xfrm>
              <a:off x="4623212" y="33528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5" name="Rectangle 65"/>
            <p:cNvSpPr>
              <a:spLocks noChangeArrowheads="1"/>
            </p:cNvSpPr>
            <p:nvPr/>
          </p:nvSpPr>
          <p:spPr bwMode="auto">
            <a:xfrm>
              <a:off x="4623212" y="38100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6" name="Rectangle 66"/>
            <p:cNvSpPr>
              <a:spLocks noChangeArrowheads="1"/>
            </p:cNvSpPr>
            <p:nvPr/>
          </p:nvSpPr>
          <p:spPr bwMode="auto">
            <a:xfrm>
              <a:off x="4623212" y="40386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7" name="Rectangle 67"/>
            <p:cNvSpPr>
              <a:spLocks noChangeArrowheads="1"/>
            </p:cNvSpPr>
            <p:nvPr/>
          </p:nvSpPr>
          <p:spPr bwMode="auto">
            <a:xfrm>
              <a:off x="4623212" y="42672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8" name="Rectangle 68"/>
            <p:cNvSpPr>
              <a:spLocks noChangeArrowheads="1"/>
            </p:cNvSpPr>
            <p:nvPr/>
          </p:nvSpPr>
          <p:spPr bwMode="auto">
            <a:xfrm>
              <a:off x="4623212" y="44958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49" name="Rectangle 69"/>
            <p:cNvSpPr>
              <a:spLocks noChangeArrowheads="1"/>
            </p:cNvSpPr>
            <p:nvPr/>
          </p:nvSpPr>
          <p:spPr bwMode="auto">
            <a:xfrm>
              <a:off x="4623212" y="51816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0" name="Rectangle 70"/>
            <p:cNvSpPr>
              <a:spLocks noChangeArrowheads="1"/>
            </p:cNvSpPr>
            <p:nvPr/>
          </p:nvSpPr>
          <p:spPr bwMode="auto">
            <a:xfrm>
              <a:off x="4623212" y="49530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2" name="Rectangle 72"/>
            <p:cNvSpPr>
              <a:spLocks noChangeArrowheads="1"/>
            </p:cNvSpPr>
            <p:nvPr/>
          </p:nvSpPr>
          <p:spPr bwMode="auto">
            <a:xfrm>
              <a:off x="5918612" y="33528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3" name="Rectangle 73"/>
            <p:cNvSpPr>
              <a:spLocks noChangeArrowheads="1"/>
            </p:cNvSpPr>
            <p:nvPr/>
          </p:nvSpPr>
          <p:spPr bwMode="auto">
            <a:xfrm>
              <a:off x="5918612" y="35814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4" name="Rectangle 74"/>
            <p:cNvSpPr>
              <a:spLocks noChangeArrowheads="1"/>
            </p:cNvSpPr>
            <p:nvPr/>
          </p:nvSpPr>
          <p:spPr bwMode="auto">
            <a:xfrm>
              <a:off x="5918612" y="38100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5" name="Rectangle 75"/>
            <p:cNvSpPr>
              <a:spLocks noChangeArrowheads="1"/>
            </p:cNvSpPr>
            <p:nvPr/>
          </p:nvSpPr>
          <p:spPr bwMode="auto">
            <a:xfrm>
              <a:off x="5918612" y="40386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6" name="Rectangle 76"/>
            <p:cNvSpPr>
              <a:spLocks noChangeArrowheads="1"/>
            </p:cNvSpPr>
            <p:nvPr/>
          </p:nvSpPr>
          <p:spPr bwMode="auto">
            <a:xfrm>
              <a:off x="5918612" y="42672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7" name="Rectangle 77"/>
            <p:cNvSpPr>
              <a:spLocks noChangeArrowheads="1"/>
            </p:cNvSpPr>
            <p:nvPr/>
          </p:nvSpPr>
          <p:spPr bwMode="auto">
            <a:xfrm>
              <a:off x="5918612" y="44958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59" name="Rectangle 79"/>
            <p:cNvSpPr>
              <a:spLocks noChangeArrowheads="1"/>
            </p:cNvSpPr>
            <p:nvPr/>
          </p:nvSpPr>
          <p:spPr bwMode="auto">
            <a:xfrm>
              <a:off x="5918612" y="49530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60" name="Rectangle 80"/>
            <p:cNvSpPr>
              <a:spLocks noChangeArrowheads="1"/>
            </p:cNvSpPr>
            <p:nvPr/>
          </p:nvSpPr>
          <p:spPr bwMode="auto">
            <a:xfrm>
              <a:off x="5918612" y="47244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61" name="Text Box 81"/>
            <p:cNvSpPr txBox="1">
              <a:spLocks noChangeArrowheads="1"/>
            </p:cNvSpPr>
            <p:nvPr/>
          </p:nvSpPr>
          <p:spPr bwMode="auto">
            <a:xfrm>
              <a:off x="4699412" y="2819400"/>
              <a:ext cx="2230438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Global History Buffer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148562" name="Rectangle 82"/>
            <p:cNvSpPr>
              <a:spLocks noChangeArrowheads="1"/>
            </p:cNvSpPr>
            <p:nvPr/>
          </p:nvSpPr>
          <p:spPr bwMode="auto">
            <a:xfrm>
              <a:off x="4547012" y="3048000"/>
              <a:ext cx="13811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miss address</a:t>
              </a:r>
            </a:p>
          </p:txBody>
        </p:sp>
        <p:sp>
          <p:nvSpPr>
            <p:cNvPr id="148563" name="Rectangle 83"/>
            <p:cNvSpPr>
              <a:spLocks noChangeArrowheads="1"/>
            </p:cNvSpPr>
            <p:nvPr/>
          </p:nvSpPr>
          <p:spPr bwMode="auto">
            <a:xfrm>
              <a:off x="6071012" y="3048000"/>
              <a:ext cx="80486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pointer</a:t>
              </a:r>
            </a:p>
          </p:txBody>
        </p:sp>
        <p:sp>
          <p:nvSpPr>
            <p:cNvPr id="148564" name="Rectangle 84"/>
            <p:cNvSpPr>
              <a:spLocks noChangeArrowheads="1"/>
            </p:cNvSpPr>
            <p:nvPr/>
          </p:nvSpPr>
          <p:spPr bwMode="auto">
            <a:xfrm>
              <a:off x="2870612" y="33528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65" name="Rectangle 85"/>
            <p:cNvSpPr>
              <a:spLocks noChangeArrowheads="1"/>
            </p:cNvSpPr>
            <p:nvPr/>
          </p:nvSpPr>
          <p:spPr bwMode="auto">
            <a:xfrm>
              <a:off x="2870612" y="38100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66" name="Rectangle 86"/>
            <p:cNvSpPr>
              <a:spLocks noChangeArrowheads="1"/>
            </p:cNvSpPr>
            <p:nvPr/>
          </p:nvSpPr>
          <p:spPr bwMode="auto">
            <a:xfrm>
              <a:off x="2870612" y="35814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567" name="Rectangle 87"/>
            <p:cNvSpPr>
              <a:spLocks noChangeArrowheads="1"/>
            </p:cNvSpPr>
            <p:nvPr/>
          </p:nvSpPr>
          <p:spPr bwMode="auto">
            <a:xfrm>
              <a:off x="2946812" y="3048000"/>
              <a:ext cx="80486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pointer</a:t>
              </a:r>
            </a:p>
          </p:txBody>
        </p:sp>
        <p:sp>
          <p:nvSpPr>
            <p:cNvPr id="148568" name="Rectangle 88"/>
            <p:cNvSpPr>
              <a:spLocks noChangeArrowheads="1"/>
            </p:cNvSpPr>
            <p:nvPr/>
          </p:nvSpPr>
          <p:spPr bwMode="auto">
            <a:xfrm>
              <a:off x="2794412" y="2794000"/>
              <a:ext cx="13017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Index Table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48578" name="Rectangle 98"/>
            <p:cNvSpPr>
              <a:spLocks noChangeArrowheads="1"/>
            </p:cNvSpPr>
            <p:nvPr/>
          </p:nvSpPr>
          <p:spPr bwMode="auto">
            <a:xfrm>
              <a:off x="2369368" y="3581400"/>
              <a:ext cx="577444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 dirty="0" smtClean="0">
                  <a:latin typeface="Arial" charset="0"/>
                </a:rPr>
                <a:t>PC2</a:t>
              </a:r>
              <a:endParaRPr lang="en-US" sz="1400" b="1" i="1" dirty="0">
                <a:latin typeface="Arial" charset="0"/>
              </a:endParaRPr>
            </a:p>
          </p:txBody>
        </p:sp>
        <p:sp>
          <p:nvSpPr>
            <p:cNvPr id="148579" name="Rectangle 99"/>
            <p:cNvSpPr>
              <a:spLocks noChangeArrowheads="1"/>
            </p:cNvSpPr>
            <p:nvPr/>
          </p:nvSpPr>
          <p:spPr bwMode="auto">
            <a:xfrm>
              <a:off x="2369368" y="3830638"/>
              <a:ext cx="577444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 dirty="0" smtClean="0">
                  <a:latin typeface="Arial" charset="0"/>
                </a:rPr>
                <a:t>PC3</a:t>
              </a:r>
              <a:endParaRPr lang="en-US" sz="1400" b="1" i="1" dirty="0">
                <a:latin typeface="Arial" charset="0"/>
              </a:endParaRPr>
            </a:p>
          </p:txBody>
        </p:sp>
        <p:sp>
          <p:nvSpPr>
            <p:cNvPr id="148606" name="Rectangle 126"/>
            <p:cNvSpPr>
              <a:spLocks noChangeArrowheads="1"/>
            </p:cNvSpPr>
            <p:nvPr/>
          </p:nvSpPr>
          <p:spPr bwMode="auto">
            <a:xfrm>
              <a:off x="2870612" y="47244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607" name="Text Box 127"/>
            <p:cNvSpPr txBox="1">
              <a:spLocks noChangeArrowheads="1"/>
            </p:cNvSpPr>
            <p:nvPr/>
          </p:nvSpPr>
          <p:spPr bwMode="auto">
            <a:xfrm>
              <a:off x="2718212" y="4419600"/>
              <a:ext cx="1312863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>
                  <a:latin typeface="Arial" charset="0"/>
                </a:rPr>
                <a:t>head pointer</a:t>
              </a:r>
            </a:p>
          </p:txBody>
        </p:sp>
        <p:sp>
          <p:nvSpPr>
            <p:cNvPr id="148577" name="Rectangle 97"/>
            <p:cNvSpPr>
              <a:spLocks noChangeArrowheads="1"/>
            </p:cNvSpPr>
            <p:nvPr/>
          </p:nvSpPr>
          <p:spPr bwMode="auto">
            <a:xfrm>
              <a:off x="2369368" y="3352800"/>
              <a:ext cx="577444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i="1" dirty="0" smtClean="0">
                  <a:latin typeface="Arial" charset="0"/>
                </a:rPr>
                <a:t>PC1</a:t>
              </a:r>
              <a:endParaRPr lang="en-US" sz="1400" b="1" i="1" dirty="0">
                <a:latin typeface="Arial" charset="0"/>
              </a:endParaRPr>
            </a:p>
          </p:txBody>
        </p:sp>
        <p:sp>
          <p:nvSpPr>
            <p:cNvPr id="148580" name="Rectangle 100"/>
            <p:cNvSpPr>
              <a:spLocks noChangeArrowheads="1"/>
            </p:cNvSpPr>
            <p:nvPr/>
          </p:nvSpPr>
          <p:spPr bwMode="auto">
            <a:xfrm>
              <a:off x="5004212" y="4700884"/>
              <a:ext cx="618867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dirty="0" smtClean="0">
                  <a:latin typeface="Arial" charset="0"/>
                </a:rPr>
                <a:t>A+2s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148713" name="Rectangle 233"/>
            <p:cNvSpPr>
              <a:spLocks noChangeArrowheads="1"/>
            </p:cNvSpPr>
            <p:nvPr/>
          </p:nvSpPr>
          <p:spPr bwMode="auto">
            <a:xfrm>
              <a:off x="4623212" y="35814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23" name="Rectangle 243"/>
            <p:cNvSpPr>
              <a:spLocks noChangeArrowheads="1"/>
            </p:cNvSpPr>
            <p:nvPr/>
          </p:nvSpPr>
          <p:spPr bwMode="auto">
            <a:xfrm>
              <a:off x="4623212" y="4724400"/>
              <a:ext cx="12954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24" name="Rectangle 244"/>
            <p:cNvSpPr>
              <a:spLocks noChangeArrowheads="1"/>
            </p:cNvSpPr>
            <p:nvPr/>
          </p:nvSpPr>
          <p:spPr bwMode="auto">
            <a:xfrm>
              <a:off x="5918612" y="5181600"/>
              <a:ext cx="9906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28" name="Line 248"/>
            <p:cNvSpPr>
              <a:spLocks noChangeShapeType="1"/>
            </p:cNvSpPr>
            <p:nvPr/>
          </p:nvSpPr>
          <p:spPr bwMode="auto">
            <a:xfrm>
              <a:off x="3327812" y="4800600"/>
              <a:ext cx="1295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648" name="Line 168"/>
            <p:cNvSpPr>
              <a:spLocks noChangeShapeType="1"/>
            </p:cNvSpPr>
            <p:nvPr/>
          </p:nvSpPr>
          <p:spPr bwMode="auto">
            <a:xfrm>
              <a:off x="3404012" y="3962400"/>
              <a:ext cx="1219200" cy="60960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741" name="Rectangle 261"/>
            <p:cNvSpPr>
              <a:spLocks noChangeArrowheads="1"/>
            </p:cNvSpPr>
            <p:nvPr/>
          </p:nvSpPr>
          <p:spPr bwMode="auto">
            <a:xfrm>
              <a:off x="1295400" y="3352800"/>
              <a:ext cx="1016825" cy="318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 dirty="0" smtClean="0">
                  <a:latin typeface="Arial" charset="0"/>
                </a:rPr>
                <a:t>Load PC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148742" name="Line 262"/>
            <p:cNvSpPr>
              <a:spLocks noChangeShapeType="1"/>
            </p:cNvSpPr>
            <p:nvPr/>
          </p:nvSpPr>
          <p:spPr bwMode="auto">
            <a:xfrm>
              <a:off x="1334118" y="3733800"/>
              <a:ext cx="939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68"/>
            <p:cNvSpPr>
              <a:spLocks noChangeShapeType="1"/>
            </p:cNvSpPr>
            <p:nvPr/>
          </p:nvSpPr>
          <p:spPr bwMode="auto">
            <a:xfrm>
              <a:off x="3404012" y="3962400"/>
              <a:ext cx="1219200" cy="609600"/>
            </a:xfrm>
            <a:prstGeom prst="line">
              <a:avLst/>
            </a:prstGeom>
            <a:noFill/>
            <a:ln w="28575">
              <a:solidFill>
                <a:schemeClr val="accent4">
                  <a:lumMod val="50000"/>
                  <a:lumOff val="50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100"/>
            <p:cNvSpPr>
              <a:spLocks noChangeArrowheads="1"/>
            </p:cNvSpPr>
            <p:nvPr/>
          </p:nvSpPr>
          <p:spPr bwMode="auto">
            <a:xfrm>
              <a:off x="5054137" y="4235145"/>
              <a:ext cx="519017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dirty="0" smtClean="0">
                  <a:latin typeface="Arial" charset="0"/>
                </a:rPr>
                <a:t>A+s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79" name="Rectangle 100"/>
            <p:cNvSpPr>
              <a:spLocks noChangeArrowheads="1"/>
            </p:cNvSpPr>
            <p:nvPr/>
          </p:nvSpPr>
          <p:spPr bwMode="auto">
            <a:xfrm>
              <a:off x="5159816" y="3557884"/>
              <a:ext cx="307659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dirty="0" smtClean="0">
                  <a:latin typeface="Arial" charset="0"/>
                </a:rPr>
                <a:t>A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80" name="Rectangle 100"/>
            <p:cNvSpPr>
              <a:spLocks noChangeArrowheads="1"/>
            </p:cNvSpPr>
            <p:nvPr/>
          </p:nvSpPr>
          <p:spPr bwMode="auto">
            <a:xfrm>
              <a:off x="5156612" y="3995241"/>
              <a:ext cx="314321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dirty="0">
                  <a:latin typeface="Arial" charset="0"/>
                </a:rPr>
                <a:t>B</a:t>
              </a:r>
            </a:p>
          </p:txBody>
        </p:sp>
        <p:sp>
          <p:nvSpPr>
            <p:cNvPr id="81" name="Rectangle 100"/>
            <p:cNvSpPr>
              <a:spLocks noChangeArrowheads="1"/>
            </p:cNvSpPr>
            <p:nvPr/>
          </p:nvSpPr>
          <p:spPr bwMode="auto">
            <a:xfrm>
              <a:off x="5144386" y="4458093"/>
              <a:ext cx="314321" cy="289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400" b="1" dirty="0" smtClean="0">
                  <a:latin typeface="Arial" charset="0"/>
                </a:rPr>
                <a:t>C</a:t>
              </a:r>
              <a:endParaRPr lang="en-US" sz="1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896167"/>
      </p:ext>
    </p:extLst>
  </p:cSld>
  <p:clrMapOvr>
    <a:masterClrMapping/>
  </p:clrMapOvr>
  <p:transition xmlns:p14="http://schemas.microsoft.com/office/powerpoint/2010/main" advTm="12196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DB49-B985-4601-B5D3-F513EE861ECD}" type="slidenum">
              <a:rPr lang="en-US"/>
              <a:pPr/>
              <a:t>32</a:t>
            </a:fld>
            <a:r>
              <a:rPr lang="en-US"/>
              <a:t>/19</a:t>
            </a:r>
          </a:p>
        </p:txBody>
      </p:sp>
      <p:sp>
        <p:nvSpPr>
          <p:cNvPr id="234636" name="Oval 140"/>
          <p:cNvSpPr>
            <a:spLocks noChangeArrowheads="1"/>
          </p:cNvSpPr>
          <p:nvPr/>
        </p:nvSpPr>
        <p:spPr bwMode="auto">
          <a:xfrm>
            <a:off x="1981200" y="3733800"/>
            <a:ext cx="457200" cy="43973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Prefetching:  Width, Depth, and Hybrid</a:t>
            </a:r>
            <a:endParaRPr lang="en-US" dirty="0"/>
          </a:p>
        </p:txBody>
      </p:sp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1981200" y="3733800"/>
            <a:ext cx="457200" cy="439738"/>
            <a:chOff x="720" y="786"/>
            <a:chExt cx="288" cy="277"/>
          </a:xfrm>
        </p:grpSpPr>
        <p:sp>
          <p:nvSpPr>
            <p:cNvPr id="234501" name="Oval 5"/>
            <p:cNvSpPr>
              <a:spLocks noChangeArrowheads="1"/>
            </p:cNvSpPr>
            <p:nvPr/>
          </p:nvSpPr>
          <p:spPr bwMode="auto">
            <a:xfrm>
              <a:off x="720" y="786"/>
              <a:ext cx="288" cy="2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02" name="Rectangle 6"/>
            <p:cNvSpPr>
              <a:spLocks noChangeArrowheads="1"/>
            </p:cNvSpPr>
            <p:nvPr/>
          </p:nvSpPr>
          <p:spPr bwMode="auto">
            <a:xfrm>
              <a:off x="768" y="816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</p:grpSp>
      <p:grpSp>
        <p:nvGrpSpPr>
          <p:cNvPr id="234507" name="Group 11"/>
          <p:cNvGrpSpPr>
            <a:grpSpLocks/>
          </p:cNvGrpSpPr>
          <p:nvPr/>
        </p:nvGrpSpPr>
        <p:grpSpPr bwMode="auto">
          <a:xfrm>
            <a:off x="914400" y="3733800"/>
            <a:ext cx="457200" cy="439738"/>
            <a:chOff x="720" y="786"/>
            <a:chExt cx="288" cy="277"/>
          </a:xfrm>
        </p:grpSpPr>
        <p:sp>
          <p:nvSpPr>
            <p:cNvPr id="234508" name="Oval 12"/>
            <p:cNvSpPr>
              <a:spLocks noChangeArrowheads="1"/>
            </p:cNvSpPr>
            <p:nvPr/>
          </p:nvSpPr>
          <p:spPr bwMode="auto">
            <a:xfrm>
              <a:off x="720" y="786"/>
              <a:ext cx="288" cy="2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09" name="Rectangle 13"/>
            <p:cNvSpPr>
              <a:spLocks noChangeArrowheads="1"/>
            </p:cNvSpPr>
            <p:nvPr/>
          </p:nvSpPr>
          <p:spPr bwMode="auto">
            <a:xfrm>
              <a:off x="768" y="816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4</a:t>
              </a:r>
            </a:p>
          </p:txBody>
        </p:sp>
      </p:grpSp>
      <p:grpSp>
        <p:nvGrpSpPr>
          <p:cNvPr id="234510" name="Group 14"/>
          <p:cNvGrpSpPr>
            <a:grpSpLocks/>
          </p:cNvGrpSpPr>
          <p:nvPr/>
        </p:nvGrpSpPr>
        <p:grpSpPr bwMode="auto">
          <a:xfrm>
            <a:off x="3048000" y="3733800"/>
            <a:ext cx="457200" cy="439738"/>
            <a:chOff x="720" y="786"/>
            <a:chExt cx="288" cy="277"/>
          </a:xfrm>
        </p:grpSpPr>
        <p:sp>
          <p:nvSpPr>
            <p:cNvPr id="234511" name="Oval 15"/>
            <p:cNvSpPr>
              <a:spLocks noChangeArrowheads="1"/>
            </p:cNvSpPr>
            <p:nvPr/>
          </p:nvSpPr>
          <p:spPr bwMode="auto">
            <a:xfrm>
              <a:off x="720" y="786"/>
              <a:ext cx="288" cy="2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12" name="Rectangle 16"/>
            <p:cNvSpPr>
              <a:spLocks noChangeArrowheads="1"/>
            </p:cNvSpPr>
            <p:nvPr/>
          </p:nvSpPr>
          <p:spPr bwMode="auto">
            <a:xfrm>
              <a:off x="768" y="816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8</a:t>
              </a:r>
            </a:p>
          </p:txBody>
        </p:sp>
      </p:grpSp>
      <p:sp>
        <p:nvSpPr>
          <p:cNvPr id="234513" name="Freeform 17"/>
          <p:cNvSpPr>
            <a:spLocks/>
          </p:cNvSpPr>
          <p:nvPr/>
        </p:nvSpPr>
        <p:spPr bwMode="auto">
          <a:xfrm>
            <a:off x="2438400" y="3810000"/>
            <a:ext cx="609600" cy="10795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15" name="Freeform 19"/>
          <p:cNvSpPr>
            <a:spLocks/>
          </p:cNvSpPr>
          <p:nvPr/>
        </p:nvSpPr>
        <p:spPr bwMode="auto">
          <a:xfrm rot="10800000">
            <a:off x="2438400" y="4038600"/>
            <a:ext cx="609600" cy="10795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3505200" y="2057400"/>
            <a:ext cx="21129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1  8  8  1  4  4  1  8  8</a:t>
            </a:r>
          </a:p>
        </p:txBody>
      </p:sp>
      <p:sp>
        <p:nvSpPr>
          <p:cNvPr id="234517" name="Rectangle 21"/>
          <p:cNvSpPr>
            <a:spLocks noChangeArrowheads="1"/>
          </p:cNvSpPr>
          <p:nvPr/>
        </p:nvSpPr>
        <p:spPr bwMode="auto">
          <a:xfrm>
            <a:off x="3505200" y="1752600"/>
            <a:ext cx="2355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Global Delta Stream</a:t>
            </a:r>
            <a:endParaRPr lang="en-US" sz="1800">
              <a:latin typeface="Arial" charset="0"/>
            </a:endParaRPr>
          </a:p>
        </p:txBody>
      </p:sp>
      <p:sp>
        <p:nvSpPr>
          <p:cNvPr id="234518" name="Text Box 22"/>
          <p:cNvSpPr txBox="1">
            <a:spLocks noChangeArrowheads="1"/>
          </p:cNvSpPr>
          <p:nvPr/>
        </p:nvSpPr>
        <p:spPr bwMode="auto">
          <a:xfrm>
            <a:off x="3429000" y="1122363"/>
            <a:ext cx="2508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Miss Address Stream</a:t>
            </a: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2819400" y="1447800"/>
            <a:ext cx="3467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27  28  36  44  45  49  53  54  62  70</a:t>
            </a:r>
          </a:p>
        </p:txBody>
      </p:sp>
      <p:sp>
        <p:nvSpPr>
          <p:cNvPr id="234520" name="Rectangle 24"/>
          <p:cNvSpPr>
            <a:spLocks noChangeArrowheads="1"/>
          </p:cNvSpPr>
          <p:nvPr/>
        </p:nvSpPr>
        <p:spPr bwMode="auto">
          <a:xfrm>
            <a:off x="6248400" y="1362075"/>
            <a:ext cx="860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400" b="1" u="sng">
                <a:latin typeface="Arial" charset="0"/>
              </a:rPr>
              <a:t>71    </a:t>
            </a:r>
          </a:p>
        </p:txBody>
      </p:sp>
      <p:sp>
        <p:nvSpPr>
          <p:cNvPr id="234521" name="Rectangle 25"/>
          <p:cNvSpPr>
            <a:spLocks noChangeArrowheads="1"/>
          </p:cNvSpPr>
          <p:nvPr/>
        </p:nvSpPr>
        <p:spPr bwMode="auto">
          <a:xfrm>
            <a:off x="5562600" y="1971675"/>
            <a:ext cx="6905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400" b="1" u="sng">
                <a:latin typeface="Arial" charset="0"/>
              </a:rPr>
              <a:t>1    </a:t>
            </a:r>
          </a:p>
        </p:txBody>
      </p:sp>
      <p:sp>
        <p:nvSpPr>
          <p:cNvPr id="234523" name="Freeform 27"/>
          <p:cNvSpPr>
            <a:spLocks/>
          </p:cNvSpPr>
          <p:nvPr/>
        </p:nvSpPr>
        <p:spPr bwMode="auto">
          <a:xfrm>
            <a:off x="1371600" y="3810000"/>
            <a:ext cx="609600" cy="10795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24" name="Freeform 28"/>
          <p:cNvSpPr>
            <a:spLocks/>
          </p:cNvSpPr>
          <p:nvPr/>
        </p:nvSpPr>
        <p:spPr bwMode="auto">
          <a:xfrm rot="10800000">
            <a:off x="1371600" y="4038600"/>
            <a:ext cx="609600" cy="10795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32" name="Freeform 36"/>
          <p:cNvSpPr>
            <a:spLocks/>
          </p:cNvSpPr>
          <p:nvPr/>
        </p:nvSpPr>
        <p:spPr bwMode="auto">
          <a:xfrm rot="5400000">
            <a:off x="3543300" y="3848100"/>
            <a:ext cx="152400" cy="22860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36" name="Freeform 40"/>
          <p:cNvSpPr>
            <a:spLocks/>
          </p:cNvSpPr>
          <p:nvPr/>
        </p:nvSpPr>
        <p:spPr bwMode="auto">
          <a:xfrm rot="16200000">
            <a:off x="723900" y="3848100"/>
            <a:ext cx="152400" cy="228600"/>
          </a:xfrm>
          <a:custGeom>
            <a:avLst/>
            <a:gdLst>
              <a:gd name="T0" fmla="*/ 0 w 576"/>
              <a:gd name="T1" fmla="*/ 48 h 48"/>
              <a:gd name="T2" fmla="*/ 288 w 576"/>
              <a:gd name="T3" fmla="*/ 0 h 48"/>
              <a:gd name="T4" fmla="*/ 576 w 57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48">
                <a:moveTo>
                  <a:pt x="0" y="48"/>
                </a:moveTo>
                <a:cubicBezTo>
                  <a:pt x="96" y="24"/>
                  <a:pt x="192" y="0"/>
                  <a:pt x="288" y="0"/>
                </a:cubicBezTo>
                <a:cubicBezTo>
                  <a:pt x="384" y="0"/>
                  <a:pt x="480" y="24"/>
                  <a:pt x="576" y="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34538" name="Group 42"/>
          <p:cNvGrpSpPr>
            <a:grpSpLocks/>
          </p:cNvGrpSpPr>
          <p:nvPr/>
        </p:nvGrpSpPr>
        <p:grpSpPr bwMode="auto">
          <a:xfrm>
            <a:off x="6096000" y="3429000"/>
            <a:ext cx="457200" cy="439738"/>
            <a:chOff x="720" y="786"/>
            <a:chExt cx="288" cy="277"/>
          </a:xfrm>
        </p:grpSpPr>
        <p:sp>
          <p:nvSpPr>
            <p:cNvPr id="234539" name="Oval 43"/>
            <p:cNvSpPr>
              <a:spLocks noChangeArrowheads="1"/>
            </p:cNvSpPr>
            <p:nvPr/>
          </p:nvSpPr>
          <p:spPr bwMode="auto">
            <a:xfrm>
              <a:off x="720" y="786"/>
              <a:ext cx="288" cy="277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40" name="Rectangle 44"/>
            <p:cNvSpPr>
              <a:spLocks noChangeArrowheads="1"/>
            </p:cNvSpPr>
            <p:nvPr/>
          </p:nvSpPr>
          <p:spPr bwMode="auto">
            <a:xfrm>
              <a:off x="768" y="816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</p:grpSp>
      <p:grpSp>
        <p:nvGrpSpPr>
          <p:cNvPr id="234600" name="Group 104"/>
          <p:cNvGrpSpPr>
            <a:grpSpLocks/>
          </p:cNvGrpSpPr>
          <p:nvPr/>
        </p:nvGrpSpPr>
        <p:grpSpPr bwMode="auto">
          <a:xfrm>
            <a:off x="5486400" y="3886200"/>
            <a:ext cx="457200" cy="439738"/>
            <a:chOff x="3456" y="1920"/>
            <a:chExt cx="288" cy="277"/>
          </a:xfrm>
        </p:grpSpPr>
        <p:sp>
          <p:nvSpPr>
            <p:cNvPr id="234542" name="Oval 46"/>
            <p:cNvSpPr>
              <a:spLocks noChangeArrowheads="1"/>
            </p:cNvSpPr>
            <p:nvPr/>
          </p:nvSpPr>
          <p:spPr bwMode="auto">
            <a:xfrm>
              <a:off x="3456" y="1920"/>
              <a:ext cx="288" cy="27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43" name="Rectangle 47"/>
            <p:cNvSpPr>
              <a:spLocks noChangeArrowheads="1"/>
            </p:cNvSpPr>
            <p:nvPr/>
          </p:nvSpPr>
          <p:spPr bwMode="auto">
            <a:xfrm>
              <a:off x="3504" y="1950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8</a:t>
              </a:r>
            </a:p>
          </p:txBody>
        </p:sp>
      </p:grpSp>
      <p:sp>
        <p:nvSpPr>
          <p:cNvPr id="234571" name="Line 75"/>
          <p:cNvSpPr>
            <a:spLocks noChangeShapeType="1"/>
          </p:cNvSpPr>
          <p:nvPr/>
        </p:nvSpPr>
        <p:spPr bwMode="auto">
          <a:xfrm flipH="1">
            <a:off x="5867400" y="37338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72" name="Line 76"/>
          <p:cNvSpPr>
            <a:spLocks noChangeShapeType="1"/>
          </p:cNvSpPr>
          <p:nvPr/>
        </p:nvSpPr>
        <p:spPr bwMode="auto">
          <a:xfrm flipH="1">
            <a:off x="5334000" y="42672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77" name="Line 81"/>
          <p:cNvSpPr>
            <a:spLocks noChangeShapeType="1"/>
          </p:cNvSpPr>
          <p:nvPr/>
        </p:nvSpPr>
        <p:spPr bwMode="auto">
          <a:xfrm>
            <a:off x="6553200" y="37338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78" name="Line 82"/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80" name="Rectangle 84"/>
          <p:cNvSpPr>
            <a:spLocks noChangeArrowheads="1"/>
          </p:cNvSpPr>
          <p:nvPr/>
        </p:nvSpPr>
        <p:spPr bwMode="auto">
          <a:xfrm>
            <a:off x="2286000" y="5257800"/>
            <a:ext cx="304800" cy="2286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81" name="Text Box 85"/>
          <p:cNvSpPr txBox="1">
            <a:spLocks noChangeArrowheads="1"/>
          </p:cNvSpPr>
          <p:nvPr/>
        </p:nvSpPr>
        <p:spPr bwMode="auto">
          <a:xfrm>
            <a:off x="2667000" y="52578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234582" name="Rectangle 86"/>
          <p:cNvSpPr>
            <a:spLocks noChangeArrowheads="1"/>
          </p:cNvSpPr>
          <p:nvPr/>
        </p:nvSpPr>
        <p:spPr bwMode="auto">
          <a:xfrm>
            <a:off x="2667000" y="52578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234583" name="Rectangle 87"/>
          <p:cNvSpPr>
            <a:spLocks noChangeArrowheads="1"/>
          </p:cNvSpPr>
          <p:nvPr/>
        </p:nvSpPr>
        <p:spPr bwMode="auto">
          <a:xfrm>
            <a:off x="2590800" y="5213350"/>
            <a:ext cx="1195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 </a:t>
            </a:r>
            <a:r>
              <a:rPr lang="en-US" sz="1600" b="1">
                <a:latin typeface="Arial" charset="0"/>
              </a:rPr>
              <a:t>Current </a:t>
            </a:r>
            <a:endParaRPr lang="en-US" sz="1600">
              <a:latin typeface="Arial" charset="0"/>
            </a:endParaRPr>
          </a:p>
        </p:txBody>
      </p:sp>
      <p:sp>
        <p:nvSpPr>
          <p:cNvPr id="234584" name="Rectangle 88"/>
          <p:cNvSpPr>
            <a:spLocks noChangeArrowheads="1"/>
          </p:cNvSpPr>
          <p:nvPr/>
        </p:nvSpPr>
        <p:spPr bwMode="auto">
          <a:xfrm>
            <a:off x="2286000" y="5562600"/>
            <a:ext cx="304800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4585" name="Rectangle 89"/>
          <p:cNvSpPr>
            <a:spLocks noChangeArrowheads="1"/>
          </p:cNvSpPr>
          <p:nvPr/>
        </p:nvSpPr>
        <p:spPr bwMode="auto">
          <a:xfrm>
            <a:off x="2590800" y="5518150"/>
            <a:ext cx="1457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</a:t>
            </a:r>
            <a:r>
              <a:rPr lang="en-US" sz="1600" b="1">
                <a:latin typeface="Arial" charset="0"/>
              </a:rPr>
              <a:t> Prefetches</a:t>
            </a:r>
            <a:endParaRPr lang="en-US" sz="1600">
              <a:latin typeface="Arial" charset="0"/>
            </a:endParaRPr>
          </a:p>
        </p:txBody>
      </p:sp>
      <p:sp>
        <p:nvSpPr>
          <p:cNvPr id="234586" name="Rectangle 90"/>
          <p:cNvSpPr>
            <a:spLocks noChangeArrowheads="1"/>
          </p:cNvSpPr>
          <p:nvPr/>
        </p:nvSpPr>
        <p:spPr bwMode="auto">
          <a:xfrm>
            <a:off x="2895600" y="4953000"/>
            <a:ext cx="5095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Key</a:t>
            </a:r>
            <a:endParaRPr lang="en-US" sz="1200">
              <a:latin typeface="Arial" charset="0"/>
            </a:endParaRPr>
          </a:p>
        </p:txBody>
      </p:sp>
      <p:sp>
        <p:nvSpPr>
          <p:cNvPr id="234587" name="Rectangle 91"/>
          <p:cNvSpPr>
            <a:spLocks noChangeArrowheads="1"/>
          </p:cNvSpPr>
          <p:nvPr/>
        </p:nvSpPr>
        <p:spPr bwMode="auto">
          <a:xfrm>
            <a:off x="2133600" y="4953000"/>
            <a:ext cx="1981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34601" name="Group 105"/>
          <p:cNvGrpSpPr>
            <a:grpSpLocks/>
          </p:cNvGrpSpPr>
          <p:nvPr/>
        </p:nvGrpSpPr>
        <p:grpSpPr bwMode="auto">
          <a:xfrm>
            <a:off x="4953000" y="4419600"/>
            <a:ext cx="457200" cy="439738"/>
            <a:chOff x="3456" y="1920"/>
            <a:chExt cx="288" cy="277"/>
          </a:xfrm>
        </p:grpSpPr>
        <p:sp>
          <p:nvSpPr>
            <p:cNvPr id="234602" name="Oval 106"/>
            <p:cNvSpPr>
              <a:spLocks noChangeArrowheads="1"/>
            </p:cNvSpPr>
            <p:nvPr/>
          </p:nvSpPr>
          <p:spPr bwMode="auto">
            <a:xfrm>
              <a:off x="3456" y="1920"/>
              <a:ext cx="288" cy="27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603" name="Rectangle 107"/>
            <p:cNvSpPr>
              <a:spLocks noChangeArrowheads="1"/>
            </p:cNvSpPr>
            <p:nvPr/>
          </p:nvSpPr>
          <p:spPr bwMode="auto">
            <a:xfrm>
              <a:off x="3504" y="1950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8</a:t>
              </a:r>
            </a:p>
          </p:txBody>
        </p:sp>
      </p:grpSp>
      <p:grpSp>
        <p:nvGrpSpPr>
          <p:cNvPr id="234616" name="Group 120"/>
          <p:cNvGrpSpPr>
            <a:grpSpLocks/>
          </p:cNvGrpSpPr>
          <p:nvPr/>
        </p:nvGrpSpPr>
        <p:grpSpPr bwMode="auto">
          <a:xfrm>
            <a:off x="6705600" y="3886200"/>
            <a:ext cx="457200" cy="439738"/>
            <a:chOff x="3456" y="1920"/>
            <a:chExt cx="288" cy="277"/>
          </a:xfrm>
        </p:grpSpPr>
        <p:sp>
          <p:nvSpPr>
            <p:cNvPr id="234617" name="Oval 121"/>
            <p:cNvSpPr>
              <a:spLocks noChangeArrowheads="1"/>
            </p:cNvSpPr>
            <p:nvPr/>
          </p:nvSpPr>
          <p:spPr bwMode="auto">
            <a:xfrm>
              <a:off x="3456" y="1920"/>
              <a:ext cx="288" cy="27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618" name="Rectangle 122"/>
            <p:cNvSpPr>
              <a:spLocks noChangeArrowheads="1"/>
            </p:cNvSpPr>
            <p:nvPr/>
          </p:nvSpPr>
          <p:spPr bwMode="auto">
            <a:xfrm>
              <a:off x="3504" y="1950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4</a:t>
              </a:r>
            </a:p>
          </p:txBody>
        </p:sp>
      </p:grpSp>
      <p:grpSp>
        <p:nvGrpSpPr>
          <p:cNvPr id="234625" name="Group 129"/>
          <p:cNvGrpSpPr>
            <a:grpSpLocks/>
          </p:cNvGrpSpPr>
          <p:nvPr/>
        </p:nvGrpSpPr>
        <p:grpSpPr bwMode="auto">
          <a:xfrm>
            <a:off x="7239000" y="4419600"/>
            <a:ext cx="457200" cy="439738"/>
            <a:chOff x="3456" y="1920"/>
            <a:chExt cx="288" cy="277"/>
          </a:xfrm>
        </p:grpSpPr>
        <p:sp>
          <p:nvSpPr>
            <p:cNvPr id="234626" name="Oval 130"/>
            <p:cNvSpPr>
              <a:spLocks noChangeArrowheads="1"/>
            </p:cNvSpPr>
            <p:nvPr/>
          </p:nvSpPr>
          <p:spPr bwMode="auto">
            <a:xfrm>
              <a:off x="3456" y="1920"/>
              <a:ext cx="288" cy="27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627" name="Rectangle 131"/>
            <p:cNvSpPr>
              <a:spLocks noChangeArrowheads="1"/>
            </p:cNvSpPr>
            <p:nvPr/>
          </p:nvSpPr>
          <p:spPr bwMode="auto">
            <a:xfrm>
              <a:off x="3504" y="1950"/>
              <a:ext cx="2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4</a:t>
              </a:r>
            </a:p>
          </p:txBody>
        </p:sp>
      </p:grpSp>
      <p:sp>
        <p:nvSpPr>
          <p:cNvPr id="234631" name="Rectangle 135"/>
          <p:cNvSpPr>
            <a:spLocks noChangeArrowheads="1"/>
          </p:cNvSpPr>
          <p:nvPr/>
        </p:nvSpPr>
        <p:spPr bwMode="auto">
          <a:xfrm>
            <a:off x="5943600" y="2895600"/>
            <a:ext cx="7493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Width</a:t>
            </a:r>
          </a:p>
        </p:txBody>
      </p:sp>
      <p:sp>
        <p:nvSpPr>
          <p:cNvPr id="234632" name="Rectangle 136"/>
          <p:cNvSpPr>
            <a:spLocks noChangeArrowheads="1"/>
          </p:cNvSpPr>
          <p:nvPr/>
        </p:nvSpPr>
        <p:spPr bwMode="auto">
          <a:xfrm>
            <a:off x="5943600" y="2895600"/>
            <a:ext cx="7588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Depth</a:t>
            </a:r>
          </a:p>
        </p:txBody>
      </p:sp>
      <p:sp>
        <p:nvSpPr>
          <p:cNvPr id="234633" name="Rectangle 137"/>
          <p:cNvSpPr>
            <a:spLocks noChangeArrowheads="1"/>
          </p:cNvSpPr>
          <p:nvPr/>
        </p:nvSpPr>
        <p:spPr bwMode="auto">
          <a:xfrm>
            <a:off x="5867400" y="2895600"/>
            <a:ext cx="8270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Hybrid</a:t>
            </a:r>
          </a:p>
        </p:txBody>
      </p:sp>
      <p:sp>
        <p:nvSpPr>
          <p:cNvPr id="234634" name="Rectangle 138"/>
          <p:cNvSpPr>
            <a:spLocks noChangeArrowheads="1"/>
          </p:cNvSpPr>
          <p:nvPr/>
        </p:nvSpPr>
        <p:spPr bwMode="auto">
          <a:xfrm>
            <a:off x="1371600" y="2895600"/>
            <a:ext cx="1720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Markov Graph</a:t>
            </a:r>
            <a:endParaRPr lang="en-US" sz="1800">
              <a:latin typeface="Arial" charset="0"/>
            </a:endParaRPr>
          </a:p>
        </p:txBody>
      </p:sp>
      <p:sp>
        <p:nvSpPr>
          <p:cNvPr id="234638" name="Text Box 142"/>
          <p:cNvSpPr txBox="1">
            <a:spLocks noChangeArrowheads="1"/>
          </p:cNvSpPr>
          <p:nvPr/>
        </p:nvSpPr>
        <p:spPr bwMode="auto">
          <a:xfrm>
            <a:off x="1447800" y="41148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.3</a:t>
            </a:r>
          </a:p>
        </p:txBody>
      </p:sp>
      <p:sp>
        <p:nvSpPr>
          <p:cNvPr id="234639" name="Text Box 143"/>
          <p:cNvSpPr txBox="1">
            <a:spLocks noChangeArrowheads="1"/>
          </p:cNvSpPr>
          <p:nvPr/>
        </p:nvSpPr>
        <p:spPr bwMode="auto">
          <a:xfrm>
            <a:off x="2514600" y="41148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.3</a:t>
            </a:r>
          </a:p>
        </p:txBody>
      </p:sp>
      <p:sp>
        <p:nvSpPr>
          <p:cNvPr id="234640" name="Text Box 144"/>
          <p:cNvSpPr txBox="1">
            <a:spLocks noChangeArrowheads="1"/>
          </p:cNvSpPr>
          <p:nvPr/>
        </p:nvSpPr>
        <p:spPr bwMode="auto">
          <a:xfrm>
            <a:off x="1447800" y="35052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.3</a:t>
            </a:r>
          </a:p>
        </p:txBody>
      </p:sp>
      <p:sp>
        <p:nvSpPr>
          <p:cNvPr id="234641" name="Text Box 145"/>
          <p:cNvSpPr txBox="1">
            <a:spLocks noChangeArrowheads="1"/>
          </p:cNvSpPr>
          <p:nvPr/>
        </p:nvSpPr>
        <p:spPr bwMode="auto">
          <a:xfrm>
            <a:off x="2590800" y="35052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.7</a:t>
            </a:r>
          </a:p>
        </p:txBody>
      </p:sp>
      <p:sp>
        <p:nvSpPr>
          <p:cNvPr id="234642" name="Text Box 146"/>
          <p:cNvSpPr txBox="1">
            <a:spLocks noChangeArrowheads="1"/>
          </p:cNvSpPr>
          <p:nvPr/>
        </p:nvSpPr>
        <p:spPr bwMode="auto">
          <a:xfrm>
            <a:off x="3733800" y="38100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.7</a:t>
            </a:r>
          </a:p>
        </p:txBody>
      </p:sp>
      <p:sp>
        <p:nvSpPr>
          <p:cNvPr id="234643" name="Text Box 147"/>
          <p:cNvSpPr txBox="1">
            <a:spLocks noChangeArrowheads="1"/>
          </p:cNvSpPr>
          <p:nvPr/>
        </p:nvSpPr>
        <p:spPr bwMode="auto">
          <a:xfrm>
            <a:off x="381000" y="3810000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.7</a:t>
            </a:r>
          </a:p>
        </p:txBody>
      </p:sp>
      <p:sp>
        <p:nvSpPr>
          <p:cNvPr id="234644" name="Rectangle 148"/>
          <p:cNvSpPr>
            <a:spLocks noChangeArrowheads="1"/>
          </p:cNvSpPr>
          <p:nvPr/>
        </p:nvSpPr>
        <p:spPr bwMode="auto">
          <a:xfrm>
            <a:off x="4724400" y="5257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+ 8 =&gt; 79</a:t>
            </a:r>
          </a:p>
        </p:txBody>
      </p:sp>
      <p:sp>
        <p:nvSpPr>
          <p:cNvPr id="234645" name="Rectangle 149"/>
          <p:cNvSpPr>
            <a:spLocks noChangeArrowheads="1"/>
          </p:cNvSpPr>
          <p:nvPr/>
        </p:nvSpPr>
        <p:spPr bwMode="auto">
          <a:xfrm>
            <a:off x="4724400" y="5638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79 + 8 =&gt; 87</a:t>
            </a:r>
          </a:p>
        </p:txBody>
      </p:sp>
      <p:sp>
        <p:nvSpPr>
          <p:cNvPr id="234646" name="Rectangle 150"/>
          <p:cNvSpPr>
            <a:spLocks noChangeArrowheads="1"/>
          </p:cNvSpPr>
          <p:nvPr/>
        </p:nvSpPr>
        <p:spPr bwMode="auto">
          <a:xfrm>
            <a:off x="4724400" y="4953000"/>
            <a:ext cx="12223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Prefetches</a:t>
            </a:r>
          </a:p>
        </p:txBody>
      </p:sp>
      <p:sp>
        <p:nvSpPr>
          <p:cNvPr id="234647" name="Rectangle 151"/>
          <p:cNvSpPr>
            <a:spLocks noChangeArrowheads="1"/>
          </p:cNvSpPr>
          <p:nvPr/>
        </p:nvSpPr>
        <p:spPr bwMode="auto">
          <a:xfrm>
            <a:off x="7086600" y="5257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+ 4 =&gt; 75</a:t>
            </a:r>
          </a:p>
        </p:txBody>
      </p:sp>
      <p:sp>
        <p:nvSpPr>
          <p:cNvPr id="234648" name="Rectangle 152"/>
          <p:cNvSpPr>
            <a:spLocks noChangeArrowheads="1"/>
          </p:cNvSpPr>
          <p:nvPr/>
        </p:nvSpPr>
        <p:spPr bwMode="auto">
          <a:xfrm>
            <a:off x="7086600" y="5638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79 + 4 =&gt; 79</a:t>
            </a:r>
          </a:p>
        </p:txBody>
      </p:sp>
      <p:sp>
        <p:nvSpPr>
          <p:cNvPr id="234649" name="Rectangle 153"/>
          <p:cNvSpPr>
            <a:spLocks noChangeArrowheads="1"/>
          </p:cNvSpPr>
          <p:nvPr/>
        </p:nvSpPr>
        <p:spPr bwMode="auto">
          <a:xfrm>
            <a:off x="7086600" y="4953000"/>
            <a:ext cx="12223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Prefetches</a:t>
            </a:r>
          </a:p>
        </p:txBody>
      </p:sp>
      <p:sp>
        <p:nvSpPr>
          <p:cNvPr id="234650" name="Rectangle 154"/>
          <p:cNvSpPr>
            <a:spLocks noChangeArrowheads="1"/>
          </p:cNvSpPr>
          <p:nvPr/>
        </p:nvSpPr>
        <p:spPr bwMode="auto">
          <a:xfrm>
            <a:off x="5715000" y="48006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+ 8 =&gt; 79</a:t>
            </a:r>
          </a:p>
        </p:txBody>
      </p:sp>
      <p:sp>
        <p:nvSpPr>
          <p:cNvPr id="234651" name="Rectangle 155"/>
          <p:cNvSpPr>
            <a:spLocks noChangeArrowheads="1"/>
          </p:cNvSpPr>
          <p:nvPr/>
        </p:nvSpPr>
        <p:spPr bwMode="auto">
          <a:xfrm>
            <a:off x="5715000" y="51816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+ 4 =&gt; 75</a:t>
            </a:r>
          </a:p>
        </p:txBody>
      </p:sp>
      <p:sp>
        <p:nvSpPr>
          <p:cNvPr id="234652" name="Rectangle 156"/>
          <p:cNvSpPr>
            <a:spLocks noChangeArrowheads="1"/>
          </p:cNvSpPr>
          <p:nvPr/>
        </p:nvSpPr>
        <p:spPr bwMode="auto">
          <a:xfrm>
            <a:off x="5715000" y="4495800"/>
            <a:ext cx="12223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Prefetches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36" grpId="0" animBg="1"/>
      <p:bldP spid="234520" grpId="0"/>
      <p:bldP spid="234521" grpId="0"/>
      <p:bldP spid="234571" grpId="0" animBg="1"/>
      <p:bldP spid="234571" grpId="1" animBg="1"/>
      <p:bldP spid="234571" grpId="2" animBg="1"/>
      <p:bldP spid="234572" grpId="0" animBg="1"/>
      <p:bldP spid="234577" grpId="0" animBg="1"/>
      <p:bldP spid="234577" grpId="1" animBg="1"/>
      <p:bldP spid="234577" grpId="2" animBg="1"/>
      <p:bldP spid="234578" grpId="0" animBg="1"/>
      <p:bldP spid="234631" grpId="0"/>
      <p:bldP spid="234631" grpId="1"/>
      <p:bldP spid="234632" grpId="0"/>
      <p:bldP spid="234632" grpId="1"/>
      <p:bldP spid="234633" grpId="0"/>
      <p:bldP spid="234644" grpId="0"/>
      <p:bldP spid="234645" grpId="0"/>
      <p:bldP spid="234646" grpId="0"/>
      <p:bldP spid="234647" grpId="0"/>
      <p:bldP spid="234648" grpId="0"/>
      <p:bldP spid="234649" grpId="0"/>
      <p:bldP spid="234650" grpId="0"/>
      <p:bldP spid="234650" grpId="1"/>
      <p:bldP spid="234651" grpId="0"/>
      <p:bldP spid="234651" grpId="1"/>
      <p:bldP spid="234652" grpId="0"/>
      <p:bldP spid="23465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9B3-E718-4742-968A-E5989A974C16}" type="slidenum">
              <a:rPr lang="en-US"/>
              <a:pPr/>
              <a:t>33</a:t>
            </a:fld>
            <a:r>
              <a:rPr lang="en-US"/>
              <a:t>/19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GHB – Hybrid Delta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Width prefetching suffers from poor accuracy and short look-ahead</a:t>
            </a:r>
          </a:p>
          <a:p>
            <a:r>
              <a:rPr lang="en-US"/>
              <a:t>Depth prefetching has good look-ahead, but may miss prefetch opportunities when a number of “next” addresses have similar probability</a:t>
            </a:r>
          </a:p>
          <a:p>
            <a:r>
              <a:rPr lang="en-US"/>
              <a:t>The hybrid method combines depth and width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0BD1-330B-46A9-AC53-41D8E9453201}" type="slidenum">
              <a:rPr lang="en-US"/>
              <a:pPr/>
              <a:t>34</a:t>
            </a:fld>
            <a:r>
              <a:rPr lang="en-US"/>
              <a:t>/19</a:t>
            </a:r>
          </a:p>
        </p:txBody>
      </p:sp>
      <p:sp>
        <p:nvSpPr>
          <p:cNvPr id="150954" name="Rectangle 426"/>
          <p:cNvSpPr>
            <a:spLocks noChangeArrowheads="1"/>
          </p:cNvSpPr>
          <p:nvPr/>
        </p:nvSpPr>
        <p:spPr bwMode="auto">
          <a:xfrm>
            <a:off x="7239000" y="4114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79 + 4 =&gt; 79</a:t>
            </a:r>
          </a:p>
        </p:txBody>
      </p:sp>
      <p:sp>
        <p:nvSpPr>
          <p:cNvPr id="150953" name="Rectangle 425"/>
          <p:cNvSpPr>
            <a:spLocks noChangeArrowheads="1"/>
          </p:cNvSpPr>
          <p:nvPr/>
        </p:nvSpPr>
        <p:spPr bwMode="auto">
          <a:xfrm>
            <a:off x="7239000" y="3733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+ 4 =&gt; 75</a:t>
            </a:r>
          </a:p>
        </p:txBody>
      </p:sp>
      <p:sp>
        <p:nvSpPr>
          <p:cNvPr id="150932" name="Freeform 404"/>
          <p:cNvSpPr>
            <a:spLocks/>
          </p:cNvSpPr>
          <p:nvPr/>
        </p:nvSpPr>
        <p:spPr bwMode="auto">
          <a:xfrm>
            <a:off x="6248400" y="3733800"/>
            <a:ext cx="762000" cy="11430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48" name="Rectangle 420"/>
          <p:cNvSpPr>
            <a:spLocks noChangeArrowheads="1"/>
          </p:cNvSpPr>
          <p:nvPr/>
        </p:nvSpPr>
        <p:spPr bwMode="auto">
          <a:xfrm>
            <a:off x="4419600" y="5181600"/>
            <a:ext cx="1295400" cy="2286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81" name="Freeform 353"/>
          <p:cNvSpPr>
            <a:spLocks/>
          </p:cNvSpPr>
          <p:nvPr/>
        </p:nvSpPr>
        <p:spPr bwMode="auto">
          <a:xfrm>
            <a:off x="6248400" y="3429000"/>
            <a:ext cx="762000" cy="304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12" name="Freeform 384"/>
          <p:cNvSpPr>
            <a:spLocks/>
          </p:cNvSpPr>
          <p:nvPr/>
        </p:nvSpPr>
        <p:spPr bwMode="auto">
          <a:xfrm>
            <a:off x="6248400" y="4800600"/>
            <a:ext cx="762000" cy="304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50913" name="Freeform 385"/>
          <p:cNvSpPr>
            <a:spLocks/>
          </p:cNvSpPr>
          <p:nvPr/>
        </p:nvSpPr>
        <p:spPr bwMode="auto">
          <a:xfrm>
            <a:off x="6248400" y="4114800"/>
            <a:ext cx="762000" cy="304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23" name="Line 395"/>
          <p:cNvSpPr>
            <a:spLocks noChangeShapeType="1"/>
          </p:cNvSpPr>
          <p:nvPr/>
        </p:nvSpPr>
        <p:spPr bwMode="auto">
          <a:xfrm>
            <a:off x="3200400" y="3200400"/>
            <a:ext cx="1219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24" name="Line 396"/>
          <p:cNvSpPr>
            <a:spLocks noChangeShapeType="1"/>
          </p:cNvSpPr>
          <p:nvPr/>
        </p:nvSpPr>
        <p:spPr bwMode="auto">
          <a:xfrm>
            <a:off x="3200400" y="3429000"/>
            <a:ext cx="1219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730" name="Rectangle 202"/>
          <p:cNvSpPr>
            <a:spLocks noChangeArrowheads="1"/>
          </p:cNvSpPr>
          <p:nvPr/>
        </p:nvSpPr>
        <p:spPr bwMode="auto">
          <a:xfrm>
            <a:off x="2667000" y="2895600"/>
            <a:ext cx="990600" cy="228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19" name="Rectangle 91"/>
          <p:cNvSpPr>
            <a:spLocks noChangeArrowheads="1"/>
          </p:cNvSpPr>
          <p:nvPr/>
        </p:nvSpPr>
        <p:spPr bwMode="auto">
          <a:xfrm>
            <a:off x="4419600" y="31242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0" name="Rectangle 92"/>
          <p:cNvSpPr>
            <a:spLocks noChangeArrowheads="1"/>
          </p:cNvSpPr>
          <p:nvPr/>
        </p:nvSpPr>
        <p:spPr bwMode="auto">
          <a:xfrm>
            <a:off x="4419600" y="28956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1" name="Rectangle 93"/>
          <p:cNvSpPr>
            <a:spLocks noChangeArrowheads="1"/>
          </p:cNvSpPr>
          <p:nvPr/>
        </p:nvSpPr>
        <p:spPr bwMode="auto">
          <a:xfrm>
            <a:off x="4419600" y="33528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2" name="Rectangle 94"/>
          <p:cNvSpPr>
            <a:spLocks noChangeArrowheads="1"/>
          </p:cNvSpPr>
          <p:nvPr/>
        </p:nvSpPr>
        <p:spPr bwMode="auto">
          <a:xfrm>
            <a:off x="4419600" y="35814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3" name="Rectangle 95"/>
          <p:cNvSpPr>
            <a:spLocks noChangeArrowheads="1"/>
          </p:cNvSpPr>
          <p:nvPr/>
        </p:nvSpPr>
        <p:spPr bwMode="auto">
          <a:xfrm>
            <a:off x="4419600" y="38100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4" name="Rectangle 96"/>
          <p:cNvSpPr>
            <a:spLocks noChangeArrowheads="1"/>
          </p:cNvSpPr>
          <p:nvPr/>
        </p:nvSpPr>
        <p:spPr bwMode="auto">
          <a:xfrm>
            <a:off x="4419600" y="40386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5" name="Rectangle 97"/>
          <p:cNvSpPr>
            <a:spLocks noChangeArrowheads="1"/>
          </p:cNvSpPr>
          <p:nvPr/>
        </p:nvSpPr>
        <p:spPr bwMode="auto">
          <a:xfrm>
            <a:off x="4419600" y="42672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7" name="Rectangle 99"/>
          <p:cNvSpPr>
            <a:spLocks noChangeArrowheads="1"/>
          </p:cNvSpPr>
          <p:nvPr/>
        </p:nvSpPr>
        <p:spPr bwMode="auto">
          <a:xfrm>
            <a:off x="5715000" y="2895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8" name="Rectangle 100"/>
          <p:cNvSpPr>
            <a:spLocks noChangeArrowheads="1"/>
          </p:cNvSpPr>
          <p:nvPr/>
        </p:nvSpPr>
        <p:spPr bwMode="auto">
          <a:xfrm>
            <a:off x="57150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29" name="Rectangle 101"/>
          <p:cNvSpPr>
            <a:spLocks noChangeArrowheads="1"/>
          </p:cNvSpPr>
          <p:nvPr/>
        </p:nvSpPr>
        <p:spPr bwMode="auto">
          <a:xfrm>
            <a:off x="5715000" y="3352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0" name="Rectangle 102"/>
          <p:cNvSpPr>
            <a:spLocks noChangeArrowheads="1"/>
          </p:cNvSpPr>
          <p:nvPr/>
        </p:nvSpPr>
        <p:spPr bwMode="auto">
          <a:xfrm>
            <a:off x="5715000" y="3581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1" name="Rectangle 103"/>
          <p:cNvSpPr>
            <a:spLocks noChangeArrowheads="1"/>
          </p:cNvSpPr>
          <p:nvPr/>
        </p:nvSpPr>
        <p:spPr bwMode="auto">
          <a:xfrm>
            <a:off x="5715000" y="3810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2" name="Rectangle 104"/>
          <p:cNvSpPr>
            <a:spLocks noChangeArrowheads="1"/>
          </p:cNvSpPr>
          <p:nvPr/>
        </p:nvSpPr>
        <p:spPr bwMode="auto">
          <a:xfrm>
            <a:off x="5715000" y="4038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3" name="Rectangle 105"/>
          <p:cNvSpPr>
            <a:spLocks noChangeArrowheads="1"/>
          </p:cNvSpPr>
          <p:nvPr/>
        </p:nvSpPr>
        <p:spPr bwMode="auto">
          <a:xfrm>
            <a:off x="5715000" y="4495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4" name="Rectangle 106"/>
          <p:cNvSpPr>
            <a:spLocks noChangeArrowheads="1"/>
          </p:cNvSpPr>
          <p:nvPr/>
        </p:nvSpPr>
        <p:spPr bwMode="auto">
          <a:xfrm>
            <a:off x="5715000" y="4267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5" name="Text Box 107"/>
          <p:cNvSpPr txBox="1">
            <a:spLocks noChangeArrowheads="1"/>
          </p:cNvSpPr>
          <p:nvPr/>
        </p:nvSpPr>
        <p:spPr bwMode="auto">
          <a:xfrm>
            <a:off x="4572000" y="2362200"/>
            <a:ext cx="223043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Global History Buffer</a:t>
            </a:r>
            <a:endParaRPr lang="en-US" sz="1600" i="1">
              <a:latin typeface="Arial" charset="0"/>
            </a:endParaRPr>
          </a:p>
        </p:txBody>
      </p:sp>
      <p:sp>
        <p:nvSpPr>
          <p:cNvPr id="150636" name="Rectangle 108"/>
          <p:cNvSpPr>
            <a:spLocks noChangeArrowheads="1"/>
          </p:cNvSpPr>
          <p:nvPr/>
        </p:nvSpPr>
        <p:spPr bwMode="auto">
          <a:xfrm>
            <a:off x="4343400" y="2590800"/>
            <a:ext cx="13811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miss address</a:t>
            </a:r>
          </a:p>
        </p:txBody>
      </p:sp>
      <p:sp>
        <p:nvSpPr>
          <p:cNvPr id="150637" name="Rectangle 109"/>
          <p:cNvSpPr>
            <a:spLocks noChangeArrowheads="1"/>
          </p:cNvSpPr>
          <p:nvPr/>
        </p:nvSpPr>
        <p:spPr bwMode="auto">
          <a:xfrm>
            <a:off x="5791200" y="2590800"/>
            <a:ext cx="804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pointer</a:t>
            </a:r>
          </a:p>
        </p:txBody>
      </p:sp>
      <p:sp>
        <p:nvSpPr>
          <p:cNvPr id="150638" name="Rectangle 110"/>
          <p:cNvSpPr>
            <a:spLocks noChangeArrowheads="1"/>
          </p:cNvSpPr>
          <p:nvPr/>
        </p:nvSpPr>
        <p:spPr bwMode="auto">
          <a:xfrm>
            <a:off x="2667000" y="2895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39" name="Rectangle 111"/>
          <p:cNvSpPr>
            <a:spLocks noChangeArrowheads="1"/>
          </p:cNvSpPr>
          <p:nvPr/>
        </p:nvSpPr>
        <p:spPr bwMode="auto">
          <a:xfrm>
            <a:off x="26670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41" name="Rectangle 113"/>
          <p:cNvSpPr>
            <a:spLocks noChangeArrowheads="1"/>
          </p:cNvSpPr>
          <p:nvPr/>
        </p:nvSpPr>
        <p:spPr bwMode="auto">
          <a:xfrm>
            <a:off x="2743200" y="2590800"/>
            <a:ext cx="804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pointer</a:t>
            </a:r>
          </a:p>
        </p:txBody>
      </p:sp>
      <p:sp>
        <p:nvSpPr>
          <p:cNvPr id="150642" name="Rectangle 114"/>
          <p:cNvSpPr>
            <a:spLocks noChangeArrowheads="1"/>
          </p:cNvSpPr>
          <p:nvPr/>
        </p:nvSpPr>
        <p:spPr bwMode="auto">
          <a:xfrm>
            <a:off x="2514600" y="2362200"/>
            <a:ext cx="130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Index Table</a:t>
            </a:r>
            <a:endParaRPr lang="en-US" sz="1600">
              <a:latin typeface="Arial" charset="0"/>
            </a:endParaRPr>
          </a:p>
        </p:txBody>
      </p:sp>
      <p:sp>
        <p:nvSpPr>
          <p:cNvPr id="150651" name="Line 123"/>
          <p:cNvSpPr>
            <a:spLocks noChangeShapeType="1"/>
          </p:cNvSpPr>
          <p:nvPr/>
        </p:nvSpPr>
        <p:spPr bwMode="auto">
          <a:xfrm>
            <a:off x="3200400" y="45720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53" name="Rectangle 125"/>
          <p:cNvSpPr>
            <a:spLocks noChangeArrowheads="1"/>
          </p:cNvSpPr>
          <p:nvPr/>
        </p:nvSpPr>
        <p:spPr bwMode="auto">
          <a:xfrm>
            <a:off x="2667000" y="4495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54" name="Text Box 126"/>
          <p:cNvSpPr txBox="1">
            <a:spLocks noChangeArrowheads="1"/>
          </p:cNvSpPr>
          <p:nvPr/>
        </p:nvSpPr>
        <p:spPr bwMode="auto">
          <a:xfrm>
            <a:off x="2514600" y="4191000"/>
            <a:ext cx="1312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>
                <a:latin typeface="Arial" charset="0"/>
              </a:rPr>
              <a:t>head pointer</a:t>
            </a:r>
          </a:p>
        </p:txBody>
      </p:sp>
      <p:sp>
        <p:nvSpPr>
          <p:cNvPr id="150671" name="Rectangle 143"/>
          <p:cNvSpPr>
            <a:spLocks noChangeArrowheads="1"/>
          </p:cNvSpPr>
          <p:nvPr/>
        </p:nvSpPr>
        <p:spPr bwMode="auto">
          <a:xfrm>
            <a:off x="4953000" y="28765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27</a:t>
            </a:r>
          </a:p>
        </p:txBody>
      </p:sp>
      <p:sp>
        <p:nvSpPr>
          <p:cNvPr id="150672" name="Rectangle 144"/>
          <p:cNvSpPr>
            <a:spLocks noChangeArrowheads="1"/>
          </p:cNvSpPr>
          <p:nvPr/>
        </p:nvSpPr>
        <p:spPr bwMode="auto">
          <a:xfrm>
            <a:off x="4419600" y="44958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673" name="Rectangle 145"/>
          <p:cNvSpPr>
            <a:spLocks noChangeArrowheads="1"/>
          </p:cNvSpPr>
          <p:nvPr/>
        </p:nvSpPr>
        <p:spPr bwMode="auto">
          <a:xfrm>
            <a:off x="4953000" y="31051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28</a:t>
            </a:r>
          </a:p>
        </p:txBody>
      </p:sp>
      <p:sp>
        <p:nvSpPr>
          <p:cNvPr id="150674" name="Rectangle 146"/>
          <p:cNvSpPr>
            <a:spLocks noChangeArrowheads="1"/>
          </p:cNvSpPr>
          <p:nvPr/>
        </p:nvSpPr>
        <p:spPr bwMode="auto">
          <a:xfrm>
            <a:off x="4953000" y="33337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36</a:t>
            </a:r>
          </a:p>
        </p:txBody>
      </p:sp>
      <p:sp>
        <p:nvSpPr>
          <p:cNvPr id="150675" name="Rectangle 147"/>
          <p:cNvSpPr>
            <a:spLocks noChangeArrowheads="1"/>
          </p:cNvSpPr>
          <p:nvPr/>
        </p:nvSpPr>
        <p:spPr bwMode="auto">
          <a:xfrm>
            <a:off x="4953000" y="35623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44</a:t>
            </a:r>
          </a:p>
        </p:txBody>
      </p:sp>
      <p:sp>
        <p:nvSpPr>
          <p:cNvPr id="150676" name="Rectangle 148"/>
          <p:cNvSpPr>
            <a:spLocks noChangeArrowheads="1"/>
          </p:cNvSpPr>
          <p:nvPr/>
        </p:nvSpPr>
        <p:spPr bwMode="auto">
          <a:xfrm>
            <a:off x="4953000" y="37909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45</a:t>
            </a:r>
          </a:p>
        </p:txBody>
      </p:sp>
      <p:sp>
        <p:nvSpPr>
          <p:cNvPr id="150677" name="Rectangle 149"/>
          <p:cNvSpPr>
            <a:spLocks noChangeArrowheads="1"/>
          </p:cNvSpPr>
          <p:nvPr/>
        </p:nvSpPr>
        <p:spPr bwMode="auto">
          <a:xfrm>
            <a:off x="4953000" y="40195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49</a:t>
            </a:r>
          </a:p>
        </p:txBody>
      </p:sp>
      <p:sp>
        <p:nvSpPr>
          <p:cNvPr id="150678" name="Rectangle 150"/>
          <p:cNvSpPr>
            <a:spLocks noChangeArrowheads="1"/>
          </p:cNvSpPr>
          <p:nvPr/>
        </p:nvSpPr>
        <p:spPr bwMode="auto">
          <a:xfrm>
            <a:off x="4953000" y="424815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53</a:t>
            </a:r>
          </a:p>
        </p:txBody>
      </p:sp>
      <p:sp>
        <p:nvSpPr>
          <p:cNvPr id="150679" name="Rectangle 151"/>
          <p:cNvSpPr>
            <a:spLocks noChangeArrowheads="1"/>
          </p:cNvSpPr>
          <p:nvPr/>
        </p:nvSpPr>
        <p:spPr bwMode="auto">
          <a:xfrm>
            <a:off x="2286000" y="2851150"/>
            <a:ext cx="296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i="1">
                <a:latin typeface="Arial" charset="0"/>
              </a:rPr>
              <a:t>1</a:t>
            </a:r>
            <a:endParaRPr lang="en-US" sz="1600">
              <a:latin typeface="Arial" charset="0"/>
            </a:endParaRPr>
          </a:p>
        </p:txBody>
      </p:sp>
      <p:sp>
        <p:nvSpPr>
          <p:cNvPr id="150682" name="Line 154"/>
          <p:cNvSpPr>
            <a:spLocks noChangeShapeType="1"/>
          </p:cNvSpPr>
          <p:nvPr/>
        </p:nvSpPr>
        <p:spPr bwMode="auto">
          <a:xfrm>
            <a:off x="3200400" y="2971800"/>
            <a:ext cx="1219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729" name="Line 201"/>
          <p:cNvSpPr>
            <a:spLocks noChangeShapeType="1"/>
          </p:cNvSpPr>
          <p:nvPr/>
        </p:nvSpPr>
        <p:spPr bwMode="auto">
          <a:xfrm flipV="1">
            <a:off x="1600200" y="3048000"/>
            <a:ext cx="685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04" name="Rectangle 2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GHB - Hybrid Example</a:t>
            </a:r>
          </a:p>
        </p:txBody>
      </p:sp>
      <p:grpSp>
        <p:nvGrpSpPr>
          <p:cNvPr id="150916" name="Group 388"/>
          <p:cNvGrpSpPr>
            <a:grpSpLocks/>
          </p:cNvGrpSpPr>
          <p:nvPr/>
        </p:nvGrpSpPr>
        <p:grpSpPr bwMode="auto">
          <a:xfrm>
            <a:off x="1143000" y="2971800"/>
            <a:ext cx="457200" cy="344488"/>
            <a:chOff x="720" y="2016"/>
            <a:chExt cx="288" cy="217"/>
          </a:xfrm>
        </p:grpSpPr>
        <p:sp>
          <p:nvSpPr>
            <p:cNvPr id="150816" name="AutoShape 288"/>
            <p:cNvSpPr>
              <a:spLocks noChangeArrowheads="1"/>
            </p:cNvSpPr>
            <p:nvPr/>
          </p:nvSpPr>
          <p:spPr bwMode="auto">
            <a:xfrm>
              <a:off x="720" y="2016"/>
              <a:ext cx="288" cy="176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776" name="Rectangle 248"/>
            <p:cNvSpPr>
              <a:spLocks noChangeArrowheads="1"/>
            </p:cNvSpPr>
            <p:nvPr/>
          </p:nvSpPr>
          <p:spPr bwMode="auto">
            <a:xfrm>
              <a:off x="768" y="2036"/>
              <a:ext cx="18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1</a:t>
              </a:r>
            </a:p>
          </p:txBody>
        </p:sp>
      </p:grpSp>
      <p:sp>
        <p:nvSpPr>
          <p:cNvPr id="150822" name="Rectangle 294"/>
          <p:cNvSpPr>
            <a:spLocks noChangeArrowheads="1"/>
          </p:cNvSpPr>
          <p:nvPr/>
        </p:nvSpPr>
        <p:spPr bwMode="auto">
          <a:xfrm>
            <a:off x="838200" y="5410200"/>
            <a:ext cx="304800" cy="2286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23" name="Text Box 295"/>
          <p:cNvSpPr txBox="1">
            <a:spLocks noChangeArrowheads="1"/>
          </p:cNvSpPr>
          <p:nvPr/>
        </p:nvSpPr>
        <p:spPr bwMode="auto">
          <a:xfrm>
            <a:off x="1219200" y="54102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150824" name="Rectangle 296"/>
          <p:cNvSpPr>
            <a:spLocks noChangeArrowheads="1"/>
          </p:cNvSpPr>
          <p:nvPr/>
        </p:nvSpPr>
        <p:spPr bwMode="auto">
          <a:xfrm>
            <a:off x="1219200" y="5410200"/>
            <a:ext cx="184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sz="1200">
              <a:latin typeface="Arial" charset="0"/>
            </a:endParaRPr>
          </a:p>
        </p:txBody>
      </p:sp>
      <p:sp>
        <p:nvSpPr>
          <p:cNvPr id="150825" name="Rectangle 297"/>
          <p:cNvSpPr>
            <a:spLocks noChangeArrowheads="1"/>
          </p:cNvSpPr>
          <p:nvPr/>
        </p:nvSpPr>
        <p:spPr bwMode="auto">
          <a:xfrm>
            <a:off x="1143000" y="5365750"/>
            <a:ext cx="11953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 </a:t>
            </a:r>
            <a:r>
              <a:rPr lang="en-US" sz="1600" b="1">
                <a:latin typeface="Arial" charset="0"/>
              </a:rPr>
              <a:t>Current </a:t>
            </a:r>
            <a:endParaRPr lang="en-US" sz="1600">
              <a:latin typeface="Arial" charset="0"/>
            </a:endParaRPr>
          </a:p>
        </p:txBody>
      </p:sp>
      <p:sp>
        <p:nvSpPr>
          <p:cNvPr id="150826" name="Rectangle 298"/>
          <p:cNvSpPr>
            <a:spLocks noChangeArrowheads="1"/>
          </p:cNvSpPr>
          <p:nvPr/>
        </p:nvSpPr>
        <p:spPr bwMode="auto">
          <a:xfrm>
            <a:off x="838200" y="5715000"/>
            <a:ext cx="304800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27" name="Rectangle 299"/>
          <p:cNvSpPr>
            <a:spLocks noChangeArrowheads="1"/>
          </p:cNvSpPr>
          <p:nvPr/>
        </p:nvSpPr>
        <p:spPr bwMode="auto">
          <a:xfrm>
            <a:off x="1143000" y="5670550"/>
            <a:ext cx="14573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200" b="1">
                <a:latin typeface="Arial" charset="0"/>
              </a:rPr>
              <a:t>=&gt;</a:t>
            </a:r>
            <a:r>
              <a:rPr lang="en-US" sz="1600" b="1">
                <a:latin typeface="Arial" charset="0"/>
              </a:rPr>
              <a:t> Prefetches</a:t>
            </a:r>
            <a:endParaRPr lang="en-US" sz="1600">
              <a:latin typeface="Arial" charset="0"/>
            </a:endParaRPr>
          </a:p>
        </p:txBody>
      </p:sp>
      <p:sp>
        <p:nvSpPr>
          <p:cNvPr id="150828" name="Rectangle 300"/>
          <p:cNvSpPr>
            <a:spLocks noChangeArrowheads="1"/>
          </p:cNvSpPr>
          <p:nvPr/>
        </p:nvSpPr>
        <p:spPr bwMode="auto">
          <a:xfrm>
            <a:off x="1447800" y="5105400"/>
            <a:ext cx="5095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Key</a:t>
            </a:r>
            <a:endParaRPr lang="en-US" sz="1200">
              <a:latin typeface="Arial" charset="0"/>
            </a:endParaRPr>
          </a:p>
        </p:txBody>
      </p:sp>
      <p:sp>
        <p:nvSpPr>
          <p:cNvPr id="150829" name="Rectangle 301"/>
          <p:cNvSpPr>
            <a:spLocks noChangeArrowheads="1"/>
          </p:cNvSpPr>
          <p:nvPr/>
        </p:nvSpPr>
        <p:spPr bwMode="auto">
          <a:xfrm>
            <a:off x="685800" y="5105400"/>
            <a:ext cx="1981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4" name="Rectangle 316"/>
          <p:cNvSpPr>
            <a:spLocks noChangeArrowheads="1"/>
          </p:cNvSpPr>
          <p:nvPr/>
        </p:nvSpPr>
        <p:spPr bwMode="auto">
          <a:xfrm>
            <a:off x="5715000" y="4724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5" name="Rectangle 317"/>
          <p:cNvSpPr>
            <a:spLocks noChangeArrowheads="1"/>
          </p:cNvSpPr>
          <p:nvPr/>
        </p:nvSpPr>
        <p:spPr bwMode="auto">
          <a:xfrm>
            <a:off x="4419600" y="47244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6" name="Rectangle 318"/>
          <p:cNvSpPr>
            <a:spLocks noChangeArrowheads="1"/>
          </p:cNvSpPr>
          <p:nvPr/>
        </p:nvSpPr>
        <p:spPr bwMode="auto">
          <a:xfrm>
            <a:off x="5715000" y="4953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7" name="Rectangle 319"/>
          <p:cNvSpPr>
            <a:spLocks noChangeArrowheads="1"/>
          </p:cNvSpPr>
          <p:nvPr/>
        </p:nvSpPr>
        <p:spPr bwMode="auto">
          <a:xfrm>
            <a:off x="4419600" y="49530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8" name="Rectangle 320"/>
          <p:cNvSpPr>
            <a:spLocks noChangeArrowheads="1"/>
          </p:cNvSpPr>
          <p:nvPr/>
        </p:nvSpPr>
        <p:spPr bwMode="auto">
          <a:xfrm>
            <a:off x="5715000" y="5181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49" name="Rectangle 321"/>
          <p:cNvSpPr>
            <a:spLocks noChangeArrowheads="1"/>
          </p:cNvSpPr>
          <p:nvPr/>
        </p:nvSpPr>
        <p:spPr bwMode="auto">
          <a:xfrm>
            <a:off x="4419600" y="51816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56" name="Rectangle 328"/>
          <p:cNvSpPr>
            <a:spLocks noChangeArrowheads="1"/>
          </p:cNvSpPr>
          <p:nvPr/>
        </p:nvSpPr>
        <p:spPr bwMode="auto">
          <a:xfrm>
            <a:off x="4953000" y="44958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54</a:t>
            </a:r>
          </a:p>
        </p:txBody>
      </p:sp>
      <p:sp>
        <p:nvSpPr>
          <p:cNvPr id="150857" name="Rectangle 329"/>
          <p:cNvSpPr>
            <a:spLocks noChangeArrowheads="1"/>
          </p:cNvSpPr>
          <p:nvPr/>
        </p:nvSpPr>
        <p:spPr bwMode="auto">
          <a:xfrm>
            <a:off x="4953000" y="47244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62</a:t>
            </a:r>
          </a:p>
        </p:txBody>
      </p:sp>
      <p:sp>
        <p:nvSpPr>
          <p:cNvPr id="150858" name="Rectangle 330"/>
          <p:cNvSpPr>
            <a:spLocks noChangeArrowheads="1"/>
          </p:cNvSpPr>
          <p:nvPr/>
        </p:nvSpPr>
        <p:spPr bwMode="auto">
          <a:xfrm>
            <a:off x="4953000" y="49530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70</a:t>
            </a:r>
          </a:p>
        </p:txBody>
      </p:sp>
      <p:sp>
        <p:nvSpPr>
          <p:cNvPr id="150863" name="Rectangle 335"/>
          <p:cNvSpPr>
            <a:spLocks noChangeArrowheads="1"/>
          </p:cNvSpPr>
          <p:nvPr/>
        </p:nvSpPr>
        <p:spPr bwMode="auto">
          <a:xfrm>
            <a:off x="2667000" y="3352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64" name="Rectangle 336"/>
          <p:cNvSpPr>
            <a:spLocks noChangeArrowheads="1"/>
          </p:cNvSpPr>
          <p:nvPr/>
        </p:nvSpPr>
        <p:spPr bwMode="auto">
          <a:xfrm>
            <a:off x="2286000" y="3124200"/>
            <a:ext cx="296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i="1">
                <a:latin typeface="Arial" charset="0"/>
              </a:rPr>
              <a:t>4</a:t>
            </a:r>
            <a:endParaRPr lang="en-US" sz="1600">
              <a:latin typeface="Arial" charset="0"/>
            </a:endParaRPr>
          </a:p>
        </p:txBody>
      </p:sp>
      <p:sp>
        <p:nvSpPr>
          <p:cNvPr id="150865" name="Rectangle 337"/>
          <p:cNvSpPr>
            <a:spLocks noChangeArrowheads="1"/>
          </p:cNvSpPr>
          <p:nvPr/>
        </p:nvSpPr>
        <p:spPr bwMode="auto">
          <a:xfrm>
            <a:off x="2286000" y="3352800"/>
            <a:ext cx="2968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i="1">
                <a:latin typeface="Arial" charset="0"/>
              </a:rPr>
              <a:t>8</a:t>
            </a:r>
            <a:endParaRPr lang="en-US" sz="1600">
              <a:latin typeface="Arial" charset="0"/>
            </a:endParaRPr>
          </a:p>
        </p:txBody>
      </p:sp>
      <p:grpSp>
        <p:nvGrpSpPr>
          <p:cNvPr id="150889" name="Group 361"/>
          <p:cNvGrpSpPr>
            <a:grpSpLocks/>
          </p:cNvGrpSpPr>
          <p:nvPr/>
        </p:nvGrpSpPr>
        <p:grpSpPr bwMode="auto">
          <a:xfrm>
            <a:off x="5486400" y="3200400"/>
            <a:ext cx="533400" cy="312738"/>
            <a:chOff x="3456" y="3600"/>
            <a:chExt cx="336" cy="197"/>
          </a:xfrm>
        </p:grpSpPr>
        <p:sp>
          <p:nvSpPr>
            <p:cNvPr id="150890" name="AutoShape 362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891" name="Rectangle 363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8</a:t>
              </a:r>
            </a:p>
          </p:txBody>
        </p:sp>
      </p:grpSp>
      <p:grpSp>
        <p:nvGrpSpPr>
          <p:cNvPr id="150892" name="Group 364"/>
          <p:cNvGrpSpPr>
            <a:grpSpLocks/>
          </p:cNvGrpSpPr>
          <p:nvPr/>
        </p:nvGrpSpPr>
        <p:grpSpPr bwMode="auto">
          <a:xfrm>
            <a:off x="5486400" y="3429000"/>
            <a:ext cx="533400" cy="312738"/>
            <a:chOff x="3456" y="3600"/>
            <a:chExt cx="336" cy="197"/>
          </a:xfrm>
        </p:grpSpPr>
        <p:sp>
          <p:nvSpPr>
            <p:cNvPr id="150893" name="AutoShape 365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894" name="Rectangle 366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8</a:t>
              </a:r>
            </a:p>
          </p:txBody>
        </p:sp>
      </p:grpSp>
      <p:sp>
        <p:nvSpPr>
          <p:cNvPr id="150920" name="Line 392"/>
          <p:cNvSpPr>
            <a:spLocks noChangeShapeType="1"/>
          </p:cNvSpPr>
          <p:nvPr/>
        </p:nvSpPr>
        <p:spPr bwMode="auto">
          <a:xfrm>
            <a:off x="3200400" y="4572000"/>
            <a:ext cx="1219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21" name="Line 393"/>
          <p:cNvSpPr>
            <a:spLocks noChangeShapeType="1"/>
          </p:cNvSpPr>
          <p:nvPr/>
        </p:nvSpPr>
        <p:spPr bwMode="auto">
          <a:xfrm>
            <a:off x="3200400" y="2971800"/>
            <a:ext cx="12192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888" name="Freeform 360"/>
          <p:cNvSpPr>
            <a:spLocks/>
          </p:cNvSpPr>
          <p:nvPr/>
        </p:nvSpPr>
        <p:spPr bwMode="auto">
          <a:xfrm>
            <a:off x="6248400" y="3276600"/>
            <a:ext cx="762000" cy="685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07" name="Freeform 379"/>
          <p:cNvSpPr>
            <a:spLocks/>
          </p:cNvSpPr>
          <p:nvPr/>
        </p:nvSpPr>
        <p:spPr bwMode="auto">
          <a:xfrm>
            <a:off x="6248400" y="3962400"/>
            <a:ext cx="762000" cy="685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08" name="Freeform 380"/>
          <p:cNvSpPr>
            <a:spLocks/>
          </p:cNvSpPr>
          <p:nvPr/>
        </p:nvSpPr>
        <p:spPr bwMode="auto">
          <a:xfrm>
            <a:off x="6248400" y="4648200"/>
            <a:ext cx="762000" cy="685800"/>
          </a:xfrm>
          <a:custGeom>
            <a:avLst/>
            <a:gdLst>
              <a:gd name="T0" fmla="*/ 0 w 480"/>
              <a:gd name="T1" fmla="*/ 336 h 336"/>
              <a:gd name="T2" fmla="*/ 432 w 480"/>
              <a:gd name="T3" fmla="*/ 144 h 336"/>
              <a:gd name="T4" fmla="*/ 288 w 48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336"/>
                </a:moveTo>
                <a:cubicBezTo>
                  <a:pt x="192" y="268"/>
                  <a:pt x="384" y="200"/>
                  <a:pt x="432" y="144"/>
                </a:cubicBezTo>
                <a:cubicBezTo>
                  <a:pt x="480" y="88"/>
                  <a:pt x="384" y="44"/>
                  <a:pt x="28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25" name="Rectangle 397"/>
          <p:cNvSpPr>
            <a:spLocks noChangeArrowheads="1"/>
          </p:cNvSpPr>
          <p:nvPr/>
        </p:nvSpPr>
        <p:spPr bwMode="auto">
          <a:xfrm>
            <a:off x="990600" y="2438400"/>
            <a:ext cx="81756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Global</a:t>
            </a:r>
          </a:p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 Delta</a:t>
            </a:r>
          </a:p>
        </p:txBody>
      </p:sp>
      <p:sp>
        <p:nvSpPr>
          <p:cNvPr id="150926" name="Text Box 398"/>
          <p:cNvSpPr txBox="1">
            <a:spLocks noChangeArrowheads="1"/>
          </p:cNvSpPr>
          <p:nvPr/>
        </p:nvSpPr>
        <p:spPr bwMode="auto">
          <a:xfrm>
            <a:off x="3505200" y="2057400"/>
            <a:ext cx="21129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1  8  8  1  4  4  1  8  8</a:t>
            </a:r>
          </a:p>
        </p:txBody>
      </p:sp>
      <p:sp>
        <p:nvSpPr>
          <p:cNvPr id="150927" name="Rectangle 399"/>
          <p:cNvSpPr>
            <a:spLocks noChangeArrowheads="1"/>
          </p:cNvSpPr>
          <p:nvPr/>
        </p:nvSpPr>
        <p:spPr bwMode="auto">
          <a:xfrm>
            <a:off x="3505200" y="1752600"/>
            <a:ext cx="2355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Global Delta Stream</a:t>
            </a:r>
            <a:endParaRPr lang="en-US" sz="1800">
              <a:latin typeface="Arial" charset="0"/>
            </a:endParaRPr>
          </a:p>
        </p:txBody>
      </p:sp>
      <p:sp>
        <p:nvSpPr>
          <p:cNvPr id="150928" name="Text Box 400"/>
          <p:cNvSpPr txBox="1">
            <a:spLocks noChangeArrowheads="1"/>
          </p:cNvSpPr>
          <p:nvPr/>
        </p:nvSpPr>
        <p:spPr bwMode="auto">
          <a:xfrm>
            <a:off x="3429000" y="1122363"/>
            <a:ext cx="2508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Miss Address Stream</a:t>
            </a:r>
          </a:p>
        </p:txBody>
      </p:sp>
      <p:sp>
        <p:nvSpPr>
          <p:cNvPr id="150929" name="Rectangle 401"/>
          <p:cNvSpPr>
            <a:spLocks noChangeArrowheads="1"/>
          </p:cNvSpPr>
          <p:nvPr/>
        </p:nvSpPr>
        <p:spPr bwMode="auto">
          <a:xfrm>
            <a:off x="2819400" y="1447800"/>
            <a:ext cx="3467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27  28  36  44  45  49  53  54  62  70</a:t>
            </a:r>
          </a:p>
        </p:txBody>
      </p:sp>
      <p:sp>
        <p:nvSpPr>
          <p:cNvPr id="150930" name="Rectangle 402"/>
          <p:cNvSpPr>
            <a:spLocks noChangeArrowheads="1"/>
          </p:cNvSpPr>
          <p:nvPr/>
        </p:nvSpPr>
        <p:spPr bwMode="auto">
          <a:xfrm>
            <a:off x="6248400" y="1362075"/>
            <a:ext cx="860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400" b="1" u="sng">
                <a:latin typeface="Arial" charset="0"/>
              </a:rPr>
              <a:t>71    </a:t>
            </a:r>
          </a:p>
        </p:txBody>
      </p:sp>
      <p:sp>
        <p:nvSpPr>
          <p:cNvPr id="150931" name="Rectangle 403"/>
          <p:cNvSpPr>
            <a:spLocks noChangeArrowheads="1"/>
          </p:cNvSpPr>
          <p:nvPr/>
        </p:nvSpPr>
        <p:spPr bwMode="auto">
          <a:xfrm>
            <a:off x="5562600" y="1971675"/>
            <a:ext cx="6905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2400" b="1" u="sng">
                <a:latin typeface="Arial" charset="0"/>
              </a:rPr>
              <a:t>1    </a:t>
            </a:r>
          </a:p>
        </p:txBody>
      </p:sp>
      <p:sp>
        <p:nvSpPr>
          <p:cNvPr id="150933" name="Rectangle 405"/>
          <p:cNvSpPr>
            <a:spLocks noChangeArrowheads="1"/>
          </p:cNvSpPr>
          <p:nvPr/>
        </p:nvSpPr>
        <p:spPr bwMode="auto">
          <a:xfrm>
            <a:off x="5715000" y="5410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34" name="Rectangle 406"/>
          <p:cNvSpPr>
            <a:spLocks noChangeArrowheads="1"/>
          </p:cNvSpPr>
          <p:nvPr/>
        </p:nvSpPr>
        <p:spPr bwMode="auto">
          <a:xfrm>
            <a:off x="4419600" y="5410200"/>
            <a:ext cx="1295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0938" name="Group 410"/>
          <p:cNvGrpSpPr>
            <a:grpSpLocks/>
          </p:cNvGrpSpPr>
          <p:nvPr/>
        </p:nvGrpSpPr>
        <p:grpSpPr bwMode="auto">
          <a:xfrm>
            <a:off x="5486400" y="4572000"/>
            <a:ext cx="533400" cy="312738"/>
            <a:chOff x="3456" y="3600"/>
            <a:chExt cx="336" cy="197"/>
          </a:xfrm>
        </p:grpSpPr>
        <p:sp>
          <p:nvSpPr>
            <p:cNvPr id="150939" name="AutoShape 411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940" name="Rectangle 412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8</a:t>
              </a:r>
            </a:p>
          </p:txBody>
        </p:sp>
      </p:grpSp>
      <p:grpSp>
        <p:nvGrpSpPr>
          <p:cNvPr id="150941" name="Group 413"/>
          <p:cNvGrpSpPr>
            <a:grpSpLocks/>
          </p:cNvGrpSpPr>
          <p:nvPr/>
        </p:nvGrpSpPr>
        <p:grpSpPr bwMode="auto">
          <a:xfrm>
            <a:off x="5486400" y="3886200"/>
            <a:ext cx="533400" cy="312738"/>
            <a:chOff x="3456" y="3600"/>
            <a:chExt cx="336" cy="197"/>
          </a:xfrm>
        </p:grpSpPr>
        <p:sp>
          <p:nvSpPr>
            <p:cNvPr id="150942" name="AutoShape 414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943" name="Rectangle 415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4</a:t>
              </a:r>
            </a:p>
          </p:txBody>
        </p:sp>
      </p:grpSp>
      <p:grpSp>
        <p:nvGrpSpPr>
          <p:cNvPr id="150944" name="Group 416"/>
          <p:cNvGrpSpPr>
            <a:grpSpLocks/>
          </p:cNvGrpSpPr>
          <p:nvPr/>
        </p:nvGrpSpPr>
        <p:grpSpPr bwMode="auto">
          <a:xfrm>
            <a:off x="5486400" y="4114800"/>
            <a:ext cx="533400" cy="312738"/>
            <a:chOff x="3456" y="3600"/>
            <a:chExt cx="336" cy="197"/>
          </a:xfrm>
        </p:grpSpPr>
        <p:sp>
          <p:nvSpPr>
            <p:cNvPr id="150945" name="AutoShape 417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946" name="Rectangle 418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4</a:t>
              </a:r>
            </a:p>
          </p:txBody>
        </p:sp>
      </p:grpSp>
      <p:sp>
        <p:nvSpPr>
          <p:cNvPr id="150947" name="Rectangle 419"/>
          <p:cNvSpPr>
            <a:spLocks noChangeArrowheads="1"/>
          </p:cNvSpPr>
          <p:nvPr/>
        </p:nvSpPr>
        <p:spPr bwMode="auto">
          <a:xfrm>
            <a:off x="4953000" y="5181600"/>
            <a:ext cx="381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400" b="1">
                <a:latin typeface="Arial" charset="0"/>
              </a:rPr>
              <a:t>71</a:t>
            </a:r>
          </a:p>
        </p:txBody>
      </p:sp>
      <p:grpSp>
        <p:nvGrpSpPr>
          <p:cNvPr id="150935" name="Group 407"/>
          <p:cNvGrpSpPr>
            <a:grpSpLocks/>
          </p:cNvGrpSpPr>
          <p:nvPr/>
        </p:nvGrpSpPr>
        <p:grpSpPr bwMode="auto">
          <a:xfrm>
            <a:off x="5486400" y="4800600"/>
            <a:ext cx="533400" cy="312738"/>
            <a:chOff x="3456" y="3600"/>
            <a:chExt cx="336" cy="197"/>
          </a:xfrm>
        </p:grpSpPr>
        <p:sp>
          <p:nvSpPr>
            <p:cNvPr id="150936" name="AutoShape 408"/>
            <p:cNvSpPr>
              <a:spLocks noChangeArrowheads="1"/>
            </p:cNvSpPr>
            <p:nvPr/>
          </p:nvSpPr>
          <p:spPr bwMode="auto">
            <a:xfrm>
              <a:off x="3456" y="3600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937" name="Rectangle 409"/>
            <p:cNvSpPr>
              <a:spLocks noChangeArrowheads="1"/>
            </p:cNvSpPr>
            <p:nvPr/>
          </p:nvSpPr>
          <p:spPr bwMode="auto">
            <a:xfrm>
              <a:off x="3504" y="3600"/>
              <a:ext cx="2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ct val="0"/>
                </a:spcAft>
                <a:buClr>
                  <a:schemeClr val="folHlink"/>
                </a:buClr>
                <a:buSzPct val="65000"/>
                <a:buFont typeface="Wingdings" pitchFamily="2" charset="2"/>
                <a:buNone/>
              </a:pPr>
              <a:r>
                <a:rPr lang="en-US" sz="1600" b="1">
                  <a:latin typeface="Arial" charset="0"/>
                </a:rPr>
                <a:t> 8</a:t>
              </a:r>
            </a:p>
          </p:txBody>
        </p:sp>
      </p:grpSp>
      <p:sp>
        <p:nvSpPr>
          <p:cNvPr id="150949" name="Rectangle 421"/>
          <p:cNvSpPr>
            <a:spLocks noChangeArrowheads="1"/>
          </p:cNvSpPr>
          <p:nvPr/>
        </p:nvSpPr>
        <p:spPr bwMode="auto">
          <a:xfrm>
            <a:off x="7239000" y="3733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71 + 8 =&gt; 79</a:t>
            </a:r>
          </a:p>
        </p:txBody>
      </p:sp>
      <p:sp>
        <p:nvSpPr>
          <p:cNvPr id="150950" name="Rectangle 422"/>
          <p:cNvSpPr>
            <a:spLocks noChangeArrowheads="1"/>
          </p:cNvSpPr>
          <p:nvPr/>
        </p:nvSpPr>
        <p:spPr bwMode="auto">
          <a:xfrm>
            <a:off x="7239000" y="4114800"/>
            <a:ext cx="13335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>
                <a:latin typeface="Arial" charset="0"/>
              </a:rPr>
              <a:t>79 + 8 =&gt; 87</a:t>
            </a:r>
          </a:p>
        </p:txBody>
      </p:sp>
      <p:sp>
        <p:nvSpPr>
          <p:cNvPr id="150951" name="Rectangle 423"/>
          <p:cNvSpPr>
            <a:spLocks noChangeArrowheads="1"/>
          </p:cNvSpPr>
          <p:nvPr/>
        </p:nvSpPr>
        <p:spPr bwMode="auto">
          <a:xfrm>
            <a:off x="7239000" y="3429000"/>
            <a:ext cx="12223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sz="1600" b="1" u="sng">
                <a:latin typeface="Arial" charset="0"/>
              </a:rPr>
              <a:t>Prefetches</a:t>
            </a:r>
          </a:p>
        </p:txBody>
      </p:sp>
    </p:spTree>
  </p:cSld>
  <p:clrMapOvr>
    <a:masterClrMapping/>
  </p:clrMapOvr>
  <p:transition xmlns:p14="http://schemas.microsoft.com/office/powerpoint/2010/main" advTm="596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50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0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50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0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0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0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50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0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0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0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50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08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509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509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54" grpId="0"/>
      <p:bldP spid="150953" grpId="0"/>
      <p:bldP spid="150948" grpId="0" animBg="1"/>
      <p:bldP spid="150730" grpId="0" animBg="1"/>
      <p:bldP spid="150651" grpId="0" animBg="1"/>
      <p:bldP spid="150682" grpId="0" animBg="1"/>
      <p:bldP spid="150682" grpId="1" animBg="1"/>
      <p:bldP spid="150729" grpId="0" animBg="1"/>
      <p:bldP spid="150920" grpId="0" animBg="1"/>
      <p:bldP spid="150921" grpId="0" animBg="1"/>
      <p:bldP spid="150888" grpId="0" animBg="1"/>
      <p:bldP spid="150907" grpId="0" animBg="1"/>
      <p:bldP spid="150908" grpId="0" animBg="1"/>
      <p:bldP spid="150930" grpId="0"/>
      <p:bldP spid="150931" grpId="0"/>
      <p:bldP spid="150947" grpId="0"/>
      <p:bldP spid="150949" grpId="0"/>
      <p:bldP spid="150949" grpId="1"/>
      <p:bldP spid="150950" grpId="0"/>
      <p:bldP spid="15095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EBB5-7C18-4603-A40C-4866D2814CD4}" type="slidenum">
              <a:rPr lang="en-US"/>
              <a:pPr/>
              <a:t>35</a:t>
            </a:fld>
            <a:r>
              <a:rPr lang="en-US"/>
              <a:t>/19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Methodology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Simulated SPEC CPU2000 benchmarks</a:t>
            </a:r>
          </a:p>
          <a:p>
            <a:r>
              <a:rPr lang="en-US" sz="2200"/>
              <a:t>Fast forwarded 1 billion instructions and simulated 1 billion instructions</a:t>
            </a:r>
          </a:p>
          <a:p>
            <a:r>
              <a:rPr lang="en-US" sz="2200"/>
              <a:t>Used peak binaries compiled -O4 optimization</a:t>
            </a:r>
          </a:p>
          <a:p>
            <a:r>
              <a:rPr lang="en-US" sz="2200"/>
              <a:t>Results include all benchmarks that have at least a 5% IPC improvement with an ideal L2 cache</a:t>
            </a:r>
          </a:p>
        </p:txBody>
      </p:sp>
      <p:graphicFrame>
        <p:nvGraphicFramePr>
          <p:cNvPr id="258080" name="Group 32"/>
          <p:cNvGraphicFramePr>
            <a:graphicFrameLocks noGrp="1"/>
          </p:cNvGraphicFramePr>
          <p:nvPr>
            <p:ph sz="half" idx="2"/>
          </p:nvPr>
        </p:nvGraphicFramePr>
        <p:xfrm>
          <a:off x="4638675" y="1371600"/>
          <a:ext cx="3992563" cy="4230498"/>
        </p:xfrm>
        <a:graphic>
          <a:graphicData uri="http://schemas.openxmlformats.org/drawingml/2006/table">
            <a:tbl>
              <a:tblPr/>
              <a:tblGrid>
                <a:gridCol w="1997075"/>
                <a:gridCol w="1995488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Issue 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Load Store 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64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RUU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128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Level 1 D-Cache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16 KB, 2-way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Level 1 I-Cache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16 KB, 2-way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Level 2 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512 KB, 4-way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Memory Latency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140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AF16-0E3A-4154-B66E-98B274547E79}" type="slidenum">
              <a:rPr lang="en-US"/>
              <a:pPr/>
              <a:t>36</a:t>
            </a:fld>
            <a:r>
              <a:rPr lang="en-US"/>
              <a:t>/19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Methodology</a:t>
            </a:r>
          </a:p>
        </p:txBody>
      </p:sp>
      <p:sp>
        <p:nvSpPr>
          <p:cNvPr id="259152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495300" y="3124200"/>
            <a:ext cx="8135938" cy="3124200"/>
          </a:xfrm>
        </p:spPr>
        <p:txBody>
          <a:bodyPr/>
          <a:lstStyle/>
          <a:p>
            <a:r>
              <a:rPr lang="en-US"/>
              <a:t>Table walk - one cycle per access</a:t>
            </a:r>
          </a:p>
          <a:p>
            <a:r>
              <a:rPr lang="en-US"/>
              <a:t>IT size reduces table conflicts</a:t>
            </a:r>
          </a:p>
          <a:p>
            <a:r>
              <a:rPr lang="en-US"/>
              <a:t>GHB size reflects prefetch history working set</a:t>
            </a:r>
          </a:p>
          <a:p>
            <a:r>
              <a:rPr lang="en-US"/>
              <a:t>In general, the GHB prefetching requires less history</a:t>
            </a:r>
          </a:p>
        </p:txBody>
      </p:sp>
      <p:graphicFrame>
        <p:nvGraphicFramePr>
          <p:cNvPr id="259162" name="Group 90"/>
          <p:cNvGraphicFramePr>
            <a:graphicFrameLocks noGrp="1"/>
          </p:cNvGraphicFramePr>
          <p:nvPr>
            <p:ph idx="4294967295"/>
          </p:nvPr>
        </p:nvGraphicFramePr>
        <p:xfrm>
          <a:off x="533400" y="1487488"/>
          <a:ext cx="7661275" cy="1512506"/>
        </p:xfrm>
        <a:graphic>
          <a:graphicData uri="http://schemas.openxmlformats.org/drawingml/2006/table">
            <a:tbl>
              <a:tblPr/>
              <a:tblGrid>
                <a:gridCol w="3733800"/>
                <a:gridCol w="2743200"/>
                <a:gridCol w="1184275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Prefetching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Table Configuration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Conventional Distance Prefetching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512 Table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18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GHB Distance Prefetching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512 IT Entries &amp;           512 GHB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8E88-C03C-42FF-B9C2-A8995B9ABBB3}" type="slidenum">
              <a:rPr lang="en-US"/>
              <a:pPr/>
              <a:t>37</a:t>
            </a:fld>
            <a:r>
              <a:rPr lang="en-US"/>
              <a:t>/19</a:t>
            </a:r>
          </a:p>
        </p:txBody>
      </p:sp>
      <p:sp>
        <p:nvSpPr>
          <p:cNvPr id="296984" name="AutoShape 24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86" name="Rectangle 26"/>
          <p:cNvSpPr>
            <a:spLocks noChangeArrowheads="1"/>
          </p:cNvSpPr>
          <p:nvPr/>
        </p:nvSpPr>
        <p:spPr bwMode="auto">
          <a:xfrm>
            <a:off x="84138" y="87313"/>
            <a:ext cx="8958262" cy="668337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87" name="Rectangle 27"/>
          <p:cNvSpPr>
            <a:spLocks noChangeArrowheads="1"/>
          </p:cNvSpPr>
          <p:nvPr/>
        </p:nvSpPr>
        <p:spPr bwMode="auto">
          <a:xfrm>
            <a:off x="1279525" y="701675"/>
            <a:ext cx="7662863" cy="5332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88" name="Line 28"/>
          <p:cNvSpPr>
            <a:spLocks noChangeShapeType="1"/>
          </p:cNvSpPr>
          <p:nvPr/>
        </p:nvSpPr>
        <p:spPr bwMode="auto">
          <a:xfrm>
            <a:off x="1279525" y="4262438"/>
            <a:ext cx="76628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>
            <a:off x="1279525" y="2473325"/>
            <a:ext cx="76628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0" name="Line 30"/>
          <p:cNvSpPr>
            <a:spLocks noChangeShapeType="1"/>
          </p:cNvSpPr>
          <p:nvPr/>
        </p:nvSpPr>
        <p:spPr bwMode="auto">
          <a:xfrm>
            <a:off x="1279525" y="701675"/>
            <a:ext cx="76628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1" name="Rectangle 31"/>
          <p:cNvSpPr>
            <a:spLocks noChangeArrowheads="1"/>
          </p:cNvSpPr>
          <p:nvPr/>
        </p:nvSpPr>
        <p:spPr bwMode="auto">
          <a:xfrm>
            <a:off x="1279525" y="701675"/>
            <a:ext cx="7662863" cy="5332413"/>
          </a:xfrm>
          <a:prstGeom prst="rect">
            <a:avLst/>
          </a:prstGeom>
          <a:noFill/>
          <a:ln w="1746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>
            <a:off x="1279525" y="701675"/>
            <a:ext cx="1588" cy="53324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1212850" y="60340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1212850" y="42624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>
            <a:off x="1212850" y="24733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1212850" y="70167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>
            <a:off x="1279525" y="6034088"/>
            <a:ext cx="76628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 flipV="1">
            <a:off x="1279525" y="6034088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 flipV="1">
            <a:off x="2811463" y="603408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 flipV="1">
            <a:off x="4344988" y="603408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 flipV="1">
            <a:off x="5876925" y="6034088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2" name="Line 42"/>
          <p:cNvSpPr>
            <a:spLocks noChangeShapeType="1"/>
          </p:cNvSpPr>
          <p:nvPr/>
        </p:nvSpPr>
        <p:spPr bwMode="auto">
          <a:xfrm flipV="1">
            <a:off x="7408863" y="603408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 flipV="1">
            <a:off x="8942388" y="603408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 flipV="1">
            <a:off x="2054225" y="4929188"/>
            <a:ext cx="1531938" cy="3508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5" name="Line 45"/>
          <p:cNvSpPr>
            <a:spLocks noChangeShapeType="1"/>
          </p:cNvSpPr>
          <p:nvPr/>
        </p:nvSpPr>
        <p:spPr bwMode="auto">
          <a:xfrm flipV="1">
            <a:off x="3586163" y="4578350"/>
            <a:ext cx="1533525" cy="35083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6" name="Line 46"/>
          <p:cNvSpPr>
            <a:spLocks noChangeShapeType="1"/>
          </p:cNvSpPr>
          <p:nvPr/>
        </p:nvSpPr>
        <p:spPr bwMode="auto">
          <a:xfrm flipV="1">
            <a:off x="5119688" y="4384675"/>
            <a:ext cx="1531937" cy="1936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7" name="Line 47"/>
          <p:cNvSpPr>
            <a:spLocks noChangeShapeType="1"/>
          </p:cNvSpPr>
          <p:nvPr/>
        </p:nvSpPr>
        <p:spPr bwMode="auto">
          <a:xfrm flipV="1">
            <a:off x="6651625" y="4297363"/>
            <a:ext cx="1531938" cy="8731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43" name="Group 83"/>
          <p:cNvGrpSpPr>
            <a:grpSpLocks/>
          </p:cNvGrpSpPr>
          <p:nvPr/>
        </p:nvGrpSpPr>
        <p:grpSpPr bwMode="auto">
          <a:xfrm>
            <a:off x="2054225" y="4946650"/>
            <a:ext cx="6129338" cy="438150"/>
            <a:chOff x="1294" y="3116"/>
            <a:chExt cx="3861" cy="276"/>
          </a:xfrm>
        </p:grpSpPr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 flipV="1">
              <a:off x="1294" y="3270"/>
              <a:ext cx="965" cy="122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 flipV="1">
              <a:off x="2259" y="3160"/>
              <a:ext cx="966" cy="11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0" name="Line 50"/>
            <p:cNvSpPr>
              <a:spLocks noChangeShapeType="1"/>
            </p:cNvSpPr>
            <p:nvPr/>
          </p:nvSpPr>
          <p:spPr bwMode="auto">
            <a:xfrm flipV="1">
              <a:off x="3225" y="3127"/>
              <a:ext cx="965" cy="3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1" name="Line 51"/>
            <p:cNvSpPr>
              <a:spLocks noChangeShapeType="1"/>
            </p:cNvSpPr>
            <p:nvPr/>
          </p:nvSpPr>
          <p:spPr bwMode="auto">
            <a:xfrm flipV="1">
              <a:off x="4190" y="3116"/>
              <a:ext cx="965" cy="11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44" name="Group 84"/>
          <p:cNvGrpSpPr>
            <a:grpSpLocks/>
          </p:cNvGrpSpPr>
          <p:nvPr/>
        </p:nvGrpSpPr>
        <p:grpSpPr bwMode="auto">
          <a:xfrm>
            <a:off x="2054225" y="2595563"/>
            <a:ext cx="6129338" cy="2789237"/>
            <a:chOff x="1294" y="1635"/>
            <a:chExt cx="3861" cy="1757"/>
          </a:xfrm>
        </p:grpSpPr>
        <p:sp>
          <p:nvSpPr>
            <p:cNvPr id="297012" name="Line 52"/>
            <p:cNvSpPr>
              <a:spLocks noChangeShapeType="1"/>
            </p:cNvSpPr>
            <p:nvPr/>
          </p:nvSpPr>
          <p:spPr bwMode="auto">
            <a:xfrm flipV="1">
              <a:off x="1294" y="3105"/>
              <a:ext cx="965" cy="287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3" name="Line 53"/>
            <p:cNvSpPr>
              <a:spLocks noChangeShapeType="1"/>
            </p:cNvSpPr>
            <p:nvPr/>
          </p:nvSpPr>
          <p:spPr bwMode="auto">
            <a:xfrm flipV="1">
              <a:off x="2259" y="2243"/>
              <a:ext cx="966" cy="862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4" name="Line 54"/>
            <p:cNvSpPr>
              <a:spLocks noChangeShapeType="1"/>
            </p:cNvSpPr>
            <p:nvPr/>
          </p:nvSpPr>
          <p:spPr bwMode="auto">
            <a:xfrm flipV="1">
              <a:off x="3225" y="1845"/>
              <a:ext cx="965" cy="398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5" name="Line 55"/>
            <p:cNvSpPr>
              <a:spLocks noChangeShapeType="1"/>
            </p:cNvSpPr>
            <p:nvPr/>
          </p:nvSpPr>
          <p:spPr bwMode="auto">
            <a:xfrm flipV="1">
              <a:off x="4190" y="1635"/>
              <a:ext cx="965" cy="210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45" name="Group 85"/>
          <p:cNvGrpSpPr>
            <a:grpSpLocks/>
          </p:cNvGrpSpPr>
          <p:nvPr/>
        </p:nvGrpSpPr>
        <p:grpSpPr bwMode="auto">
          <a:xfrm>
            <a:off x="2054225" y="858838"/>
            <a:ext cx="6129338" cy="4525962"/>
            <a:chOff x="1294" y="541"/>
            <a:chExt cx="3861" cy="2851"/>
          </a:xfrm>
        </p:grpSpPr>
        <p:sp>
          <p:nvSpPr>
            <p:cNvPr id="297016" name="Line 56"/>
            <p:cNvSpPr>
              <a:spLocks noChangeShapeType="1"/>
            </p:cNvSpPr>
            <p:nvPr/>
          </p:nvSpPr>
          <p:spPr bwMode="auto">
            <a:xfrm flipV="1">
              <a:off x="1294" y="2784"/>
              <a:ext cx="965" cy="60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7" name="Line 57"/>
            <p:cNvSpPr>
              <a:spLocks noChangeShapeType="1"/>
            </p:cNvSpPr>
            <p:nvPr/>
          </p:nvSpPr>
          <p:spPr bwMode="auto">
            <a:xfrm flipV="1">
              <a:off x="2259" y="1414"/>
              <a:ext cx="966" cy="137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8" name="Line 58"/>
            <p:cNvSpPr>
              <a:spLocks noChangeShapeType="1"/>
            </p:cNvSpPr>
            <p:nvPr/>
          </p:nvSpPr>
          <p:spPr bwMode="auto">
            <a:xfrm flipV="1">
              <a:off x="3225" y="829"/>
              <a:ext cx="965" cy="5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9" name="Line 59"/>
            <p:cNvSpPr>
              <a:spLocks noChangeShapeType="1"/>
            </p:cNvSpPr>
            <p:nvPr/>
          </p:nvSpPr>
          <p:spPr bwMode="auto">
            <a:xfrm flipV="1">
              <a:off x="4190" y="541"/>
              <a:ext cx="965" cy="28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0" name="Rectangle 60"/>
          <p:cNvSpPr>
            <a:spLocks noChangeArrowheads="1"/>
          </p:cNvSpPr>
          <p:nvPr/>
        </p:nvSpPr>
        <p:spPr bwMode="auto">
          <a:xfrm>
            <a:off x="2711450" y="228600"/>
            <a:ext cx="47577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b="1">
                <a:solidFill>
                  <a:srgbClr val="000000"/>
                </a:solidFill>
                <a:latin typeface="Arial" charset="0"/>
              </a:rPr>
              <a:t>Distance Prefetching (Performance)</a:t>
            </a:r>
            <a:endParaRPr lang="en-US"/>
          </a:p>
        </p:txBody>
      </p:sp>
      <p:sp>
        <p:nvSpPr>
          <p:cNvPr id="297021" name="Rectangle 61"/>
          <p:cNvSpPr>
            <a:spLocks noChangeArrowheads="1"/>
          </p:cNvSpPr>
          <p:nvPr/>
        </p:nvSpPr>
        <p:spPr bwMode="auto">
          <a:xfrm>
            <a:off x="792163" y="5892800"/>
            <a:ext cx="330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5%</a:t>
            </a:r>
            <a:endParaRPr lang="en-US"/>
          </a:p>
        </p:txBody>
      </p:sp>
      <p:sp>
        <p:nvSpPr>
          <p:cNvPr id="297022" name="Rectangle 62"/>
          <p:cNvSpPr>
            <a:spLocks noChangeArrowheads="1"/>
          </p:cNvSpPr>
          <p:nvPr/>
        </p:nvSpPr>
        <p:spPr bwMode="auto">
          <a:xfrm>
            <a:off x="673100" y="4121150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15%</a:t>
            </a:r>
            <a:endParaRPr lang="en-US"/>
          </a:p>
        </p:txBody>
      </p:sp>
      <p:sp>
        <p:nvSpPr>
          <p:cNvPr id="297023" name="Rectangle 63"/>
          <p:cNvSpPr>
            <a:spLocks noChangeArrowheads="1"/>
          </p:cNvSpPr>
          <p:nvPr/>
        </p:nvSpPr>
        <p:spPr bwMode="auto">
          <a:xfrm>
            <a:off x="673100" y="23320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25%</a:t>
            </a:r>
            <a:endParaRPr lang="en-US"/>
          </a:p>
        </p:txBody>
      </p:sp>
      <p:sp>
        <p:nvSpPr>
          <p:cNvPr id="297024" name="Rectangle 64"/>
          <p:cNvSpPr>
            <a:spLocks noChangeArrowheads="1"/>
          </p:cNvSpPr>
          <p:nvPr/>
        </p:nvSpPr>
        <p:spPr bwMode="auto">
          <a:xfrm>
            <a:off x="673100" y="561975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35%</a:t>
            </a:r>
            <a:endParaRPr lang="en-US"/>
          </a:p>
        </p:txBody>
      </p:sp>
      <p:sp>
        <p:nvSpPr>
          <p:cNvPr id="297025" name="Rectangle 65"/>
          <p:cNvSpPr>
            <a:spLocks noChangeArrowheads="1"/>
          </p:cNvSpPr>
          <p:nvPr/>
        </p:nvSpPr>
        <p:spPr bwMode="auto">
          <a:xfrm>
            <a:off x="2003425" y="615632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97026" name="Rectangle 66"/>
          <p:cNvSpPr>
            <a:spLocks noChangeArrowheads="1"/>
          </p:cNvSpPr>
          <p:nvPr/>
        </p:nvSpPr>
        <p:spPr bwMode="auto">
          <a:xfrm>
            <a:off x="3536950" y="615632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97027" name="Rectangle 67"/>
          <p:cNvSpPr>
            <a:spLocks noChangeArrowheads="1"/>
          </p:cNvSpPr>
          <p:nvPr/>
        </p:nvSpPr>
        <p:spPr bwMode="auto">
          <a:xfrm>
            <a:off x="5068888" y="615632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97028" name="Rectangle 68"/>
          <p:cNvSpPr>
            <a:spLocks noChangeArrowheads="1"/>
          </p:cNvSpPr>
          <p:nvPr/>
        </p:nvSpPr>
        <p:spPr bwMode="auto">
          <a:xfrm>
            <a:off x="6600825" y="615632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297029" name="Rectangle 69"/>
          <p:cNvSpPr>
            <a:spLocks noChangeArrowheads="1"/>
          </p:cNvSpPr>
          <p:nvPr/>
        </p:nvSpPr>
        <p:spPr bwMode="auto">
          <a:xfrm>
            <a:off x="8066088" y="6156325"/>
            <a:ext cx="25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297030" name="Rectangle 70"/>
          <p:cNvSpPr>
            <a:spLocks noChangeArrowheads="1"/>
          </p:cNvSpPr>
          <p:nvPr/>
        </p:nvSpPr>
        <p:spPr bwMode="auto">
          <a:xfrm>
            <a:off x="3771900" y="6419850"/>
            <a:ext cx="1752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Prefetch Degree</a:t>
            </a:r>
            <a:endParaRPr lang="en-US"/>
          </a:p>
        </p:txBody>
      </p:sp>
      <p:sp>
        <p:nvSpPr>
          <p:cNvPr id="297031" name="Rectangle 71"/>
          <p:cNvSpPr>
            <a:spLocks noChangeArrowheads="1"/>
          </p:cNvSpPr>
          <p:nvPr/>
        </p:nvSpPr>
        <p:spPr bwMode="auto">
          <a:xfrm>
            <a:off x="1279525" y="701675"/>
            <a:ext cx="2609850" cy="1244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>
            <a:off x="1768475" y="858838"/>
            <a:ext cx="403225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3" name="Rectangle 73"/>
          <p:cNvSpPr>
            <a:spLocks noChangeArrowheads="1"/>
          </p:cNvSpPr>
          <p:nvPr/>
        </p:nvSpPr>
        <p:spPr bwMode="auto">
          <a:xfrm>
            <a:off x="2222500" y="719138"/>
            <a:ext cx="1320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Table (width)</a:t>
            </a:r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>
            <a:off x="1768475" y="1157288"/>
            <a:ext cx="403225" cy="158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5" name="Rectangle 75"/>
          <p:cNvSpPr>
            <a:spLocks noChangeArrowheads="1"/>
          </p:cNvSpPr>
          <p:nvPr/>
        </p:nvSpPr>
        <p:spPr bwMode="auto">
          <a:xfrm>
            <a:off x="2222500" y="1017588"/>
            <a:ext cx="1244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(width)</a:t>
            </a:r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>
            <a:off x="1768475" y="1455738"/>
            <a:ext cx="403225" cy="1587"/>
          </a:xfrm>
          <a:prstGeom prst="line">
            <a:avLst/>
          </a:prstGeom>
          <a:noFill/>
          <a:ln w="508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7" name="Rectangle 77"/>
          <p:cNvSpPr>
            <a:spLocks noChangeArrowheads="1"/>
          </p:cNvSpPr>
          <p:nvPr/>
        </p:nvSpPr>
        <p:spPr bwMode="auto">
          <a:xfrm>
            <a:off x="2222500" y="1316038"/>
            <a:ext cx="1282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(depth)</a:t>
            </a:r>
            <a:endParaRPr lang="en-US"/>
          </a:p>
        </p:txBody>
      </p:sp>
      <p:sp>
        <p:nvSpPr>
          <p:cNvPr id="297038" name="Line 78"/>
          <p:cNvSpPr>
            <a:spLocks noChangeShapeType="1"/>
          </p:cNvSpPr>
          <p:nvPr/>
        </p:nvSpPr>
        <p:spPr bwMode="auto">
          <a:xfrm>
            <a:off x="1768475" y="1754188"/>
            <a:ext cx="403225" cy="158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9" name="Rectangle 79"/>
          <p:cNvSpPr>
            <a:spLocks noChangeArrowheads="1"/>
          </p:cNvSpPr>
          <p:nvPr/>
        </p:nvSpPr>
        <p:spPr bwMode="auto">
          <a:xfrm>
            <a:off x="2222500" y="1612900"/>
            <a:ext cx="1333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(hybrid)</a:t>
            </a:r>
            <a:endParaRPr lang="en-US"/>
          </a:p>
        </p:txBody>
      </p:sp>
      <p:sp>
        <p:nvSpPr>
          <p:cNvPr id="297040" name="Rectangle 80"/>
          <p:cNvSpPr>
            <a:spLocks noChangeArrowheads="1"/>
          </p:cNvSpPr>
          <p:nvPr/>
        </p:nvSpPr>
        <p:spPr bwMode="auto">
          <a:xfrm>
            <a:off x="84138" y="87313"/>
            <a:ext cx="8958262" cy="668337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1" name="Rectangle 81"/>
          <p:cNvSpPr>
            <a:spLocks noChangeArrowheads="1"/>
          </p:cNvSpPr>
          <p:nvPr/>
        </p:nvSpPr>
        <p:spPr bwMode="auto">
          <a:xfrm>
            <a:off x="219075" y="1420813"/>
            <a:ext cx="4889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2" name="Rectangle 82"/>
          <p:cNvSpPr>
            <a:spLocks noChangeArrowheads="1"/>
          </p:cNvSpPr>
          <p:nvPr/>
        </p:nvSpPr>
        <p:spPr bwMode="auto">
          <a:xfrm rot="16200000">
            <a:off x="-557212" y="3330575"/>
            <a:ext cx="1879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IPC Improvement</a:t>
            </a:r>
            <a:endParaRPr 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 flipV="1">
            <a:off x="5105400" y="914400"/>
            <a:ext cx="0" cy="5105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1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063D-D0EE-4387-B569-803A68294714}" type="slidenum">
              <a:rPr lang="en-US"/>
              <a:pPr/>
              <a:t>38</a:t>
            </a:fld>
            <a:r>
              <a:rPr lang="en-US"/>
              <a:t>/19</a:t>
            </a:r>
          </a:p>
        </p:txBody>
      </p:sp>
      <p:sp>
        <p:nvSpPr>
          <p:cNvPr id="343042" name="AutoShape 2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85725" y="87313"/>
            <a:ext cx="8937625" cy="6665912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138238" y="649288"/>
            <a:ext cx="7781925" cy="5208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5" name="Line 5"/>
          <p:cNvSpPr>
            <a:spLocks noChangeShapeType="1"/>
          </p:cNvSpPr>
          <p:nvPr/>
        </p:nvSpPr>
        <p:spPr bwMode="auto">
          <a:xfrm>
            <a:off x="1138238" y="5857875"/>
            <a:ext cx="7781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1138238" y="4999038"/>
            <a:ext cx="7781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1138238" y="4121150"/>
            <a:ext cx="7781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8" name="Line 8"/>
          <p:cNvSpPr>
            <a:spLocks noChangeShapeType="1"/>
          </p:cNvSpPr>
          <p:nvPr/>
        </p:nvSpPr>
        <p:spPr bwMode="auto">
          <a:xfrm>
            <a:off x="1138238" y="3262313"/>
            <a:ext cx="7781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9" name="Line 9"/>
          <p:cNvSpPr>
            <a:spLocks noChangeShapeType="1"/>
          </p:cNvSpPr>
          <p:nvPr/>
        </p:nvSpPr>
        <p:spPr bwMode="auto">
          <a:xfrm>
            <a:off x="1138238" y="2386013"/>
            <a:ext cx="7781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1138238" y="1525588"/>
            <a:ext cx="7781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1138238" y="649288"/>
            <a:ext cx="7781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1138238" y="649288"/>
            <a:ext cx="7781925" cy="5208587"/>
          </a:xfrm>
          <a:prstGeom prst="rect">
            <a:avLst/>
          </a:prstGeom>
          <a:noFill/>
          <a:ln w="1746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1190625" y="1525588"/>
            <a:ext cx="103188" cy="3894137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1673225" y="4543425"/>
            <a:ext cx="103188" cy="876300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2155825" y="5033963"/>
            <a:ext cx="104775" cy="385762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2657475" y="3981450"/>
            <a:ext cx="103188" cy="1438275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3140075" y="5262563"/>
            <a:ext cx="103188" cy="157162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3622675" y="4192588"/>
            <a:ext cx="103188" cy="1227137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4105275" y="4402138"/>
            <a:ext cx="104775" cy="1017587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4589463" y="5226050"/>
            <a:ext cx="103187" cy="193675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5089525" y="5191125"/>
            <a:ext cx="103188" cy="228600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2" name="Rectangle 22"/>
          <p:cNvSpPr>
            <a:spLocks noChangeArrowheads="1"/>
          </p:cNvSpPr>
          <p:nvPr/>
        </p:nvSpPr>
        <p:spPr bwMode="auto">
          <a:xfrm>
            <a:off x="5572125" y="5297488"/>
            <a:ext cx="103188" cy="122237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6056313" y="5419725"/>
            <a:ext cx="103187" cy="104775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4" name="Rectangle 24"/>
          <p:cNvSpPr>
            <a:spLocks noChangeArrowheads="1"/>
          </p:cNvSpPr>
          <p:nvPr/>
        </p:nvSpPr>
        <p:spPr bwMode="auto">
          <a:xfrm>
            <a:off x="6538913" y="5419725"/>
            <a:ext cx="103187" cy="104775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7021513" y="4595813"/>
            <a:ext cx="103187" cy="823912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7504113" y="5068888"/>
            <a:ext cx="104775" cy="350837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8005763" y="5332413"/>
            <a:ext cx="103187" cy="87312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8488363" y="4857750"/>
            <a:ext cx="103187" cy="561975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1293813" y="1385888"/>
            <a:ext cx="85725" cy="40338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0" name="Rectangle 30"/>
          <p:cNvSpPr>
            <a:spLocks noChangeArrowheads="1"/>
          </p:cNvSpPr>
          <p:nvPr/>
        </p:nvSpPr>
        <p:spPr bwMode="auto">
          <a:xfrm>
            <a:off x="1776413" y="5068888"/>
            <a:ext cx="87312" cy="3508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2260600" y="5033963"/>
            <a:ext cx="103188" cy="385762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2760663" y="4613275"/>
            <a:ext cx="85725" cy="80645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3" name="Rectangle 33"/>
          <p:cNvSpPr>
            <a:spLocks noChangeArrowheads="1"/>
          </p:cNvSpPr>
          <p:nvPr/>
        </p:nvSpPr>
        <p:spPr bwMode="auto">
          <a:xfrm>
            <a:off x="3243263" y="5280025"/>
            <a:ext cx="85725" cy="13970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3725863" y="4543425"/>
            <a:ext cx="87312" cy="87630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5" name="Rectangle 35"/>
          <p:cNvSpPr>
            <a:spLocks noChangeArrowheads="1"/>
          </p:cNvSpPr>
          <p:nvPr/>
        </p:nvSpPr>
        <p:spPr bwMode="auto">
          <a:xfrm>
            <a:off x="4210050" y="4630738"/>
            <a:ext cx="85725" cy="78898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6" name="Rectangle 36"/>
          <p:cNvSpPr>
            <a:spLocks noChangeArrowheads="1"/>
          </p:cNvSpPr>
          <p:nvPr/>
        </p:nvSpPr>
        <p:spPr bwMode="auto">
          <a:xfrm>
            <a:off x="4692650" y="5280025"/>
            <a:ext cx="103188" cy="13970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7" name="Rectangle 37"/>
          <p:cNvSpPr>
            <a:spLocks noChangeArrowheads="1"/>
          </p:cNvSpPr>
          <p:nvPr/>
        </p:nvSpPr>
        <p:spPr bwMode="auto">
          <a:xfrm>
            <a:off x="5192713" y="5226050"/>
            <a:ext cx="85725" cy="193675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8" name="Rectangle 38"/>
          <p:cNvSpPr>
            <a:spLocks noChangeArrowheads="1"/>
          </p:cNvSpPr>
          <p:nvPr/>
        </p:nvSpPr>
        <p:spPr bwMode="auto">
          <a:xfrm>
            <a:off x="5675313" y="5297488"/>
            <a:ext cx="87312" cy="1222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79" name="Rectangle 39"/>
          <p:cNvSpPr>
            <a:spLocks noChangeArrowheads="1"/>
          </p:cNvSpPr>
          <p:nvPr/>
        </p:nvSpPr>
        <p:spPr bwMode="auto">
          <a:xfrm>
            <a:off x="6159500" y="5419725"/>
            <a:ext cx="85725" cy="6985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0" name="Rectangle 40"/>
          <p:cNvSpPr>
            <a:spLocks noChangeArrowheads="1"/>
          </p:cNvSpPr>
          <p:nvPr/>
        </p:nvSpPr>
        <p:spPr bwMode="auto">
          <a:xfrm>
            <a:off x="6642100" y="5419725"/>
            <a:ext cx="85725" cy="69850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1" name="Rectangle 41"/>
          <p:cNvSpPr>
            <a:spLocks noChangeArrowheads="1"/>
          </p:cNvSpPr>
          <p:nvPr/>
        </p:nvSpPr>
        <p:spPr bwMode="auto">
          <a:xfrm>
            <a:off x="7124700" y="4735513"/>
            <a:ext cx="87313" cy="684212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2" name="Rectangle 42"/>
          <p:cNvSpPr>
            <a:spLocks noChangeArrowheads="1"/>
          </p:cNvSpPr>
          <p:nvPr/>
        </p:nvSpPr>
        <p:spPr bwMode="auto">
          <a:xfrm>
            <a:off x="7608888" y="5068888"/>
            <a:ext cx="103187" cy="3508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3" name="Rectangle 43"/>
          <p:cNvSpPr>
            <a:spLocks noChangeArrowheads="1"/>
          </p:cNvSpPr>
          <p:nvPr/>
        </p:nvSpPr>
        <p:spPr bwMode="auto">
          <a:xfrm>
            <a:off x="8108950" y="5297488"/>
            <a:ext cx="85725" cy="1222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4" name="Rectangle 44"/>
          <p:cNvSpPr>
            <a:spLocks noChangeArrowheads="1"/>
          </p:cNvSpPr>
          <p:nvPr/>
        </p:nvSpPr>
        <p:spPr bwMode="auto">
          <a:xfrm>
            <a:off x="8591550" y="4964113"/>
            <a:ext cx="85725" cy="455612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5" name="Rectangle 45"/>
          <p:cNvSpPr>
            <a:spLocks noChangeArrowheads="1"/>
          </p:cNvSpPr>
          <p:nvPr/>
        </p:nvSpPr>
        <p:spPr bwMode="auto">
          <a:xfrm>
            <a:off x="1379538" y="1017588"/>
            <a:ext cx="104775" cy="440213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6" name="Rectangle 46"/>
          <p:cNvSpPr>
            <a:spLocks noChangeArrowheads="1"/>
          </p:cNvSpPr>
          <p:nvPr/>
        </p:nvSpPr>
        <p:spPr bwMode="auto">
          <a:xfrm>
            <a:off x="1863725" y="5121275"/>
            <a:ext cx="103188" cy="298450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7" name="Rectangle 47"/>
          <p:cNvSpPr>
            <a:spLocks noChangeArrowheads="1"/>
          </p:cNvSpPr>
          <p:nvPr/>
        </p:nvSpPr>
        <p:spPr bwMode="auto">
          <a:xfrm>
            <a:off x="2363788" y="4946650"/>
            <a:ext cx="85725" cy="473075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8" name="Rectangle 48"/>
          <p:cNvSpPr>
            <a:spLocks noChangeArrowheads="1"/>
          </p:cNvSpPr>
          <p:nvPr/>
        </p:nvSpPr>
        <p:spPr bwMode="auto">
          <a:xfrm>
            <a:off x="2846388" y="3402013"/>
            <a:ext cx="103187" cy="2017712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9" name="Rectangle 49"/>
          <p:cNvSpPr>
            <a:spLocks noChangeArrowheads="1"/>
          </p:cNvSpPr>
          <p:nvPr/>
        </p:nvSpPr>
        <p:spPr bwMode="auto">
          <a:xfrm>
            <a:off x="3328988" y="4471988"/>
            <a:ext cx="104775" cy="94773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0" name="Rectangle 50"/>
          <p:cNvSpPr>
            <a:spLocks noChangeArrowheads="1"/>
          </p:cNvSpPr>
          <p:nvPr/>
        </p:nvSpPr>
        <p:spPr bwMode="auto">
          <a:xfrm>
            <a:off x="3813175" y="1841500"/>
            <a:ext cx="103188" cy="3578225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4295775" y="4700588"/>
            <a:ext cx="103188" cy="71913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2" name="Rectangle 52"/>
          <p:cNvSpPr>
            <a:spLocks noChangeArrowheads="1"/>
          </p:cNvSpPr>
          <p:nvPr/>
        </p:nvSpPr>
        <p:spPr bwMode="auto">
          <a:xfrm>
            <a:off x="4795838" y="5243513"/>
            <a:ext cx="87312" cy="176212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5278438" y="5208588"/>
            <a:ext cx="104775" cy="21113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5762625" y="3436938"/>
            <a:ext cx="103188" cy="198278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5" name="Rectangle 55"/>
          <p:cNvSpPr>
            <a:spLocks noChangeArrowheads="1"/>
          </p:cNvSpPr>
          <p:nvPr/>
        </p:nvSpPr>
        <p:spPr bwMode="auto">
          <a:xfrm>
            <a:off x="6245225" y="5419725"/>
            <a:ext cx="103188" cy="69850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6" name="Rectangle 56"/>
          <p:cNvSpPr>
            <a:spLocks noChangeArrowheads="1"/>
          </p:cNvSpPr>
          <p:nvPr/>
        </p:nvSpPr>
        <p:spPr bwMode="auto">
          <a:xfrm>
            <a:off x="6727825" y="5419725"/>
            <a:ext cx="104775" cy="87313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7" name="Rectangle 57"/>
          <p:cNvSpPr>
            <a:spLocks noChangeArrowheads="1"/>
          </p:cNvSpPr>
          <p:nvPr/>
        </p:nvSpPr>
        <p:spPr bwMode="auto">
          <a:xfrm>
            <a:off x="7212013" y="4752975"/>
            <a:ext cx="103187" cy="666750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8" name="Rectangle 58"/>
          <p:cNvSpPr>
            <a:spLocks noChangeArrowheads="1"/>
          </p:cNvSpPr>
          <p:nvPr/>
        </p:nvSpPr>
        <p:spPr bwMode="auto">
          <a:xfrm>
            <a:off x="7712075" y="4964113"/>
            <a:ext cx="85725" cy="455612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99" name="Rectangle 59"/>
          <p:cNvSpPr>
            <a:spLocks noChangeArrowheads="1"/>
          </p:cNvSpPr>
          <p:nvPr/>
        </p:nvSpPr>
        <p:spPr bwMode="auto">
          <a:xfrm>
            <a:off x="8194675" y="5297488"/>
            <a:ext cx="103188" cy="122237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0" name="Rectangle 60"/>
          <p:cNvSpPr>
            <a:spLocks noChangeArrowheads="1"/>
          </p:cNvSpPr>
          <p:nvPr/>
        </p:nvSpPr>
        <p:spPr bwMode="auto">
          <a:xfrm>
            <a:off x="8677275" y="4595813"/>
            <a:ext cx="104775" cy="823912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1" name="Rectangle 61"/>
          <p:cNvSpPr>
            <a:spLocks noChangeArrowheads="1"/>
          </p:cNvSpPr>
          <p:nvPr/>
        </p:nvSpPr>
        <p:spPr bwMode="auto">
          <a:xfrm>
            <a:off x="1447800" y="609600"/>
            <a:ext cx="76200" cy="48006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2" name="Rectangle 62"/>
          <p:cNvSpPr>
            <a:spLocks noChangeArrowheads="1"/>
          </p:cNvSpPr>
          <p:nvPr/>
        </p:nvSpPr>
        <p:spPr bwMode="auto">
          <a:xfrm>
            <a:off x="1966913" y="4560888"/>
            <a:ext cx="85725" cy="8588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3" name="Rectangle 63"/>
          <p:cNvSpPr>
            <a:spLocks noChangeArrowheads="1"/>
          </p:cNvSpPr>
          <p:nvPr/>
        </p:nvSpPr>
        <p:spPr bwMode="auto">
          <a:xfrm>
            <a:off x="2449513" y="4857750"/>
            <a:ext cx="103187" cy="5619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4" name="Rectangle 64"/>
          <p:cNvSpPr>
            <a:spLocks noChangeArrowheads="1"/>
          </p:cNvSpPr>
          <p:nvPr/>
        </p:nvSpPr>
        <p:spPr bwMode="auto">
          <a:xfrm>
            <a:off x="2949575" y="2157413"/>
            <a:ext cx="87313" cy="32623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5" name="Rectangle 65"/>
          <p:cNvSpPr>
            <a:spLocks noChangeArrowheads="1"/>
          </p:cNvSpPr>
          <p:nvPr/>
        </p:nvSpPr>
        <p:spPr bwMode="auto">
          <a:xfrm>
            <a:off x="3433763" y="4384675"/>
            <a:ext cx="85725" cy="10350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6" name="Rectangle 66"/>
          <p:cNvSpPr>
            <a:spLocks noChangeArrowheads="1"/>
          </p:cNvSpPr>
          <p:nvPr/>
        </p:nvSpPr>
        <p:spPr bwMode="auto">
          <a:xfrm>
            <a:off x="3916363" y="1420813"/>
            <a:ext cx="85725" cy="39989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7" name="Rectangle 67"/>
          <p:cNvSpPr>
            <a:spLocks noChangeArrowheads="1"/>
          </p:cNvSpPr>
          <p:nvPr/>
        </p:nvSpPr>
        <p:spPr bwMode="auto">
          <a:xfrm>
            <a:off x="4398963" y="4121150"/>
            <a:ext cx="87312" cy="12985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8" name="Rectangle 68"/>
          <p:cNvSpPr>
            <a:spLocks noChangeArrowheads="1"/>
          </p:cNvSpPr>
          <p:nvPr/>
        </p:nvSpPr>
        <p:spPr bwMode="auto">
          <a:xfrm>
            <a:off x="4883150" y="5103813"/>
            <a:ext cx="103188" cy="3159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9" name="Rectangle 69"/>
          <p:cNvSpPr>
            <a:spLocks noChangeArrowheads="1"/>
          </p:cNvSpPr>
          <p:nvPr/>
        </p:nvSpPr>
        <p:spPr bwMode="auto">
          <a:xfrm>
            <a:off x="5383213" y="5173663"/>
            <a:ext cx="85725" cy="24606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0" name="Rectangle 70"/>
          <p:cNvSpPr>
            <a:spLocks noChangeArrowheads="1"/>
          </p:cNvSpPr>
          <p:nvPr/>
        </p:nvSpPr>
        <p:spPr bwMode="auto">
          <a:xfrm>
            <a:off x="5865813" y="2754313"/>
            <a:ext cx="85725" cy="2665412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1" name="Rectangle 71"/>
          <p:cNvSpPr>
            <a:spLocks noChangeArrowheads="1"/>
          </p:cNvSpPr>
          <p:nvPr/>
        </p:nvSpPr>
        <p:spPr bwMode="auto">
          <a:xfrm>
            <a:off x="6348413" y="5419725"/>
            <a:ext cx="87312" cy="2111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2" name="Rectangle 72"/>
          <p:cNvSpPr>
            <a:spLocks noChangeArrowheads="1"/>
          </p:cNvSpPr>
          <p:nvPr/>
        </p:nvSpPr>
        <p:spPr bwMode="auto">
          <a:xfrm>
            <a:off x="6832600" y="5419725"/>
            <a:ext cx="85725" cy="1920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3" name="Rectangle 73"/>
          <p:cNvSpPr>
            <a:spLocks noChangeArrowheads="1"/>
          </p:cNvSpPr>
          <p:nvPr/>
        </p:nvSpPr>
        <p:spPr bwMode="auto">
          <a:xfrm>
            <a:off x="7315200" y="4384675"/>
            <a:ext cx="85725" cy="10350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4" name="Rectangle 74"/>
          <p:cNvSpPr>
            <a:spLocks noChangeArrowheads="1"/>
          </p:cNvSpPr>
          <p:nvPr/>
        </p:nvSpPr>
        <p:spPr bwMode="auto">
          <a:xfrm>
            <a:off x="7797800" y="4752975"/>
            <a:ext cx="103188" cy="6667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5" name="Rectangle 75"/>
          <p:cNvSpPr>
            <a:spLocks noChangeArrowheads="1"/>
          </p:cNvSpPr>
          <p:nvPr/>
        </p:nvSpPr>
        <p:spPr bwMode="auto">
          <a:xfrm>
            <a:off x="8297863" y="5297488"/>
            <a:ext cx="87312" cy="1222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6" name="Rectangle 76"/>
          <p:cNvSpPr>
            <a:spLocks noChangeArrowheads="1"/>
          </p:cNvSpPr>
          <p:nvPr/>
        </p:nvSpPr>
        <p:spPr bwMode="auto">
          <a:xfrm>
            <a:off x="8782050" y="4279900"/>
            <a:ext cx="85725" cy="11398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7" name="Line 77"/>
          <p:cNvSpPr>
            <a:spLocks noChangeShapeType="1"/>
          </p:cNvSpPr>
          <p:nvPr/>
        </p:nvSpPr>
        <p:spPr bwMode="auto">
          <a:xfrm>
            <a:off x="1138238" y="649288"/>
            <a:ext cx="1587" cy="5208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8" name="Line 78"/>
          <p:cNvSpPr>
            <a:spLocks noChangeShapeType="1"/>
          </p:cNvSpPr>
          <p:nvPr/>
        </p:nvSpPr>
        <p:spPr bwMode="auto">
          <a:xfrm>
            <a:off x="1069975" y="5857875"/>
            <a:ext cx="682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9" name="Line 79"/>
          <p:cNvSpPr>
            <a:spLocks noChangeShapeType="1"/>
          </p:cNvSpPr>
          <p:nvPr/>
        </p:nvSpPr>
        <p:spPr bwMode="auto">
          <a:xfrm>
            <a:off x="1069975" y="4999038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0" name="Line 80"/>
          <p:cNvSpPr>
            <a:spLocks noChangeShapeType="1"/>
          </p:cNvSpPr>
          <p:nvPr/>
        </p:nvSpPr>
        <p:spPr bwMode="auto">
          <a:xfrm>
            <a:off x="1069975" y="4121150"/>
            <a:ext cx="682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1" name="Line 81"/>
          <p:cNvSpPr>
            <a:spLocks noChangeShapeType="1"/>
          </p:cNvSpPr>
          <p:nvPr/>
        </p:nvSpPr>
        <p:spPr bwMode="auto">
          <a:xfrm>
            <a:off x="1069975" y="3262313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2" name="Line 82"/>
          <p:cNvSpPr>
            <a:spLocks noChangeShapeType="1"/>
          </p:cNvSpPr>
          <p:nvPr/>
        </p:nvSpPr>
        <p:spPr bwMode="auto">
          <a:xfrm>
            <a:off x="1069975" y="2386013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3" name="Line 83"/>
          <p:cNvSpPr>
            <a:spLocks noChangeShapeType="1"/>
          </p:cNvSpPr>
          <p:nvPr/>
        </p:nvSpPr>
        <p:spPr bwMode="auto">
          <a:xfrm>
            <a:off x="1069975" y="1525588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4" name="Line 84"/>
          <p:cNvSpPr>
            <a:spLocks noChangeShapeType="1"/>
          </p:cNvSpPr>
          <p:nvPr/>
        </p:nvSpPr>
        <p:spPr bwMode="auto">
          <a:xfrm>
            <a:off x="1069975" y="649288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5" name="Line 85"/>
          <p:cNvSpPr>
            <a:spLocks noChangeShapeType="1"/>
          </p:cNvSpPr>
          <p:nvPr/>
        </p:nvSpPr>
        <p:spPr bwMode="auto">
          <a:xfrm>
            <a:off x="1138238" y="5419725"/>
            <a:ext cx="7781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6" name="Line 86"/>
          <p:cNvSpPr>
            <a:spLocks noChangeShapeType="1"/>
          </p:cNvSpPr>
          <p:nvPr/>
        </p:nvSpPr>
        <p:spPr bwMode="auto">
          <a:xfrm flipV="1">
            <a:off x="1138238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7" name="Line 87"/>
          <p:cNvSpPr>
            <a:spLocks noChangeShapeType="1"/>
          </p:cNvSpPr>
          <p:nvPr/>
        </p:nvSpPr>
        <p:spPr bwMode="auto">
          <a:xfrm flipV="1">
            <a:off x="162242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8" name="Line 88"/>
          <p:cNvSpPr>
            <a:spLocks noChangeShapeType="1"/>
          </p:cNvSpPr>
          <p:nvPr/>
        </p:nvSpPr>
        <p:spPr bwMode="auto">
          <a:xfrm flipV="1">
            <a:off x="210502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9" name="Line 89"/>
          <p:cNvSpPr>
            <a:spLocks noChangeShapeType="1"/>
          </p:cNvSpPr>
          <p:nvPr/>
        </p:nvSpPr>
        <p:spPr bwMode="auto">
          <a:xfrm flipV="1">
            <a:off x="2605088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0" name="Line 90"/>
          <p:cNvSpPr>
            <a:spLocks noChangeShapeType="1"/>
          </p:cNvSpPr>
          <p:nvPr/>
        </p:nvSpPr>
        <p:spPr bwMode="auto">
          <a:xfrm flipV="1">
            <a:off x="3087688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1" name="Line 91"/>
          <p:cNvSpPr>
            <a:spLocks noChangeShapeType="1"/>
          </p:cNvSpPr>
          <p:nvPr/>
        </p:nvSpPr>
        <p:spPr bwMode="auto">
          <a:xfrm flipV="1">
            <a:off x="357187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2" name="Line 92"/>
          <p:cNvSpPr>
            <a:spLocks noChangeShapeType="1"/>
          </p:cNvSpPr>
          <p:nvPr/>
        </p:nvSpPr>
        <p:spPr bwMode="auto">
          <a:xfrm flipV="1">
            <a:off x="405447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3" name="Line 93"/>
          <p:cNvSpPr>
            <a:spLocks noChangeShapeType="1"/>
          </p:cNvSpPr>
          <p:nvPr/>
        </p:nvSpPr>
        <p:spPr bwMode="auto">
          <a:xfrm flipV="1">
            <a:off x="453707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4" name="Line 94"/>
          <p:cNvSpPr>
            <a:spLocks noChangeShapeType="1"/>
          </p:cNvSpPr>
          <p:nvPr/>
        </p:nvSpPr>
        <p:spPr bwMode="auto">
          <a:xfrm flipV="1">
            <a:off x="5037138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5" name="Line 95"/>
          <p:cNvSpPr>
            <a:spLocks noChangeShapeType="1"/>
          </p:cNvSpPr>
          <p:nvPr/>
        </p:nvSpPr>
        <p:spPr bwMode="auto">
          <a:xfrm flipV="1">
            <a:off x="552132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6" name="Line 96"/>
          <p:cNvSpPr>
            <a:spLocks noChangeShapeType="1"/>
          </p:cNvSpPr>
          <p:nvPr/>
        </p:nvSpPr>
        <p:spPr bwMode="auto">
          <a:xfrm flipV="1">
            <a:off x="600392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7" name="Line 97"/>
          <p:cNvSpPr>
            <a:spLocks noChangeShapeType="1"/>
          </p:cNvSpPr>
          <p:nvPr/>
        </p:nvSpPr>
        <p:spPr bwMode="auto">
          <a:xfrm flipV="1">
            <a:off x="648652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8" name="Line 98"/>
          <p:cNvSpPr>
            <a:spLocks noChangeShapeType="1"/>
          </p:cNvSpPr>
          <p:nvPr/>
        </p:nvSpPr>
        <p:spPr bwMode="auto">
          <a:xfrm flipV="1">
            <a:off x="6970713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9" name="Line 99"/>
          <p:cNvSpPr>
            <a:spLocks noChangeShapeType="1"/>
          </p:cNvSpPr>
          <p:nvPr/>
        </p:nvSpPr>
        <p:spPr bwMode="auto">
          <a:xfrm flipV="1">
            <a:off x="7453313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0" name="Line 100"/>
          <p:cNvSpPr>
            <a:spLocks noChangeShapeType="1"/>
          </p:cNvSpPr>
          <p:nvPr/>
        </p:nvSpPr>
        <p:spPr bwMode="auto">
          <a:xfrm flipV="1">
            <a:off x="795337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1" name="Line 101"/>
          <p:cNvSpPr>
            <a:spLocks noChangeShapeType="1"/>
          </p:cNvSpPr>
          <p:nvPr/>
        </p:nvSpPr>
        <p:spPr bwMode="auto">
          <a:xfrm flipV="1">
            <a:off x="8435975" y="5419725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2" name="Line 102"/>
          <p:cNvSpPr>
            <a:spLocks noChangeShapeType="1"/>
          </p:cNvSpPr>
          <p:nvPr/>
        </p:nvSpPr>
        <p:spPr bwMode="auto">
          <a:xfrm flipV="1">
            <a:off x="8920163" y="5419725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3" name="Rectangle 103"/>
          <p:cNvSpPr>
            <a:spLocks noChangeArrowheads="1"/>
          </p:cNvSpPr>
          <p:nvPr/>
        </p:nvSpPr>
        <p:spPr bwMode="auto">
          <a:xfrm>
            <a:off x="2501900" y="174625"/>
            <a:ext cx="47577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b="1">
                <a:solidFill>
                  <a:srgbClr val="000000"/>
                </a:solidFill>
                <a:latin typeface="Arial" charset="0"/>
              </a:rPr>
              <a:t>Distance Prefetching (Performance)</a:t>
            </a:r>
            <a:endParaRPr lang="en-US"/>
          </a:p>
        </p:txBody>
      </p:sp>
      <p:sp>
        <p:nvSpPr>
          <p:cNvPr id="343144" name="Rectangle 104"/>
          <p:cNvSpPr>
            <a:spLocks noChangeArrowheads="1"/>
          </p:cNvSpPr>
          <p:nvPr/>
        </p:nvSpPr>
        <p:spPr bwMode="auto">
          <a:xfrm>
            <a:off x="449263" y="5718175"/>
            <a:ext cx="533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-10%</a:t>
            </a:r>
            <a:endParaRPr lang="en-US"/>
          </a:p>
        </p:txBody>
      </p:sp>
      <p:sp>
        <p:nvSpPr>
          <p:cNvPr id="343145" name="Rectangle 105"/>
          <p:cNvSpPr>
            <a:spLocks noChangeArrowheads="1"/>
          </p:cNvSpPr>
          <p:nvPr/>
        </p:nvSpPr>
        <p:spPr bwMode="auto">
          <a:xfrm>
            <a:off x="517525" y="4857750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10%</a:t>
            </a:r>
            <a:endParaRPr lang="en-US"/>
          </a:p>
        </p:txBody>
      </p:sp>
      <p:sp>
        <p:nvSpPr>
          <p:cNvPr id="343146" name="Rectangle 106"/>
          <p:cNvSpPr>
            <a:spLocks noChangeArrowheads="1"/>
          </p:cNvSpPr>
          <p:nvPr/>
        </p:nvSpPr>
        <p:spPr bwMode="auto">
          <a:xfrm>
            <a:off x="517525" y="3981450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30%</a:t>
            </a:r>
            <a:endParaRPr lang="en-US"/>
          </a:p>
        </p:txBody>
      </p:sp>
      <p:sp>
        <p:nvSpPr>
          <p:cNvPr id="343147" name="Rectangle 107"/>
          <p:cNvSpPr>
            <a:spLocks noChangeArrowheads="1"/>
          </p:cNvSpPr>
          <p:nvPr/>
        </p:nvSpPr>
        <p:spPr bwMode="auto">
          <a:xfrm>
            <a:off x="517525" y="3122613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50%</a:t>
            </a:r>
            <a:endParaRPr lang="en-US"/>
          </a:p>
        </p:txBody>
      </p:sp>
      <p:sp>
        <p:nvSpPr>
          <p:cNvPr id="343148" name="Rectangle 108"/>
          <p:cNvSpPr>
            <a:spLocks noChangeArrowheads="1"/>
          </p:cNvSpPr>
          <p:nvPr/>
        </p:nvSpPr>
        <p:spPr bwMode="auto">
          <a:xfrm>
            <a:off x="517525" y="2244725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70%</a:t>
            </a:r>
            <a:endParaRPr lang="en-US"/>
          </a:p>
        </p:txBody>
      </p:sp>
      <p:sp>
        <p:nvSpPr>
          <p:cNvPr id="343149" name="Rectangle 109"/>
          <p:cNvSpPr>
            <a:spLocks noChangeArrowheads="1"/>
          </p:cNvSpPr>
          <p:nvPr/>
        </p:nvSpPr>
        <p:spPr bwMode="auto">
          <a:xfrm>
            <a:off x="517525" y="138588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90%</a:t>
            </a:r>
            <a:endParaRPr lang="en-US"/>
          </a:p>
        </p:txBody>
      </p:sp>
      <p:sp>
        <p:nvSpPr>
          <p:cNvPr id="343150" name="Rectangle 110"/>
          <p:cNvSpPr>
            <a:spLocks noChangeArrowheads="1"/>
          </p:cNvSpPr>
          <p:nvPr/>
        </p:nvSpPr>
        <p:spPr bwMode="auto">
          <a:xfrm>
            <a:off x="396875" y="508000"/>
            <a:ext cx="58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110%</a:t>
            </a:r>
            <a:endParaRPr lang="en-US"/>
          </a:p>
        </p:txBody>
      </p:sp>
      <p:sp>
        <p:nvSpPr>
          <p:cNvPr id="343151" name="Rectangle 111"/>
          <p:cNvSpPr>
            <a:spLocks noChangeArrowheads="1"/>
          </p:cNvSpPr>
          <p:nvPr/>
        </p:nvSpPr>
        <p:spPr bwMode="auto">
          <a:xfrm rot="16200000">
            <a:off x="1052513" y="6059488"/>
            <a:ext cx="635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ammp</a:t>
            </a:r>
            <a:endParaRPr lang="en-US"/>
          </a:p>
        </p:txBody>
      </p:sp>
      <p:sp>
        <p:nvSpPr>
          <p:cNvPr id="343152" name="Rectangle 112"/>
          <p:cNvSpPr>
            <a:spLocks noChangeArrowheads="1"/>
          </p:cNvSpPr>
          <p:nvPr/>
        </p:nvSpPr>
        <p:spPr bwMode="auto">
          <a:xfrm rot="16200000">
            <a:off x="1720850" y="5875338"/>
            <a:ext cx="266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art</a:t>
            </a:r>
            <a:endParaRPr lang="en-US"/>
          </a:p>
        </p:txBody>
      </p:sp>
      <p:sp>
        <p:nvSpPr>
          <p:cNvPr id="343153" name="Rectangle 113"/>
          <p:cNvSpPr>
            <a:spLocks noChangeArrowheads="1"/>
          </p:cNvSpPr>
          <p:nvPr/>
        </p:nvSpPr>
        <p:spPr bwMode="auto">
          <a:xfrm rot="16200000">
            <a:off x="1900238" y="6165850"/>
            <a:ext cx="876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wupwise</a:t>
            </a:r>
            <a:endParaRPr lang="en-US"/>
          </a:p>
        </p:txBody>
      </p:sp>
      <p:sp>
        <p:nvSpPr>
          <p:cNvPr id="343154" name="Rectangle 114"/>
          <p:cNvSpPr>
            <a:spLocks noChangeArrowheads="1"/>
          </p:cNvSpPr>
          <p:nvPr/>
        </p:nvSpPr>
        <p:spPr bwMode="auto">
          <a:xfrm rot="16200000">
            <a:off x="2579688" y="6010275"/>
            <a:ext cx="520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swim</a:t>
            </a:r>
            <a:endParaRPr lang="en-US"/>
          </a:p>
        </p:txBody>
      </p:sp>
      <p:sp>
        <p:nvSpPr>
          <p:cNvPr id="343155" name="Rectangle 115"/>
          <p:cNvSpPr>
            <a:spLocks noChangeArrowheads="1"/>
          </p:cNvSpPr>
          <p:nvPr/>
        </p:nvSpPr>
        <p:spPr bwMode="auto">
          <a:xfrm rot="16200000">
            <a:off x="3057525" y="6021388"/>
            <a:ext cx="533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lucas</a:t>
            </a:r>
            <a:endParaRPr lang="en-US"/>
          </a:p>
        </p:txBody>
      </p:sp>
      <p:sp>
        <p:nvSpPr>
          <p:cNvPr id="343156" name="Rectangle 116"/>
          <p:cNvSpPr>
            <a:spLocks noChangeArrowheads="1"/>
          </p:cNvSpPr>
          <p:nvPr/>
        </p:nvSpPr>
        <p:spPr bwMode="auto">
          <a:xfrm rot="16200000">
            <a:off x="3521075" y="6021388"/>
            <a:ext cx="571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mgrid</a:t>
            </a:r>
            <a:endParaRPr lang="en-US"/>
          </a:p>
        </p:txBody>
      </p:sp>
      <p:sp>
        <p:nvSpPr>
          <p:cNvPr id="343157" name="Rectangle 117"/>
          <p:cNvSpPr>
            <a:spLocks noChangeArrowheads="1"/>
          </p:cNvSpPr>
          <p:nvPr/>
        </p:nvSpPr>
        <p:spPr bwMode="auto">
          <a:xfrm rot="16200000">
            <a:off x="4010025" y="6008688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applu</a:t>
            </a:r>
            <a:endParaRPr lang="en-US"/>
          </a:p>
        </p:txBody>
      </p:sp>
      <p:sp>
        <p:nvSpPr>
          <p:cNvPr id="343158" name="Rectangle 118"/>
          <p:cNvSpPr>
            <a:spLocks noChangeArrowheads="1"/>
          </p:cNvSpPr>
          <p:nvPr/>
        </p:nvSpPr>
        <p:spPr bwMode="auto">
          <a:xfrm rot="16200000">
            <a:off x="4467225" y="6037263"/>
            <a:ext cx="609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galgel</a:t>
            </a:r>
            <a:endParaRPr lang="en-US"/>
          </a:p>
        </p:txBody>
      </p:sp>
      <p:sp>
        <p:nvSpPr>
          <p:cNvPr id="343159" name="Rectangle 119"/>
          <p:cNvSpPr>
            <a:spLocks noChangeArrowheads="1"/>
          </p:cNvSpPr>
          <p:nvPr/>
        </p:nvSpPr>
        <p:spPr bwMode="auto">
          <a:xfrm rot="16200000">
            <a:off x="5064125" y="5956300"/>
            <a:ext cx="4191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apsi</a:t>
            </a:r>
            <a:endParaRPr lang="en-US"/>
          </a:p>
        </p:txBody>
      </p:sp>
      <p:sp>
        <p:nvSpPr>
          <p:cNvPr id="343160" name="Rectangle 120"/>
          <p:cNvSpPr>
            <a:spLocks noChangeArrowheads="1"/>
          </p:cNvSpPr>
          <p:nvPr/>
        </p:nvSpPr>
        <p:spPr bwMode="auto">
          <a:xfrm rot="16200000">
            <a:off x="5572125" y="5927725"/>
            <a:ext cx="368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mcf</a:t>
            </a:r>
            <a:endParaRPr lang="en-US"/>
          </a:p>
        </p:txBody>
      </p:sp>
      <p:sp>
        <p:nvSpPr>
          <p:cNvPr id="343161" name="Rectangle 121"/>
          <p:cNvSpPr>
            <a:spLocks noChangeArrowheads="1"/>
          </p:cNvSpPr>
          <p:nvPr/>
        </p:nvSpPr>
        <p:spPr bwMode="auto">
          <a:xfrm rot="16200000">
            <a:off x="6003925" y="5964238"/>
            <a:ext cx="469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twolf</a:t>
            </a:r>
            <a:endParaRPr lang="en-US"/>
          </a:p>
        </p:txBody>
      </p:sp>
      <p:sp>
        <p:nvSpPr>
          <p:cNvPr id="343162" name="Rectangle 122"/>
          <p:cNvSpPr>
            <a:spLocks noChangeArrowheads="1"/>
          </p:cNvSpPr>
          <p:nvPr/>
        </p:nvSpPr>
        <p:spPr bwMode="auto">
          <a:xfrm rot="16200000">
            <a:off x="6530975" y="590550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vpr </a:t>
            </a:r>
            <a:endParaRPr lang="en-US"/>
          </a:p>
        </p:txBody>
      </p:sp>
      <p:sp>
        <p:nvSpPr>
          <p:cNvPr id="343163" name="Rectangle 123"/>
          <p:cNvSpPr>
            <a:spLocks noChangeArrowheads="1"/>
          </p:cNvSpPr>
          <p:nvPr/>
        </p:nvSpPr>
        <p:spPr bwMode="auto">
          <a:xfrm rot="16200000">
            <a:off x="6881813" y="6048375"/>
            <a:ext cx="647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parser</a:t>
            </a:r>
            <a:endParaRPr lang="en-US"/>
          </a:p>
        </p:txBody>
      </p:sp>
      <p:sp>
        <p:nvSpPr>
          <p:cNvPr id="343164" name="Rectangle 124"/>
          <p:cNvSpPr>
            <a:spLocks noChangeArrowheads="1"/>
          </p:cNvSpPr>
          <p:nvPr/>
        </p:nvSpPr>
        <p:spPr bwMode="auto">
          <a:xfrm rot="16200000">
            <a:off x="7515225" y="5919788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gap</a:t>
            </a:r>
            <a:endParaRPr lang="en-US"/>
          </a:p>
        </p:txBody>
      </p:sp>
      <p:sp>
        <p:nvSpPr>
          <p:cNvPr id="343165" name="Rectangle 125"/>
          <p:cNvSpPr>
            <a:spLocks noChangeArrowheads="1"/>
          </p:cNvSpPr>
          <p:nvPr/>
        </p:nvSpPr>
        <p:spPr bwMode="auto">
          <a:xfrm rot="16200000">
            <a:off x="7915275" y="6013450"/>
            <a:ext cx="5461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bzip2</a:t>
            </a:r>
            <a:endParaRPr lang="en-US"/>
          </a:p>
        </p:txBody>
      </p:sp>
      <p:sp>
        <p:nvSpPr>
          <p:cNvPr id="343166" name="Rectangle 126"/>
          <p:cNvSpPr>
            <a:spLocks noChangeArrowheads="1"/>
          </p:cNvSpPr>
          <p:nvPr/>
        </p:nvSpPr>
        <p:spPr bwMode="auto">
          <a:xfrm rot="16200000">
            <a:off x="8321675" y="6076950"/>
            <a:ext cx="698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hmean</a:t>
            </a:r>
            <a:endParaRPr lang="en-US"/>
          </a:p>
        </p:txBody>
      </p:sp>
      <p:sp>
        <p:nvSpPr>
          <p:cNvPr id="343167" name="Rectangle 127"/>
          <p:cNvSpPr>
            <a:spLocks noChangeArrowheads="1"/>
          </p:cNvSpPr>
          <p:nvPr/>
        </p:nvSpPr>
        <p:spPr bwMode="auto">
          <a:xfrm>
            <a:off x="6573838" y="649288"/>
            <a:ext cx="2346325" cy="1420812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68" name="Rectangle 128"/>
          <p:cNvSpPr>
            <a:spLocks noChangeArrowheads="1"/>
          </p:cNvSpPr>
          <p:nvPr/>
        </p:nvSpPr>
        <p:spPr bwMode="auto">
          <a:xfrm>
            <a:off x="7038975" y="771525"/>
            <a:ext cx="120650" cy="122238"/>
          </a:xfrm>
          <a:prstGeom prst="rect">
            <a:avLst/>
          </a:prstGeom>
          <a:solidFill>
            <a:srgbClr val="0000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69" name="Rectangle 129"/>
          <p:cNvSpPr>
            <a:spLocks noChangeArrowheads="1"/>
          </p:cNvSpPr>
          <p:nvPr/>
        </p:nvSpPr>
        <p:spPr bwMode="auto">
          <a:xfrm>
            <a:off x="7229475" y="684213"/>
            <a:ext cx="1320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Table (width)</a:t>
            </a:r>
            <a:endParaRPr lang="en-US"/>
          </a:p>
        </p:txBody>
      </p:sp>
      <p:sp>
        <p:nvSpPr>
          <p:cNvPr id="343170" name="Rectangle 130"/>
          <p:cNvSpPr>
            <a:spLocks noChangeArrowheads="1"/>
          </p:cNvSpPr>
          <p:nvPr/>
        </p:nvSpPr>
        <p:spPr bwMode="auto">
          <a:xfrm>
            <a:off x="7038975" y="1122363"/>
            <a:ext cx="120650" cy="122237"/>
          </a:xfrm>
          <a:prstGeom prst="rect">
            <a:avLst/>
          </a:prstGeom>
          <a:solidFill>
            <a:srgbClr val="FFFF0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71" name="Rectangle 131"/>
          <p:cNvSpPr>
            <a:spLocks noChangeArrowheads="1"/>
          </p:cNvSpPr>
          <p:nvPr/>
        </p:nvSpPr>
        <p:spPr bwMode="auto">
          <a:xfrm>
            <a:off x="7229475" y="1035050"/>
            <a:ext cx="1244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(width)</a:t>
            </a:r>
            <a:endParaRPr lang="en-US"/>
          </a:p>
        </p:txBody>
      </p:sp>
      <p:sp>
        <p:nvSpPr>
          <p:cNvPr id="343172" name="Rectangle 132"/>
          <p:cNvSpPr>
            <a:spLocks noChangeArrowheads="1"/>
          </p:cNvSpPr>
          <p:nvPr/>
        </p:nvSpPr>
        <p:spPr bwMode="auto">
          <a:xfrm>
            <a:off x="7038975" y="1473200"/>
            <a:ext cx="120650" cy="122238"/>
          </a:xfrm>
          <a:prstGeom prst="rect">
            <a:avLst/>
          </a:prstGeom>
          <a:solidFill>
            <a:srgbClr val="96969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73" name="Rectangle 133"/>
          <p:cNvSpPr>
            <a:spLocks noChangeArrowheads="1"/>
          </p:cNvSpPr>
          <p:nvPr/>
        </p:nvSpPr>
        <p:spPr bwMode="auto">
          <a:xfrm>
            <a:off x="7229475" y="1385888"/>
            <a:ext cx="1282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(depth)</a:t>
            </a:r>
            <a:endParaRPr lang="en-US"/>
          </a:p>
        </p:txBody>
      </p:sp>
      <p:sp>
        <p:nvSpPr>
          <p:cNvPr id="343174" name="Rectangle 134"/>
          <p:cNvSpPr>
            <a:spLocks noChangeArrowheads="1"/>
          </p:cNvSpPr>
          <p:nvPr/>
        </p:nvSpPr>
        <p:spPr bwMode="auto">
          <a:xfrm>
            <a:off x="7038975" y="1806575"/>
            <a:ext cx="1206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75" name="Rectangle 135"/>
          <p:cNvSpPr>
            <a:spLocks noChangeArrowheads="1"/>
          </p:cNvSpPr>
          <p:nvPr/>
        </p:nvSpPr>
        <p:spPr bwMode="auto">
          <a:xfrm>
            <a:off x="7229475" y="1719263"/>
            <a:ext cx="1333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(hybrid)</a:t>
            </a:r>
            <a:endParaRPr lang="en-US"/>
          </a:p>
        </p:txBody>
      </p:sp>
      <p:sp>
        <p:nvSpPr>
          <p:cNvPr id="343176" name="Rectangle 136"/>
          <p:cNvSpPr>
            <a:spLocks noChangeArrowheads="1"/>
          </p:cNvSpPr>
          <p:nvPr/>
        </p:nvSpPr>
        <p:spPr bwMode="auto">
          <a:xfrm>
            <a:off x="85725" y="87313"/>
            <a:ext cx="8937625" cy="666591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77" name="Rectangle 137"/>
          <p:cNvSpPr>
            <a:spLocks noChangeArrowheads="1"/>
          </p:cNvSpPr>
          <p:nvPr/>
        </p:nvSpPr>
        <p:spPr bwMode="auto">
          <a:xfrm>
            <a:off x="120650" y="1368425"/>
            <a:ext cx="4826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78" name="Rectangle 138"/>
          <p:cNvSpPr>
            <a:spLocks noChangeArrowheads="1"/>
          </p:cNvSpPr>
          <p:nvPr/>
        </p:nvSpPr>
        <p:spPr bwMode="auto">
          <a:xfrm rot="16200000">
            <a:off x="-654050" y="3279775"/>
            <a:ext cx="1879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IPC Improvement</a:t>
            </a:r>
            <a:endParaRPr lang="en-US"/>
          </a:p>
        </p:txBody>
      </p:sp>
      <p:sp>
        <p:nvSpPr>
          <p:cNvPr id="343179" name="Rectangle 139"/>
          <p:cNvSpPr>
            <a:spLocks noChangeArrowheads="1"/>
          </p:cNvSpPr>
          <p:nvPr/>
        </p:nvSpPr>
        <p:spPr bwMode="auto">
          <a:xfrm>
            <a:off x="1655763" y="1000125"/>
            <a:ext cx="11049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80" name="Rectangle 140"/>
          <p:cNvSpPr>
            <a:spLocks noChangeArrowheads="1"/>
          </p:cNvSpPr>
          <p:nvPr/>
        </p:nvSpPr>
        <p:spPr bwMode="auto">
          <a:xfrm>
            <a:off x="1708150" y="1017588"/>
            <a:ext cx="9604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500">
                <a:solidFill>
                  <a:srgbClr val="000000"/>
                </a:solidFill>
                <a:latin typeface="Verdana" pitchFamily="34" charset="0"/>
              </a:rPr>
              <a:t> (~300%)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4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69" grpId="0" animBg="1"/>
      <p:bldP spid="343070" grpId="0" animBg="1"/>
      <p:bldP spid="343071" grpId="0" animBg="1"/>
      <p:bldP spid="343072" grpId="0" animBg="1"/>
      <p:bldP spid="343073" grpId="0" animBg="1"/>
      <p:bldP spid="343074" grpId="0" animBg="1"/>
      <p:bldP spid="343075" grpId="0" animBg="1"/>
      <p:bldP spid="343076" grpId="0" animBg="1"/>
      <p:bldP spid="343077" grpId="0" animBg="1"/>
      <p:bldP spid="343078" grpId="0" animBg="1"/>
      <p:bldP spid="343079" grpId="0" animBg="1"/>
      <p:bldP spid="343080" grpId="0" animBg="1"/>
      <p:bldP spid="343081" grpId="0" animBg="1"/>
      <p:bldP spid="343082" grpId="0" animBg="1"/>
      <p:bldP spid="343083" grpId="0" animBg="1"/>
      <p:bldP spid="343084" grpId="0" animBg="1"/>
      <p:bldP spid="343085" grpId="0" animBg="1"/>
      <p:bldP spid="343086" grpId="0" animBg="1"/>
      <p:bldP spid="343087" grpId="0" animBg="1"/>
      <p:bldP spid="343088" grpId="0" animBg="1"/>
      <p:bldP spid="343089" grpId="0" animBg="1"/>
      <p:bldP spid="343090" grpId="0" animBg="1"/>
      <p:bldP spid="343091" grpId="0" animBg="1"/>
      <p:bldP spid="343092" grpId="0" animBg="1"/>
      <p:bldP spid="343093" grpId="0" animBg="1"/>
      <p:bldP spid="343094" grpId="0" animBg="1"/>
      <p:bldP spid="343095" grpId="0" animBg="1"/>
      <p:bldP spid="343096" grpId="0" animBg="1"/>
      <p:bldP spid="343097" grpId="0" animBg="1"/>
      <p:bldP spid="343098" grpId="0" animBg="1"/>
      <p:bldP spid="343099" grpId="0" animBg="1"/>
      <p:bldP spid="343100" grpId="0" animBg="1"/>
      <p:bldP spid="343101" grpId="0" animBg="1"/>
      <p:bldP spid="343102" grpId="0" animBg="1"/>
      <p:bldP spid="343103" grpId="0" animBg="1"/>
      <p:bldP spid="343104" grpId="0" animBg="1"/>
      <p:bldP spid="343105" grpId="0" animBg="1"/>
      <p:bldP spid="343106" grpId="0" animBg="1"/>
      <p:bldP spid="343107" grpId="0" animBg="1"/>
      <p:bldP spid="343108" grpId="0" animBg="1"/>
      <p:bldP spid="343109" grpId="0" animBg="1"/>
      <p:bldP spid="343110" grpId="0" animBg="1"/>
      <p:bldP spid="343111" grpId="0" animBg="1"/>
      <p:bldP spid="343112" grpId="0" animBg="1"/>
      <p:bldP spid="343113" grpId="0" animBg="1"/>
      <p:bldP spid="343114" grpId="0" animBg="1"/>
      <p:bldP spid="343115" grpId="0" animBg="1"/>
      <p:bldP spid="343116" grpId="0" animBg="1"/>
      <p:bldP spid="3431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900-47CD-4DF6-B380-366288E6E372}" type="slidenum">
              <a:rPr lang="en-US"/>
              <a:pPr/>
              <a:t>39</a:t>
            </a:fld>
            <a:r>
              <a:rPr lang="en-US"/>
              <a:t>/19</a:t>
            </a:r>
          </a:p>
        </p:txBody>
      </p:sp>
      <p:sp>
        <p:nvSpPr>
          <p:cNvPr id="344066" name="AutoShape 2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84138" y="87313"/>
            <a:ext cx="8942387" cy="6665912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1258888" y="715963"/>
            <a:ext cx="7667625" cy="528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>
            <a:off x="1258888" y="5130800"/>
            <a:ext cx="76676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1258888" y="4240213"/>
            <a:ext cx="7667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1258888" y="3368675"/>
            <a:ext cx="76676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1258888" y="2478088"/>
            <a:ext cx="7667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1258888" y="1604963"/>
            <a:ext cx="7667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1258888" y="715963"/>
            <a:ext cx="7667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1258888" y="715963"/>
            <a:ext cx="7667625" cy="5286375"/>
          </a:xfrm>
          <a:prstGeom prst="rect">
            <a:avLst/>
          </a:prstGeom>
          <a:noFill/>
          <a:ln w="1746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1258888" y="715963"/>
            <a:ext cx="1587" cy="5286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7" name="Line 13"/>
          <p:cNvSpPr>
            <a:spLocks noChangeShapeType="1"/>
          </p:cNvSpPr>
          <p:nvPr/>
        </p:nvSpPr>
        <p:spPr bwMode="auto">
          <a:xfrm>
            <a:off x="1190625" y="6002338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1190625" y="5130800"/>
            <a:ext cx="682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1190625" y="4240213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>
            <a:off x="1190625" y="3368675"/>
            <a:ext cx="682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1" name="Line 17"/>
          <p:cNvSpPr>
            <a:spLocks noChangeShapeType="1"/>
          </p:cNvSpPr>
          <p:nvPr/>
        </p:nvSpPr>
        <p:spPr bwMode="auto">
          <a:xfrm>
            <a:off x="1190625" y="2478088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2" name="Line 18"/>
          <p:cNvSpPr>
            <a:spLocks noChangeShapeType="1"/>
          </p:cNvSpPr>
          <p:nvPr/>
        </p:nvSpPr>
        <p:spPr bwMode="auto">
          <a:xfrm>
            <a:off x="1190625" y="1604963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1190625" y="715963"/>
            <a:ext cx="682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>
            <a:off x="1258888" y="6002338"/>
            <a:ext cx="76676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 flipV="1">
            <a:off x="1258888" y="600233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 flipV="1">
            <a:off x="2784475" y="6002338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 flipV="1">
            <a:off x="4329113" y="600233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 flipV="1">
            <a:off x="5856288" y="600233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9" name="Line 25"/>
          <p:cNvSpPr>
            <a:spLocks noChangeShapeType="1"/>
          </p:cNvSpPr>
          <p:nvPr/>
        </p:nvSpPr>
        <p:spPr bwMode="auto">
          <a:xfrm flipV="1">
            <a:off x="7399338" y="600233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0" name="Line 26"/>
          <p:cNvSpPr>
            <a:spLocks noChangeShapeType="1"/>
          </p:cNvSpPr>
          <p:nvPr/>
        </p:nvSpPr>
        <p:spPr bwMode="auto">
          <a:xfrm flipV="1">
            <a:off x="8926513" y="6002338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1" name="Line 27"/>
          <p:cNvSpPr>
            <a:spLocks noChangeShapeType="1"/>
          </p:cNvSpPr>
          <p:nvPr/>
        </p:nvSpPr>
        <p:spPr bwMode="auto">
          <a:xfrm flipV="1">
            <a:off x="2030413" y="5078413"/>
            <a:ext cx="1527175" cy="71596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2" name="Line 28"/>
          <p:cNvSpPr>
            <a:spLocks noChangeShapeType="1"/>
          </p:cNvSpPr>
          <p:nvPr/>
        </p:nvSpPr>
        <p:spPr bwMode="auto">
          <a:xfrm flipV="1">
            <a:off x="3557588" y="4100513"/>
            <a:ext cx="1543050" cy="9779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3" name="Line 29"/>
          <p:cNvSpPr>
            <a:spLocks noChangeShapeType="1"/>
          </p:cNvSpPr>
          <p:nvPr/>
        </p:nvSpPr>
        <p:spPr bwMode="auto">
          <a:xfrm flipV="1">
            <a:off x="5100638" y="2722563"/>
            <a:ext cx="1527175" cy="13779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4" name="Line 30"/>
          <p:cNvSpPr>
            <a:spLocks noChangeShapeType="1"/>
          </p:cNvSpPr>
          <p:nvPr/>
        </p:nvSpPr>
        <p:spPr bwMode="auto">
          <a:xfrm flipV="1">
            <a:off x="6627813" y="1100138"/>
            <a:ext cx="1527175" cy="162242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5" name="Line 31"/>
          <p:cNvSpPr>
            <a:spLocks noChangeShapeType="1"/>
          </p:cNvSpPr>
          <p:nvPr/>
        </p:nvSpPr>
        <p:spPr bwMode="auto">
          <a:xfrm flipV="1">
            <a:off x="2030413" y="5759450"/>
            <a:ext cx="1527175" cy="87313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6" name="Line 32"/>
          <p:cNvSpPr>
            <a:spLocks noChangeShapeType="1"/>
          </p:cNvSpPr>
          <p:nvPr/>
        </p:nvSpPr>
        <p:spPr bwMode="auto">
          <a:xfrm flipV="1">
            <a:off x="3557588" y="5619750"/>
            <a:ext cx="1543050" cy="1397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 flipV="1">
            <a:off x="5100638" y="5445125"/>
            <a:ext cx="1527175" cy="174625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 flipV="1">
            <a:off x="6627813" y="5270500"/>
            <a:ext cx="1527175" cy="174625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4133" name="Group 69"/>
          <p:cNvGrpSpPr>
            <a:grpSpLocks/>
          </p:cNvGrpSpPr>
          <p:nvPr/>
        </p:nvGrpSpPr>
        <p:grpSpPr bwMode="auto">
          <a:xfrm>
            <a:off x="2030413" y="5078413"/>
            <a:ext cx="6124575" cy="768350"/>
            <a:chOff x="1279" y="3199"/>
            <a:chExt cx="3858" cy="484"/>
          </a:xfrm>
        </p:grpSpPr>
        <p:sp>
          <p:nvSpPr>
            <p:cNvPr id="344099" name="Line 35"/>
            <p:cNvSpPr>
              <a:spLocks noChangeShapeType="1"/>
            </p:cNvSpPr>
            <p:nvPr/>
          </p:nvSpPr>
          <p:spPr bwMode="auto">
            <a:xfrm flipV="1">
              <a:off x="1279" y="3617"/>
              <a:ext cx="962" cy="66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0" name="Line 36"/>
            <p:cNvSpPr>
              <a:spLocks noChangeShapeType="1"/>
            </p:cNvSpPr>
            <p:nvPr/>
          </p:nvSpPr>
          <p:spPr bwMode="auto">
            <a:xfrm flipV="1">
              <a:off x="2241" y="3529"/>
              <a:ext cx="972" cy="88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1" name="Line 37"/>
            <p:cNvSpPr>
              <a:spLocks noChangeShapeType="1"/>
            </p:cNvSpPr>
            <p:nvPr/>
          </p:nvSpPr>
          <p:spPr bwMode="auto">
            <a:xfrm flipV="1">
              <a:off x="3213" y="3375"/>
              <a:ext cx="962" cy="154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2" name="Line 38"/>
            <p:cNvSpPr>
              <a:spLocks noChangeShapeType="1"/>
            </p:cNvSpPr>
            <p:nvPr/>
          </p:nvSpPr>
          <p:spPr bwMode="auto">
            <a:xfrm flipV="1">
              <a:off x="4175" y="3199"/>
              <a:ext cx="962" cy="176"/>
            </a:xfrm>
            <a:prstGeom prst="line">
              <a:avLst/>
            </a:prstGeom>
            <a:noFill/>
            <a:ln w="508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4134" name="Group 70"/>
          <p:cNvGrpSpPr>
            <a:grpSpLocks/>
          </p:cNvGrpSpPr>
          <p:nvPr/>
        </p:nvGrpSpPr>
        <p:grpSpPr bwMode="auto">
          <a:xfrm>
            <a:off x="2030413" y="3611563"/>
            <a:ext cx="6124575" cy="2217737"/>
            <a:chOff x="1279" y="2275"/>
            <a:chExt cx="3858" cy="1397"/>
          </a:xfrm>
        </p:grpSpPr>
        <p:sp>
          <p:nvSpPr>
            <p:cNvPr id="344103" name="Line 39"/>
            <p:cNvSpPr>
              <a:spLocks noChangeShapeType="1"/>
            </p:cNvSpPr>
            <p:nvPr/>
          </p:nvSpPr>
          <p:spPr bwMode="auto">
            <a:xfrm flipV="1">
              <a:off x="1279" y="3463"/>
              <a:ext cx="962" cy="20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4" name="Line 40"/>
            <p:cNvSpPr>
              <a:spLocks noChangeShapeType="1"/>
            </p:cNvSpPr>
            <p:nvPr/>
          </p:nvSpPr>
          <p:spPr bwMode="auto">
            <a:xfrm flipV="1">
              <a:off x="2241" y="3210"/>
              <a:ext cx="972" cy="25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5" name="Line 41"/>
            <p:cNvSpPr>
              <a:spLocks noChangeShapeType="1"/>
            </p:cNvSpPr>
            <p:nvPr/>
          </p:nvSpPr>
          <p:spPr bwMode="auto">
            <a:xfrm flipV="1">
              <a:off x="3213" y="2781"/>
              <a:ext cx="962" cy="42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06" name="Line 42"/>
            <p:cNvSpPr>
              <a:spLocks noChangeShapeType="1"/>
            </p:cNvSpPr>
            <p:nvPr/>
          </p:nvSpPr>
          <p:spPr bwMode="auto">
            <a:xfrm flipV="1">
              <a:off x="4175" y="2275"/>
              <a:ext cx="962" cy="50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2684463" y="227013"/>
            <a:ext cx="5054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b="1">
                <a:solidFill>
                  <a:srgbClr val="000000"/>
                </a:solidFill>
                <a:latin typeface="Arial" charset="0"/>
              </a:rPr>
              <a:t>Distance Prefetching (Memory Traffic)</a:t>
            </a:r>
            <a:endParaRPr lang="en-US"/>
          </a:p>
        </p:txBody>
      </p: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771525" y="5864225"/>
            <a:ext cx="330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0%</a:t>
            </a:r>
            <a:endParaRPr lang="en-US"/>
          </a:p>
        </p:txBody>
      </p:sp>
      <p:sp>
        <p:nvSpPr>
          <p:cNvPr id="344109" name="Rectangle 45"/>
          <p:cNvSpPr>
            <a:spLocks noChangeArrowheads="1"/>
          </p:cNvSpPr>
          <p:nvPr/>
        </p:nvSpPr>
        <p:spPr bwMode="auto">
          <a:xfrm>
            <a:off x="654050" y="4991100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30%</a:t>
            </a:r>
            <a:endParaRPr lang="en-US"/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654050" y="4100513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60%</a:t>
            </a:r>
            <a:endParaRPr lang="en-US"/>
          </a:p>
        </p:txBody>
      </p:sp>
      <p:sp>
        <p:nvSpPr>
          <p:cNvPr id="344111" name="Rectangle 47"/>
          <p:cNvSpPr>
            <a:spLocks noChangeArrowheads="1"/>
          </p:cNvSpPr>
          <p:nvPr/>
        </p:nvSpPr>
        <p:spPr bwMode="auto">
          <a:xfrm>
            <a:off x="654050" y="3228975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90%</a:t>
            </a:r>
            <a:endParaRPr lang="en-US"/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536575" y="2338388"/>
            <a:ext cx="58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120%</a:t>
            </a:r>
            <a:endParaRPr lang="en-US"/>
          </a:p>
        </p:txBody>
      </p:sp>
      <p:sp>
        <p:nvSpPr>
          <p:cNvPr id="344113" name="Rectangle 49"/>
          <p:cNvSpPr>
            <a:spLocks noChangeArrowheads="1"/>
          </p:cNvSpPr>
          <p:nvPr/>
        </p:nvSpPr>
        <p:spPr bwMode="auto">
          <a:xfrm>
            <a:off x="536575" y="1465263"/>
            <a:ext cx="58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150%</a:t>
            </a:r>
            <a:endParaRPr lang="en-US"/>
          </a:p>
        </p:txBody>
      </p:sp>
      <p:sp>
        <p:nvSpPr>
          <p:cNvPr id="344114" name="Rectangle 50"/>
          <p:cNvSpPr>
            <a:spLocks noChangeArrowheads="1"/>
          </p:cNvSpPr>
          <p:nvPr/>
        </p:nvSpPr>
        <p:spPr bwMode="auto">
          <a:xfrm>
            <a:off x="536575" y="576263"/>
            <a:ext cx="58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180%</a:t>
            </a:r>
            <a:endParaRPr lang="en-US"/>
          </a:p>
        </p:txBody>
      </p:sp>
      <p:sp>
        <p:nvSpPr>
          <p:cNvPr id="344115" name="Rectangle 51"/>
          <p:cNvSpPr>
            <a:spLocks noChangeArrowheads="1"/>
          </p:cNvSpPr>
          <p:nvPr/>
        </p:nvSpPr>
        <p:spPr bwMode="auto">
          <a:xfrm>
            <a:off x="1979613" y="612457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344116" name="Rectangle 52"/>
          <p:cNvSpPr>
            <a:spLocks noChangeArrowheads="1"/>
          </p:cNvSpPr>
          <p:nvPr/>
        </p:nvSpPr>
        <p:spPr bwMode="auto">
          <a:xfrm>
            <a:off x="3506788" y="612457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344117" name="Rectangle 53"/>
          <p:cNvSpPr>
            <a:spLocks noChangeArrowheads="1"/>
          </p:cNvSpPr>
          <p:nvPr/>
        </p:nvSpPr>
        <p:spPr bwMode="auto">
          <a:xfrm>
            <a:off x="5049838" y="612457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344118" name="Rectangle 54"/>
          <p:cNvSpPr>
            <a:spLocks noChangeArrowheads="1"/>
          </p:cNvSpPr>
          <p:nvPr/>
        </p:nvSpPr>
        <p:spPr bwMode="auto">
          <a:xfrm>
            <a:off x="6577013" y="6124575"/>
            <a:ext cx="127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344119" name="Rectangle 55"/>
          <p:cNvSpPr>
            <a:spLocks noChangeArrowheads="1"/>
          </p:cNvSpPr>
          <p:nvPr/>
        </p:nvSpPr>
        <p:spPr bwMode="auto">
          <a:xfrm>
            <a:off x="8037513" y="6124575"/>
            <a:ext cx="25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344120" name="Rectangle 56"/>
          <p:cNvSpPr>
            <a:spLocks noChangeArrowheads="1"/>
          </p:cNvSpPr>
          <p:nvPr/>
        </p:nvSpPr>
        <p:spPr bwMode="auto">
          <a:xfrm>
            <a:off x="3675063" y="6403975"/>
            <a:ext cx="1752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Prefetch Degree</a:t>
            </a:r>
            <a:endParaRPr lang="en-US"/>
          </a:p>
        </p:txBody>
      </p:sp>
      <p:sp>
        <p:nvSpPr>
          <p:cNvPr id="344121" name="Rectangle 57"/>
          <p:cNvSpPr>
            <a:spLocks noChangeArrowheads="1"/>
          </p:cNvSpPr>
          <p:nvPr/>
        </p:nvSpPr>
        <p:spPr bwMode="auto">
          <a:xfrm>
            <a:off x="1258888" y="715963"/>
            <a:ext cx="2600325" cy="1185862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4122" name="Line 58"/>
          <p:cNvSpPr>
            <a:spLocks noChangeShapeType="1"/>
          </p:cNvSpPr>
          <p:nvPr/>
        </p:nvSpPr>
        <p:spPr bwMode="auto">
          <a:xfrm>
            <a:off x="1744663" y="873125"/>
            <a:ext cx="403225" cy="158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23" name="Rectangle 59"/>
          <p:cNvSpPr>
            <a:spLocks noChangeArrowheads="1"/>
          </p:cNvSpPr>
          <p:nvPr/>
        </p:nvSpPr>
        <p:spPr bwMode="auto">
          <a:xfrm>
            <a:off x="2198688" y="733425"/>
            <a:ext cx="1320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Table (width)</a:t>
            </a:r>
            <a:endParaRPr lang="en-US"/>
          </a:p>
        </p:txBody>
      </p:sp>
      <p:sp>
        <p:nvSpPr>
          <p:cNvPr id="344124" name="Line 60"/>
          <p:cNvSpPr>
            <a:spLocks noChangeShapeType="1"/>
          </p:cNvSpPr>
          <p:nvPr/>
        </p:nvSpPr>
        <p:spPr bwMode="auto">
          <a:xfrm>
            <a:off x="1744663" y="1152525"/>
            <a:ext cx="403225" cy="1588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25" name="Rectangle 61"/>
          <p:cNvSpPr>
            <a:spLocks noChangeArrowheads="1"/>
          </p:cNvSpPr>
          <p:nvPr/>
        </p:nvSpPr>
        <p:spPr bwMode="auto">
          <a:xfrm>
            <a:off x="2198688" y="1012825"/>
            <a:ext cx="1244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(width)</a:t>
            </a:r>
            <a:endParaRPr lang="en-US"/>
          </a:p>
        </p:txBody>
      </p:sp>
      <p:sp>
        <p:nvSpPr>
          <p:cNvPr id="344126" name="Line 62"/>
          <p:cNvSpPr>
            <a:spLocks noChangeShapeType="1"/>
          </p:cNvSpPr>
          <p:nvPr/>
        </p:nvSpPr>
        <p:spPr bwMode="auto">
          <a:xfrm>
            <a:off x="1744663" y="1430338"/>
            <a:ext cx="403225" cy="1587"/>
          </a:xfrm>
          <a:prstGeom prst="line">
            <a:avLst/>
          </a:prstGeom>
          <a:noFill/>
          <a:ln w="508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27" name="Rectangle 63"/>
          <p:cNvSpPr>
            <a:spLocks noChangeArrowheads="1"/>
          </p:cNvSpPr>
          <p:nvPr/>
        </p:nvSpPr>
        <p:spPr bwMode="auto">
          <a:xfrm>
            <a:off x="2198688" y="1290638"/>
            <a:ext cx="1282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(depth)</a:t>
            </a:r>
            <a:endParaRPr lang="en-US"/>
          </a:p>
        </p:txBody>
      </p:sp>
      <p:sp>
        <p:nvSpPr>
          <p:cNvPr id="344128" name="Line 64"/>
          <p:cNvSpPr>
            <a:spLocks noChangeShapeType="1"/>
          </p:cNvSpPr>
          <p:nvPr/>
        </p:nvSpPr>
        <p:spPr bwMode="auto">
          <a:xfrm>
            <a:off x="1744663" y="1709738"/>
            <a:ext cx="403225" cy="158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29" name="Rectangle 65"/>
          <p:cNvSpPr>
            <a:spLocks noChangeArrowheads="1"/>
          </p:cNvSpPr>
          <p:nvPr/>
        </p:nvSpPr>
        <p:spPr bwMode="auto">
          <a:xfrm>
            <a:off x="2198688" y="1570038"/>
            <a:ext cx="1333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GHB (hybrid)</a:t>
            </a:r>
            <a:endParaRPr lang="en-US"/>
          </a:p>
        </p:txBody>
      </p:sp>
      <p:sp>
        <p:nvSpPr>
          <p:cNvPr id="344130" name="Rectangle 66"/>
          <p:cNvSpPr>
            <a:spLocks noChangeArrowheads="1"/>
          </p:cNvSpPr>
          <p:nvPr/>
        </p:nvSpPr>
        <p:spPr bwMode="auto">
          <a:xfrm>
            <a:off x="84138" y="87313"/>
            <a:ext cx="8942387" cy="666591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31" name="Rectangle 67"/>
          <p:cNvSpPr>
            <a:spLocks noChangeArrowheads="1"/>
          </p:cNvSpPr>
          <p:nvPr/>
        </p:nvSpPr>
        <p:spPr bwMode="auto">
          <a:xfrm>
            <a:off x="168275" y="1692275"/>
            <a:ext cx="385763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32" name="Rectangle 68"/>
          <p:cNvSpPr>
            <a:spLocks noChangeArrowheads="1"/>
          </p:cNvSpPr>
          <p:nvPr/>
        </p:nvSpPr>
        <p:spPr bwMode="auto">
          <a:xfrm rot="16200000">
            <a:off x="-1101725" y="3551238"/>
            <a:ext cx="289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Increase in Memory Traffic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228600" y="-4644"/>
            <a:ext cx="8915400" cy="10668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E46C0A"/>
                </a:solidFill>
                <a:latin typeface="Garamond"/>
                <a:cs typeface="Garamond"/>
              </a:rPr>
              <a:t>How a HW </a:t>
            </a:r>
            <a:r>
              <a:rPr lang="en-US" sz="4000" b="1" dirty="0" err="1">
                <a:solidFill>
                  <a:srgbClr val="E46C0A"/>
                </a:solidFill>
                <a:latin typeface="Garamond"/>
                <a:cs typeface="Garamond"/>
              </a:rPr>
              <a:t>Prefetcher</a:t>
            </a:r>
            <a:r>
              <a:rPr lang="en-US" sz="4000" b="1" dirty="0">
                <a:solidFill>
                  <a:srgbClr val="E46C0A"/>
                </a:solidFill>
                <a:latin typeface="Garamond"/>
                <a:cs typeface="Garamond"/>
              </a:rPr>
              <a:t> Fits in the Memory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" y="1330325"/>
            <a:ext cx="33083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60" y="1265238"/>
            <a:ext cx="4545013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C92C-2C8F-4A24-A2C8-615E6157109C}" type="slidenum">
              <a:rPr lang="en-US"/>
              <a:pPr/>
              <a:t>40</a:t>
            </a:fld>
            <a:r>
              <a:rPr lang="en-US"/>
              <a:t>/19</a:t>
            </a:r>
          </a:p>
        </p:txBody>
      </p:sp>
      <p:pic>
        <p:nvPicPr>
          <p:cNvPr id="3266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792913"/>
          </a:xfrm>
          <a:noFill/>
          <a:ln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Content Directed Prefetching 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specialized prefetcher for pointer values 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Cooksey et al., 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 stateless, content-directed data prefetching mechanism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 ASPLOS 2002.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Identify pointers among all values in a fetched cache block and issue prefetch requests for them.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No need to memorize/record past addresses!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+ Can eliminate compulsory misses (never-seen pointers)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-- Indiscriminately prefetches </a:t>
            </a:r>
            <a:r>
              <a:rPr lang="en-US" i="1"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pointers in a cache block</a:t>
            </a:r>
          </a:p>
          <a:p>
            <a:endParaRPr lang="en-US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to identify pointer addresses: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Compare address sized values within cache block with cache block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address </a:t>
            </a:r>
            <a:r>
              <a:rPr lang="en-US" altLang="ja-JP">
                <a:latin typeface="Tahoma" charset="0"/>
                <a:ea typeface="ＭＳ Ｐゴシック" charset="0"/>
                <a:sym typeface="Wingdings" charset="0"/>
              </a:rPr>
              <a:t> if most-significant few bits match, pointer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5EF525-68CD-EE4D-8CDF-9E69CDE7472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2" name="Horizontal Scroll 1"/>
          <p:cNvSpPr/>
          <p:nvPr/>
        </p:nvSpPr>
        <p:spPr bwMode="auto">
          <a:xfrm>
            <a:off x="228600" y="6400800"/>
            <a:ext cx="5181600" cy="457200"/>
          </a:xfrm>
          <a:prstGeom prst="horizontalScroll">
            <a:avLst/>
          </a:prstGeom>
          <a:solidFill>
            <a:srgbClr val="C0C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Source: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Onur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Mutlu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, CMU, ECE-740, Fall-2011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17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Content Directed Prefetching (II)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84D8FF-29BA-C84A-928A-B46BF40311EA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42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429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573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35263" y="1773238"/>
            <a:ext cx="950912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671888" y="1773238"/>
            <a:ext cx="928687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05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149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93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43775" y="1773238"/>
            <a:ext cx="914400" cy="381000"/>
          </a:xfrm>
          <a:prstGeom prst="rect">
            <a:avLst/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63825" y="1808163"/>
            <a:ext cx="1116013" cy="304800"/>
          </a:xfrm>
          <a:prstGeom prst="rect">
            <a:avLst/>
          </a:prstGeom>
          <a:solidFill>
            <a:srgbClr val="CCFF33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x40373551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041525" y="4800600"/>
            <a:ext cx="16002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L2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165725" y="4800600"/>
            <a:ext cx="30480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DRAM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657600" y="4708525"/>
            <a:ext cx="1508125" cy="565150"/>
          </a:xfrm>
          <a:prstGeom prst="leftArrow">
            <a:avLst>
              <a:gd name="adj1" fmla="val 50000"/>
              <a:gd name="adj2" fmla="val 66713"/>
            </a:avLst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747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6605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2033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46125" y="5257800"/>
            <a:ext cx="2286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1355725" y="5418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0227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7085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2513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794125" y="5303838"/>
            <a:ext cx="228600" cy="7159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50201" name="Text Box 27"/>
          <p:cNvSpPr txBox="1">
            <a:spLocks noChangeArrowheads="1"/>
          </p:cNvSpPr>
          <p:nvPr/>
        </p:nvSpPr>
        <p:spPr bwMode="auto">
          <a:xfrm>
            <a:off x="4403725" y="543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50202" name="Group 51"/>
          <p:cNvGrpSpPr>
            <a:grpSpLocks/>
          </p:cNvGrpSpPr>
          <p:nvPr/>
        </p:nvGrpSpPr>
        <p:grpSpPr bwMode="auto">
          <a:xfrm>
            <a:off x="1241425" y="2493963"/>
            <a:ext cx="317500" cy="366712"/>
            <a:chOff x="778" y="1555"/>
            <a:chExt cx="200" cy="231"/>
          </a:xfrm>
        </p:grpSpPr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778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778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50203" name="Group 52"/>
          <p:cNvGrpSpPr>
            <a:grpSpLocks/>
          </p:cNvGrpSpPr>
          <p:nvPr/>
        </p:nvGrpSpPr>
        <p:grpSpPr bwMode="auto">
          <a:xfrm>
            <a:off x="2151063" y="2493963"/>
            <a:ext cx="317500" cy="366712"/>
            <a:chOff x="1354" y="1555"/>
            <a:chExt cx="200" cy="231"/>
          </a:xfrm>
        </p:grpSpPr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135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35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50204" name="Group 53"/>
          <p:cNvGrpSpPr>
            <a:grpSpLocks/>
          </p:cNvGrpSpPr>
          <p:nvPr/>
        </p:nvGrpSpPr>
        <p:grpSpPr bwMode="auto">
          <a:xfrm>
            <a:off x="3078163" y="2493963"/>
            <a:ext cx="317500" cy="366712"/>
            <a:chOff x="1987" y="1555"/>
            <a:chExt cx="200" cy="23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87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987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50205" name="Group 54"/>
          <p:cNvGrpSpPr>
            <a:grpSpLocks/>
          </p:cNvGrpSpPr>
          <p:nvPr/>
        </p:nvGrpSpPr>
        <p:grpSpPr bwMode="auto">
          <a:xfrm>
            <a:off x="3978275" y="2493963"/>
            <a:ext cx="317500" cy="366712"/>
            <a:chOff x="2534" y="1555"/>
            <a:chExt cx="200" cy="231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53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53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50206" name="Group 55"/>
          <p:cNvGrpSpPr>
            <a:grpSpLocks/>
          </p:cNvGrpSpPr>
          <p:nvPr/>
        </p:nvGrpSpPr>
        <p:grpSpPr bwMode="auto">
          <a:xfrm>
            <a:off x="4878388" y="2493963"/>
            <a:ext cx="354012" cy="366712"/>
            <a:chOff x="3110" y="1555"/>
            <a:chExt cx="200" cy="231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110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110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5815013" y="254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815013" y="24939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=</a:t>
            </a:r>
          </a:p>
        </p:txBody>
      </p:sp>
      <p:grpSp>
        <p:nvGrpSpPr>
          <p:cNvPr id="50209" name="Group 57"/>
          <p:cNvGrpSpPr>
            <a:grpSpLocks/>
          </p:cNvGrpSpPr>
          <p:nvPr/>
        </p:nvGrpSpPr>
        <p:grpSpPr bwMode="auto">
          <a:xfrm>
            <a:off x="6724650" y="2447925"/>
            <a:ext cx="317500" cy="366713"/>
            <a:chOff x="4234" y="1555"/>
            <a:chExt cx="200" cy="231"/>
          </a:xfrm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423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234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grpSp>
        <p:nvGrpSpPr>
          <p:cNvPr id="50210" name="Group 58"/>
          <p:cNvGrpSpPr>
            <a:grpSpLocks/>
          </p:cNvGrpSpPr>
          <p:nvPr/>
        </p:nvGrpSpPr>
        <p:grpSpPr bwMode="auto">
          <a:xfrm>
            <a:off x="7650163" y="2457450"/>
            <a:ext cx="317500" cy="366713"/>
            <a:chOff x="4838" y="1555"/>
            <a:chExt cx="200" cy="231"/>
          </a:xfrm>
        </p:grpSpPr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4838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4838" y="155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  <a:ea typeface="ＭＳ Ｐゴシック" charset="0"/>
                  <a:cs typeface="Arial" pitchFamily="34" charset="0"/>
                </a:rPr>
                <a:t>=</a:t>
              </a:r>
            </a:p>
          </p:txBody>
        </p:sp>
      </p:grpSp>
      <p:cxnSp>
        <p:nvCxnSpPr>
          <p:cNvPr id="50211" name="AutoShape 45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4160838" y="3978275"/>
            <a:ext cx="503237" cy="868363"/>
          </a:xfrm>
          <a:prstGeom prst="upArrow">
            <a:avLst>
              <a:gd name="adj1" fmla="val 50000"/>
              <a:gd name="adj2" fmla="val 43139"/>
            </a:avLst>
          </a:prstGeom>
          <a:solidFill>
            <a:srgbClr val="FE6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cxnSp>
        <p:nvCxnSpPr>
          <p:cNvPr id="50213" name="AutoShape 49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4" name="AutoShape 50"/>
          <p:cNvCxnSpPr>
            <a:cxnSpLocks noChangeShapeType="1"/>
          </p:cNvCxnSpPr>
          <p:nvPr/>
        </p:nvCxnSpPr>
        <p:spPr bwMode="auto">
          <a:xfrm>
            <a:off x="303213" y="2711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73"/>
          <p:cNvCxnSpPr>
            <a:cxnSpLocks noChangeShapeType="1"/>
          </p:cNvCxnSpPr>
          <p:nvPr/>
        </p:nvCxnSpPr>
        <p:spPr bwMode="auto">
          <a:xfrm>
            <a:off x="622300" y="3054350"/>
            <a:ext cx="6750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Group 77"/>
          <p:cNvGrpSpPr>
            <a:grpSpLocks/>
          </p:cNvGrpSpPr>
          <p:nvPr/>
        </p:nvGrpSpPr>
        <p:grpSpPr bwMode="auto">
          <a:xfrm>
            <a:off x="954088" y="2690813"/>
            <a:ext cx="287337" cy="360362"/>
            <a:chOff x="612" y="1661"/>
            <a:chExt cx="181" cy="227"/>
          </a:xfrm>
        </p:grpSpPr>
        <p:cxnSp>
          <p:nvCxnSpPr>
            <p:cNvPr id="50266" name="AutoShape 75"/>
            <p:cNvCxnSpPr>
              <a:cxnSpLocks noChangeShapeType="1"/>
              <a:endCxn id="29" idx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7" name="AutoShape 76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78"/>
          <p:cNvGrpSpPr>
            <a:grpSpLocks/>
          </p:cNvGrpSpPr>
          <p:nvPr/>
        </p:nvGrpSpPr>
        <p:grpSpPr bwMode="auto">
          <a:xfrm>
            <a:off x="1854200" y="2690813"/>
            <a:ext cx="287338" cy="360362"/>
            <a:chOff x="612" y="1661"/>
            <a:chExt cx="181" cy="227"/>
          </a:xfrm>
        </p:grpSpPr>
        <p:cxnSp>
          <p:nvCxnSpPr>
            <p:cNvPr id="50264" name="AutoShape 79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5" name="AutoShape 80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2790825" y="2690813"/>
            <a:ext cx="287338" cy="360362"/>
            <a:chOff x="612" y="1661"/>
            <a:chExt cx="181" cy="227"/>
          </a:xfrm>
        </p:grpSpPr>
        <p:cxnSp>
          <p:nvCxnSpPr>
            <p:cNvPr id="50262" name="AutoShape 82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3" name="AutoShape 83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Group 84"/>
          <p:cNvGrpSpPr>
            <a:grpSpLocks/>
          </p:cNvGrpSpPr>
          <p:nvPr/>
        </p:nvGrpSpPr>
        <p:grpSpPr bwMode="auto">
          <a:xfrm>
            <a:off x="3690938" y="2692400"/>
            <a:ext cx="287337" cy="360363"/>
            <a:chOff x="612" y="1661"/>
            <a:chExt cx="181" cy="227"/>
          </a:xfrm>
        </p:grpSpPr>
        <p:cxnSp>
          <p:nvCxnSpPr>
            <p:cNvPr id="50260" name="AutoShape 85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1" name="AutoShape 86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87"/>
          <p:cNvGrpSpPr>
            <a:grpSpLocks/>
          </p:cNvGrpSpPr>
          <p:nvPr/>
        </p:nvGrpSpPr>
        <p:grpSpPr bwMode="auto">
          <a:xfrm>
            <a:off x="4591050" y="2700338"/>
            <a:ext cx="287338" cy="360362"/>
            <a:chOff x="612" y="1661"/>
            <a:chExt cx="181" cy="227"/>
          </a:xfrm>
        </p:grpSpPr>
        <p:cxnSp>
          <p:nvCxnSpPr>
            <p:cNvPr id="50258" name="AutoShape 88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89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90"/>
          <p:cNvGrpSpPr>
            <a:grpSpLocks/>
          </p:cNvGrpSpPr>
          <p:nvPr/>
        </p:nvGrpSpPr>
        <p:grpSpPr bwMode="auto">
          <a:xfrm>
            <a:off x="5526088" y="2681288"/>
            <a:ext cx="287337" cy="360362"/>
            <a:chOff x="612" y="1661"/>
            <a:chExt cx="181" cy="227"/>
          </a:xfrm>
        </p:grpSpPr>
        <p:cxnSp>
          <p:nvCxnSpPr>
            <p:cNvPr id="50256" name="AutoShape 91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92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Group 93"/>
          <p:cNvGrpSpPr>
            <a:grpSpLocks/>
          </p:cNvGrpSpPr>
          <p:nvPr/>
        </p:nvGrpSpPr>
        <p:grpSpPr bwMode="auto">
          <a:xfrm>
            <a:off x="6426200" y="2690813"/>
            <a:ext cx="287338" cy="360362"/>
            <a:chOff x="612" y="1661"/>
            <a:chExt cx="181" cy="227"/>
          </a:xfrm>
        </p:grpSpPr>
        <p:cxnSp>
          <p:nvCxnSpPr>
            <p:cNvPr id="50254" name="AutoShape 94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95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Group 96"/>
          <p:cNvGrpSpPr>
            <a:grpSpLocks/>
          </p:cNvGrpSpPr>
          <p:nvPr/>
        </p:nvGrpSpPr>
        <p:grpSpPr bwMode="auto">
          <a:xfrm>
            <a:off x="7372350" y="2692400"/>
            <a:ext cx="277813" cy="360363"/>
            <a:chOff x="612" y="1661"/>
            <a:chExt cx="181" cy="227"/>
          </a:xfrm>
        </p:grpSpPr>
        <p:cxnSp>
          <p:nvCxnSpPr>
            <p:cNvPr id="50252" name="AutoShape 97"/>
            <p:cNvCxnSpPr>
              <a:cxnSpLocks noChangeShapeType="1"/>
            </p:cNvCxnSpPr>
            <p:nvPr/>
          </p:nvCxnSpPr>
          <p:spPr bwMode="auto">
            <a:xfrm>
              <a:off x="612" y="1661"/>
              <a:ext cx="18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98"/>
            <p:cNvCxnSpPr>
              <a:cxnSpLocks noChangeShapeType="1"/>
            </p:cNvCxnSpPr>
            <p:nvPr/>
          </p:nvCxnSpPr>
          <p:spPr bwMode="auto">
            <a:xfrm>
              <a:off x="612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539750" y="1847850"/>
            <a:ext cx="45878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</a:t>
            </a:r>
            <a:r>
              <a:rPr lang="en-US" sz="12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31:20</a:t>
            </a:r>
            <a:r>
              <a:rPr lang="en-US" sz="18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]</a:t>
            </a:r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1258888" y="2133600"/>
            <a:ext cx="701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2159000" y="2133600"/>
            <a:ext cx="701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2" name="Text Box 117"/>
          <p:cNvSpPr txBox="1">
            <a:spLocks noChangeArrowheads="1"/>
          </p:cNvSpPr>
          <p:nvPr/>
        </p:nvSpPr>
        <p:spPr bwMode="auto">
          <a:xfrm>
            <a:off x="3095625" y="2133600"/>
            <a:ext cx="700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3" name="Text Box 118"/>
          <p:cNvSpPr txBox="1">
            <a:spLocks noChangeArrowheads="1"/>
          </p:cNvSpPr>
          <p:nvPr/>
        </p:nvSpPr>
        <p:spPr bwMode="auto">
          <a:xfrm>
            <a:off x="3995738" y="2133600"/>
            <a:ext cx="700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4" name="Text Box 119"/>
          <p:cNvSpPr txBox="1">
            <a:spLocks noChangeArrowheads="1"/>
          </p:cNvSpPr>
          <p:nvPr/>
        </p:nvSpPr>
        <p:spPr bwMode="auto">
          <a:xfrm>
            <a:off x="4932363" y="2133600"/>
            <a:ext cx="700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5" name="Text Box 120"/>
          <p:cNvSpPr txBox="1">
            <a:spLocks noChangeArrowheads="1"/>
          </p:cNvSpPr>
          <p:nvPr/>
        </p:nvSpPr>
        <p:spPr bwMode="auto">
          <a:xfrm>
            <a:off x="5832475" y="2133600"/>
            <a:ext cx="700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6" name="Text Box 121"/>
          <p:cNvSpPr txBox="1">
            <a:spLocks noChangeArrowheads="1"/>
          </p:cNvSpPr>
          <p:nvPr/>
        </p:nvSpPr>
        <p:spPr bwMode="auto">
          <a:xfrm>
            <a:off x="6732588" y="2135188"/>
            <a:ext cx="695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7" name="Text Box 122"/>
          <p:cNvSpPr txBox="1">
            <a:spLocks noChangeArrowheads="1"/>
          </p:cNvSpPr>
          <p:nvPr/>
        </p:nvSpPr>
        <p:spPr bwMode="auto">
          <a:xfrm>
            <a:off x="7740650" y="2124075"/>
            <a:ext cx="6429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1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[31:20]</a:t>
            </a:r>
          </a:p>
        </p:txBody>
      </p:sp>
      <p:sp>
        <p:nvSpPr>
          <p:cNvPr id="88" name="Line 130"/>
          <p:cNvSpPr>
            <a:spLocks noChangeShapeType="1"/>
          </p:cNvSpPr>
          <p:nvPr/>
        </p:nvSpPr>
        <p:spPr bwMode="auto">
          <a:xfrm>
            <a:off x="1393825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9" name="Line 131"/>
          <p:cNvSpPr>
            <a:spLocks noChangeShapeType="1"/>
          </p:cNvSpPr>
          <p:nvPr/>
        </p:nvSpPr>
        <p:spPr bwMode="auto">
          <a:xfrm>
            <a:off x="2308225" y="215900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0" name="Line 132"/>
          <p:cNvSpPr>
            <a:spLocks noChangeShapeType="1"/>
          </p:cNvSpPr>
          <p:nvPr/>
        </p:nvSpPr>
        <p:spPr bwMode="auto">
          <a:xfrm>
            <a:off x="4129088" y="2149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1" name="Line 133"/>
          <p:cNvSpPr>
            <a:spLocks noChangeShapeType="1"/>
          </p:cNvSpPr>
          <p:nvPr/>
        </p:nvSpPr>
        <p:spPr bwMode="auto">
          <a:xfrm>
            <a:off x="5051425" y="2149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2" name="Line 134"/>
          <p:cNvSpPr>
            <a:spLocks noChangeShapeType="1"/>
          </p:cNvSpPr>
          <p:nvPr/>
        </p:nvSpPr>
        <p:spPr bwMode="auto">
          <a:xfrm>
            <a:off x="3232150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3" name="Line 135"/>
          <p:cNvSpPr>
            <a:spLocks noChangeShapeType="1"/>
          </p:cNvSpPr>
          <p:nvPr/>
        </p:nvSpPr>
        <p:spPr bwMode="auto">
          <a:xfrm>
            <a:off x="5957888" y="21494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4" name="Line 137"/>
          <p:cNvSpPr>
            <a:spLocks noChangeShapeType="1"/>
          </p:cNvSpPr>
          <p:nvPr/>
        </p:nvSpPr>
        <p:spPr bwMode="auto">
          <a:xfrm flipH="1">
            <a:off x="6862763" y="2139950"/>
            <a:ext cx="9525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5" name="Line 138"/>
          <p:cNvSpPr>
            <a:spLocks noChangeShapeType="1"/>
          </p:cNvSpPr>
          <p:nvPr/>
        </p:nvSpPr>
        <p:spPr bwMode="auto">
          <a:xfrm>
            <a:off x="7804150" y="213995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6" name="Text Box 141"/>
          <p:cNvSpPr txBox="1">
            <a:spLocks noChangeArrowheads="1"/>
          </p:cNvSpPr>
          <p:nvPr/>
        </p:nvSpPr>
        <p:spPr bwMode="auto">
          <a:xfrm>
            <a:off x="5435600" y="1812925"/>
            <a:ext cx="10810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x80011100</a:t>
            </a:r>
          </a:p>
        </p:txBody>
      </p:sp>
      <p:sp>
        <p:nvSpPr>
          <p:cNvPr id="97" name="Line 145"/>
          <p:cNvSpPr>
            <a:spLocks noChangeShapeType="1"/>
          </p:cNvSpPr>
          <p:nvPr/>
        </p:nvSpPr>
        <p:spPr bwMode="auto">
          <a:xfrm>
            <a:off x="5976938" y="2852738"/>
            <a:ext cx="0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8" name="Text Box 146"/>
          <p:cNvSpPr txBox="1">
            <a:spLocks noChangeArrowheads="1"/>
          </p:cNvSpPr>
          <p:nvPr/>
        </p:nvSpPr>
        <p:spPr bwMode="auto">
          <a:xfrm>
            <a:off x="5940425" y="35306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Generate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FF0000"/>
                </a:solidFill>
              </a:rPr>
              <a:t>Prefetch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99" name="Rectangle 147"/>
          <p:cNvSpPr>
            <a:spLocks noChangeArrowheads="1"/>
          </p:cNvSpPr>
          <p:nvPr/>
        </p:nvSpPr>
        <p:spPr bwMode="auto">
          <a:xfrm>
            <a:off x="320675" y="1341438"/>
            <a:ext cx="8229600" cy="263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00" name="Line 148"/>
          <p:cNvSpPr>
            <a:spLocks noChangeShapeType="1"/>
          </p:cNvSpPr>
          <p:nvPr/>
        </p:nvSpPr>
        <p:spPr bwMode="auto">
          <a:xfrm flipH="1" flipV="1">
            <a:off x="611188" y="1736725"/>
            <a:ext cx="11112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01" name="Text Box 149"/>
          <p:cNvSpPr txBox="1">
            <a:spLocks noChangeArrowheads="1"/>
          </p:cNvSpPr>
          <p:nvPr/>
        </p:nvSpPr>
        <p:spPr bwMode="auto">
          <a:xfrm>
            <a:off x="417513" y="3194050"/>
            <a:ext cx="271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Virtual Address Predictor</a:t>
            </a:r>
          </a:p>
        </p:txBody>
      </p:sp>
      <p:sp>
        <p:nvSpPr>
          <p:cNvPr id="102" name="Text Box 150"/>
          <p:cNvSpPr txBox="1">
            <a:spLocks noChangeArrowheads="1"/>
          </p:cNvSpPr>
          <p:nvPr/>
        </p:nvSpPr>
        <p:spPr bwMode="auto">
          <a:xfrm>
            <a:off x="919163" y="4927600"/>
            <a:ext cx="110013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X80022220</a:t>
            </a:r>
          </a:p>
        </p:txBody>
      </p:sp>
      <p:sp>
        <p:nvSpPr>
          <p:cNvPr id="103" name="Text Box 152"/>
          <p:cNvSpPr txBox="1">
            <a:spLocks noChangeArrowheads="1"/>
          </p:cNvSpPr>
          <p:nvPr/>
        </p:nvSpPr>
        <p:spPr bwMode="auto">
          <a:xfrm>
            <a:off x="900113" y="1376363"/>
            <a:ext cx="819150" cy="366712"/>
          </a:xfrm>
          <a:prstGeom prst="rect">
            <a:avLst/>
          </a:prstGeom>
          <a:solidFill>
            <a:srgbClr val="FE67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22220</a:t>
            </a:r>
          </a:p>
        </p:txBody>
      </p:sp>
      <p:sp>
        <p:nvSpPr>
          <p:cNvPr id="104" name="Text Box 153"/>
          <p:cNvSpPr txBox="1">
            <a:spLocks noChangeArrowheads="1"/>
          </p:cNvSpPr>
          <p:nvPr/>
        </p:nvSpPr>
        <p:spPr bwMode="auto">
          <a:xfrm>
            <a:off x="358775" y="1376363"/>
            <a:ext cx="625475" cy="366712"/>
          </a:xfrm>
          <a:prstGeom prst="rect">
            <a:avLst/>
          </a:prstGeom>
          <a:solidFill>
            <a:srgbClr val="FE6700"/>
          </a:solidFill>
          <a:ln w="9525">
            <a:noFill/>
            <a:miter lim="800000"/>
            <a:headEnd/>
            <a:tailEnd/>
          </a:ln>
        </p:spPr>
        <p:txBody>
          <a:bodyPr wrap="none" r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X800</a:t>
            </a:r>
          </a:p>
        </p:txBody>
      </p:sp>
      <p:sp>
        <p:nvSpPr>
          <p:cNvPr id="105" name="Text Box 155"/>
          <p:cNvSpPr txBox="1">
            <a:spLocks noChangeArrowheads="1"/>
          </p:cNvSpPr>
          <p:nvPr/>
        </p:nvSpPr>
        <p:spPr bwMode="auto">
          <a:xfrm>
            <a:off x="5916613" y="1828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11100</a:t>
            </a:r>
          </a:p>
        </p:txBody>
      </p:sp>
      <p:sp>
        <p:nvSpPr>
          <p:cNvPr id="106" name="Text Box 156"/>
          <p:cNvSpPr txBox="1">
            <a:spLocks noChangeArrowheads="1"/>
          </p:cNvSpPr>
          <p:nvPr/>
        </p:nvSpPr>
        <p:spPr bwMode="auto">
          <a:xfrm>
            <a:off x="5532438" y="1828800"/>
            <a:ext cx="39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x800</a:t>
            </a:r>
          </a:p>
        </p:txBody>
      </p:sp>
      <p:sp>
        <p:nvSpPr>
          <p:cNvPr id="107" name="Horizontal Scroll 106"/>
          <p:cNvSpPr/>
          <p:nvPr/>
        </p:nvSpPr>
        <p:spPr bwMode="auto">
          <a:xfrm>
            <a:off x="228600" y="6400800"/>
            <a:ext cx="5181600" cy="457200"/>
          </a:xfrm>
          <a:prstGeom prst="horizontalScroll">
            <a:avLst/>
          </a:prstGeom>
          <a:solidFill>
            <a:srgbClr val="C0C0C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Source: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Onur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Mutlu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, CMU, ECE-740, Fall-2011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80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11111E-6 L 0.17813 -1.11111E-6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509 C 0.04861 0.09507 0.09688 0.19523 -0.00034 0.24034 C -0.09757 0.28545 -0.49896 0.22901 -0.58298 0.26486 C -0.66701 0.30072 -0.52066 0.41568 -0.50399 0.45547 " pathEditMode="relative" rAng="0" ptsTypes="aaaa">
                                      <p:cBhvr>
                                        <p:cTn id="2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51" grpId="0" animBg="1"/>
      <p:bldP spid="96" grpId="0" animBg="1"/>
      <p:bldP spid="96" grpId="1" animBg="1"/>
      <p:bldP spid="98" grpId="0"/>
      <p:bldP spid="102" grpId="0" animBg="1"/>
      <p:bldP spid="102" grpId="1" animBg="1"/>
      <p:bldP spid="102" grpId="2" animBg="1"/>
      <p:bldP spid="103" grpId="0" animBg="1"/>
      <p:bldP spid="104" grpId="0" animBg="1"/>
      <p:bldP spid="104" grpId="1" animBg="1"/>
      <p:bldP spid="105" grpId="0"/>
      <p:bldP spid="106" grpId="0"/>
      <p:bldP spid="10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Other  </a:t>
            </a:r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Prefetching </a:t>
            </a:r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Methods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Somogyi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al., </a:t>
            </a:r>
            <a:r>
              <a:rPr lang="ja-JP" altLang="en-US" dirty="0" smtClean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Spatio</a:t>
            </a:r>
            <a:r>
              <a:rPr lang="en-US" altLang="ja-JP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-Temporal Memory Streaming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,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ISCA 2007.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Idea: 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Combining spatial and temporal </a:t>
            </a:r>
            <a:r>
              <a:rPr lang="en-US" dirty="0" err="1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prefetch</a:t>
            </a:r>
            <a:r>
              <a:rPr lang="en-US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 predictors.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Temporal Predictor: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Recurring memory access sequences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Spatial Predictor: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Recurring data layouts (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structs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)  </a:t>
            </a: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Ishii et al., “</a:t>
            </a:r>
            <a:r>
              <a:rPr lang="en-US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Access Map Pattern Matching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” Jl. of ILP, 2011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Idea: Captures simple repeating access patterns through an array of 2 bit values.</a:t>
            </a:r>
          </a:p>
          <a:p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Shevgoor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, et al., “</a:t>
            </a:r>
            <a:r>
              <a:rPr lang="en-US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Variable Length Delta </a:t>
            </a:r>
            <a:r>
              <a:rPr lang="en-US" dirty="0" err="1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Prefetcher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”, Micro 2015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Idea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Learns multiple delta sequences from variable length Delta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istory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uffer (per page) </a:t>
            </a: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refetch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Championship, held along with ISCA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5EF525-68CD-EE4D-8CDF-9E69CDE7472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19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  <a:t>Prefetching: The Four Questions</a:t>
            </a:r>
            <a:b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</a:br>
            <a:endParaRPr lang="en-US" b="1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1232150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charset="0"/>
              </a:rPr>
              <a:t>What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</a:t>
            </a:r>
            <a:r>
              <a:rPr lang="en-US" dirty="0">
                <a:latin typeface="Tahoma" charset="0"/>
                <a:ea typeface="ＭＳ Ｐゴシック" charset="0"/>
              </a:rPr>
              <a:t> addresses to </a:t>
            </a:r>
            <a:r>
              <a:rPr lang="en-US" dirty="0" err="1">
                <a:latin typeface="Tahoma" charset="0"/>
                <a:ea typeface="ＭＳ Ｐゴシック" charset="0"/>
              </a:rPr>
              <a:t>prefetch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When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When</a:t>
            </a:r>
            <a:r>
              <a:rPr lang="en-US" dirty="0">
                <a:latin typeface="Tahoma" charset="0"/>
                <a:ea typeface="ＭＳ Ｐゴシック" charset="0"/>
              </a:rPr>
              <a:t> to initiate a </a:t>
            </a:r>
            <a:r>
              <a:rPr lang="en-US" dirty="0" err="1">
                <a:latin typeface="Tahoma" charset="0"/>
                <a:ea typeface="ＭＳ Ｐゴシック" charset="0"/>
              </a:rPr>
              <a:t>prefetch</a:t>
            </a:r>
            <a:r>
              <a:rPr lang="en-US" dirty="0">
                <a:latin typeface="Tahoma" charset="0"/>
                <a:ea typeface="ＭＳ Ｐゴシック" charset="0"/>
              </a:rPr>
              <a:t> request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Where</a:t>
            </a:r>
            <a:r>
              <a:rPr lang="en-US" dirty="0">
                <a:latin typeface="Tahoma" charset="0"/>
                <a:ea typeface="ＭＳ Ｐゴシック" charset="0"/>
              </a:rPr>
              <a:t> to place the </a:t>
            </a:r>
            <a:r>
              <a:rPr lang="en-US" dirty="0" err="1">
                <a:latin typeface="Tahoma" charset="0"/>
                <a:ea typeface="ＭＳ Ｐゴシック" charset="0"/>
              </a:rPr>
              <a:t>prefetched</a:t>
            </a:r>
            <a:r>
              <a:rPr lang="en-US" dirty="0">
                <a:latin typeface="Tahoma" charset="0"/>
                <a:ea typeface="ＭＳ Ｐゴシック" charset="0"/>
              </a:rPr>
              <a:t> data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How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Software, hardware, execution-based, cooperative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  <a:t>Challenges in Prefetching: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0194"/>
            <a:ext cx="8610600" cy="51943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addresses to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>
                <a:ea typeface="ＭＳ Ｐゴシック" charset="0"/>
              </a:rPr>
              <a:t>Prefetching useless data wastes resources</a:t>
            </a:r>
          </a:p>
          <a:p>
            <a:pPr lvl="2"/>
            <a:r>
              <a:rPr lang="en-US" dirty="0">
                <a:ea typeface="ＭＳ Ｐゴシック" charset="0"/>
              </a:rPr>
              <a:t>Memory bandwidth</a:t>
            </a:r>
          </a:p>
          <a:p>
            <a:pPr lvl="2"/>
            <a:r>
              <a:rPr lang="en-US" dirty="0">
                <a:ea typeface="ＭＳ Ｐゴシック" charset="0"/>
              </a:rPr>
              <a:t>Cache or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buffer space</a:t>
            </a:r>
          </a:p>
          <a:p>
            <a:pPr lvl="2"/>
            <a:r>
              <a:rPr lang="en-US" dirty="0">
                <a:ea typeface="ＭＳ Ｐゴシック" charset="0"/>
              </a:rPr>
              <a:t>Energy consumption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Accurate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prediction of addresses to </a:t>
            </a:r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is important</a:t>
            </a:r>
          </a:p>
          <a:p>
            <a:pPr lvl="2"/>
            <a:r>
              <a:rPr lang="en-US" dirty="0" err="1">
                <a:ea typeface="ＭＳ Ｐゴシック" charset="0"/>
              </a:rPr>
              <a:t>Prefetch</a:t>
            </a:r>
            <a:r>
              <a:rPr lang="en-US" dirty="0">
                <a:ea typeface="ＭＳ Ｐゴシック" charset="0"/>
              </a:rPr>
              <a:t> accuracy = used </a:t>
            </a:r>
            <a:r>
              <a:rPr lang="en-US" dirty="0" err="1">
                <a:ea typeface="ＭＳ Ｐゴシック" charset="0"/>
              </a:rPr>
              <a:t>prefetches</a:t>
            </a:r>
            <a:r>
              <a:rPr lang="en-US" dirty="0">
                <a:ea typeface="ＭＳ Ｐゴシック" charset="0"/>
              </a:rPr>
              <a:t> / sent </a:t>
            </a:r>
            <a:r>
              <a:rPr lang="en-US" dirty="0" err="1">
                <a:ea typeface="ＭＳ Ｐゴシック" charset="0"/>
              </a:rPr>
              <a:t>prefetches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solidFill>
                  <a:srgbClr val="0033CC"/>
                </a:solidFill>
              </a:rPr>
              <a:t>How do we know what to </a:t>
            </a:r>
            <a:r>
              <a:rPr lang="en-US" dirty="0" err="1">
                <a:solidFill>
                  <a:srgbClr val="0033CC"/>
                </a:solidFill>
              </a:rPr>
              <a:t>prefetch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>
                <a:ea typeface="ＭＳ Ｐゴシック" charset="0"/>
              </a:rPr>
              <a:t>Predict based on past access patterns</a:t>
            </a:r>
          </a:p>
          <a:p>
            <a:pPr lvl="1"/>
            <a:r>
              <a:rPr lang="en-US" dirty="0">
                <a:ea typeface="ＭＳ Ｐゴシック" charset="0"/>
              </a:rPr>
              <a:t>Use the compiler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</a:rPr>
              <a:t>s knowledge of data </a:t>
            </a:r>
            <a:r>
              <a:rPr lang="en-US" altLang="ja-JP" dirty="0" smtClean="0">
                <a:ea typeface="ＭＳ Ｐゴシック" charset="0"/>
              </a:rPr>
              <a:t>structures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</a:rPr>
              <a:t>Prefetching algorithm </a:t>
            </a:r>
            <a:r>
              <a:rPr lang="en-US" dirty="0"/>
              <a:t>determines what to </a:t>
            </a:r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-104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E46C0A"/>
                </a:solidFill>
                <a:latin typeface="Garamond"/>
                <a:cs typeface="Garamond"/>
              </a:rPr>
              <a:t>Challenges in Prefetching: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5110"/>
            <a:ext cx="86106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</a:t>
            </a:r>
            <a:r>
              <a:rPr lang="en-US" dirty="0"/>
              <a:t> to initiate a </a:t>
            </a:r>
            <a:r>
              <a:rPr lang="en-US" dirty="0" err="1"/>
              <a:t>prefetch</a:t>
            </a:r>
            <a:r>
              <a:rPr lang="en-US" dirty="0"/>
              <a:t> request</a:t>
            </a:r>
          </a:p>
          <a:p>
            <a:pPr lvl="1"/>
            <a:r>
              <a:rPr lang="en-US" dirty="0">
                <a:ea typeface="ＭＳ Ｐゴシック" charset="0"/>
              </a:rPr>
              <a:t>Prefetching too early</a:t>
            </a:r>
          </a:p>
          <a:p>
            <a:pPr lvl="2"/>
            <a:r>
              <a:rPr lang="en-US" dirty="0" err="1">
                <a:ea typeface="ＭＳ Ｐゴシック" charset="0"/>
              </a:rPr>
              <a:t>Prefetched</a:t>
            </a:r>
            <a:r>
              <a:rPr lang="en-US" dirty="0">
                <a:ea typeface="ＭＳ Ｐゴシック" charset="0"/>
              </a:rPr>
              <a:t> data </a:t>
            </a:r>
            <a:r>
              <a:rPr lang="en-US" dirty="0" smtClean="0">
                <a:ea typeface="ＭＳ Ｐゴシック" charset="0"/>
              </a:rPr>
              <a:t>may be evicted before use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Prefetching too late</a:t>
            </a:r>
          </a:p>
          <a:p>
            <a:pPr lvl="2"/>
            <a:r>
              <a:rPr lang="en-US" dirty="0">
                <a:ea typeface="ＭＳ Ｐゴシック" charset="0"/>
              </a:rPr>
              <a:t>Might not hide the whole memory latency</a:t>
            </a:r>
          </a:p>
          <a:p>
            <a:r>
              <a:rPr lang="en-US" dirty="0" smtClean="0"/>
              <a:t>When </a:t>
            </a:r>
            <a:r>
              <a:rPr lang="en-US" dirty="0"/>
              <a:t>a data item is </a:t>
            </a:r>
            <a:r>
              <a:rPr lang="en-US" dirty="0" err="1"/>
              <a:t>prefetched</a:t>
            </a:r>
            <a:r>
              <a:rPr lang="en-US" dirty="0"/>
              <a:t> affects the </a:t>
            </a:r>
            <a:r>
              <a:rPr lang="en-US" dirty="0">
                <a:solidFill>
                  <a:srgbClr val="0000FF"/>
                </a:solidFill>
              </a:rPr>
              <a:t>timeliness</a:t>
            </a:r>
            <a:r>
              <a:rPr lang="en-US" dirty="0"/>
              <a:t> of the </a:t>
            </a:r>
            <a:r>
              <a:rPr lang="en-US" dirty="0" err="1"/>
              <a:t>prefetcher</a:t>
            </a:r>
            <a:endParaRPr lang="en-US" dirty="0"/>
          </a:p>
          <a:p>
            <a:r>
              <a:rPr lang="en-US" dirty="0" err="1"/>
              <a:t>Prefetcher</a:t>
            </a:r>
            <a:r>
              <a:rPr lang="en-US" dirty="0"/>
              <a:t> can be made more timely by</a:t>
            </a:r>
          </a:p>
          <a:p>
            <a:pPr lvl="1"/>
            <a:r>
              <a:rPr lang="en-US" dirty="0">
                <a:ea typeface="ＭＳ Ｐゴシック" charset="0"/>
              </a:rPr>
              <a:t>Making it more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aggressive</a:t>
            </a:r>
            <a:r>
              <a:rPr lang="en-US" dirty="0">
                <a:ea typeface="ＭＳ Ｐゴシック" charset="0"/>
              </a:rPr>
              <a:t>: try to stay far ahead of the processor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altLang="ja-JP" dirty="0">
                <a:ea typeface="ＭＳ Ｐゴシック" charset="0"/>
              </a:rPr>
              <a:t>s access stream (hardware)</a:t>
            </a:r>
          </a:p>
          <a:p>
            <a:pPr lvl="1"/>
            <a:r>
              <a:rPr lang="en-US" dirty="0">
                <a:ea typeface="ＭＳ Ｐゴシック" charset="0"/>
              </a:rPr>
              <a:t>Moving the </a:t>
            </a:r>
            <a:r>
              <a:rPr lang="en-US" dirty="0" err="1">
                <a:solidFill>
                  <a:srgbClr val="0033CC"/>
                </a:solidFill>
                <a:ea typeface="ＭＳ Ｐゴシック" charset="0"/>
              </a:rPr>
              <a:t>prefetch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 instructions earlier in the code </a:t>
            </a:r>
            <a:r>
              <a:rPr lang="en-US" dirty="0">
                <a:ea typeface="ＭＳ Ｐゴシック" charset="0"/>
              </a:rPr>
              <a:t>(software)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3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18854" y="-170726"/>
            <a:ext cx="891540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Challenges in Prefetching: Where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9844"/>
            <a:ext cx="89154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Where</a:t>
            </a:r>
            <a:r>
              <a:rPr lang="en-US" sz="3000" dirty="0"/>
              <a:t> to place the </a:t>
            </a:r>
            <a:r>
              <a:rPr lang="en-US" sz="3000" dirty="0" err="1"/>
              <a:t>prefetched</a:t>
            </a:r>
            <a:r>
              <a:rPr lang="en-US" sz="3000" dirty="0"/>
              <a:t> data</a:t>
            </a:r>
          </a:p>
          <a:p>
            <a:pPr lvl="1"/>
            <a:r>
              <a:rPr lang="en-US" dirty="0">
                <a:ea typeface="ＭＳ Ｐゴシック" charset="0"/>
              </a:rPr>
              <a:t>In cache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Simple design, no need for separate buffers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-- Can evict useful demand data </a:t>
            </a:r>
            <a:r>
              <a:rPr lang="en-US" dirty="0">
                <a:ea typeface="ＭＳ Ｐゴシック" charset="0"/>
                <a:sym typeface="Wingdings" charset="0"/>
              </a:rPr>
              <a:t> 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sym typeface="Wingdings" charset="0"/>
              </a:rPr>
              <a:t>cache pollution</a:t>
            </a:r>
            <a:endParaRPr lang="en-US" dirty="0">
              <a:solidFill>
                <a:srgbClr val="3366FF"/>
              </a:solidFill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In a separate 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</a:rPr>
              <a:t>prefetch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buffer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+ Demand data protected from </a:t>
            </a:r>
            <a:r>
              <a:rPr lang="en-US" dirty="0" err="1">
                <a:ea typeface="ＭＳ Ｐゴシック" charset="0"/>
              </a:rPr>
              <a:t>prefetches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 no cache pollution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  <a:sym typeface="Wingdings" charset="0"/>
              </a:rPr>
              <a:t>-- More complex memory system design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  <a:sym typeface="Wingdings" charset="0"/>
              </a:rPr>
              <a:t>	- Where to place </a:t>
            </a:r>
            <a:r>
              <a:rPr lang="en-US" dirty="0" smtClean="0">
                <a:ea typeface="ＭＳ Ｐゴシック" charset="0"/>
                <a:sym typeface="Wingdings" charset="0"/>
              </a:rPr>
              <a:t>and how to size the </a:t>
            </a:r>
            <a:r>
              <a:rPr lang="en-US" dirty="0" err="1">
                <a:ea typeface="ＭＳ Ｐゴシック" charset="0"/>
                <a:sym typeface="Wingdings" charset="0"/>
              </a:rPr>
              <a:t>prefetch</a:t>
            </a:r>
            <a:r>
              <a:rPr lang="en-US" dirty="0">
                <a:ea typeface="ＭＳ Ｐゴシック" charset="0"/>
                <a:sym typeface="Wingdings" charset="0"/>
              </a:rPr>
              <a:t> buffer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  <a:sym typeface="Wingdings" charset="0"/>
              </a:rPr>
              <a:t>	- When to access the </a:t>
            </a:r>
            <a:r>
              <a:rPr lang="en-US" dirty="0" err="1">
                <a:ea typeface="ＭＳ Ｐゴシック" charset="0"/>
                <a:sym typeface="Wingdings" charset="0"/>
              </a:rPr>
              <a:t>prefetch</a:t>
            </a:r>
            <a:r>
              <a:rPr lang="en-US" dirty="0">
                <a:ea typeface="ＭＳ Ｐゴシック" charset="0"/>
                <a:sym typeface="Wingdings" charset="0"/>
              </a:rPr>
              <a:t> buffer (parallel vs. serial with cache)</a:t>
            </a:r>
          </a:p>
          <a:p>
            <a:pPr lvl="2">
              <a:buFont typeface="Wingdings" charset="0"/>
              <a:buNone/>
            </a:pPr>
            <a:r>
              <a:rPr lang="en-US" dirty="0">
                <a:ea typeface="ＭＳ Ｐゴシック" charset="0"/>
                <a:sym typeface="Wingdings" charset="0"/>
              </a:rPr>
              <a:t>	- When to move the data from the </a:t>
            </a:r>
            <a:r>
              <a:rPr lang="en-US" dirty="0" err="1">
                <a:ea typeface="ＭＳ Ｐゴシック" charset="0"/>
                <a:sym typeface="Wingdings" charset="0"/>
              </a:rPr>
              <a:t>prefetch</a:t>
            </a:r>
            <a:r>
              <a:rPr lang="en-US" dirty="0">
                <a:ea typeface="ＭＳ Ｐゴシック" charset="0"/>
                <a:sym typeface="Wingdings" charset="0"/>
              </a:rPr>
              <a:t> buffer to cache</a:t>
            </a:r>
          </a:p>
          <a:p>
            <a:r>
              <a:rPr lang="en-US" sz="3000" dirty="0" smtClean="0">
                <a:sym typeface="Wingdings" charset="0"/>
              </a:rPr>
              <a:t>Many </a:t>
            </a:r>
            <a:r>
              <a:rPr lang="en-US" sz="3000" dirty="0">
                <a:sym typeface="Wingdings" charset="0"/>
              </a:rPr>
              <a:t>modern systems place </a:t>
            </a:r>
            <a:r>
              <a:rPr lang="en-US" sz="3000" dirty="0" err="1">
                <a:sym typeface="Wingdings" charset="0"/>
              </a:rPr>
              <a:t>prefetched</a:t>
            </a:r>
            <a:r>
              <a:rPr lang="en-US" sz="3000" dirty="0">
                <a:sym typeface="Wingdings" charset="0"/>
              </a:rPr>
              <a:t> data </a:t>
            </a:r>
            <a:r>
              <a:rPr lang="en-US" sz="3000" dirty="0" smtClean="0">
                <a:sym typeface="Wingdings" charset="0"/>
              </a:rPr>
              <a:t>in the </a:t>
            </a:r>
            <a:r>
              <a:rPr lang="en-US" sz="3000" dirty="0">
                <a:sym typeface="Wingdings" charset="0"/>
              </a:rPr>
              <a:t>cache</a:t>
            </a:r>
          </a:p>
          <a:p>
            <a:pPr lvl="1"/>
            <a:r>
              <a:rPr lang="en-US" dirty="0">
                <a:ea typeface="ＭＳ Ｐゴシック" charset="0"/>
                <a:sym typeface="Wingdings" charset="0"/>
              </a:rPr>
              <a:t>Intel Pentium 4, </a:t>
            </a:r>
            <a:r>
              <a:rPr lang="en-US" dirty="0" smtClean="0">
                <a:ea typeface="ＭＳ Ｐゴシック" charset="0"/>
                <a:sym typeface="Wingdings" charset="0"/>
              </a:rPr>
              <a:t>Core2</a:t>
            </a:r>
            <a:r>
              <a:rPr lang="en-US" altLang="ja-JP" dirty="0" smtClean="0">
                <a:ea typeface="ＭＳ Ｐゴシック" charset="0"/>
                <a:sym typeface="Wingdings" charset="0"/>
              </a:rPr>
              <a:t>’s</a:t>
            </a:r>
            <a:r>
              <a:rPr lang="en-US" altLang="ja-JP" dirty="0">
                <a:ea typeface="ＭＳ Ｐゴシック" charset="0"/>
                <a:sym typeface="Wingdings" charset="0"/>
              </a:rPr>
              <a:t>, AMD systems, IBM POWER4,5,6</a:t>
            </a:r>
            <a:r>
              <a:rPr lang="en-US" altLang="ja-JP" dirty="0" smtClean="0">
                <a:ea typeface="ＭＳ Ｐゴシック" charset="0"/>
                <a:sym typeface="Wingdings" charset="0"/>
              </a:rPr>
              <a:t>,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9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28600" y="-6227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46C0A"/>
                </a:solidFill>
                <a:latin typeface="Garamond" charset="0"/>
              </a:rPr>
              <a:t>Challenges in Prefetching: Where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2390"/>
            <a:ext cx="86106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to place the </a:t>
            </a:r>
            <a:r>
              <a:rPr lang="en-US" dirty="0" err="1"/>
              <a:t>prefetched</a:t>
            </a:r>
            <a:r>
              <a:rPr lang="en-US" dirty="0"/>
              <a:t> data in the cache?</a:t>
            </a:r>
          </a:p>
          <a:p>
            <a:pPr lvl="1"/>
            <a:r>
              <a:rPr lang="en-US" dirty="0">
                <a:ea typeface="ＭＳ Ｐゴシック" charset="0"/>
              </a:rPr>
              <a:t>Do we treat </a:t>
            </a:r>
            <a:r>
              <a:rPr lang="en-US" dirty="0" err="1">
                <a:ea typeface="ＭＳ Ｐゴシック" charset="0"/>
              </a:rPr>
              <a:t>prefetched</a:t>
            </a:r>
            <a:r>
              <a:rPr lang="en-US" dirty="0">
                <a:ea typeface="ＭＳ Ｐゴシック" charset="0"/>
              </a:rPr>
              <a:t> blocks the 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same as demand-fetched blocks</a:t>
            </a:r>
            <a:r>
              <a:rPr lang="en-US" dirty="0">
                <a:ea typeface="ＭＳ Ｐゴシック" charset="0"/>
              </a:rPr>
              <a:t>?</a:t>
            </a:r>
          </a:p>
          <a:p>
            <a:pPr lvl="1"/>
            <a:r>
              <a:rPr lang="en-US" dirty="0" err="1">
                <a:ea typeface="ＭＳ Ｐゴシック" charset="0"/>
              </a:rPr>
              <a:t>Prefetched</a:t>
            </a:r>
            <a:r>
              <a:rPr lang="en-US" dirty="0">
                <a:ea typeface="ＭＳ Ｐゴシック" charset="0"/>
              </a:rPr>
              <a:t> blocks are not known to be needed</a:t>
            </a:r>
          </a:p>
          <a:p>
            <a:pPr lvl="2"/>
            <a:r>
              <a:rPr lang="en-US" dirty="0">
                <a:ea typeface="ＭＳ Ｐゴシック" charset="0"/>
              </a:rPr>
              <a:t>With LRU, a demand block is placed into the MRU position</a:t>
            </a:r>
          </a:p>
          <a:p>
            <a:r>
              <a:rPr lang="en-US" dirty="0" smtClean="0"/>
              <a:t>Do </a:t>
            </a:r>
            <a:r>
              <a:rPr lang="en-US" dirty="0"/>
              <a:t>we skew the replacement policy such that it favors the demand-fetched blocks?</a:t>
            </a:r>
          </a:p>
          <a:p>
            <a:pPr lvl="1"/>
            <a:r>
              <a:rPr lang="en-US" dirty="0">
                <a:ea typeface="ＭＳ Ｐゴシック" charset="0"/>
              </a:rPr>
              <a:t>E.g., place all </a:t>
            </a:r>
            <a:r>
              <a:rPr lang="en-US" dirty="0" err="1">
                <a:ea typeface="ＭＳ Ｐゴシック" charset="0"/>
              </a:rPr>
              <a:t>prefetches</a:t>
            </a:r>
            <a:r>
              <a:rPr lang="en-US" dirty="0">
                <a:ea typeface="ＭＳ Ｐゴシック" charset="0"/>
              </a:rPr>
              <a:t> into the LRU position in a way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Which level of cache </a:t>
            </a:r>
            <a:r>
              <a:rPr lang="en-US" dirty="0"/>
              <a:t>to </a:t>
            </a:r>
            <a:r>
              <a:rPr lang="en-US" dirty="0" err="1"/>
              <a:t>prefetch</a:t>
            </a:r>
            <a:r>
              <a:rPr lang="en-US" dirty="0"/>
              <a:t> into?</a:t>
            </a:r>
          </a:p>
          <a:p>
            <a:pPr lvl="1"/>
            <a:r>
              <a:rPr lang="en-US" dirty="0">
                <a:ea typeface="ＭＳ Ｐゴシック" charset="0"/>
              </a:rPr>
              <a:t>Memory to L2, memory to L1. 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Advantages/disadvantages?</a:t>
            </a:r>
          </a:p>
          <a:p>
            <a:pPr lvl="1"/>
            <a:r>
              <a:rPr lang="en-US" dirty="0">
                <a:ea typeface="ＭＳ Ｐゴシック" charset="0"/>
              </a:rPr>
              <a:t>L2 to L1? (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a separate </a:t>
            </a:r>
            <a:r>
              <a:rPr lang="en-US" dirty="0" err="1">
                <a:solidFill>
                  <a:srgbClr val="0033CC"/>
                </a:solidFill>
                <a:ea typeface="ＭＳ Ｐゴシック" charset="0"/>
              </a:rPr>
              <a:t>prefetcher</a:t>
            </a:r>
            <a:r>
              <a:rPr lang="en-US" dirty="0">
                <a:solidFill>
                  <a:srgbClr val="0033CC"/>
                </a:solidFill>
                <a:ea typeface="ＭＳ Ｐゴシック" charset="0"/>
              </a:rPr>
              <a:t> between levels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29B-1065-CF48-BC17-FABE13E4D91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0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ata">
  <a:themeElements>
    <a:clrScheme name="strata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strat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10000"/>
          </a:spcAft>
          <a:buClr>
            <a:srgbClr val="003399"/>
          </a:buClr>
          <a:buSzTx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5000"/>
          </a:lnSpc>
          <a:spcBef>
            <a:spcPct val="20000"/>
          </a:spcBef>
          <a:spcAft>
            <a:spcPct val="10000"/>
          </a:spcAft>
          <a:buClr>
            <a:srgbClr val="003399"/>
          </a:buClr>
          <a:buSzTx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trata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a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a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a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a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a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a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a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a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a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693CA65F26D4F89AC4289CDD19665" ma:contentTypeVersion="6" ma:contentTypeDescription="Create a new document." ma:contentTypeScope="" ma:versionID="17f0b24e1e98c91fbd3bcebb51e160bd">
  <xsd:schema xmlns:xsd="http://www.w3.org/2001/XMLSchema" xmlns:xs="http://www.w3.org/2001/XMLSchema" xmlns:p="http://schemas.microsoft.com/office/2006/metadata/properties" xmlns:ns2="e27e6e1a-efc5-4176-8587-bd2b78f10b68" xmlns:ns3="12d34869-996b-4a6c-bac7-3c40f66de6eb" targetNamespace="http://schemas.microsoft.com/office/2006/metadata/properties" ma:root="true" ma:fieldsID="91769524cd5ef2693f1ec3c0e9fc1f55" ns2:_="" ns3:_="">
    <xsd:import namespace="e27e6e1a-efc5-4176-8587-bd2b78f10b68"/>
    <xsd:import namespace="12d34869-996b-4a6c-bac7-3c40f66d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e6e1a-efc5-4176-8587-bd2b78f10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34869-996b-4a6c-bac7-3c40f66de6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76B99-E5FB-4262-A60C-6D08CC05D58C}"/>
</file>

<file path=customXml/itemProps2.xml><?xml version="1.0" encoding="utf-8"?>
<ds:datastoreItem xmlns:ds="http://schemas.openxmlformats.org/officeDocument/2006/customXml" ds:itemID="{B4746F21-5F44-469D-8BE1-B56E59D06DFD}"/>
</file>

<file path=customXml/itemProps3.xml><?xml version="1.0" encoding="utf-8"?>
<ds:datastoreItem xmlns:ds="http://schemas.openxmlformats.org/officeDocument/2006/customXml" ds:itemID="{45A6BC83-A9F1-4E2F-8066-F4D5F3E832F9}"/>
</file>

<file path=docProps/app.xml><?xml version="1.0" encoding="utf-8"?>
<Properties xmlns="http://schemas.openxmlformats.org/officeDocument/2006/extended-properties" xmlns:vt="http://schemas.openxmlformats.org/officeDocument/2006/docPropsVTypes">
  <Template>micro36</Template>
  <TotalTime>56027</TotalTime>
  <Words>3044</Words>
  <Application>Microsoft Macintosh PowerPoint</Application>
  <PresentationFormat>On-screen Show (4:3)</PresentationFormat>
  <Paragraphs>704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strata</vt:lpstr>
      <vt:lpstr>Office Theme</vt:lpstr>
      <vt:lpstr>1_Edge</vt:lpstr>
      <vt:lpstr>PowerPoint Presentation</vt:lpstr>
      <vt:lpstr>Prefetching </vt:lpstr>
      <vt:lpstr>Basics</vt:lpstr>
      <vt:lpstr>How a HW Prefetcher Fits in the Memory System</vt:lpstr>
      <vt:lpstr>Prefetching: The Four Questions </vt:lpstr>
      <vt:lpstr>Challenges in Prefetching: What</vt:lpstr>
      <vt:lpstr>Challenges in Prefetching: When</vt:lpstr>
      <vt:lpstr>Challenges in Prefetching: Where (I)</vt:lpstr>
      <vt:lpstr>Challenges in Prefetching: Where (II)</vt:lpstr>
      <vt:lpstr>Prefetcher Performance</vt:lpstr>
      <vt:lpstr>Prefetcher Parameters</vt:lpstr>
      <vt:lpstr>Challenges in Prefetching: How</vt:lpstr>
      <vt:lpstr>Software Prefetching</vt:lpstr>
      <vt:lpstr>Software Prefetching (II)</vt:lpstr>
      <vt:lpstr>Hardware Prefetching </vt:lpstr>
      <vt:lpstr>Next-Line Prefetchers</vt:lpstr>
      <vt:lpstr>Stride Prefetchers</vt:lpstr>
      <vt:lpstr>Instruction Based Stride Prefetching</vt:lpstr>
      <vt:lpstr>Cache Address Based Stride Prefetching</vt:lpstr>
      <vt:lpstr>Stream Buffers (Jouppi, ISCA 1990)</vt:lpstr>
      <vt:lpstr>Stream Buffer Design</vt:lpstr>
      <vt:lpstr>Prefetching Using a  Global History Buffer</vt:lpstr>
      <vt:lpstr>Markov Prefetching</vt:lpstr>
      <vt:lpstr>Correlation Prefetching</vt:lpstr>
      <vt:lpstr>Prefetching using Global History Buffer (GHB):  Motivation</vt:lpstr>
      <vt:lpstr>Global History Buffer (GHB)</vt:lpstr>
      <vt:lpstr>GHB – Example  (Markov Prefetching)</vt:lpstr>
      <vt:lpstr>Prefetch Taxonomy</vt:lpstr>
      <vt:lpstr>Prefetch Taxonomy</vt:lpstr>
      <vt:lpstr>Existing Prefetch Methods in Prefetch Taxonomy</vt:lpstr>
      <vt:lpstr>GHB – Example  (PC-based Stride Prefetching)</vt:lpstr>
      <vt:lpstr>Prefetching:  Width, Depth, and Hybrid</vt:lpstr>
      <vt:lpstr>GHB – Hybrid Delta</vt:lpstr>
      <vt:lpstr>GHB - Hybrid Example</vt:lpstr>
      <vt:lpstr>Simulation Methodology</vt:lpstr>
      <vt:lpstr>Simulation Methodology</vt:lpstr>
      <vt:lpstr>PowerPoint Presentation</vt:lpstr>
      <vt:lpstr>PowerPoint Presentation</vt:lpstr>
      <vt:lpstr>PowerPoint Presentation</vt:lpstr>
      <vt:lpstr>PowerPoint Presentation</vt:lpstr>
      <vt:lpstr>Content Directed Prefetching (I) </vt:lpstr>
      <vt:lpstr>Content Directed Prefetching (II)</vt:lpstr>
      <vt:lpstr>Other  Prefetching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dhodapkar</dc:creator>
  <cp:lastModifiedBy>Govindarajan Ramaswamy</cp:lastModifiedBy>
  <cp:revision>1331</cp:revision>
  <cp:lastPrinted>2003-04-04T05:20:47Z</cp:lastPrinted>
  <dcterms:created xsi:type="dcterms:W3CDTF">2001-12-03T02:13:00Z</dcterms:created>
  <dcterms:modified xsi:type="dcterms:W3CDTF">2021-01-14T05:36:17Z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0x0101009CD693CA65F26D4F89AC4289CDD19665</vt:lpwstr>
  </property>
</Properties>
</file>