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57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B64D7-8CBE-4023-A31A-4CE63E8C5CEA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7EFB9-6E21-494D-863F-9B6D1B08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5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8CCD2D-036A-4BBE-B185-D4929E0B765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3887391" y="1"/>
            <a:ext cx="2970609" cy="456595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3887391" y="8687405"/>
            <a:ext cx="2970609" cy="456595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marL="0" marR="0" lvl="0" indent="0" algn="r" defTabSz="91448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0" y="8687405"/>
            <a:ext cx="2970609" cy="456595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0" y="1"/>
            <a:ext cx="2970609" cy="456595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9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0563"/>
            <a:ext cx="4554537" cy="3417887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829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0"/>
            <a:ext cx="5031879" cy="4112381"/>
          </a:xfrm>
          <a:noFill/>
          <a:ln/>
        </p:spPr>
        <p:txBody>
          <a:bodyPr lIns="90472" tIns="44442" rIns="90472" bIns="44442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1698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1373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916977" y="6409188"/>
            <a:ext cx="76321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www.csa.iisc.ac.in</a:t>
            </a:r>
          </a:p>
        </p:txBody>
      </p:sp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0176"/>
            <a:ext cx="684000" cy="611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58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FA6-C65A-4F94-9F33-CC4E5DB85246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pic>
        <p:nvPicPr>
          <p:cNvPr id="52" name="Picture 51" descr="http://www.iisc.ernet.in/fa/images/IIsc_logo.jpg">
            <a:extLst>
              <a:ext uri="{FF2B5EF4-FFF2-40B4-BE49-F238E27FC236}">
                <a16:creationId xmlns:a16="http://schemas.microsoft.com/office/drawing/2014/main" id="{1382C628-BCA8-4D3D-93CC-22577F6B8B63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5438"/>
            <a:ext cx="684000" cy="611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8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9739"/>
            <a:ext cx="9144000" cy="2852737"/>
          </a:xfrm>
          <a:gradFill>
            <a:gsLst>
              <a:gs pos="0">
                <a:schemeClr val="accent2"/>
              </a:gs>
              <a:gs pos="97004">
                <a:schemeClr val="bg1"/>
              </a:gs>
              <a:gs pos="0">
                <a:schemeClr val="bg2">
                  <a:lumMod val="75000"/>
                </a:schemeClr>
              </a:gs>
            </a:gsLst>
            <a:lin ang="0" scaled="1"/>
          </a:gradFill>
        </p:spPr>
        <p:txBody>
          <a:bodyPr anchor="b"/>
          <a:lstStyle>
            <a:lvl1pPr>
              <a:defRPr sz="6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2E4-E413-42F4-B6D3-CFEB1D9887B1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pic>
        <p:nvPicPr>
          <p:cNvPr id="23" name="Picture 22" descr="http://www.iisc.ernet.in/fa/images/IIsc_logo.jpg">
            <a:extLst>
              <a:ext uri="{FF2B5EF4-FFF2-40B4-BE49-F238E27FC236}">
                <a16:creationId xmlns:a16="http://schemas.microsoft.com/office/drawing/2014/main" id="{0A5B81A6-16B4-4B14-8996-4D62A8C57DA0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0176"/>
            <a:ext cx="684000" cy="611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20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C4F2-2B7A-4B41-9CF6-AE5989D5BB66}" type="datetime1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pic>
        <p:nvPicPr>
          <p:cNvPr id="38" name="Picture 37" descr="http://www.iisc.ernet.in/fa/images/IIsc_logo.jpg">
            <a:extLst>
              <a:ext uri="{FF2B5EF4-FFF2-40B4-BE49-F238E27FC236}">
                <a16:creationId xmlns:a16="http://schemas.microsoft.com/office/drawing/2014/main" id="{5CBA0826-1504-4328-B071-9CABE8BC455F}"/>
              </a:ext>
            </a:extLst>
          </p:cNvPr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0176"/>
            <a:ext cx="684000" cy="611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1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043AEE-3723-4FB2-BAD7-A70685DEBF4B}"/>
              </a:ext>
            </a:extLst>
          </p:cNvPr>
          <p:cNvSpPr/>
          <p:nvPr userDrawn="1"/>
        </p:nvSpPr>
        <p:spPr>
          <a:xfrm>
            <a:off x="0" y="0"/>
            <a:ext cx="6024281" cy="360000"/>
          </a:xfrm>
          <a:prstGeom prst="rect">
            <a:avLst/>
          </a:prstGeom>
          <a:gradFill flip="none" rotWithShape="1">
            <a:gsLst>
              <a:gs pos="0">
                <a:srgbClr val="5ECCF3"/>
              </a:gs>
              <a:gs pos="97004">
                <a:sysClr val="window" lastClr="FFFFFF"/>
              </a:gs>
              <a:gs pos="0">
                <a:srgbClr val="4E67C8"/>
              </a:gs>
            </a:gsLst>
            <a:lin ang="0" scaled="1"/>
            <a:tileRect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 (IISc)</a:t>
            </a:r>
          </a:p>
        </p:txBody>
      </p:sp>
      <p:pic>
        <p:nvPicPr>
          <p:cNvPr id="65" name="Picture 64" descr="http://www.iisc.ernet.in/fa/images/IIsc_logo.jpg">
            <a:extLst>
              <a:ext uri="{FF2B5EF4-FFF2-40B4-BE49-F238E27FC236}">
                <a16:creationId xmlns:a16="http://schemas.microsoft.com/office/drawing/2014/main" id="{C40C85B3-169B-4B58-BACA-5D93FE27418A}"/>
              </a:ext>
            </a:extLst>
          </p:cNvPr>
          <p:cNvPicPr/>
          <p:nvPr userDrawn="1"/>
        </p:nvPicPr>
        <p:blipFill>
          <a:blip r:embed="rId2" cstate="print">
            <a:duotone>
              <a:srgbClr val="4E67C8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0176"/>
            <a:ext cx="684000" cy="611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32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7498"/>
            <a:ext cx="7886700" cy="6998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791"/>
            <a:ext cx="7886700" cy="4633171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6656"/>
            <a:ext cx="7886700" cy="704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6283570"/>
            <a:ext cx="9144000" cy="574430"/>
          </a:xfrm>
        </p:spPr>
        <p:txBody>
          <a:bodyPr tIns="0" bIns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2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1835" y="151804"/>
            <a:ext cx="8340330" cy="982267"/>
          </a:xfrm>
          <a:prstGeom prst="rect">
            <a:avLst/>
          </a:prstGeom>
        </p:spPr>
        <p:txBody>
          <a:bodyPr lIns="26789" tIns="26789" rIns="26789" bIns="26789" anchor="b">
            <a:normAutofit/>
          </a:bodyPr>
          <a:lstStyle>
            <a:lvl1pPr algn="l" defTabSz="584200">
              <a:defRPr sz="32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/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0762442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</p:spPr>
        <p:txBody>
          <a:bodyPr lIns="45719" tIns="45719" rIns="45719" bIns="45719" anchor="ctr"/>
          <a:lstStyle>
            <a:lvl1pPr defTabSz="457200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85569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0815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83740"/>
            <a:ext cx="78867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030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>
                    <a:lumMod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8386ECE-7B38-4FA0-871D-C7425BF9B05B}" type="datetime1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1"/>
            <a:ext cx="558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accent1">
                    <a:lumMod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1532" y="6356351"/>
            <a:ext cx="903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>
                    <a:lumMod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http://www.iisc.ernet.in/fa/images/IIsc_logo.jpg">
            <a:extLst>
              <a:ext uri="{FF2B5EF4-FFF2-40B4-BE49-F238E27FC236}">
                <a16:creationId xmlns:a16="http://schemas.microsoft.com/office/drawing/2014/main" id="{94E795CF-CE31-4E36-B448-D776ED037E03}"/>
              </a:ext>
            </a:extLst>
          </p:cNvPr>
          <p:cNvPicPr/>
          <p:nvPr userDrawn="1"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0176"/>
            <a:ext cx="684000" cy="611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500889-340D-4B89-82E5-65CE54C28FB0}"/>
              </a:ext>
            </a:extLst>
          </p:cNvPr>
          <p:cNvSpPr/>
          <p:nvPr userDrawn="1"/>
        </p:nvSpPr>
        <p:spPr>
          <a:xfrm>
            <a:off x="-1" y="-1573"/>
            <a:ext cx="7959257" cy="430944"/>
          </a:xfrm>
          <a:prstGeom prst="rect">
            <a:avLst/>
          </a:prstGeom>
          <a:gradFill flip="none" rotWithShape="1">
            <a:gsLst>
              <a:gs pos="63000">
                <a:srgbClr val="A1E1F8"/>
              </a:gs>
              <a:gs pos="0">
                <a:schemeClr val="accent2"/>
              </a:gs>
              <a:gs pos="97004">
                <a:schemeClr val="bg1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 (IISc),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4415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 Snooping Protocol (for write-back/write-allocate)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504029" y="1728862"/>
            <a:ext cx="3958457" cy="46331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 bit to tack coherence state per cache block</a:t>
            </a:r>
          </a:p>
          <a:p>
            <a:pPr lvl="1"/>
            <a:r>
              <a:rPr lang="en-US" dirty="0"/>
              <a:t>Valid/Invalid</a:t>
            </a:r>
          </a:p>
          <a:p>
            <a:r>
              <a:rPr lang="en-US" dirty="0"/>
              <a:t>Default state of any address not present in cache is “Invalid”</a:t>
            </a:r>
          </a:p>
          <a:p>
            <a:r>
              <a:rPr lang="en-US" dirty="0"/>
              <a:t>Processor Actions</a:t>
            </a:r>
          </a:p>
          <a:p>
            <a:pPr lvl="1"/>
            <a:r>
              <a:rPr lang="en-US" dirty="0" err="1"/>
              <a:t>Ld</a:t>
            </a:r>
            <a:r>
              <a:rPr lang="en-US" dirty="0"/>
              <a:t>, St, Evict</a:t>
            </a:r>
          </a:p>
          <a:p>
            <a:r>
              <a:rPr lang="en-US" dirty="0"/>
              <a:t>Bus Messages</a:t>
            </a:r>
          </a:p>
          <a:p>
            <a:pPr lvl="1"/>
            <a:r>
              <a:rPr lang="en-US" dirty="0" err="1"/>
              <a:t>BusRd</a:t>
            </a:r>
            <a:r>
              <a:rPr lang="en-US" dirty="0"/>
              <a:t>, </a:t>
            </a:r>
            <a:r>
              <a:rPr lang="en-US" dirty="0" err="1"/>
              <a:t>BusWr</a:t>
            </a:r>
            <a:endParaRPr lang="en-US" dirty="0"/>
          </a:p>
          <a:p>
            <a:endParaRPr lang="en-US" dirty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723955" y="5852120"/>
            <a:ext cx="2895600" cy="457200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7" name="Arc 9"/>
          <p:cNvSpPr>
            <a:spLocks/>
          </p:cNvSpPr>
          <p:nvPr/>
        </p:nvSpPr>
        <p:spPr bwMode="auto">
          <a:xfrm rot="5782546">
            <a:off x="6489651" y="2105096"/>
            <a:ext cx="623455" cy="561677"/>
          </a:xfrm>
          <a:custGeom>
            <a:avLst/>
            <a:gdLst>
              <a:gd name="T0" fmla="*/ 505 w 43200"/>
              <a:gd name="T1" fmla="*/ 474 h 43200"/>
              <a:gd name="T2" fmla="*/ 599 w 43200"/>
              <a:gd name="T3" fmla="*/ 328 h 43200"/>
              <a:gd name="T4" fmla="*/ 303 w 43200"/>
              <a:gd name="T5" fmla="*/ 272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35975" y="37722"/>
                </a:moveTo>
                <a:cubicBezTo>
                  <a:pt x="32017" y="41250"/>
                  <a:pt x="2690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099"/>
                  <a:pt x="43043" y="24594"/>
                  <a:pt x="42734" y="26062"/>
                </a:cubicBezTo>
              </a:path>
              <a:path w="43200" h="43200" stroke="0" extrusionOk="0">
                <a:moveTo>
                  <a:pt x="35975" y="37722"/>
                </a:moveTo>
                <a:cubicBezTo>
                  <a:pt x="32017" y="41250"/>
                  <a:pt x="2690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099"/>
                  <a:pt x="43043" y="24594"/>
                  <a:pt x="42734" y="26062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8" name="Arc 10"/>
          <p:cNvSpPr>
            <a:spLocks/>
          </p:cNvSpPr>
          <p:nvPr/>
        </p:nvSpPr>
        <p:spPr bwMode="auto">
          <a:xfrm rot="4920000">
            <a:off x="6319495" y="3364928"/>
            <a:ext cx="1722662" cy="890588"/>
          </a:xfrm>
          <a:custGeom>
            <a:avLst/>
            <a:gdLst>
              <a:gd name="T0" fmla="*/ 3 w 43200"/>
              <a:gd name="T1" fmla="*/ 512 h 26189"/>
              <a:gd name="T2" fmla="*/ 893 w 43200"/>
              <a:gd name="T3" fmla="*/ 561 h 26189"/>
              <a:gd name="T4" fmla="*/ 452 w 43200"/>
              <a:gd name="T5" fmla="*/ 463 h 26189"/>
              <a:gd name="T6" fmla="*/ 0 60000 65536"/>
              <a:gd name="T7" fmla="*/ 0 60000 65536"/>
              <a:gd name="T8" fmla="*/ 0 60000 65536"/>
              <a:gd name="T9" fmla="*/ 0 w 43200"/>
              <a:gd name="T10" fmla="*/ 0 h 26189"/>
              <a:gd name="T11" fmla="*/ 43200 w 43200"/>
              <a:gd name="T12" fmla="*/ 26189 h 26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6189" fill="none" extrusionOk="0">
                <a:moveTo>
                  <a:pt x="120" y="23883"/>
                </a:moveTo>
                <a:cubicBezTo>
                  <a:pt x="40" y="23124"/>
                  <a:pt x="0" y="2236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142"/>
                  <a:pt x="43034" y="24681"/>
                  <a:pt x="42706" y="26188"/>
                </a:cubicBezTo>
              </a:path>
              <a:path w="43200" h="26189" stroke="0" extrusionOk="0">
                <a:moveTo>
                  <a:pt x="120" y="23883"/>
                </a:moveTo>
                <a:cubicBezTo>
                  <a:pt x="40" y="23124"/>
                  <a:pt x="0" y="2236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142"/>
                  <a:pt x="43034" y="24681"/>
                  <a:pt x="42706" y="26188"/>
                </a:cubicBezTo>
                <a:lnTo>
                  <a:pt x="21600" y="2160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 rot="3882709">
            <a:off x="6356443" y="2060479"/>
            <a:ext cx="1614867" cy="36676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Store / BusWr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 rot="5400000">
            <a:off x="6758804" y="3746310"/>
            <a:ext cx="1217322" cy="36676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BusWr / --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 rot="5400000">
            <a:off x="7682256" y="3832603"/>
            <a:ext cx="1614867" cy="36676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Store / BusWr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 rot="16200000">
            <a:off x="4691064" y="3557653"/>
            <a:ext cx="1580562" cy="36676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Load / BusRd</a:t>
            </a:r>
          </a:p>
        </p:txBody>
      </p:sp>
      <p:sp>
        <p:nvSpPr>
          <p:cNvPr id="27666" name="Arc 18"/>
          <p:cNvSpPr>
            <a:spLocks/>
          </p:cNvSpPr>
          <p:nvPr/>
        </p:nvSpPr>
        <p:spPr bwMode="auto">
          <a:xfrm rot="15720000">
            <a:off x="4805956" y="3399160"/>
            <a:ext cx="1653527" cy="890588"/>
          </a:xfrm>
          <a:custGeom>
            <a:avLst/>
            <a:gdLst>
              <a:gd name="T0" fmla="*/ 3 w 43200"/>
              <a:gd name="T1" fmla="*/ 512 h 26189"/>
              <a:gd name="T2" fmla="*/ 893 w 43200"/>
              <a:gd name="T3" fmla="*/ 561 h 26189"/>
              <a:gd name="T4" fmla="*/ 452 w 43200"/>
              <a:gd name="T5" fmla="*/ 463 h 26189"/>
              <a:gd name="T6" fmla="*/ 0 60000 65536"/>
              <a:gd name="T7" fmla="*/ 0 60000 65536"/>
              <a:gd name="T8" fmla="*/ 0 60000 65536"/>
              <a:gd name="T9" fmla="*/ 0 w 43200"/>
              <a:gd name="T10" fmla="*/ 0 h 26189"/>
              <a:gd name="T11" fmla="*/ 43200 w 43200"/>
              <a:gd name="T12" fmla="*/ 26189 h 26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6189" fill="none" extrusionOk="0">
                <a:moveTo>
                  <a:pt x="120" y="23883"/>
                </a:moveTo>
                <a:cubicBezTo>
                  <a:pt x="40" y="23124"/>
                  <a:pt x="0" y="2236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142"/>
                  <a:pt x="43034" y="24681"/>
                  <a:pt x="42706" y="26188"/>
                </a:cubicBezTo>
              </a:path>
              <a:path w="43200" h="26189" stroke="0" extrusionOk="0">
                <a:moveTo>
                  <a:pt x="120" y="23883"/>
                </a:moveTo>
                <a:cubicBezTo>
                  <a:pt x="40" y="23124"/>
                  <a:pt x="0" y="2236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142"/>
                  <a:pt x="43034" y="24681"/>
                  <a:pt x="42706" y="2618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 rot="18805649">
            <a:off x="5052504" y="1953316"/>
            <a:ext cx="1041953" cy="36676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Load / --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958905" y="2554519"/>
            <a:ext cx="825500" cy="825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Valid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043042" y="4410670"/>
            <a:ext cx="825500" cy="825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Invalid</a:t>
            </a:r>
          </a:p>
        </p:txBody>
      </p:sp>
      <p:sp>
        <p:nvSpPr>
          <p:cNvPr id="18" name="Arc 9"/>
          <p:cNvSpPr>
            <a:spLocks/>
          </p:cNvSpPr>
          <p:nvPr/>
        </p:nvSpPr>
        <p:spPr bwMode="auto">
          <a:xfrm rot="986359">
            <a:off x="5586179" y="2165090"/>
            <a:ext cx="623455" cy="561677"/>
          </a:xfrm>
          <a:custGeom>
            <a:avLst/>
            <a:gdLst>
              <a:gd name="T0" fmla="*/ 505 w 43200"/>
              <a:gd name="T1" fmla="*/ 474 h 43200"/>
              <a:gd name="T2" fmla="*/ 599 w 43200"/>
              <a:gd name="T3" fmla="*/ 328 h 43200"/>
              <a:gd name="T4" fmla="*/ 303 w 43200"/>
              <a:gd name="T5" fmla="*/ 272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35975" y="37722"/>
                </a:moveTo>
                <a:cubicBezTo>
                  <a:pt x="32017" y="41250"/>
                  <a:pt x="2690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099"/>
                  <a:pt x="43043" y="24594"/>
                  <a:pt x="42734" y="26062"/>
                </a:cubicBezTo>
              </a:path>
              <a:path w="43200" h="43200" stroke="0" extrusionOk="0">
                <a:moveTo>
                  <a:pt x="35975" y="37722"/>
                </a:moveTo>
                <a:cubicBezTo>
                  <a:pt x="32017" y="41250"/>
                  <a:pt x="2690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099"/>
                  <a:pt x="43043" y="24594"/>
                  <a:pt x="42734" y="26062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27655" idx="4"/>
            <a:endCxn id="27656" idx="0"/>
          </p:cNvCxnSpPr>
          <p:nvPr/>
        </p:nvCxnSpPr>
        <p:spPr>
          <a:xfrm>
            <a:off x="6371655" y="3380019"/>
            <a:ext cx="84137" cy="103065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2" name="Rectangle 19"/>
          <p:cNvSpPr>
            <a:spLocks noChangeArrowheads="1"/>
          </p:cNvSpPr>
          <p:nvPr/>
        </p:nvSpPr>
        <p:spPr bwMode="auto">
          <a:xfrm rot="5182185">
            <a:off x="6061051" y="3702923"/>
            <a:ext cx="1483805" cy="36676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Evict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BusWB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26977" y="5884530"/>
            <a:ext cx="3873894" cy="581056"/>
            <a:chOff x="2632169" y="5736324"/>
            <a:chExt cx="3873894" cy="58105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632169" y="5888894"/>
              <a:ext cx="61077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>
            <a:xfrm>
              <a:off x="2632169" y="6162173"/>
              <a:ext cx="61077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3404540" y="5736324"/>
              <a:ext cx="3101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Transition caused by local action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4540" y="6009603"/>
              <a:ext cx="3101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Transition caused by bus message</a:t>
              </a:r>
            </a:p>
          </p:txBody>
        </p:sp>
      </p:grpSp>
      <p:sp>
        <p:nvSpPr>
          <p:cNvPr id="27" name="Arc 18">
            <a:extLst>
              <a:ext uri="{FF2B5EF4-FFF2-40B4-BE49-F238E27FC236}">
                <a16:creationId xmlns:a16="http://schemas.microsoft.com/office/drawing/2014/main" id="{C7D3B28F-4C0B-4C3D-9CB0-42525322CE4F}"/>
              </a:ext>
            </a:extLst>
          </p:cNvPr>
          <p:cNvSpPr>
            <a:spLocks/>
          </p:cNvSpPr>
          <p:nvPr/>
        </p:nvSpPr>
        <p:spPr bwMode="auto">
          <a:xfrm rot="5240023">
            <a:off x="6428574" y="3115027"/>
            <a:ext cx="2142441" cy="1442449"/>
          </a:xfrm>
          <a:custGeom>
            <a:avLst/>
            <a:gdLst>
              <a:gd name="T0" fmla="*/ 3 w 43200"/>
              <a:gd name="T1" fmla="*/ 512 h 26189"/>
              <a:gd name="T2" fmla="*/ 893 w 43200"/>
              <a:gd name="T3" fmla="*/ 561 h 26189"/>
              <a:gd name="T4" fmla="*/ 452 w 43200"/>
              <a:gd name="T5" fmla="*/ 463 h 26189"/>
              <a:gd name="T6" fmla="*/ 0 60000 65536"/>
              <a:gd name="T7" fmla="*/ 0 60000 65536"/>
              <a:gd name="T8" fmla="*/ 0 60000 65536"/>
              <a:gd name="T9" fmla="*/ 0 w 43200"/>
              <a:gd name="T10" fmla="*/ 0 h 26189"/>
              <a:gd name="T11" fmla="*/ 43200 w 43200"/>
              <a:gd name="T12" fmla="*/ 26189 h 26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6189" fill="none" extrusionOk="0">
                <a:moveTo>
                  <a:pt x="120" y="23883"/>
                </a:moveTo>
                <a:cubicBezTo>
                  <a:pt x="40" y="23124"/>
                  <a:pt x="0" y="2236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142"/>
                  <a:pt x="43034" y="24681"/>
                  <a:pt x="42706" y="26188"/>
                </a:cubicBezTo>
              </a:path>
              <a:path w="43200" h="26189" stroke="0" extrusionOk="0">
                <a:moveTo>
                  <a:pt x="120" y="23883"/>
                </a:moveTo>
                <a:cubicBezTo>
                  <a:pt x="40" y="23124"/>
                  <a:pt x="0" y="2236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142"/>
                  <a:pt x="43034" y="24681"/>
                  <a:pt x="42706" y="26188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FF0000"/>
            </a:solidFill>
            <a:round/>
            <a:headEnd type="triangle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98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" id="{CE4C5413-DB35-4839-83D4-4E61F6D48B47}" vid="{90BFA3DE-C34C-4601-8734-535A18A43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D693CA65F26D4F89AC4289CDD19665" ma:contentTypeVersion="10" ma:contentTypeDescription="Create a new document." ma:contentTypeScope="" ma:versionID="4d5312d32efbdbfcaeeb5b12cae26881">
  <xsd:schema xmlns:xsd="http://www.w3.org/2001/XMLSchema" xmlns:xs="http://www.w3.org/2001/XMLSchema" xmlns:p="http://schemas.microsoft.com/office/2006/metadata/properties" xmlns:ns2="e27e6e1a-efc5-4176-8587-bd2b78f10b68" xmlns:ns3="12d34869-996b-4a6c-bac7-3c40f66de6eb" targetNamespace="http://schemas.microsoft.com/office/2006/metadata/properties" ma:root="true" ma:fieldsID="5cd32b97557bcfd5c9ae9ffe2088629c" ns2:_="" ns3:_="">
    <xsd:import namespace="e27e6e1a-efc5-4176-8587-bd2b78f10b68"/>
    <xsd:import namespace="12d34869-996b-4a6c-bac7-3c40f66d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e6e1a-efc5-4176-8587-bd2b78f10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34869-996b-4a6c-bac7-3c40f66de6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85A086-6047-4E73-AECA-975305F4AFA1}"/>
</file>

<file path=customXml/itemProps2.xml><?xml version="1.0" encoding="utf-8"?>
<ds:datastoreItem xmlns:ds="http://schemas.openxmlformats.org/officeDocument/2006/customXml" ds:itemID="{03925BAB-DEDA-4FEB-9E2C-E3166410E4C7}"/>
</file>

<file path=customXml/itemProps3.xml><?xml version="1.0" encoding="utf-8"?>
<ds:datastoreItem xmlns:ds="http://schemas.openxmlformats.org/officeDocument/2006/customXml" ds:itemID="{87F57DBB-48BD-424D-B383-1623D7E9033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78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Helvetica Neue</vt:lpstr>
      <vt:lpstr>Arial</vt:lpstr>
      <vt:lpstr>Arvo</vt:lpstr>
      <vt:lpstr>Calibri</vt:lpstr>
      <vt:lpstr>Courier New</vt:lpstr>
      <vt:lpstr>Economica</vt:lpstr>
      <vt:lpstr>Times New Roman</vt:lpstr>
      <vt:lpstr>Wingdings</vt:lpstr>
      <vt:lpstr>IISc-SERC-v2</vt:lpstr>
      <vt:lpstr>VI Snooping Protocol (for write-back/write-allocate)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Snooping Protocol (for write-back/write-allocate)</dc:title>
  <dc:creator>Arkaprava Basu</dc:creator>
  <cp:lastModifiedBy>Arkaprava Basu</cp:lastModifiedBy>
  <cp:revision>1</cp:revision>
  <dcterms:created xsi:type="dcterms:W3CDTF">2021-10-13T14:38:57Z</dcterms:created>
  <dcterms:modified xsi:type="dcterms:W3CDTF">2021-10-13T14:40:07Z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0x0101009CD693CA65F26D4F89AC4289CDD19665</vt:lpwstr>
  </property>
</Properties>
</file>