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7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DE3FD-935C-4672-A00B-BFEEB03C3918}" v="1517" dt="2022-08-17T06:18:32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31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32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25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11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4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1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59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94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50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48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01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3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746915C-21CC-264D-A6E8-D033D0DED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Oval 14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7192" y="344824"/>
            <a:ext cx="5037616" cy="298236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Deep Learning for NLP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3655" y="3558649"/>
            <a:ext cx="503761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4000" dirty="0">
                <a:cs typeface="Calibri"/>
              </a:rPr>
              <a:t>Assignment 1</a:t>
            </a:r>
          </a:p>
          <a:p>
            <a:r>
              <a:rPr lang="en-GB" sz="4000" dirty="0">
                <a:cs typeface="Calibri"/>
              </a:rPr>
              <a:t>Kawin M</a:t>
            </a:r>
          </a:p>
        </p:txBody>
      </p:sp>
      <p:sp>
        <p:nvSpPr>
          <p:cNvPr id="18" name="Arc 16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2101-9E0B-F581-F270-DE904456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59FF-1969-5804-D5B0-81C87FCF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Test accuracy</a:t>
            </a:r>
            <a:r>
              <a:rPr lang="en-GB" dirty="0"/>
              <a:t> – 81.87</a:t>
            </a:r>
          </a:p>
          <a:p>
            <a:r>
              <a:rPr lang="en-GB" b="1" dirty="0"/>
              <a:t>Validation accuracy</a:t>
            </a:r>
            <a:r>
              <a:rPr lang="en-GB" dirty="0"/>
              <a:t> – 77.6</a:t>
            </a:r>
          </a:p>
          <a:p>
            <a:r>
              <a:rPr lang="en-GB" b="1" dirty="0"/>
              <a:t>Train Loss</a:t>
            </a:r>
            <a:r>
              <a:rPr lang="en-GB" dirty="0"/>
              <a:t> – 23.59</a:t>
            </a:r>
          </a:p>
        </p:txBody>
      </p:sp>
    </p:spTree>
    <p:extLst>
      <p:ext uri="{BB962C8B-B14F-4D97-AF65-F5344CB8AC3E}">
        <p14:creationId xmlns:p14="http://schemas.microsoft.com/office/powerpoint/2010/main" val="157964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2101-9E0B-F581-F270-DE904456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T-SNE plot - </a:t>
            </a:r>
            <a:r>
              <a:rPr lang="en-GB" dirty="0">
                <a:ea typeface="+mj-lt"/>
                <a:cs typeface="+mj-lt"/>
              </a:rPr>
              <a:t>Sentence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59FF-1969-5804-D5B0-81C87FCF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Train Data  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  </a:t>
            </a:r>
            <a:r>
              <a:rPr lang="en-GB" b="1" dirty="0"/>
              <a:t>Before Training:                           After Training:</a:t>
            </a:r>
            <a:endParaRPr lang="en-US" b="1" dirty="0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9044C6D-70E7-FDB0-1148-3E8B68C8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5" y="2982069"/>
            <a:ext cx="5168590" cy="3393594"/>
          </a:xfrm>
          <a:prstGeom prst="rect">
            <a:avLst/>
          </a:prstGeom>
        </p:spPr>
      </p:pic>
      <p:pic>
        <p:nvPicPr>
          <p:cNvPr id="5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29DBAE9D-C332-CCF1-D47D-464E38381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97" y="2982069"/>
            <a:ext cx="5177882" cy="33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2101-9E0B-F581-F270-DE904456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T-SNE plot - </a:t>
            </a:r>
            <a:r>
              <a:rPr lang="en-GB" dirty="0">
                <a:ea typeface="+mj-lt"/>
                <a:cs typeface="+mj-lt"/>
              </a:rPr>
              <a:t>Sentence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59FF-1969-5804-D5B0-81C87FCF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Test Data  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  </a:t>
            </a:r>
            <a:r>
              <a:rPr lang="en-GB" b="1" dirty="0">
                <a:ea typeface="+mn-lt"/>
                <a:cs typeface="+mn-lt"/>
              </a:rPr>
              <a:t>Before Training:                           After Training: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9044C6D-70E7-FDB0-1148-3E8B68C8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5" y="2982069"/>
            <a:ext cx="5158810" cy="3393594"/>
          </a:xfrm>
          <a:prstGeom prst="rect">
            <a:avLst/>
          </a:prstGeom>
        </p:spPr>
      </p:pic>
      <p:pic>
        <p:nvPicPr>
          <p:cNvPr id="5" name="Picture 5" descr="Shape, arrow&#10;&#10;Description automatically generated">
            <a:extLst>
              <a:ext uri="{FF2B5EF4-FFF2-40B4-BE49-F238E27FC236}">
                <a16:creationId xmlns:a16="http://schemas.microsoft.com/office/drawing/2014/main" id="{29DBAE9D-C332-CCF1-D47D-464E38381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034" y="2982069"/>
            <a:ext cx="5158808" cy="33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4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2101-9E0B-F581-F270-DE904456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59FF-1969-5804-D5B0-81C87FCF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GB" dirty="0"/>
              <a:t>Choice of Word Vector representations</a:t>
            </a:r>
          </a:p>
          <a:p>
            <a:pPr marL="457200" indent="-457200"/>
            <a:endParaRPr lang="en-GB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298B744-E6F4-926A-5C86-6F4F2BB5A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08" y="2478752"/>
            <a:ext cx="4555273" cy="3917009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474C0F5-7163-8C96-70F3-1AD9A5C2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26" y="2477421"/>
            <a:ext cx="4703956" cy="39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7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2101-9E0B-F581-F270-DE904456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59FF-1969-5804-D5B0-81C87FCF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GB" dirty="0"/>
              <a:t>Choice of Optimizer</a:t>
            </a:r>
          </a:p>
          <a:p>
            <a:pPr marL="457200" indent="-457200"/>
            <a:endParaRPr lang="en-GB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298B744-E6F4-926A-5C86-6F4F2BB5A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08" y="2770158"/>
            <a:ext cx="4555273" cy="3334196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474C0F5-7163-8C96-70F3-1AD9A5C2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26" y="2727716"/>
            <a:ext cx="4703956" cy="34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5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95C1-63A5-400B-30F7-A6DF02DE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ADA4-F514-74E8-8BAD-7DA1CDB36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Double Negations: 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      </a:t>
            </a:r>
            <a:r>
              <a:rPr lang="en-GB" sz="2000" dirty="0"/>
              <a:t>Ex: certainly doesn't disappoint. - </a:t>
            </a:r>
            <a:r>
              <a:rPr lang="en-GB" sz="2000" b="1" dirty="0"/>
              <a:t>Positive Sentence</a:t>
            </a:r>
          </a:p>
          <a:p>
            <a:r>
              <a:rPr lang="en-GB" b="1" dirty="0"/>
              <a:t>Sarcastic: </a:t>
            </a:r>
            <a:r>
              <a:rPr lang="en-GB" dirty="0"/>
              <a:t>                  </a:t>
            </a:r>
            <a:endParaRPr lang="en-GB" sz="2000" b="1"/>
          </a:p>
          <a:p>
            <a:pPr marL="0" indent="0">
              <a:buNone/>
            </a:pPr>
            <a:r>
              <a:rPr lang="en-GB" sz="2000" dirty="0"/>
              <a:t>         Ex:</a:t>
            </a:r>
            <a:r>
              <a:rPr lang="en-GB" sz="2000" b="1" dirty="0"/>
              <a:t> </a:t>
            </a:r>
            <a:r>
              <a:rPr lang="en-GB" sz="2000" dirty="0">
                <a:ea typeface="+mn-lt"/>
                <a:cs typeface="+mn-lt"/>
              </a:rPr>
              <a:t>I'm sure there's a teenage boy out there who's dying for this kind of entertainment.</a:t>
            </a:r>
            <a:r>
              <a:rPr lang="en-GB" sz="2000" b="1" dirty="0">
                <a:ea typeface="+mn-lt"/>
                <a:cs typeface="+mn-lt"/>
              </a:rPr>
              <a:t> - Negative Sentence</a:t>
            </a:r>
            <a:endParaRPr lang="en-GB" sz="2000" b="1" dirty="0"/>
          </a:p>
          <a:p>
            <a:r>
              <a:rPr lang="en-GB" b="1" dirty="0"/>
              <a:t>Neutral Words:</a:t>
            </a:r>
          </a:p>
          <a:p>
            <a:pPr marL="0" indent="0">
              <a:buNone/>
            </a:pPr>
            <a:r>
              <a:rPr lang="en-GB" sz="1800" dirty="0"/>
              <a:t>          Ex:</a:t>
            </a:r>
            <a:r>
              <a:rPr lang="en-GB" sz="1800" b="1" dirty="0"/>
              <a:t> </a:t>
            </a:r>
            <a:r>
              <a:rPr lang="en-GB" sz="1800" dirty="0">
                <a:ea typeface="+mn-lt"/>
                <a:cs typeface="+mn-lt"/>
              </a:rPr>
              <a:t>a selection of scenes in search of a movie .</a:t>
            </a:r>
            <a:r>
              <a:rPr lang="en-GB" sz="1800" b="1" dirty="0">
                <a:ea typeface="+mn-lt"/>
                <a:cs typeface="+mn-lt"/>
              </a:rPr>
              <a:t> - Negative Sentence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143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A91E-BA02-D63F-CF85-DE4ED6CA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E676-747D-7A66-FB88-8A9A0EB08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9844"/>
            <a:ext cx="10515600" cy="29955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6000" b="1" dirty="0"/>
              <a:t>Thank You</a:t>
            </a:r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268662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49F4-7E91-626D-9E0B-C320DFFA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</a:t>
            </a:r>
            <a:r>
              <a:rPr lang="en-GB" dirty="0" err="1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3F50-30C6-ACCC-C07E-A9EBA875E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357"/>
            <a:ext cx="10515600" cy="44637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Sentence: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1) Remove Punctuations: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ED36EB-EAAB-EC5A-40F0-903B5AFEF00E}"/>
              </a:ext>
            </a:extLst>
          </p:cNvPr>
          <p:cNvSpPr/>
          <p:nvPr/>
        </p:nvSpPr>
        <p:spPr>
          <a:xfrm>
            <a:off x="1187607" y="2423531"/>
            <a:ext cx="9813071" cy="82704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It's a Wonderful, and Beautiful movie...</a:t>
            </a:r>
            <a:endParaRPr lang="en-US" sz="2800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DFDCC8-64DE-E88A-F80A-5A6AF658F407}"/>
              </a:ext>
            </a:extLst>
          </p:cNvPr>
          <p:cNvSpPr/>
          <p:nvPr/>
        </p:nvSpPr>
        <p:spPr>
          <a:xfrm>
            <a:off x="1150436" y="4458628"/>
            <a:ext cx="9813071" cy="82704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800" b="1" dirty="0"/>
              <a:t>It's a Wonderful and Beautiful movie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8513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49F4-7E91-626D-9E0B-C320DFFA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</a:t>
            </a:r>
            <a:r>
              <a:rPr lang="en-GB" dirty="0" err="1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3F50-30C6-ACCC-C07E-A9EBA875E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088"/>
            <a:ext cx="10515600" cy="3813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2) Tokenize (Spacy):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DC435E-8B88-45EE-424B-9A793B7EAFE8}"/>
              </a:ext>
            </a:extLst>
          </p:cNvPr>
          <p:cNvSpPr/>
          <p:nvPr/>
        </p:nvSpPr>
        <p:spPr>
          <a:xfrm>
            <a:off x="648630" y="3111189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it</a:t>
            </a:r>
            <a:endParaRPr lang="en-US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BBD1E68-F76D-06AB-6094-F7D7421098A3}"/>
              </a:ext>
            </a:extLst>
          </p:cNvPr>
          <p:cNvSpPr/>
          <p:nvPr/>
        </p:nvSpPr>
        <p:spPr>
          <a:xfrm>
            <a:off x="2191215" y="3111188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's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50C1A-4222-1194-484F-0F85D7E5F211}"/>
              </a:ext>
            </a:extLst>
          </p:cNvPr>
          <p:cNvSpPr/>
          <p:nvPr/>
        </p:nvSpPr>
        <p:spPr>
          <a:xfrm>
            <a:off x="3780264" y="3111188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9BA127E-644C-4C61-0C2D-BDC27BCE6C36}"/>
              </a:ext>
            </a:extLst>
          </p:cNvPr>
          <p:cNvSpPr/>
          <p:nvPr/>
        </p:nvSpPr>
        <p:spPr>
          <a:xfrm>
            <a:off x="5406484" y="3111189"/>
            <a:ext cx="1458950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wonderful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16F2A4-115F-55DD-7AC5-908C5987B7D5}"/>
              </a:ext>
            </a:extLst>
          </p:cNvPr>
          <p:cNvSpPr/>
          <p:nvPr/>
        </p:nvSpPr>
        <p:spPr>
          <a:xfrm>
            <a:off x="7199971" y="3111189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and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FEB2CF6-705F-BA12-C97C-F8A70C607E1E}"/>
              </a:ext>
            </a:extLst>
          </p:cNvPr>
          <p:cNvSpPr/>
          <p:nvPr/>
        </p:nvSpPr>
        <p:spPr>
          <a:xfrm>
            <a:off x="8826190" y="3111188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beautiful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F14E71-8B10-205E-F42D-A0A09DC98FBF}"/>
              </a:ext>
            </a:extLst>
          </p:cNvPr>
          <p:cNvSpPr/>
          <p:nvPr/>
        </p:nvSpPr>
        <p:spPr>
          <a:xfrm>
            <a:off x="10415240" y="3111188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movie</a:t>
            </a:r>
          </a:p>
        </p:txBody>
      </p:sp>
    </p:spTree>
    <p:extLst>
      <p:ext uri="{BB962C8B-B14F-4D97-AF65-F5344CB8AC3E}">
        <p14:creationId xmlns:p14="http://schemas.microsoft.com/office/powerpoint/2010/main" val="207188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49F4-7E91-626D-9E0B-C320DFFA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Sentence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3F50-30C6-ACCC-C07E-A9EBA875E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088"/>
            <a:ext cx="10515600" cy="3813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For each word, get 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</a:rPr>
              <a:t>GloVe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/>
              <a:t>and </a:t>
            </a:r>
            <a:r>
              <a:rPr lang="en-GB" dirty="0" err="1">
                <a:highlight>
                  <a:srgbClr val="00FF00"/>
                </a:highlight>
              </a:rPr>
              <a:t>FastText</a:t>
            </a:r>
            <a:r>
              <a:rPr lang="en-GB" dirty="0"/>
              <a:t> word vectors of dimension 300.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DC435E-8B88-45EE-424B-9A793B7EAFE8}"/>
              </a:ext>
            </a:extLst>
          </p:cNvPr>
          <p:cNvSpPr/>
          <p:nvPr/>
        </p:nvSpPr>
        <p:spPr>
          <a:xfrm>
            <a:off x="648630" y="3111189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it</a:t>
            </a:r>
            <a:endParaRPr lang="en-US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BBD1E68-F76D-06AB-6094-F7D7421098A3}"/>
              </a:ext>
            </a:extLst>
          </p:cNvPr>
          <p:cNvSpPr/>
          <p:nvPr/>
        </p:nvSpPr>
        <p:spPr>
          <a:xfrm>
            <a:off x="2191215" y="3111188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's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50C1A-4222-1194-484F-0F85D7E5F211}"/>
              </a:ext>
            </a:extLst>
          </p:cNvPr>
          <p:cNvSpPr/>
          <p:nvPr/>
        </p:nvSpPr>
        <p:spPr>
          <a:xfrm>
            <a:off x="3780264" y="3111188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9BA127E-644C-4C61-0C2D-BDC27BCE6C36}"/>
              </a:ext>
            </a:extLst>
          </p:cNvPr>
          <p:cNvSpPr/>
          <p:nvPr/>
        </p:nvSpPr>
        <p:spPr>
          <a:xfrm>
            <a:off x="5406484" y="3111189"/>
            <a:ext cx="1458950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wonderful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16F2A4-115F-55DD-7AC5-908C5987B7D5}"/>
              </a:ext>
            </a:extLst>
          </p:cNvPr>
          <p:cNvSpPr/>
          <p:nvPr/>
        </p:nvSpPr>
        <p:spPr>
          <a:xfrm>
            <a:off x="7199971" y="3111189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and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FEB2CF6-705F-BA12-C97C-F8A70C607E1E}"/>
              </a:ext>
            </a:extLst>
          </p:cNvPr>
          <p:cNvSpPr/>
          <p:nvPr/>
        </p:nvSpPr>
        <p:spPr>
          <a:xfrm>
            <a:off x="8826190" y="3111188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beautiful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F14E71-8B10-205E-F42D-A0A09DC98FBF}"/>
              </a:ext>
            </a:extLst>
          </p:cNvPr>
          <p:cNvSpPr/>
          <p:nvPr/>
        </p:nvSpPr>
        <p:spPr>
          <a:xfrm>
            <a:off x="10415240" y="3111188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movie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1715BA-5A55-7A03-DFBA-AB72F6C03564}"/>
              </a:ext>
            </a:extLst>
          </p:cNvPr>
          <p:cNvSpPr/>
          <p:nvPr/>
        </p:nvSpPr>
        <p:spPr>
          <a:xfrm>
            <a:off x="880946" y="4347118"/>
            <a:ext cx="167268" cy="10129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00EC52-FB85-AC65-4216-8E012D674DCC}"/>
              </a:ext>
            </a:extLst>
          </p:cNvPr>
          <p:cNvSpPr/>
          <p:nvPr/>
        </p:nvSpPr>
        <p:spPr>
          <a:xfrm>
            <a:off x="1410629" y="4347118"/>
            <a:ext cx="167268" cy="10129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483C6-B676-886D-289F-1282C2B10B3A}"/>
              </a:ext>
            </a:extLst>
          </p:cNvPr>
          <p:cNvSpPr/>
          <p:nvPr/>
        </p:nvSpPr>
        <p:spPr>
          <a:xfrm>
            <a:off x="2451409" y="4337825"/>
            <a:ext cx="167268" cy="10129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A312F3-35A9-669D-8373-8402E56759CB}"/>
              </a:ext>
            </a:extLst>
          </p:cNvPr>
          <p:cNvSpPr/>
          <p:nvPr/>
        </p:nvSpPr>
        <p:spPr>
          <a:xfrm>
            <a:off x="2981092" y="4337825"/>
            <a:ext cx="167268" cy="10129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ED0469-5B6F-0CC9-56B4-65442E2330A1}"/>
              </a:ext>
            </a:extLst>
          </p:cNvPr>
          <p:cNvSpPr/>
          <p:nvPr/>
        </p:nvSpPr>
        <p:spPr>
          <a:xfrm>
            <a:off x="4049750" y="4337825"/>
            <a:ext cx="167268" cy="10129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1C85-A642-CAF2-850A-B05F716C70A1}"/>
              </a:ext>
            </a:extLst>
          </p:cNvPr>
          <p:cNvSpPr/>
          <p:nvPr/>
        </p:nvSpPr>
        <p:spPr>
          <a:xfrm>
            <a:off x="4579433" y="4337825"/>
            <a:ext cx="167268" cy="10129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158500-CC11-C3E5-1DE6-B7DD2EC8B653}"/>
              </a:ext>
            </a:extLst>
          </p:cNvPr>
          <p:cNvSpPr/>
          <p:nvPr/>
        </p:nvSpPr>
        <p:spPr>
          <a:xfrm>
            <a:off x="5759604" y="4337824"/>
            <a:ext cx="167268" cy="10129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D309A8-2013-6E5F-0F85-0C9CE40059D3}"/>
              </a:ext>
            </a:extLst>
          </p:cNvPr>
          <p:cNvSpPr/>
          <p:nvPr/>
        </p:nvSpPr>
        <p:spPr>
          <a:xfrm>
            <a:off x="6289287" y="4337824"/>
            <a:ext cx="167268" cy="10129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CBF02-74AF-3930-9BF1-4B33B69268CD}"/>
              </a:ext>
            </a:extLst>
          </p:cNvPr>
          <p:cNvSpPr/>
          <p:nvPr/>
        </p:nvSpPr>
        <p:spPr>
          <a:xfrm>
            <a:off x="7488043" y="4365703"/>
            <a:ext cx="167268" cy="10129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7FCB4-56E5-10C9-9E32-A0729CB907F6}"/>
              </a:ext>
            </a:extLst>
          </p:cNvPr>
          <p:cNvSpPr/>
          <p:nvPr/>
        </p:nvSpPr>
        <p:spPr>
          <a:xfrm>
            <a:off x="8017726" y="4365703"/>
            <a:ext cx="167268" cy="10129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D7460B-93AC-D32F-E6DF-336FC64C50F1}"/>
              </a:ext>
            </a:extLst>
          </p:cNvPr>
          <p:cNvSpPr/>
          <p:nvPr/>
        </p:nvSpPr>
        <p:spPr>
          <a:xfrm>
            <a:off x="9160726" y="4374996"/>
            <a:ext cx="167268" cy="10129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5337E0-8FEE-8E5B-AE2B-68A3C3005093}"/>
              </a:ext>
            </a:extLst>
          </p:cNvPr>
          <p:cNvSpPr/>
          <p:nvPr/>
        </p:nvSpPr>
        <p:spPr>
          <a:xfrm>
            <a:off x="9690409" y="4374996"/>
            <a:ext cx="167268" cy="10129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BC2A7C-6A84-9C3F-FA3C-F3ABFCA25D58}"/>
              </a:ext>
            </a:extLst>
          </p:cNvPr>
          <p:cNvSpPr/>
          <p:nvPr/>
        </p:nvSpPr>
        <p:spPr>
          <a:xfrm>
            <a:off x="10684726" y="4384288"/>
            <a:ext cx="167268" cy="10129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0DC774-DB14-25EC-0C76-9274FEBF5840}"/>
              </a:ext>
            </a:extLst>
          </p:cNvPr>
          <p:cNvSpPr/>
          <p:nvPr/>
        </p:nvSpPr>
        <p:spPr>
          <a:xfrm>
            <a:off x="11214409" y="4384288"/>
            <a:ext cx="167268" cy="10129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56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49F4-7E91-626D-9E0B-C320DFFA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Sentence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3F50-30C6-ACCC-C07E-A9EBA875E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078" y="1714113"/>
            <a:ext cx="10497014" cy="3971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Concatenate the obtained word vectors – 600 dimensions.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DC435E-8B88-45EE-424B-9A793B7EAFE8}"/>
              </a:ext>
            </a:extLst>
          </p:cNvPr>
          <p:cNvSpPr/>
          <p:nvPr/>
        </p:nvSpPr>
        <p:spPr>
          <a:xfrm>
            <a:off x="630045" y="2562921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it</a:t>
            </a:r>
            <a:endParaRPr lang="en-US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BBD1E68-F76D-06AB-6094-F7D7421098A3}"/>
              </a:ext>
            </a:extLst>
          </p:cNvPr>
          <p:cNvSpPr/>
          <p:nvPr/>
        </p:nvSpPr>
        <p:spPr>
          <a:xfrm>
            <a:off x="2172630" y="2562920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's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50C1A-4222-1194-484F-0F85D7E5F211}"/>
              </a:ext>
            </a:extLst>
          </p:cNvPr>
          <p:cNvSpPr/>
          <p:nvPr/>
        </p:nvSpPr>
        <p:spPr>
          <a:xfrm>
            <a:off x="3761679" y="2562920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9BA127E-644C-4C61-0C2D-BDC27BCE6C36}"/>
              </a:ext>
            </a:extLst>
          </p:cNvPr>
          <p:cNvSpPr/>
          <p:nvPr/>
        </p:nvSpPr>
        <p:spPr>
          <a:xfrm>
            <a:off x="5387899" y="2562921"/>
            <a:ext cx="1458950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wonderful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16F2A4-115F-55DD-7AC5-908C5987B7D5}"/>
              </a:ext>
            </a:extLst>
          </p:cNvPr>
          <p:cNvSpPr/>
          <p:nvPr/>
        </p:nvSpPr>
        <p:spPr>
          <a:xfrm>
            <a:off x="7181386" y="2562921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and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FEB2CF6-705F-BA12-C97C-F8A70C607E1E}"/>
              </a:ext>
            </a:extLst>
          </p:cNvPr>
          <p:cNvSpPr/>
          <p:nvPr/>
        </p:nvSpPr>
        <p:spPr>
          <a:xfrm>
            <a:off x="8807605" y="2562920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beautiful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F14E71-8B10-205E-F42D-A0A09DC98FBF}"/>
              </a:ext>
            </a:extLst>
          </p:cNvPr>
          <p:cNvSpPr/>
          <p:nvPr/>
        </p:nvSpPr>
        <p:spPr>
          <a:xfrm>
            <a:off x="10396655" y="2562920"/>
            <a:ext cx="1291682" cy="6504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movie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1715BA-5A55-7A03-DFBA-AB72F6C03564}"/>
              </a:ext>
            </a:extLst>
          </p:cNvPr>
          <p:cNvSpPr/>
          <p:nvPr/>
        </p:nvSpPr>
        <p:spPr>
          <a:xfrm>
            <a:off x="1159727" y="3529362"/>
            <a:ext cx="167268" cy="10129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00EC52-FB85-AC65-4216-8E012D674DCC}"/>
              </a:ext>
            </a:extLst>
          </p:cNvPr>
          <p:cNvSpPr/>
          <p:nvPr/>
        </p:nvSpPr>
        <p:spPr>
          <a:xfrm>
            <a:off x="1159727" y="4542264"/>
            <a:ext cx="167268" cy="10129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6E9D80-7E21-BF7F-C258-689F927066EF}"/>
              </a:ext>
            </a:extLst>
          </p:cNvPr>
          <p:cNvSpPr/>
          <p:nvPr/>
        </p:nvSpPr>
        <p:spPr>
          <a:xfrm>
            <a:off x="2702312" y="3510776"/>
            <a:ext cx="167268" cy="10129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02350-0880-2BEA-0F29-A34B41A12F4D}"/>
              </a:ext>
            </a:extLst>
          </p:cNvPr>
          <p:cNvSpPr/>
          <p:nvPr/>
        </p:nvSpPr>
        <p:spPr>
          <a:xfrm>
            <a:off x="2702312" y="4523678"/>
            <a:ext cx="167268" cy="10129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F611F0-21E2-6122-7B1C-642079B0C8BC}"/>
              </a:ext>
            </a:extLst>
          </p:cNvPr>
          <p:cNvSpPr/>
          <p:nvPr/>
        </p:nvSpPr>
        <p:spPr>
          <a:xfrm>
            <a:off x="4272775" y="3538654"/>
            <a:ext cx="167268" cy="10129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6D57C4-2440-2E80-C76B-56AFA072577F}"/>
              </a:ext>
            </a:extLst>
          </p:cNvPr>
          <p:cNvSpPr/>
          <p:nvPr/>
        </p:nvSpPr>
        <p:spPr>
          <a:xfrm>
            <a:off x="4272775" y="4551556"/>
            <a:ext cx="167268" cy="10129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856E87-30BD-6213-D198-ED9FC3C1E982}"/>
              </a:ext>
            </a:extLst>
          </p:cNvPr>
          <p:cNvSpPr/>
          <p:nvPr/>
        </p:nvSpPr>
        <p:spPr>
          <a:xfrm>
            <a:off x="6019799" y="3575824"/>
            <a:ext cx="167268" cy="10129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259656-BC98-0629-FCDE-DEFEEDCF9F80}"/>
              </a:ext>
            </a:extLst>
          </p:cNvPr>
          <p:cNvSpPr/>
          <p:nvPr/>
        </p:nvSpPr>
        <p:spPr>
          <a:xfrm>
            <a:off x="6019799" y="4588726"/>
            <a:ext cx="167268" cy="10129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59E41D-99C2-CD98-937E-32CB8E752ACE}"/>
              </a:ext>
            </a:extLst>
          </p:cNvPr>
          <p:cNvSpPr/>
          <p:nvPr/>
        </p:nvSpPr>
        <p:spPr>
          <a:xfrm>
            <a:off x="7757532" y="3612996"/>
            <a:ext cx="167268" cy="10129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9DA91-1182-B785-FEC3-DE4CBE7F0EEC}"/>
              </a:ext>
            </a:extLst>
          </p:cNvPr>
          <p:cNvSpPr/>
          <p:nvPr/>
        </p:nvSpPr>
        <p:spPr>
          <a:xfrm>
            <a:off x="7757532" y="4625898"/>
            <a:ext cx="167268" cy="10129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926D87-3D6D-CF55-5847-E7951EB98AB4}"/>
              </a:ext>
            </a:extLst>
          </p:cNvPr>
          <p:cNvSpPr/>
          <p:nvPr/>
        </p:nvSpPr>
        <p:spPr>
          <a:xfrm>
            <a:off x="9439507" y="3640874"/>
            <a:ext cx="167268" cy="10129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876A01-5F5B-999E-1E6D-302903949B78}"/>
              </a:ext>
            </a:extLst>
          </p:cNvPr>
          <p:cNvSpPr/>
          <p:nvPr/>
        </p:nvSpPr>
        <p:spPr>
          <a:xfrm>
            <a:off x="9439507" y="4653776"/>
            <a:ext cx="167268" cy="10129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6CF90F-8B27-8722-2196-85F7507FA737}"/>
              </a:ext>
            </a:extLst>
          </p:cNvPr>
          <p:cNvSpPr/>
          <p:nvPr/>
        </p:nvSpPr>
        <p:spPr>
          <a:xfrm>
            <a:off x="11065726" y="3650166"/>
            <a:ext cx="167268" cy="10129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CDFBCB-8D75-A0B9-4A6D-D699B40D390F}"/>
              </a:ext>
            </a:extLst>
          </p:cNvPr>
          <p:cNvSpPr/>
          <p:nvPr/>
        </p:nvSpPr>
        <p:spPr>
          <a:xfrm>
            <a:off x="11065726" y="4663068"/>
            <a:ext cx="167268" cy="10129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4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49F4-7E91-626D-9E0B-C320DFFA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Sentence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3F50-30C6-ACCC-C07E-A9EBA875E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078" y="1714113"/>
            <a:ext cx="10497014" cy="3971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Take the mean of the concatenated word vectors.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1715BA-5A55-7A03-DFBA-AB72F6C03564}"/>
              </a:ext>
            </a:extLst>
          </p:cNvPr>
          <p:cNvSpPr/>
          <p:nvPr/>
        </p:nvSpPr>
        <p:spPr>
          <a:xfrm>
            <a:off x="1103971" y="2432825"/>
            <a:ext cx="157976" cy="6504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00EC52-FB85-AC65-4216-8E012D674DCC}"/>
              </a:ext>
            </a:extLst>
          </p:cNvPr>
          <p:cNvSpPr/>
          <p:nvPr/>
        </p:nvSpPr>
        <p:spPr>
          <a:xfrm>
            <a:off x="1103971" y="3083312"/>
            <a:ext cx="157976" cy="650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6E9D80-7E21-BF7F-C258-689F927066EF}"/>
              </a:ext>
            </a:extLst>
          </p:cNvPr>
          <p:cNvSpPr/>
          <p:nvPr/>
        </p:nvSpPr>
        <p:spPr>
          <a:xfrm>
            <a:off x="2646556" y="2414239"/>
            <a:ext cx="157976" cy="6504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02350-0880-2BEA-0F29-A34B41A12F4D}"/>
              </a:ext>
            </a:extLst>
          </p:cNvPr>
          <p:cNvSpPr/>
          <p:nvPr/>
        </p:nvSpPr>
        <p:spPr>
          <a:xfrm>
            <a:off x="2646556" y="3064726"/>
            <a:ext cx="157976" cy="650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F611F0-21E2-6122-7B1C-642079B0C8BC}"/>
              </a:ext>
            </a:extLst>
          </p:cNvPr>
          <p:cNvSpPr/>
          <p:nvPr/>
        </p:nvSpPr>
        <p:spPr>
          <a:xfrm>
            <a:off x="4217019" y="2442117"/>
            <a:ext cx="157976" cy="6504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6D57C4-2440-2E80-C76B-56AFA072577F}"/>
              </a:ext>
            </a:extLst>
          </p:cNvPr>
          <p:cNvSpPr/>
          <p:nvPr/>
        </p:nvSpPr>
        <p:spPr>
          <a:xfrm>
            <a:off x="4217019" y="3092604"/>
            <a:ext cx="157976" cy="650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856E87-30BD-6213-D198-ED9FC3C1E982}"/>
              </a:ext>
            </a:extLst>
          </p:cNvPr>
          <p:cNvSpPr/>
          <p:nvPr/>
        </p:nvSpPr>
        <p:spPr>
          <a:xfrm>
            <a:off x="5926872" y="2479287"/>
            <a:ext cx="157976" cy="6504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259656-BC98-0629-FCDE-DEFEEDCF9F80}"/>
              </a:ext>
            </a:extLst>
          </p:cNvPr>
          <p:cNvSpPr/>
          <p:nvPr/>
        </p:nvSpPr>
        <p:spPr>
          <a:xfrm>
            <a:off x="5926872" y="3129774"/>
            <a:ext cx="157976" cy="650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59E41D-99C2-CD98-937E-32CB8E752ACE}"/>
              </a:ext>
            </a:extLst>
          </p:cNvPr>
          <p:cNvSpPr/>
          <p:nvPr/>
        </p:nvSpPr>
        <p:spPr>
          <a:xfrm>
            <a:off x="7701776" y="2516459"/>
            <a:ext cx="157976" cy="6504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9DA91-1182-B785-FEC3-DE4CBE7F0EEC}"/>
              </a:ext>
            </a:extLst>
          </p:cNvPr>
          <p:cNvSpPr/>
          <p:nvPr/>
        </p:nvSpPr>
        <p:spPr>
          <a:xfrm>
            <a:off x="7701776" y="3166946"/>
            <a:ext cx="157976" cy="650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926D87-3D6D-CF55-5847-E7951EB98AB4}"/>
              </a:ext>
            </a:extLst>
          </p:cNvPr>
          <p:cNvSpPr/>
          <p:nvPr/>
        </p:nvSpPr>
        <p:spPr>
          <a:xfrm>
            <a:off x="9383751" y="2544337"/>
            <a:ext cx="157976" cy="6504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876A01-5F5B-999E-1E6D-302903949B78}"/>
              </a:ext>
            </a:extLst>
          </p:cNvPr>
          <p:cNvSpPr/>
          <p:nvPr/>
        </p:nvSpPr>
        <p:spPr>
          <a:xfrm>
            <a:off x="9383751" y="3194824"/>
            <a:ext cx="157976" cy="650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6CF90F-8B27-8722-2196-85F7507FA737}"/>
              </a:ext>
            </a:extLst>
          </p:cNvPr>
          <p:cNvSpPr/>
          <p:nvPr/>
        </p:nvSpPr>
        <p:spPr>
          <a:xfrm>
            <a:off x="11009970" y="2553629"/>
            <a:ext cx="157976" cy="6504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CDFBCB-8D75-A0B9-4A6D-D699B40D390F}"/>
              </a:ext>
            </a:extLst>
          </p:cNvPr>
          <p:cNvSpPr/>
          <p:nvPr/>
        </p:nvSpPr>
        <p:spPr>
          <a:xfrm>
            <a:off x="11009970" y="3204116"/>
            <a:ext cx="157976" cy="650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48430D-B712-52F8-5408-B44B3033EBBC}"/>
              </a:ext>
            </a:extLst>
          </p:cNvPr>
          <p:cNvSpPr/>
          <p:nvPr/>
        </p:nvSpPr>
        <p:spPr>
          <a:xfrm>
            <a:off x="5657385" y="4189142"/>
            <a:ext cx="696951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205E54-6FAB-2118-A929-8FBBBFC0B8EF}"/>
              </a:ext>
            </a:extLst>
          </p:cNvPr>
          <p:cNvSpPr/>
          <p:nvPr/>
        </p:nvSpPr>
        <p:spPr>
          <a:xfrm>
            <a:off x="5921065" y="5382088"/>
            <a:ext cx="176560" cy="1300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3F932A-D4D7-DB3E-EDC1-87334EC2F648}"/>
              </a:ext>
            </a:extLst>
          </p:cNvPr>
          <p:cNvCxnSpPr/>
          <p:nvPr/>
        </p:nvCxnSpPr>
        <p:spPr>
          <a:xfrm>
            <a:off x="1194574" y="3759354"/>
            <a:ext cx="4454913" cy="84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247BE5-6B67-301D-0D1B-37C4C382E272}"/>
              </a:ext>
            </a:extLst>
          </p:cNvPr>
          <p:cNvCxnSpPr>
            <a:cxnSpLocks/>
          </p:cNvCxnSpPr>
          <p:nvPr/>
        </p:nvCxnSpPr>
        <p:spPr>
          <a:xfrm>
            <a:off x="2783622" y="3750062"/>
            <a:ext cx="2893743" cy="7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47E32F-B71A-D130-7982-098FB3512E59}"/>
              </a:ext>
            </a:extLst>
          </p:cNvPr>
          <p:cNvCxnSpPr>
            <a:cxnSpLocks/>
          </p:cNvCxnSpPr>
          <p:nvPr/>
        </p:nvCxnSpPr>
        <p:spPr>
          <a:xfrm>
            <a:off x="4316914" y="3777941"/>
            <a:ext cx="1425500" cy="53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F894F9-BFB7-40A8-1383-D94B56968042}"/>
              </a:ext>
            </a:extLst>
          </p:cNvPr>
          <p:cNvCxnSpPr>
            <a:cxnSpLocks/>
          </p:cNvCxnSpPr>
          <p:nvPr/>
        </p:nvCxnSpPr>
        <p:spPr>
          <a:xfrm flipH="1">
            <a:off x="5993315" y="3777940"/>
            <a:ext cx="14869" cy="43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29531A-479E-746E-3A5E-AD3EB5E6D622}"/>
              </a:ext>
            </a:extLst>
          </p:cNvPr>
          <p:cNvCxnSpPr>
            <a:cxnSpLocks/>
          </p:cNvCxnSpPr>
          <p:nvPr/>
        </p:nvCxnSpPr>
        <p:spPr>
          <a:xfrm flipH="1">
            <a:off x="6318559" y="3861574"/>
            <a:ext cx="1436647" cy="51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3110D4-1A25-D384-5738-25E361A44609}"/>
              </a:ext>
            </a:extLst>
          </p:cNvPr>
          <p:cNvCxnSpPr>
            <a:cxnSpLocks/>
          </p:cNvCxnSpPr>
          <p:nvPr/>
        </p:nvCxnSpPr>
        <p:spPr>
          <a:xfrm flipH="1">
            <a:off x="6355730" y="3898744"/>
            <a:ext cx="3062866" cy="62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40D73C-90F8-44FF-DA3E-D8BB4E4ED11E}"/>
              </a:ext>
            </a:extLst>
          </p:cNvPr>
          <p:cNvCxnSpPr>
            <a:cxnSpLocks/>
          </p:cNvCxnSpPr>
          <p:nvPr/>
        </p:nvCxnSpPr>
        <p:spPr>
          <a:xfrm flipH="1">
            <a:off x="6392900" y="3898744"/>
            <a:ext cx="4661208" cy="73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5DD8AE-2027-5F97-0E84-8CD5B059E3AD}"/>
              </a:ext>
            </a:extLst>
          </p:cNvPr>
          <p:cNvCxnSpPr>
            <a:cxnSpLocks/>
          </p:cNvCxnSpPr>
          <p:nvPr/>
        </p:nvCxnSpPr>
        <p:spPr>
          <a:xfrm flipH="1">
            <a:off x="5993315" y="4948818"/>
            <a:ext cx="14869" cy="43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2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5917-3489-A5B8-E63D-9A64F1AC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75BC-6CBC-B239-5CF6-6D605BD9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Shuffled the training data</a:t>
            </a:r>
            <a:endParaRPr lang="en-US" dirty="0"/>
          </a:p>
          <a:p>
            <a:r>
              <a:rPr lang="en-GB" dirty="0"/>
              <a:t>Train-Validation split of 95 : 05</a:t>
            </a:r>
          </a:p>
          <a:p>
            <a:r>
              <a:rPr lang="en-GB" dirty="0"/>
              <a:t>Set seed for reproducibility</a:t>
            </a:r>
          </a:p>
          <a:p>
            <a:r>
              <a:rPr lang="en-GB" dirty="0"/>
              <a:t>Split them into Batch with size 100</a:t>
            </a:r>
          </a:p>
        </p:txBody>
      </p:sp>
    </p:spTree>
    <p:extLst>
      <p:ext uri="{BB962C8B-B14F-4D97-AF65-F5344CB8AC3E}">
        <p14:creationId xmlns:p14="http://schemas.microsoft.com/office/powerpoint/2010/main" val="348546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5917-3489-A5B8-E63D-9A64F1AC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75BC-6CBC-B239-5CF6-6D605BD9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Optimizer</a:t>
            </a:r>
            <a:r>
              <a:rPr lang="en-GB" dirty="0"/>
              <a:t> – </a:t>
            </a:r>
            <a:r>
              <a:rPr lang="en-GB" dirty="0" err="1"/>
              <a:t>Adagrad</a:t>
            </a:r>
            <a:endParaRPr lang="en-GB" dirty="0"/>
          </a:p>
          <a:p>
            <a:r>
              <a:rPr lang="en-GB" b="1" dirty="0"/>
              <a:t>Learning rate</a:t>
            </a:r>
            <a:r>
              <a:rPr lang="en-GB" dirty="0"/>
              <a:t> – 0.01</a:t>
            </a:r>
          </a:p>
          <a:p>
            <a:r>
              <a:rPr lang="en-GB" b="1" dirty="0"/>
              <a:t>Epoch</a:t>
            </a:r>
            <a:r>
              <a:rPr lang="en-GB" dirty="0"/>
              <a:t> – 25</a:t>
            </a:r>
          </a:p>
          <a:p>
            <a:r>
              <a:rPr lang="en-GB" b="1" dirty="0"/>
              <a:t>Loss</a:t>
            </a:r>
            <a:r>
              <a:rPr lang="en-GB" dirty="0"/>
              <a:t> – Binary Cross-Entropy</a:t>
            </a:r>
          </a:p>
        </p:txBody>
      </p:sp>
    </p:spTree>
    <p:extLst>
      <p:ext uri="{BB962C8B-B14F-4D97-AF65-F5344CB8AC3E}">
        <p14:creationId xmlns:p14="http://schemas.microsoft.com/office/powerpoint/2010/main" val="294249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5917-3489-A5B8-E63D-9A64F1AC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75BC-6CBC-B239-5CF6-6D605BD9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F24B01-33EE-47D0-38D1-1FA0D4B26917}"/>
              </a:ext>
            </a:extLst>
          </p:cNvPr>
          <p:cNvSpPr/>
          <p:nvPr/>
        </p:nvSpPr>
        <p:spPr>
          <a:xfrm>
            <a:off x="1800922" y="2869581"/>
            <a:ext cx="371708" cy="15890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600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75EF3-FBB7-947B-48E4-7D4DD74E3B08}"/>
              </a:ext>
            </a:extLst>
          </p:cNvPr>
          <p:cNvSpPr/>
          <p:nvPr/>
        </p:nvSpPr>
        <p:spPr>
          <a:xfrm>
            <a:off x="2860288" y="2302728"/>
            <a:ext cx="371708" cy="302941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1024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4044E8-284F-DD47-7EFB-4422339AC19A}"/>
              </a:ext>
            </a:extLst>
          </p:cNvPr>
          <p:cNvSpPr/>
          <p:nvPr/>
        </p:nvSpPr>
        <p:spPr>
          <a:xfrm>
            <a:off x="4393580" y="1615069"/>
            <a:ext cx="371708" cy="450694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2048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3B6625-FEC5-F795-C355-9469427629A4}"/>
              </a:ext>
            </a:extLst>
          </p:cNvPr>
          <p:cNvSpPr/>
          <p:nvPr/>
        </p:nvSpPr>
        <p:spPr>
          <a:xfrm>
            <a:off x="5908287" y="2971799"/>
            <a:ext cx="371708" cy="138461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512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D4DE5-090B-4B0F-0630-5A3BD8243665}"/>
              </a:ext>
            </a:extLst>
          </p:cNvPr>
          <p:cNvSpPr/>
          <p:nvPr/>
        </p:nvSpPr>
        <p:spPr>
          <a:xfrm>
            <a:off x="7515921" y="3362090"/>
            <a:ext cx="371708" cy="669074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64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C8E59-A333-B2AF-FB14-155920174DF4}"/>
              </a:ext>
            </a:extLst>
          </p:cNvPr>
          <p:cNvSpPr/>
          <p:nvPr/>
        </p:nvSpPr>
        <p:spPr>
          <a:xfrm>
            <a:off x="9104970" y="3492186"/>
            <a:ext cx="371708" cy="3438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697380-55AF-8489-C21A-20F17E12D64E}"/>
              </a:ext>
            </a:extLst>
          </p:cNvPr>
          <p:cNvSpPr/>
          <p:nvPr/>
        </p:nvSpPr>
        <p:spPr>
          <a:xfrm>
            <a:off x="3439919" y="3365577"/>
            <a:ext cx="827048" cy="594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ReLU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F8E517-1692-3C1E-19C3-840A8CED7A88}"/>
              </a:ext>
            </a:extLst>
          </p:cNvPr>
          <p:cNvSpPr/>
          <p:nvPr/>
        </p:nvSpPr>
        <p:spPr>
          <a:xfrm>
            <a:off x="4926748" y="3365577"/>
            <a:ext cx="827048" cy="594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ReLU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7DC11F-467F-667D-7E88-C4B835155956}"/>
              </a:ext>
            </a:extLst>
          </p:cNvPr>
          <p:cNvSpPr/>
          <p:nvPr/>
        </p:nvSpPr>
        <p:spPr>
          <a:xfrm>
            <a:off x="6506504" y="3402747"/>
            <a:ext cx="827048" cy="594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ReLU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B450D2-C57B-8A13-A616-EC5ECF79BC82}"/>
              </a:ext>
            </a:extLst>
          </p:cNvPr>
          <p:cNvSpPr/>
          <p:nvPr/>
        </p:nvSpPr>
        <p:spPr>
          <a:xfrm>
            <a:off x="8067674" y="3402747"/>
            <a:ext cx="827048" cy="594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ReLU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350B337-507F-CCA0-0690-33E96C028166}"/>
              </a:ext>
            </a:extLst>
          </p:cNvPr>
          <p:cNvSpPr/>
          <p:nvPr/>
        </p:nvSpPr>
        <p:spPr>
          <a:xfrm>
            <a:off x="9703186" y="3365576"/>
            <a:ext cx="1189462" cy="594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223938720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ShapesVTI</vt:lpstr>
      <vt:lpstr>Deep Learning for NLP</vt:lpstr>
      <vt:lpstr>Text Preprocessing</vt:lpstr>
      <vt:lpstr>Text Preprocessing</vt:lpstr>
      <vt:lpstr>Sentence Representation</vt:lpstr>
      <vt:lpstr>Sentence Representation</vt:lpstr>
      <vt:lpstr>Sentence Representation</vt:lpstr>
      <vt:lpstr>Training</vt:lpstr>
      <vt:lpstr>Training</vt:lpstr>
      <vt:lpstr>Model Architecture</vt:lpstr>
      <vt:lpstr>Performance</vt:lpstr>
      <vt:lpstr>T-SNE plot - Sentence Representations</vt:lpstr>
      <vt:lpstr>T-SNE plot - Sentence Representations</vt:lpstr>
      <vt:lpstr>Comparison</vt:lpstr>
      <vt:lpstr>Comparison</vt:lpstr>
      <vt:lpstr>Mispredictions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415</cp:revision>
  <dcterms:created xsi:type="dcterms:W3CDTF">2022-08-17T04:14:35Z</dcterms:created>
  <dcterms:modified xsi:type="dcterms:W3CDTF">2022-08-17T06:18:53Z</dcterms:modified>
</cp:coreProperties>
</file>