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1" r:id="rId3"/>
    <p:sldId id="312" r:id="rId4"/>
    <p:sldId id="395" r:id="rId5"/>
    <p:sldId id="398" r:id="rId6"/>
    <p:sldId id="313" r:id="rId7"/>
    <p:sldId id="352" r:id="rId8"/>
    <p:sldId id="418" r:id="rId9"/>
    <p:sldId id="416" r:id="rId10"/>
    <p:sldId id="417" r:id="rId11"/>
    <p:sldId id="402" r:id="rId12"/>
    <p:sldId id="410" r:id="rId13"/>
    <p:sldId id="411" r:id="rId14"/>
    <p:sldId id="400" r:id="rId15"/>
    <p:sldId id="401" r:id="rId16"/>
    <p:sldId id="412" r:id="rId17"/>
    <p:sldId id="420" r:id="rId18"/>
    <p:sldId id="421" r:id="rId19"/>
    <p:sldId id="414" r:id="rId20"/>
    <p:sldId id="413" r:id="rId21"/>
    <p:sldId id="419" r:id="rId22"/>
    <p:sldId id="422" r:id="rId23"/>
    <p:sldId id="423" r:id="rId24"/>
    <p:sldId id="424" r:id="rId25"/>
    <p:sldId id="409" r:id="rId26"/>
    <p:sldId id="351" r:id="rId27"/>
    <p:sldId id="370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>
        <p:scale>
          <a:sx n="76" d="100"/>
          <a:sy n="76" d="100"/>
        </p:scale>
        <p:origin x="-126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230360-84B0-486B-9A1C-DB0E5DE7BA96}" type="datetimeFigureOut">
              <a:rPr lang="en-US"/>
              <a:pPr>
                <a:defRPr/>
              </a:pPr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B519E5-8F6F-4192-8CDC-73533D245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0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7B4144A-2449-45A1-A6B7-87E8255ACED3}" type="datetimeFigureOut">
              <a:rPr lang="en-US"/>
              <a:pPr>
                <a:defRPr/>
              </a:pPr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F0F66B3D-AEFD-49AE-8C80-351A568CC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8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9pPr>
          </a:lstStyle>
          <a:p>
            <a:pPr eaLnBrk="1" hangingPunct="1"/>
            <a:fld id="{8D4F676C-379F-4F81-ACA6-C9BCC6A54601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9pPr>
          </a:lstStyle>
          <a:p>
            <a:pPr eaLnBrk="1" hangingPunct="1"/>
            <a:fld id="{A60CAF8C-EB72-4A4E-9B3B-5675F7BA685D}" type="datetime1">
              <a:rPr lang="en-US" smtClean="0"/>
              <a:pPr eaLnBrk="1" hangingPunct="1"/>
              <a:t>4/25/2018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2D3F1D-3315-4DFA-89D8-ACFE45FC3D7B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870BFA-1565-427C-ADEC-81FCB0E83A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1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CD5A1-6DD7-4371-8447-62FB5396945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19F1D-DAC7-42C6-87BC-B364BC339CA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0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E7AF0-40AB-4DC7-A49A-25C7E9C955D7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60318-2166-40D2-8352-4DB35E465C2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0624E-96BD-42EB-A143-D214829F02D9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7718-206A-4638-9C08-0CACFC7C08F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27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B8DDB5-5529-40DD-BD12-A92E6D853EF4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51EE45-6BEF-4117-9852-B0D9714387E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9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0CF7-FBFD-4B65-AA9D-B909E7EB6CF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3269-F73B-4800-9080-69D12BE895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7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77E96A-310F-4907-B436-BA5BF93939C2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3B1D0E-3A95-4BA8-A660-F0E57D81C2B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490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5A2B-5B64-43C0-A817-5600F744CF93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7761-AC76-4727-8F42-32A704311A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32ACA3-7E82-48FD-92F9-82BFB3137D76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7416B-EA2E-4887-AF56-C2485E00588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6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F9CCD9-807A-4919-BCC5-30DBC86FD794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733255-B9A5-4026-BFDF-B533694857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40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dirty="0">
              <a:latin typeface="+mn-lt"/>
              <a:ea typeface="+mn-ea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BCF464-6C3B-420D-B328-3A0E6417D854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85EB18-4A1F-4C88-871E-9ABB033662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1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2FD96EF4-1AA7-42F4-AE5F-61A4A05139CA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7AEE6FA-413A-4B2F-8571-564463712A0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1" r:id="rId2"/>
    <p:sldLayoutId id="2147484527" r:id="rId3"/>
    <p:sldLayoutId id="2147484522" r:id="rId4"/>
    <p:sldLayoutId id="2147484528" r:id="rId5"/>
    <p:sldLayoutId id="2147484523" r:id="rId6"/>
    <p:sldLayoutId id="2147484529" r:id="rId7"/>
    <p:sldLayoutId id="2147484530" r:id="rId8"/>
    <p:sldLayoutId id="2147484531" r:id="rId9"/>
    <p:sldLayoutId id="2147484524" r:id="rId10"/>
    <p:sldLayoutId id="214748452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휴먼매직체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휴먼매직체"/>
          <a:cs typeface="휴먼매직체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HY엽서L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HY엽서L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HY엽서L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HY엽서L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HY엽서L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28750" y="1143000"/>
            <a:ext cx="7454900" cy="178593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9600" b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57813" y="3429000"/>
            <a:ext cx="3786187" cy="30718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Sharmin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Akter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M.Sc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2018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 No:14234759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Statistics,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University 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Rajshahi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196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9F9BD4-42F2-4847-B1A2-FFA5C928B715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05AB5-61E7-4221-812A-D727D85E574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Pair-Wise Sequence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Important Terms</a:t>
            </a:r>
          </a:p>
          <a:p>
            <a:pPr marL="731838"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Gap Penalty (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Opening, Extended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)</a:t>
            </a:r>
          </a:p>
          <a:p>
            <a:pPr marL="731838"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Similarity/Dissimilarity Score</a:t>
            </a:r>
          </a:p>
          <a:p>
            <a:pPr marL="731838"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Significance Score (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e.g. Z &amp; E 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)</a:t>
            </a:r>
          </a:p>
          <a:p>
            <a:pPr marL="731838"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097598" lvl="3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415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C8D03-FA20-41D0-8E76-BBCB3A2D09D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>
            <a:normAutofit fontScale="90000"/>
          </a:bodyPr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Dynamic programming approach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The basic idea of DPA is that, each sequence is split into two sub-sequences at location near the midpoint. 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The splits partition the problem, into two sub-MSA problems with shorter sequences.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This process is repeated until the sequences become    sufficiently short, i.e. shorter than a predefined threshold L.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8439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A6088-F16C-4BED-ACC8-83F3B09B3B7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>
            <a:normAutofit fontScale="90000"/>
          </a:bodyPr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Dynamic programming approach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These sub-multiple sequence alignments are then optimally aligned by dynamic programming method.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The alignments of these sub-problems are then concatenated yielding a multiple sequence    alignment for the original sequence.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This algorithm is illustrated in Figure 1.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9463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BFB82-F3BE-4119-B78C-7068946400D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>
            <a:normAutofit fontScale="90000"/>
          </a:bodyPr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Dynamic programming approach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48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C672-E9F1-45B3-8456-BED6C905A4A3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20489" name="Content Placeholder 3" descr="Capturesssd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57313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600" y="6215063"/>
            <a:ext cx="8229600" cy="642937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 latinLnBrk="0">
              <a:spcAft>
                <a:spcPts val="0"/>
              </a:spcAft>
              <a:defRPr/>
            </a:pPr>
            <a:r>
              <a:rPr kumimoji="0"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      Figure 1</a:t>
            </a:r>
            <a:r>
              <a:rPr kumimoji="0"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: Illustration of the divide and conquer multiple sequence alignment (</a:t>
            </a:r>
            <a:r>
              <a:rPr kumimoji="0"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DPA</a:t>
            </a:r>
            <a:r>
              <a:rPr kumimoji="0"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Iterative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Create a progressive alignment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After obtaining the alignment calculate a quality score(cost per click)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REPEAT THE FOLLOWING STEPS: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Redo the cluster tree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Realign the sequences using the new cluster tree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Calculate a quality score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Loop above can be stopped when a maximum number is reached or when quality score is not improved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11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C5B5E-F0D6-4032-A7A2-A9EBC10E77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Iterative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Allows correction of errors that was not possible in    progressive alignment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Very popular among the MSA methods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Increases the running time of the method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2535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169186-9915-43C7-BFAE-FF86C46960BD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22538" name="Picture 10" descr="Capturexcx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86138"/>
            <a:ext cx="716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5800" y="6477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algn="ctr" fontAlgn="auto" latinLnBrk="0">
              <a:spcAft>
                <a:spcPts val="0"/>
              </a:spcAft>
              <a:defRPr/>
            </a:pPr>
            <a:r>
              <a:rPr kumimoji="0" lang="en-US" sz="2700" kern="0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Figure: Typical iterative MSA program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Muscle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 fontScale="85000" lnSpcReduction="10000"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An iterative method that uses weighted log expectation profile scoring along with a slew of optimizations.</a:t>
            </a:r>
            <a:r>
              <a:rPr lang="en-US" sz="3200" dirty="0"/>
              <a:t> MUSCLE uses two distance measures for a pair of sequences: a </a:t>
            </a:r>
            <a:r>
              <a:rPr lang="en-US" sz="3200" i="1" dirty="0" err="1"/>
              <a:t>k</a:t>
            </a:r>
            <a:r>
              <a:rPr lang="en-US" sz="3200" dirty="0" err="1"/>
              <a:t>mer</a:t>
            </a:r>
            <a:r>
              <a:rPr lang="en-US" sz="3200" dirty="0"/>
              <a:t> distance (for an unaligned pair) and the Kimura distance (for an aligned pair)</a:t>
            </a: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It proceeds in three stages — 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Draft progressive using </a:t>
            </a:r>
            <a:r>
              <a:rPr lang="en-US" sz="3000" dirty="0" err="1" smtClean="0">
                <a:latin typeface="Times New Roman"/>
                <a:ea typeface="Calibri"/>
                <a:cs typeface="Times New Roman"/>
              </a:rPr>
              <a:t>kmer</a:t>
            </a: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counting,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Improved progressive using a revised guide-tree from the previous iteration, and 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Refinement by sequential deletion of each tree edge with subsequent profile re-alignment.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3559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4504B-B665-4DAC-82F9-00D121194C82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Muscle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 fontScale="85000" lnSpcReduction="20000"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Build quick approximate sequence similarity tree –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without pair-wise alignment but compute distances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by computing the number of short “hits” (short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gapless matching) between any pair of sequences.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Verdana" pitchFamily="34" charset="0"/>
              <a:buNone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•  Compute MSA using the tree.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•  Compute pair-wise distances from MSA and new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   tree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•  Re-compute MSA using new tree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•  Refine the alignment by iteratively partitioning the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  sequence into two groups and merging the aligning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  multiple alignment from the two groups 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4583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FA345-95FC-4C9E-9E0D-BD625337CE26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Muscle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 2" pitchFamily="18" charset="2"/>
              <a:buNone/>
              <a:defRPr/>
            </a:pPr>
            <a:endParaRPr lang="en-US" sz="2400" dirty="0" smtClean="0">
              <a:latin typeface="Times New Roman"/>
              <a:ea typeface="Calibri"/>
              <a:cs typeface="Times New Roman"/>
            </a:endParaRP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560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5D9ED-9428-4DDA-B8C5-D7507BD0A5AD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25610" name="Picture 10" descr="45454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57313"/>
            <a:ext cx="79946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DIALIGN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Pairs of sequences aligned to locate </a:t>
            </a:r>
            <a:r>
              <a:rPr lang="en-US" sz="3000" dirty="0" err="1" smtClean="0">
                <a:latin typeface="Times New Roman"/>
                <a:ea typeface="Calibri"/>
                <a:cs typeface="Times New Roman"/>
              </a:rPr>
              <a:t>ungapped</a:t>
            </a: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aligned regions.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Diagonals of various lengths identified.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Collection of weighted diagonals provide alignment.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6631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97006-71B6-4671-863D-5093FFA06AD8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1000125" y="1428750"/>
            <a:ext cx="8143875" cy="39417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Multiple Sequence</a:t>
            </a:r>
            <a:b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Alignment </a:t>
            </a:r>
            <a:br>
              <a:rPr lang="en-US" sz="7200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7200" dirty="0" smtClean="0">
              <a:solidFill>
                <a:schemeClr val="tx2">
                  <a:satMod val="13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itle 2"/>
          <p:cNvSpPr txBox="1">
            <a:spLocks/>
          </p:cNvSpPr>
          <p:nvPr/>
        </p:nvSpPr>
        <p:spPr bwMode="auto">
          <a:xfrm>
            <a:off x="1000125" y="347663"/>
            <a:ext cx="7929563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 Name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C23FD-7615-4525-8CD8-D5791E4FA903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CBABA7-7EF1-4DAC-98E1-2BE67D472E09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T-Coffee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An MSA program 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Uses principles similar to </a:t>
            </a:r>
            <a:r>
              <a:rPr lang="en-US" sz="3000" dirty="0" err="1" smtClean="0">
                <a:latin typeface="Times New Roman"/>
                <a:ea typeface="Calibri"/>
                <a:cs typeface="Times New Roman"/>
              </a:rPr>
              <a:t>ClustalW</a:t>
            </a: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Combining sequence alignment method with structural alignment techniques 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More accurate but longer running time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Limits to the number of sequences it can align (~100)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7655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A34C-7E73-4806-BA7A-C3ACD4CB5EE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T-Coffee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Construct a library of pair-wise alignments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In library each alignment is represented as a list of    pair wise residue matches (e.g. </a:t>
            </a:r>
            <a:r>
              <a:rPr lang="en-US" sz="2600" dirty="0" err="1" smtClean="0">
                <a:latin typeface="Times New Roman"/>
                <a:ea typeface="Calibri"/>
                <a:cs typeface="Times New Roman"/>
              </a:rPr>
              <a:t>res.x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 sequence A is aligned with res. y of sequence B).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The weight of each alignment corresponds to percent identity (per aligned residue). </a:t>
            </a:r>
            <a:r>
              <a:rPr lang="en-US" sz="1200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Times New Roman"/>
                <a:ea typeface="Calibri"/>
                <a:cs typeface="Times New Roman"/>
              </a:rPr>
            </a:br>
            <a:endParaRPr lang="en-US" sz="16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8679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EBC9D-ADA8-441B-AAEF-14F3821F94F2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28682" name="Picture 10" descr="1231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643438"/>
            <a:ext cx="82153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MSA: Problems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Sequences that are similar only in some smaller regions may be misaligned because MSA tries to find global, rather than local alignments.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Sequence that contains a large insertion compared to the rest may be misaligned because MSA tries to find global, rather than local alignments.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9703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5FBEF-E495-4090-A844-D9D5C1E17968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MSA: Problems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Sequence that contains a repetitive element (such as a domain), while another sequence only contains one copy.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2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34D4F-6459-4E2E-8B32-F4A1538D66D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grpSp>
        <p:nvGrpSpPr>
          <p:cNvPr id="30730" name="Group 4"/>
          <p:cNvGrpSpPr>
            <a:grpSpLocks/>
          </p:cNvGrpSpPr>
          <p:nvPr/>
        </p:nvGrpSpPr>
        <p:grpSpPr bwMode="auto">
          <a:xfrm>
            <a:off x="1157288" y="4143375"/>
            <a:ext cx="7772400" cy="1495425"/>
            <a:chOff x="432" y="2832"/>
            <a:chExt cx="4896" cy="528"/>
          </a:xfrm>
        </p:grpSpPr>
        <p:sp>
          <p:nvSpPr>
            <p:cNvPr id="30731" name="Line 5"/>
            <p:cNvSpPr>
              <a:spLocks noChangeShapeType="1"/>
            </p:cNvSpPr>
            <p:nvPr/>
          </p:nvSpPr>
          <p:spPr bwMode="auto">
            <a:xfrm>
              <a:off x="432" y="2928"/>
              <a:ext cx="2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6"/>
            <p:cNvSpPr>
              <a:spLocks noChangeShapeType="1"/>
            </p:cNvSpPr>
            <p:nvPr/>
          </p:nvSpPr>
          <p:spPr bwMode="auto">
            <a:xfrm>
              <a:off x="432" y="3264"/>
              <a:ext cx="2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7"/>
            <p:cNvSpPr>
              <a:spLocks noChangeArrowheads="1"/>
            </p:cNvSpPr>
            <p:nvPr/>
          </p:nvSpPr>
          <p:spPr bwMode="auto">
            <a:xfrm>
              <a:off x="720" y="2832"/>
              <a:ext cx="672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8"/>
            <p:cNvSpPr>
              <a:spLocks noChangeArrowheads="1"/>
            </p:cNvSpPr>
            <p:nvPr/>
          </p:nvSpPr>
          <p:spPr bwMode="auto">
            <a:xfrm>
              <a:off x="1728" y="2832"/>
              <a:ext cx="672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720" y="3168"/>
              <a:ext cx="672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>
              <a:off x="3216" y="2928"/>
              <a:ext cx="2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3216" y="3264"/>
              <a:ext cx="2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504" y="2832"/>
              <a:ext cx="672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4512" y="2832"/>
              <a:ext cx="672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14"/>
            <p:cNvSpPr>
              <a:spLocks noChangeArrowheads="1"/>
            </p:cNvSpPr>
            <p:nvPr/>
          </p:nvSpPr>
          <p:spPr bwMode="auto">
            <a:xfrm>
              <a:off x="3504" y="3168"/>
              <a:ext cx="336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15"/>
            <p:cNvSpPr>
              <a:spLocks noChangeArrowheads="1"/>
            </p:cNvSpPr>
            <p:nvPr/>
          </p:nvSpPr>
          <p:spPr bwMode="auto">
            <a:xfrm>
              <a:off x="4848" y="3168"/>
              <a:ext cx="336" cy="1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16"/>
            <p:cNvSpPr txBox="1">
              <a:spLocks noChangeArrowheads="1"/>
            </p:cNvSpPr>
            <p:nvPr/>
          </p:nvSpPr>
          <p:spPr bwMode="auto">
            <a:xfrm>
              <a:off x="2758" y="2944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Sans Unicode" pitchFamily="34" charset="0"/>
                  <a:ea typeface="굴림" pitchFamily="34" charset="-127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MSA: Problems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 fontScale="92500" lnSpcReduction="20000"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err="1" smtClean="0">
                <a:latin typeface="Times New Roman"/>
                <a:ea typeface="Calibri"/>
                <a:cs typeface="Times New Roman"/>
              </a:rPr>
              <a:t>Pairwise</a:t>
            </a:r>
            <a:r>
              <a:rPr lang="en-US" sz="3000" dirty="0" smtClean="0">
                <a:latin typeface="Times New Roman"/>
                <a:ea typeface="Calibri"/>
                <a:cs typeface="Times New Roman"/>
              </a:rPr>
              <a:t> alignment is an optimal algorithm.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Multiple alignment is not an optimal algorithm. Better alignments might exist.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The algorithm yields a possible alignment, but not necessarily the best one.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Because of the progressive methodology, errors at the beginning of the alignment are more important than errors at the end of the alignment.</a:t>
            </a:r>
            <a:br>
              <a:rPr lang="en-US" sz="3000" dirty="0" smtClean="0">
                <a:latin typeface="Times New Roman"/>
                <a:ea typeface="Calibri"/>
                <a:cs typeface="Times New Roman"/>
              </a:rPr>
            </a:b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1751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5F96-1D47-4D19-AD06-D10A8A419A88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Conculation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MSA is relevant for many analysis tasks</a:t>
            </a:r>
          </a:p>
          <a:p>
            <a:pPr lvl="1">
              <a:defRPr/>
            </a:pP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Improved signal from the alignment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Solving MSA requires heuristics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Selection of MSA methods depends on the application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Results should be evaluated by eye</a:t>
            </a:r>
          </a:p>
          <a:p>
            <a:pPr marL="403225" lvl="1" indent="0">
              <a:buNone/>
              <a:defRPr/>
            </a:pPr>
            <a:r>
              <a:rPr lang="fi-FI" altLang="fi-FI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i-FI" altLang="fi-FI" dirty="0" smtClean="0">
                <a:latin typeface="Times New Roman" pitchFamily="18" charset="0"/>
                <a:cs typeface="Times New Roman" pitchFamily="18" charset="0"/>
              </a:rPr>
              <a:t>nd the errors should be corrected with MSA editors</a:t>
            </a:r>
          </a:p>
          <a:p>
            <a:pPr marL="274638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endParaRPr lang="en-US" sz="30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2775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B19CE-E571-4C07-87FE-482AB5594B2F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00125" y="2714625"/>
            <a:ext cx="7429500" cy="17145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HY엽서L"/>
                <a:cs typeface="Times New Roman" pitchFamily="18" charset="0"/>
              </a:rPr>
              <a:t>Any Question?</a:t>
            </a:r>
          </a:p>
        </p:txBody>
      </p:sp>
      <p:pic>
        <p:nvPicPr>
          <p:cNvPr id="33795" name="Picture 2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62620D-1E9F-4F64-ACE4-D32477246C84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20F7C-8869-4E6B-BA77-6C00A35DE83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000125" y="2714625"/>
            <a:ext cx="7429500" cy="17145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HY엽서L"/>
                <a:cs typeface="Times New Roman" pitchFamily="18" charset="0"/>
              </a:rPr>
              <a:t>Thank You</a:t>
            </a:r>
          </a:p>
        </p:txBody>
      </p:sp>
      <p:pic>
        <p:nvPicPr>
          <p:cNvPr id="34819" name="Picture 2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5DD4C5-560E-41E4-9BFC-B4CDD14D97FB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74833-1E1C-4466-9109-B780E36A4333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>
          <a:xfrm>
            <a:off x="1000125" y="357188"/>
            <a:ext cx="7929563" cy="9286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5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Autofit/>
          </a:bodyPr>
          <a:lstStyle/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Multiple Sequence Alignment 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Why we need MSA 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Different methods of MSA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Pair-Wise Sequence Alignment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Dynamic programming approach 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Iterative alignment 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Muscle </a:t>
            </a: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Dialign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T-Coffee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E299C9-CE77-4537-8FE1-5B219F7D3EFA}" type="datetime1">
              <a:rPr lang="en-US" altLang="ko-KR"/>
              <a:pPr>
                <a:defRPr/>
              </a:pPr>
              <a:t>4/25/2018</a:t>
            </a:fld>
            <a:endParaRPr lang="en-US" altLang="ko-K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9E973-ACDD-4F18-A1B0-6D99858CB18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Multiple Sequence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/>
          <a:lstStyle/>
          <a:p>
            <a:pPr marL="274638" lvl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3000" smtClean="0">
                <a:latin typeface="Times New Roman" pitchFamily="18" charset="0"/>
                <a:ea typeface="HY엽서L"/>
                <a:cs typeface="Times New Roman" pitchFamily="18" charset="0"/>
              </a:rPr>
              <a:t>Multiple sequence alignment can be viewed as an extension of pair wise sequence alignment,</a:t>
            </a:r>
          </a:p>
          <a:p>
            <a:pPr marL="274638" lvl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3000" smtClean="0">
                <a:latin typeface="Times New Roman" pitchFamily="18" charset="0"/>
                <a:ea typeface="HY엽서L"/>
                <a:cs typeface="Times New Roman" pitchFamily="18" charset="0"/>
              </a:rPr>
              <a:t>The complexity of the computation grows exponentially with the number of sequences being considered and their lengths.</a:t>
            </a:r>
          </a:p>
          <a:p>
            <a:pPr marL="274638" lvl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3000" smtClean="0">
                <a:latin typeface="Times New Roman" pitchFamily="18" charset="0"/>
                <a:ea typeface="HY엽서L"/>
                <a:cs typeface="Times New Roman" pitchFamily="18" charset="0"/>
              </a:rPr>
              <a:t>Therefore, it is not feasible to search exhaustively for the optimal alignment even for a modest number of short sequences. </a:t>
            </a:r>
          </a:p>
          <a:p>
            <a:pPr mar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q"/>
            </a:pPr>
            <a:endParaRPr lang="en-US" sz="2800" smtClean="0">
              <a:latin typeface="Times New Roman" pitchFamily="18" charset="0"/>
              <a:ea typeface="HY엽서L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271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76648-D6FC-4D31-B0AA-886C2D8EF08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/>
          <a:lstStyle/>
          <a:p>
            <a:pPr marL="274638" lvl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3000" dirty="0" smtClean="0">
                <a:latin typeface="Times New Roman" pitchFamily="18" charset="0"/>
                <a:ea typeface="HY엽서L"/>
                <a:cs typeface="Times New Roman" pitchFamily="18" charset="0"/>
              </a:rPr>
              <a:t>For example, there are approximately 1038 possible alignments that can be produced from 10- nucleotide-long sequences </a:t>
            </a:r>
          </a:p>
          <a:p>
            <a:pPr mar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 2" pitchFamily="18" charset="2"/>
              <a:buNone/>
            </a:pPr>
            <a:endParaRPr lang="en-US" sz="2800" dirty="0" smtClean="0">
              <a:latin typeface="Times New Roman" pitchFamily="18" charset="0"/>
              <a:ea typeface="HY엽서L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295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842B-40F4-45FC-A2E0-2DCFD3F91E2F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9592" y="4090009"/>
            <a:ext cx="2954337" cy="230822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TCGGCTCGAC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GAGCGTGAT-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GGCGAGC---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CGTCGTAAC-</a:t>
            </a:r>
            <a:endParaRPr lang="en-US" sz="3600" b="1" dirty="0">
              <a:solidFill>
                <a:srgbClr val="0000B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43350" y="4124325"/>
            <a:ext cx="3509962" cy="230822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TCG-GC-TCGAC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GAGCGT-GAT--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G-GCG-AG---C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CG-TCGTA--AC</a:t>
            </a:r>
          </a:p>
        </p:txBody>
      </p:sp>
      <p:sp>
        <p:nvSpPr>
          <p:cNvPr id="12300" name="TextBox 6"/>
          <p:cNvSpPr txBox="1">
            <a:spLocks noChangeArrowheads="1"/>
          </p:cNvSpPr>
          <p:nvPr/>
        </p:nvSpPr>
        <p:spPr bwMode="auto">
          <a:xfrm>
            <a:off x="7286625" y="5786438"/>
            <a:ext cx="1959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Sans Unicode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sz="3600" dirty="0"/>
              <a:t>… </a:t>
            </a:r>
            <a:r>
              <a:rPr lang="en-US" sz="3600" dirty="0" smtClean="0"/>
              <a:t>1038</a:t>
            </a:r>
            <a:endParaRPr lang="en-US" sz="36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28750" y="3357563"/>
            <a:ext cx="5029200" cy="5715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latinLnBrk="0">
              <a:defRPr/>
            </a:pPr>
            <a:r>
              <a:rPr kumimoji="0" lang="en-US" sz="4000" u="sng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Possible Alignments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Why we need MSA</a:t>
            </a:r>
            <a:endParaRPr lang="en-US" sz="5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 pitchFamily="18" charset="0"/>
                <a:ea typeface="Calibri"/>
                <a:cs typeface="Times New Roman" pitchFamily="18" charset="0"/>
              </a:rPr>
              <a:t>Pair wise sequence alignment for more distantly related sequences is not reliable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 pitchFamily="18" charset="0"/>
                <a:ea typeface="Calibri"/>
                <a:cs typeface="Times New Roman" pitchFamily="18" charset="0"/>
              </a:rPr>
              <a:t>It depends on gap penalties, scoring function and other details.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 pitchFamily="18" charset="0"/>
                <a:ea typeface="Calibri"/>
                <a:cs typeface="Times New Roman" pitchFamily="18" charset="0"/>
              </a:rPr>
              <a:t>There may be many alignments with the same score – which is right?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 pitchFamily="18" charset="0"/>
                <a:ea typeface="Calibri"/>
                <a:cs typeface="Times New Roman" pitchFamily="18" charset="0"/>
              </a:rPr>
              <a:t>Discovering conserved motifs in a protein family. </a:t>
            </a:r>
            <a:br>
              <a:rPr lang="en-US" sz="2600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159707-18E4-4734-A423-89D8B28D5D6D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5B485-37AB-4815-A02F-8BD34880145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Different methods of MSA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/>
                <a:ea typeface="Calibri"/>
                <a:cs typeface="Times New Roman"/>
              </a:rPr>
              <a:t>Multiple Sequence Alignment (Alignment of &gt; 2 Sequences)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Extending Dynamic Programming to more sequences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Progressive Alignment (Tree or Hierarchical Methods)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Iterative Techniques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2800" dirty="0" smtClean="0">
                <a:latin typeface="Times New Roman"/>
                <a:ea typeface="Calibri"/>
                <a:cs typeface="Times New Roman"/>
              </a:rPr>
              <a:t>           (1) Stochastic Algorithms (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SA, GA, HMM</a:t>
            </a:r>
            <a:r>
              <a:rPr lang="en-US" sz="2800" dirty="0" smtClean="0">
                <a:latin typeface="Times New Roman"/>
                <a:ea typeface="Calibri"/>
                <a:cs typeface="Times New Roman"/>
              </a:rPr>
              <a:t>)                        	(2) Non Stochastic Algorithms </a:t>
            </a: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343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DD9A7-29D6-4103-8E96-E91F9C14E90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Pair-Wise Sequence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Scoring Schemes or Weight Matrices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Identity Scoring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Genetic Code Scoring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Chemical Similarity Scoring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Observed Substitution or PAM Matrices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PEP91: An Update </a:t>
            </a:r>
            <a:r>
              <a:rPr lang="en-US" sz="2600" dirty="0" err="1" smtClean="0">
                <a:latin typeface="Times New Roman"/>
                <a:ea typeface="Calibri"/>
                <a:cs typeface="Times New Roman"/>
              </a:rPr>
              <a:t>Dayhoff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 Matrix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BLOSUM(</a:t>
            </a:r>
            <a:r>
              <a:rPr lang="en-US" sz="2800" dirty="0"/>
              <a:t>blocks substitution matrix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): Matrix Derived from </a:t>
            </a:r>
            <a:r>
              <a:rPr lang="en-US" sz="2600" dirty="0" err="1" smtClean="0">
                <a:latin typeface="Times New Roman"/>
                <a:ea typeface="Calibri"/>
                <a:cs typeface="Times New Roman"/>
              </a:rPr>
              <a:t>Ungapped</a:t>
            </a:r>
            <a:r>
              <a:rPr lang="en-US" sz="2600" dirty="0" smtClean="0">
                <a:latin typeface="Times New Roman"/>
                <a:ea typeface="Calibri"/>
                <a:cs typeface="Times New Roman"/>
              </a:rPr>
              <a:t> Alignment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Matrices Derived from Structure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EE876-E673-4BB5-A6EA-3FDB3C79F41F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00125" y="346075"/>
            <a:ext cx="7929563" cy="939800"/>
          </a:xfrm>
        </p:spPr>
        <p:txBody>
          <a:bodyPr/>
          <a:lstStyle/>
          <a:p>
            <a:pPr marL="596646" indent="-514350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Pair-Wise Sequence Alignment</a:t>
            </a:r>
            <a:endParaRPr lang="en-US" sz="4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1000125" y="1428750"/>
            <a:ext cx="8143875" cy="54292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3000" dirty="0" smtClean="0">
                <a:latin typeface="Times New Roman"/>
                <a:ea typeface="Calibri"/>
                <a:cs typeface="Times New Roman"/>
              </a:rPr>
              <a:t>Techniques of Alignment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Simple Alignment, Alignment with Gaps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Application of DOTPLOT (Repeats, Inverse Repeats, Alignment)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Dynamic Programming (DP) for Global Alignment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Times New Roman"/>
                <a:ea typeface="Calibri"/>
                <a:cs typeface="Times New Roman"/>
              </a:rPr>
              <a:t>Local Alignment (Smith-Waterman algorithm)</a:t>
            </a:r>
          </a:p>
          <a:p>
            <a:pPr marL="931863"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dirty="0" smtClean="0">
              <a:latin typeface="Times New Roman"/>
              <a:ea typeface="Calibri"/>
              <a:cs typeface="Times New Roman"/>
            </a:endParaRPr>
          </a:p>
          <a:p>
            <a:pPr marL="1297623" lvl="4" indent="-283464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25" y="1357313"/>
            <a:ext cx="4786313" cy="1587"/>
          </a:xfrm>
          <a:prstGeom prst="line">
            <a:avLst/>
          </a:prstGeom>
          <a:ln w="1047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25" y="1284288"/>
            <a:ext cx="8143875" cy="1587"/>
          </a:xfrm>
          <a:prstGeom prst="line">
            <a:avLst/>
          </a:prstGeom>
          <a:ln w="38100" cmpd="sng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643188" y="6572250"/>
            <a:ext cx="4643437" cy="3571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Aft>
                <a:spcPts val="0"/>
              </a:spcAft>
              <a:defRPr/>
            </a:pPr>
            <a:endParaRPr kumimoji="0" 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391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9C9B4-A526-4BA3-887C-0A799F1F717F}" type="datetime1">
              <a:rPr lang="en-US" altLang="ko-KR"/>
              <a:pPr>
                <a:defRPr/>
              </a:pPr>
              <a:t>4/25/2018</a:t>
            </a:fld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22B70-6F0B-4266-B3B6-E52CFC689F8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3471</TotalTime>
  <Words>917</Words>
  <Application>Microsoft Office PowerPoint</Application>
  <PresentationFormat>On-screen Show (4:3)</PresentationFormat>
  <Paragraphs>185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WELCOME </vt:lpstr>
      <vt:lpstr> Multiple Sequence Alignment  </vt:lpstr>
      <vt:lpstr>Outline</vt:lpstr>
      <vt:lpstr>Multiple Sequence Alignment</vt:lpstr>
      <vt:lpstr>Example</vt:lpstr>
      <vt:lpstr>Why we need MSA</vt:lpstr>
      <vt:lpstr>Different methods of MSA</vt:lpstr>
      <vt:lpstr>Pair-Wise Sequence Alignment</vt:lpstr>
      <vt:lpstr>Pair-Wise Sequence Alignment</vt:lpstr>
      <vt:lpstr>Pair-Wise Sequence Alignment</vt:lpstr>
      <vt:lpstr>Dynamic programming approach</vt:lpstr>
      <vt:lpstr>Dynamic programming approach</vt:lpstr>
      <vt:lpstr>Dynamic programming approach</vt:lpstr>
      <vt:lpstr>Iterative alignment</vt:lpstr>
      <vt:lpstr>Iterative alignment</vt:lpstr>
      <vt:lpstr>Muscle</vt:lpstr>
      <vt:lpstr>Muscle</vt:lpstr>
      <vt:lpstr>Muscle</vt:lpstr>
      <vt:lpstr>DIALIGN</vt:lpstr>
      <vt:lpstr>T-Coffee</vt:lpstr>
      <vt:lpstr>T-Coffee</vt:lpstr>
      <vt:lpstr>MSA: Problems</vt:lpstr>
      <vt:lpstr>MSA: Problems</vt:lpstr>
      <vt:lpstr>MSA: Problems</vt:lpstr>
      <vt:lpstr>Conculation</vt:lpstr>
      <vt:lpstr>PowerPoint Presentation</vt:lpstr>
      <vt:lpstr>PowerPoint Presentation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 and Bluetooth :</dc:title>
  <dc:creator>로퍼</dc:creator>
  <cp:lastModifiedBy>SHARMIN AKTER</cp:lastModifiedBy>
  <cp:revision>505</cp:revision>
  <dcterms:created xsi:type="dcterms:W3CDTF">2005-11-21T04:21:42Z</dcterms:created>
  <dcterms:modified xsi:type="dcterms:W3CDTF">2018-04-25T08:32:47Z</dcterms:modified>
</cp:coreProperties>
</file>