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7E2B-A8C0-4027-83C1-B842F4FC040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23914-B485-4CFE-8D0C-6FA2EF50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9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7E2B-A8C0-4027-83C1-B842F4FC040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23914-B485-4CFE-8D0C-6FA2EF50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8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7E2B-A8C0-4027-83C1-B842F4FC040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23914-B485-4CFE-8D0C-6FA2EF50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6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7E2B-A8C0-4027-83C1-B842F4FC040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23914-B485-4CFE-8D0C-6FA2EF50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7E2B-A8C0-4027-83C1-B842F4FC040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23914-B485-4CFE-8D0C-6FA2EF50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4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7E2B-A8C0-4027-83C1-B842F4FC040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23914-B485-4CFE-8D0C-6FA2EF50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7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7E2B-A8C0-4027-83C1-B842F4FC040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23914-B485-4CFE-8D0C-6FA2EF50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5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7E2B-A8C0-4027-83C1-B842F4FC040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23914-B485-4CFE-8D0C-6FA2EF50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1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7E2B-A8C0-4027-83C1-B842F4FC040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23914-B485-4CFE-8D0C-6FA2EF50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3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7E2B-A8C0-4027-83C1-B842F4FC040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23914-B485-4CFE-8D0C-6FA2EF50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9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7E2B-A8C0-4027-83C1-B842F4FC040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23914-B485-4CFE-8D0C-6FA2EF50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4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97E2B-A8C0-4027-83C1-B842F4FC040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23914-B485-4CFE-8D0C-6FA2EF50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3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endParaRPr lang="en-US" sz="4400" b="1" dirty="0" smtClean="0">
              <a:solidFill>
                <a:schemeClr val="bg1"/>
              </a:solidFill>
              <a:latin typeface="Algerian" pitchFamily="82" charset="0"/>
            </a:endParaRPr>
          </a:p>
          <a:p>
            <a:r>
              <a:rPr lang="en-US" sz="4400" b="1" dirty="0" smtClean="0">
                <a:solidFill>
                  <a:schemeClr val="bg1"/>
                </a:solidFill>
                <a:latin typeface="Algerian" pitchFamily="82" charset="0"/>
              </a:rPr>
              <a:t>Welcome to our presentation </a:t>
            </a:r>
          </a:p>
          <a:p>
            <a:r>
              <a:rPr lang="en-US" sz="3600" b="1" dirty="0" smtClean="0">
                <a:solidFill>
                  <a:schemeClr val="accent6"/>
                </a:solidFill>
                <a:latin typeface="Algerian" pitchFamily="82" charset="0"/>
              </a:rPr>
              <a:t>On</a:t>
            </a:r>
            <a:r>
              <a:rPr lang="en-US" sz="4400" b="1" dirty="0" smtClean="0">
                <a:solidFill>
                  <a:schemeClr val="bg1"/>
                </a:solidFill>
                <a:latin typeface="Algerian" pitchFamily="82" charset="0"/>
              </a:rPr>
              <a:t> </a:t>
            </a:r>
          </a:p>
          <a:p>
            <a:r>
              <a:rPr lang="en-US" sz="3600" b="1" dirty="0" smtClean="0">
                <a:solidFill>
                  <a:srgbClr val="00B050"/>
                </a:solidFill>
                <a:latin typeface="Algerian" pitchFamily="82" charset="0"/>
              </a:rPr>
              <a:t>Sequence alignment </a:t>
            </a:r>
          </a:p>
          <a:p>
            <a:r>
              <a:rPr lang="en-US" sz="3600" b="1" dirty="0" smtClean="0">
                <a:solidFill>
                  <a:schemeClr val="bg1"/>
                </a:solidFill>
                <a:latin typeface="Algerian" pitchFamily="82" charset="0"/>
              </a:rPr>
              <a:t>Title: multiple sequence alignment </a:t>
            </a:r>
          </a:p>
          <a:p>
            <a:endParaRPr lang="en-US" b="1" dirty="0">
              <a:solidFill>
                <a:schemeClr val="bg1"/>
              </a:solidFill>
              <a:latin typeface="Algerian" pitchFamily="82" charset="0"/>
            </a:endParaRPr>
          </a:p>
          <a:p>
            <a:endParaRPr lang="en-US" b="1" dirty="0" smtClean="0">
              <a:solidFill>
                <a:schemeClr val="bg1"/>
              </a:solidFill>
              <a:latin typeface="Algerian" pitchFamily="82" charset="0"/>
            </a:endParaRPr>
          </a:p>
          <a:p>
            <a:r>
              <a:rPr lang="en-US" b="1" dirty="0" smtClean="0">
                <a:solidFill>
                  <a:schemeClr val="accent6"/>
                </a:solidFill>
                <a:latin typeface="Algerian" pitchFamily="82" charset="0"/>
              </a:rPr>
              <a:t>Md. </a:t>
            </a:r>
            <a:r>
              <a:rPr lang="en-US" b="1" dirty="0" err="1" smtClean="0">
                <a:solidFill>
                  <a:schemeClr val="accent6"/>
                </a:solidFill>
                <a:latin typeface="Algerian" pitchFamily="82" charset="0"/>
              </a:rPr>
              <a:t>Harun</a:t>
            </a:r>
            <a:r>
              <a:rPr lang="en-US" b="1" dirty="0" smtClean="0">
                <a:solidFill>
                  <a:schemeClr val="accent6"/>
                </a:solidFill>
                <a:latin typeface="Algerian" pitchFamily="82" charset="0"/>
              </a:rPr>
              <a:t>-or-</a:t>
            </a:r>
            <a:r>
              <a:rPr lang="en-US" b="1" dirty="0" err="1" smtClean="0">
                <a:solidFill>
                  <a:schemeClr val="accent6"/>
                </a:solidFill>
                <a:latin typeface="Algerian" pitchFamily="82" charset="0"/>
              </a:rPr>
              <a:t>roshid</a:t>
            </a:r>
            <a:r>
              <a:rPr lang="en-US" b="1" dirty="0" smtClean="0">
                <a:solidFill>
                  <a:schemeClr val="accent6"/>
                </a:solidFill>
                <a:latin typeface="Algerian" pitchFamily="82" charset="0"/>
              </a:rPr>
              <a:t>-(</a:t>
            </a:r>
            <a:r>
              <a:rPr lang="en-US" b="1" dirty="0" err="1" smtClean="0">
                <a:solidFill>
                  <a:schemeClr val="accent6"/>
                </a:solidFill>
                <a:latin typeface="Algerian" pitchFamily="82" charset="0"/>
              </a:rPr>
              <a:t>kawsar</a:t>
            </a:r>
            <a:r>
              <a:rPr lang="en-US" b="1" dirty="0" smtClean="0">
                <a:solidFill>
                  <a:schemeClr val="accent6"/>
                </a:solidFill>
                <a:latin typeface="Algerian" pitchFamily="82" charset="0"/>
              </a:rPr>
              <a:t>)</a:t>
            </a:r>
          </a:p>
          <a:p>
            <a:r>
              <a:rPr lang="en-US" b="1" dirty="0" smtClean="0">
                <a:solidFill>
                  <a:schemeClr val="accent6"/>
                </a:solidFill>
                <a:latin typeface="Algerian" pitchFamily="82" charset="0"/>
              </a:rPr>
              <a:t>m.sc-2018</a:t>
            </a:r>
          </a:p>
          <a:p>
            <a:r>
              <a:rPr lang="en-US" b="1" dirty="0" smtClean="0">
                <a:solidFill>
                  <a:schemeClr val="accent6"/>
                </a:solidFill>
                <a:latin typeface="Algerian" pitchFamily="82" charset="0"/>
              </a:rPr>
              <a:t>Roll no: 14034826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Algerian" pitchFamily="82" charset="0"/>
              </a:rPr>
              <a:t>Department of statistics, </a:t>
            </a:r>
            <a:r>
              <a:rPr lang="en-US" b="1" dirty="0" err="1" smtClean="0">
                <a:solidFill>
                  <a:schemeClr val="bg1"/>
                </a:solidFill>
                <a:latin typeface="Algerian" pitchFamily="82" charset="0"/>
              </a:rPr>
              <a:t>ru</a:t>
            </a:r>
            <a:endParaRPr lang="en-US" b="1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9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PROGRESSIVE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simple,</a:t>
            </a:r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i="1" dirty="0" smtClean="0"/>
              <a:t>“Initially, two closely related sequences are aligned; this alignment is fixed. Then, a third sequence is chosen and aligned to the first alignment, and so on. This process is iterated until all sequences have been aligned.”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2345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 of progressive alignment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many methods of progressive alignment, such as,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Star alignment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ClustalW</a:t>
            </a:r>
            <a:r>
              <a:rPr lang="en-US" dirty="0" smtClean="0"/>
              <a:t> / </a:t>
            </a:r>
            <a:r>
              <a:rPr lang="en-US" dirty="0" err="1" smtClean="0"/>
              <a:t>ClustalX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T-coffee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MUSCLE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Others…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77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Star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idea of the star alignment is to find a sequence which is most similar to all the rest, and then to use it as the center of a ‘star’ to align all the other sequences to it.</a:t>
            </a:r>
          </a:p>
          <a:p>
            <a:pPr marL="0" indent="0">
              <a:buNone/>
            </a:pPr>
            <a:r>
              <a:rPr lang="en-US" sz="2800" dirty="0" smtClean="0"/>
              <a:t>Consider 5 sequences</a:t>
            </a:r>
          </a:p>
          <a:p>
            <a:pPr marL="2171700" lvl="5" indent="0">
              <a:buNone/>
            </a:pPr>
            <a:r>
              <a:rPr lang="en-US" sz="2400" b="1" dirty="0" smtClean="0"/>
              <a:t>S1= ATTCGGATT</a:t>
            </a:r>
          </a:p>
          <a:p>
            <a:pPr marL="2171700" lvl="5" indent="0">
              <a:buNone/>
            </a:pPr>
            <a:r>
              <a:rPr lang="en-US" sz="2400" b="1" dirty="0" smtClean="0"/>
              <a:t>S2= ATCCGGATT</a:t>
            </a:r>
          </a:p>
          <a:p>
            <a:pPr marL="2171700" lvl="5" indent="0">
              <a:buNone/>
            </a:pPr>
            <a:r>
              <a:rPr lang="en-US" sz="2400" b="1" dirty="0" smtClean="0"/>
              <a:t>S3= ATGGAATTTT</a:t>
            </a:r>
          </a:p>
          <a:p>
            <a:pPr marL="2171700" lvl="5" indent="0">
              <a:buNone/>
            </a:pPr>
            <a:r>
              <a:rPr lang="en-US" sz="2400" b="1" dirty="0" smtClean="0"/>
              <a:t>S4= ATGTTGTT</a:t>
            </a:r>
          </a:p>
          <a:p>
            <a:pPr marL="2171700" lvl="5" indent="0">
              <a:buNone/>
            </a:pPr>
            <a:r>
              <a:rPr lang="en-US" sz="2400" b="1" dirty="0" smtClean="0"/>
              <a:t>S5= AGTCAGG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29269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Star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Assume these pairwise alignment scores are given in the following matrix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971800"/>
            <a:ext cx="4818572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2805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Star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b="0" i="0" u="none" strike="noStrike" baseline="0" dirty="0" smtClean="0">
                <a:latin typeface="cmr17"/>
              </a:rPr>
              <a:t>Summing pairwise scores in each row in the matrix, we obtain that</a:t>
            </a:r>
            <a:r>
              <a:rPr lang="en-US" sz="2400" b="0" i="0" u="none" strike="noStrike" dirty="0" smtClean="0">
                <a:latin typeface="cmr17"/>
              </a:rPr>
              <a:t> </a:t>
            </a:r>
            <a:r>
              <a:rPr lang="en-US" sz="2400" b="0" i="1" u="none" strike="noStrike" baseline="0" dirty="0" smtClean="0">
                <a:latin typeface="cmmi12"/>
              </a:rPr>
              <a:t>S</a:t>
            </a:r>
            <a:r>
              <a:rPr lang="en-US" sz="1600" b="0" i="0" u="none" strike="noStrike" baseline="0" dirty="0" smtClean="0">
                <a:latin typeface="cmr12"/>
              </a:rPr>
              <a:t>1 </a:t>
            </a:r>
            <a:r>
              <a:rPr lang="en-US" sz="2400" b="0" i="0" u="none" strike="noStrike" baseline="0" dirty="0" smtClean="0">
                <a:latin typeface="cmr17"/>
              </a:rPr>
              <a:t>is closest to all the other sequences. Hence, </a:t>
            </a:r>
            <a:r>
              <a:rPr lang="en-US" sz="2400" b="0" i="1" u="none" strike="noStrike" baseline="0" dirty="0" smtClean="0">
                <a:latin typeface="cmmi12"/>
              </a:rPr>
              <a:t>S</a:t>
            </a:r>
            <a:r>
              <a:rPr lang="en-US" sz="1600" b="0" i="0" u="none" strike="noStrike" baseline="0" dirty="0" smtClean="0">
                <a:latin typeface="cmr12"/>
              </a:rPr>
              <a:t>1 </a:t>
            </a:r>
            <a:r>
              <a:rPr lang="en-US" sz="2400" b="0" i="0" u="none" strike="noStrike" baseline="0" dirty="0" smtClean="0">
                <a:latin typeface="cmr17"/>
              </a:rPr>
              <a:t>is selected to be at the ‘center’ of the star.</a:t>
            </a:r>
          </a:p>
          <a:p>
            <a:pPr lvl="1"/>
            <a:r>
              <a:rPr lang="en-US" sz="2000" dirty="0"/>
              <a:t>1. </a:t>
            </a:r>
            <a:r>
              <a:rPr lang="en-US" sz="2000" i="1" dirty="0"/>
              <a:t>Calculating the optimal pairwise alignments between S</a:t>
            </a:r>
            <a:r>
              <a:rPr lang="en-US" sz="2000" dirty="0"/>
              <a:t>1 </a:t>
            </a:r>
            <a:r>
              <a:rPr lang="en-US" sz="2000" i="1" dirty="0" smtClean="0"/>
              <a:t>and all </a:t>
            </a:r>
            <a:r>
              <a:rPr lang="en-US" sz="2000" i="1" dirty="0"/>
              <a:t>other sequences. Assume they are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3581400"/>
            <a:ext cx="58102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9856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Star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2400" dirty="0" smtClean="0"/>
              <a:t>2. Merging all the alignments using “once a gap, always a gap” principle.</a:t>
            </a:r>
          </a:p>
          <a:p>
            <a:pPr marL="400050" lvl="1" indent="0">
              <a:buNone/>
            </a:pPr>
            <a:endParaRPr lang="en-US" sz="2400" dirty="0"/>
          </a:p>
          <a:p>
            <a:pPr marL="400050" lvl="1" indent="0">
              <a:buNone/>
            </a:pPr>
            <a:endParaRPr lang="en-US" sz="2400" dirty="0" smtClean="0"/>
          </a:p>
          <a:p>
            <a:pPr marL="400050" lvl="1" indent="0">
              <a:buNone/>
            </a:pPr>
            <a:endParaRPr lang="en-US" sz="2400" dirty="0"/>
          </a:p>
          <a:p>
            <a:pPr marL="400050" lvl="1" indent="0">
              <a:buNone/>
            </a:pPr>
            <a:r>
              <a:rPr lang="en-US" sz="2400" b="0" i="0" u="none" strike="noStrike" baseline="0" dirty="0" smtClean="0">
                <a:latin typeface="cmr17"/>
              </a:rPr>
              <a:t>Finally, we add </a:t>
            </a:r>
            <a:r>
              <a:rPr lang="en-US" sz="2400" b="0" i="1" u="none" strike="noStrike" baseline="0" dirty="0" smtClean="0">
                <a:latin typeface="cmmi12"/>
              </a:rPr>
              <a:t>S</a:t>
            </a:r>
            <a:r>
              <a:rPr lang="en-US" sz="1600" b="0" i="0" u="none" strike="noStrike" baseline="0" dirty="0" smtClean="0">
                <a:latin typeface="cmr12"/>
              </a:rPr>
              <a:t>4 </a:t>
            </a:r>
            <a:r>
              <a:rPr lang="en-US" sz="2400" b="0" i="0" u="none" strike="noStrike" baseline="0" dirty="0" smtClean="0">
                <a:latin typeface="cmr17"/>
              </a:rPr>
              <a:t>and </a:t>
            </a:r>
            <a:r>
              <a:rPr lang="en-US" sz="2400" b="0" i="1" u="none" strike="noStrike" baseline="0" dirty="0" smtClean="0">
                <a:latin typeface="cmmi12"/>
              </a:rPr>
              <a:t>S</a:t>
            </a:r>
            <a:r>
              <a:rPr lang="en-US" sz="1600" b="0" i="0" u="none" strike="noStrike" baseline="0" dirty="0" smtClean="0">
                <a:latin typeface="cmr12"/>
              </a:rPr>
              <a:t>5 </a:t>
            </a:r>
            <a:r>
              <a:rPr lang="en-US" sz="2400" b="0" i="0" u="none" strike="noStrike" baseline="0" dirty="0" smtClean="0">
                <a:latin typeface="cmr17"/>
              </a:rPr>
              <a:t>in order.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2562225"/>
            <a:ext cx="48101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8" y="4381500"/>
            <a:ext cx="46196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0435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Star Alignment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4770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84986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 dirty="0" smtClean="0">
                <a:latin typeface="cmbx12"/>
              </a:rPr>
              <a:t>Complexity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u="none" strike="noStrike" baseline="0" dirty="0" smtClean="0"/>
              <a:t>Given </a:t>
            </a:r>
            <a:r>
              <a:rPr lang="en-US" b="0" i="1" u="none" strike="noStrike" baseline="0" dirty="0" smtClean="0"/>
              <a:t>k </a:t>
            </a:r>
            <a:r>
              <a:rPr lang="en-US" b="0" i="0" u="none" strike="noStrike" baseline="0" dirty="0" smtClean="0"/>
              <a:t>sequences of length </a:t>
            </a:r>
            <a:r>
              <a:rPr lang="en-US" b="0" i="1" u="none" strike="noStrike" baseline="0" dirty="0" smtClean="0"/>
              <a:t>n</a:t>
            </a:r>
            <a:r>
              <a:rPr lang="en-US" b="0" i="0" u="none" strike="noStrike" baseline="0" dirty="0" smtClean="0"/>
              <a:t>, the star alignment approach takes </a:t>
            </a:r>
            <a:r>
              <a:rPr lang="en-US" b="0" i="1" u="none" strike="noStrike" baseline="0" dirty="0" smtClean="0"/>
              <a:t>O</a:t>
            </a:r>
            <a:r>
              <a:rPr lang="en-US" b="0" i="0" u="none" strike="noStrike" baseline="0" dirty="0" smtClean="0"/>
              <a:t>(</a:t>
            </a:r>
            <a:r>
              <a:rPr lang="en-US" b="0" i="1" u="none" strike="noStrike" baseline="0" dirty="0" smtClean="0"/>
              <a:t>k</a:t>
            </a:r>
            <a:r>
              <a:rPr lang="en-US" sz="2000" b="0" i="0" u="none" strike="noStrike" baseline="0" dirty="0" smtClean="0"/>
              <a:t>2</a:t>
            </a:r>
            <a:r>
              <a:rPr lang="en-US" b="0" i="1" u="none" strike="noStrike" baseline="0" dirty="0" smtClean="0"/>
              <a:t>n</a:t>
            </a:r>
            <a:r>
              <a:rPr lang="en-US" sz="2000" b="0" i="0" u="none" strike="noStrike" baseline="0" dirty="0" smtClean="0"/>
              <a:t>2</a:t>
            </a:r>
            <a:r>
              <a:rPr lang="en-US" b="0" i="0" u="none" strike="noStrike" baseline="0" dirty="0" smtClean="0"/>
              <a:t>) time to calculate all the pairwise alignment scores and then find the sequence </a:t>
            </a:r>
            <a:r>
              <a:rPr lang="en-US" b="0" i="1" u="none" strike="noStrike" baseline="0" dirty="0" smtClean="0"/>
              <a:t>S </a:t>
            </a:r>
            <a:r>
              <a:rPr lang="en-US" b="0" i="0" u="none" strike="noStrike" baseline="0" dirty="0" smtClean="0"/>
              <a:t>that is at the ‘center’ of the star. It then takes </a:t>
            </a:r>
            <a:r>
              <a:rPr lang="en-US" b="0" i="1" u="none" strike="noStrike" baseline="0" dirty="0" smtClean="0"/>
              <a:t>O</a:t>
            </a:r>
            <a:r>
              <a:rPr lang="en-US" b="0" i="0" u="none" strike="noStrike" baseline="0" dirty="0" smtClean="0"/>
              <a:t>(</a:t>
            </a:r>
            <a:r>
              <a:rPr lang="en-US" b="0" i="1" u="none" strike="noStrike" baseline="0" dirty="0" smtClean="0"/>
              <a:t>k · l</a:t>
            </a:r>
            <a:r>
              <a:rPr lang="en-US" b="0" i="0" u="none" strike="noStrike" baseline="0" dirty="0" smtClean="0"/>
              <a:t>) time for merging all the pairwise alignments to form a multiple alignment, where </a:t>
            </a:r>
            <a:r>
              <a:rPr lang="en-US" b="0" i="1" u="none" strike="noStrike" baseline="0" dirty="0" smtClean="0"/>
              <a:t>l </a:t>
            </a:r>
            <a:r>
              <a:rPr lang="en-US" b="0" i="0" u="none" strike="noStrike" baseline="0" dirty="0" smtClean="0"/>
              <a:t>is the length of the</a:t>
            </a:r>
            <a:r>
              <a:rPr lang="en-US" b="0" i="0" u="none" strike="noStrike" dirty="0" smtClean="0"/>
              <a:t> </a:t>
            </a:r>
            <a:r>
              <a:rPr lang="en-US" b="0" i="0" u="none" strike="noStrike" baseline="0" dirty="0" smtClean="0"/>
              <a:t>resulting alignment.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86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CLUSTAL 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Works by progressive alignment.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Clustal</a:t>
            </a:r>
            <a:r>
              <a:rPr lang="en-US" dirty="0" smtClean="0"/>
              <a:t> W was introduced by Julie D. Thompson and Toby Gibson of EMBL, EBI.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Most closely related sequences are aligned first, and then additional sequences and groups of sequences are added, guided by the initial alignments 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Uses alignment scores to produce a phylogenetic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9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CLUSTAL 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Algorithm: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76475"/>
            <a:ext cx="815340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113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o</a:t>
            </a:r>
            <a:r>
              <a:rPr lang="en-US" sz="4800" b="1" dirty="0" smtClean="0">
                <a:latin typeface="Algerian" pitchFamily="82" charset="0"/>
              </a:rPr>
              <a:t>u</a:t>
            </a:r>
            <a:r>
              <a:rPr lang="en-US" sz="5400" b="1" dirty="0" smtClean="0">
                <a:latin typeface="Algerian" pitchFamily="82" charset="0"/>
              </a:rPr>
              <a:t>t</a:t>
            </a:r>
            <a:r>
              <a:rPr lang="en-US" sz="6000" b="1" dirty="0" smtClean="0">
                <a:latin typeface="Algerian" pitchFamily="82" charset="0"/>
              </a:rPr>
              <a:t>li</a:t>
            </a:r>
            <a:r>
              <a:rPr lang="en-US" sz="5400" b="1" dirty="0" smtClean="0">
                <a:latin typeface="Algerian" pitchFamily="82" charset="0"/>
              </a:rPr>
              <a:t>n</a:t>
            </a:r>
            <a:r>
              <a:rPr lang="en-US" sz="4800" b="1" dirty="0" smtClean="0">
                <a:latin typeface="Algerian" pitchFamily="82" charset="0"/>
              </a:rPr>
              <a:t>e</a:t>
            </a:r>
            <a:r>
              <a:rPr lang="en-US" b="1" dirty="0" smtClean="0">
                <a:latin typeface="Algerian" pitchFamily="82" charset="0"/>
              </a:rPr>
              <a:t>s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lgerian" pitchFamily="82" charset="0"/>
              </a:rPr>
              <a:t>Definition of </a:t>
            </a:r>
            <a:r>
              <a:rPr lang="en-US" dirty="0" err="1" smtClean="0">
                <a:latin typeface="Algerian" pitchFamily="82" charset="0"/>
              </a:rPr>
              <a:t>msa</a:t>
            </a:r>
            <a:r>
              <a:rPr lang="en-US" dirty="0" smtClean="0">
                <a:latin typeface="Algerian" pitchFamily="82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lgerian" pitchFamily="82" charset="0"/>
              </a:rPr>
              <a:t>Purposes of </a:t>
            </a:r>
            <a:r>
              <a:rPr lang="en-US" dirty="0" err="1" smtClean="0">
                <a:latin typeface="Algerian" pitchFamily="82" charset="0"/>
              </a:rPr>
              <a:t>msa</a:t>
            </a:r>
            <a:endParaRPr lang="en-US" dirty="0" smtClean="0">
              <a:latin typeface="Algerian" pitchFamily="82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lgerian" pitchFamily="82" charset="0"/>
              </a:rPr>
              <a:t>Types of </a:t>
            </a:r>
            <a:r>
              <a:rPr lang="en-US" dirty="0" err="1" smtClean="0">
                <a:latin typeface="Algerian" pitchFamily="82" charset="0"/>
              </a:rPr>
              <a:t>msa</a:t>
            </a:r>
            <a:endParaRPr lang="en-US" dirty="0" smtClean="0">
              <a:latin typeface="Algerian" pitchFamily="82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lgerian" pitchFamily="82" charset="0"/>
              </a:rPr>
              <a:t>Construction method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lgerian" pitchFamily="82" charset="0"/>
              </a:rPr>
              <a:t>Neighbor-joining method </a:t>
            </a:r>
            <a:endParaRPr lang="en-US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30130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7"/>
            <a:ext cx="9144000" cy="6762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226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/>
              <a:t>Clustal</a:t>
            </a:r>
            <a:r>
              <a:rPr lang="en-US" sz="3600" b="1" dirty="0" smtClean="0"/>
              <a:t> W </a:t>
            </a:r>
            <a:r>
              <a:rPr lang="en-US" sz="3600" b="1" dirty="0"/>
              <a:t>suffers the following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dirty="0"/>
              <a:t>Optimal alignment may not be found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The guide tree is derived from pairwise distances and less reliable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When all the sequences are highly divergent (say less than 25-30% identity between any pair of sequences), this progressive approach becomes less reliable.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23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Neighbor-Joining 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 smtClean="0"/>
              <a:t>Starting point: Distance matrix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Clustering the two nearest nodes: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 smtClean="0"/>
              <a:t>Tree: Connect pair of nodes to common ancestral nodes, compute branch lengths from ancestral node to both descendants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 smtClean="0"/>
              <a:t>Distance matrix: Replace the two join nodes with the new (ancestral) node. Compute new distance matrix, by finding distance from new node to all other nodes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Repeat until all nodes are inked in tree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Results in only one tree there is no measure of tree-goodness</a:t>
            </a:r>
          </a:p>
        </p:txBody>
      </p:sp>
    </p:spTree>
    <p:extLst>
      <p:ext uri="{BB962C8B-B14F-4D97-AF65-F5344CB8AC3E}">
        <p14:creationId xmlns:p14="http://schemas.microsoft.com/office/powerpoint/2010/main" val="1900621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Neighbor-Joining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For each tip compute </a:t>
            </a:r>
            <a:r>
              <a:rPr lang="en-US" dirty="0" err="1" smtClean="0"/>
              <a:t>u</a:t>
            </a:r>
            <a:r>
              <a:rPr lang="en-US" baseline="-25000" dirty="0" err="1"/>
              <a:t>i</a:t>
            </a:r>
            <a:r>
              <a:rPr lang="en-US" dirty="0" smtClean="0"/>
              <a:t> =</a:t>
            </a:r>
            <a:r>
              <a:rPr lang="en-US" dirty="0" smtClean="0">
                <a:latin typeface="Cambria Math"/>
                <a:ea typeface="Cambria Math"/>
              </a:rPr>
              <a:t>∑</a:t>
            </a:r>
            <a:r>
              <a:rPr lang="en-US" baseline="-25000" dirty="0" smtClean="0">
                <a:latin typeface="Cambria Math"/>
                <a:ea typeface="Cambria Math"/>
              </a:rPr>
              <a:t>j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D</a:t>
            </a:r>
            <a:r>
              <a:rPr lang="en-US" baseline="-25000" dirty="0" err="1" smtClean="0">
                <a:latin typeface="Cambria Math"/>
                <a:ea typeface="Cambria Math"/>
              </a:rPr>
              <a:t>ij</a:t>
            </a:r>
            <a:r>
              <a:rPr lang="en-US" dirty="0" smtClean="0">
                <a:latin typeface="Cambria Math"/>
                <a:ea typeface="Cambria Math"/>
              </a:rPr>
              <a:t>/(n-2)</a:t>
            </a:r>
            <a:r>
              <a:rPr lang="en-US" dirty="0" smtClean="0"/>
              <a:t>  </a:t>
            </a:r>
          </a:p>
          <a:p>
            <a:pPr marL="400050" lvl="1" indent="0">
              <a:buNone/>
            </a:pPr>
            <a:r>
              <a:rPr lang="en-US" sz="2000" dirty="0" smtClean="0">
                <a:ea typeface="Cambria Math"/>
              </a:rPr>
              <a:t>(essentially the average distance to all other distance to all other tips, except the denominator is n-2 instead of n-1)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ea typeface="Cambria Math"/>
              </a:rPr>
              <a:t>Find the pair of tips, I and j, where </a:t>
            </a:r>
            <a:r>
              <a:rPr lang="en-US" dirty="0" err="1" smtClean="0">
                <a:ea typeface="Cambria Math"/>
              </a:rPr>
              <a:t>D</a:t>
            </a:r>
            <a:r>
              <a:rPr lang="en-US" baseline="-25000" dirty="0" err="1" smtClean="0">
                <a:ea typeface="Cambria Math"/>
              </a:rPr>
              <a:t>ij</a:t>
            </a:r>
            <a:r>
              <a:rPr lang="en-US" dirty="0" err="1" smtClean="0">
                <a:ea typeface="Cambria Math"/>
              </a:rPr>
              <a:t>-u</a:t>
            </a:r>
            <a:r>
              <a:rPr lang="en-US" baseline="-25000" dirty="0" err="1" smtClean="0">
                <a:ea typeface="Cambria Math"/>
              </a:rPr>
              <a:t>i</a:t>
            </a:r>
            <a:r>
              <a:rPr lang="en-US" dirty="0" err="1" smtClean="0">
                <a:ea typeface="Cambria Math"/>
              </a:rPr>
              <a:t>-u</a:t>
            </a:r>
            <a:r>
              <a:rPr lang="en-US" baseline="-25000" dirty="0" err="1" smtClean="0">
                <a:ea typeface="Cambria Math"/>
              </a:rPr>
              <a:t>j</a:t>
            </a:r>
            <a:r>
              <a:rPr lang="en-US" dirty="0" smtClean="0">
                <a:ea typeface="Cambria Math"/>
              </a:rPr>
              <a:t> is smallest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ea typeface="Cambria Math"/>
              </a:rPr>
              <a:t>Connect the tips i and j, forming a new ancestral node. The branch length from the ancestral node to i and j are: </a:t>
            </a:r>
          </a:p>
          <a:p>
            <a:pPr marL="2628900" lvl="6" indent="0">
              <a:buNone/>
            </a:pPr>
            <a:r>
              <a:rPr lang="en-US" sz="2800" dirty="0" smtClean="0">
                <a:ea typeface="Cambria Math"/>
              </a:rPr>
              <a:t>V</a:t>
            </a:r>
            <a:r>
              <a:rPr lang="en-US" sz="2800" baseline="-25000" dirty="0" smtClean="0">
                <a:ea typeface="Cambria Math"/>
              </a:rPr>
              <a:t>i</a:t>
            </a:r>
            <a:r>
              <a:rPr lang="en-US" sz="2800" dirty="0" smtClean="0">
                <a:ea typeface="Cambria Math"/>
              </a:rPr>
              <a:t> = .5 </a:t>
            </a:r>
            <a:r>
              <a:rPr lang="en-US" sz="2800" dirty="0" err="1" smtClean="0">
                <a:ea typeface="Cambria Math"/>
              </a:rPr>
              <a:t>D</a:t>
            </a:r>
            <a:r>
              <a:rPr lang="en-US" sz="2800" baseline="-25000" dirty="0" err="1" smtClean="0">
                <a:ea typeface="Cambria Math"/>
              </a:rPr>
              <a:t>ij</a:t>
            </a:r>
            <a:r>
              <a:rPr lang="en-US" sz="2800" dirty="0" smtClean="0">
                <a:ea typeface="Cambria Math"/>
              </a:rPr>
              <a:t> + .5 (</a:t>
            </a:r>
            <a:r>
              <a:rPr lang="en-US" sz="2800" dirty="0" err="1" smtClean="0">
                <a:solidFill>
                  <a:prstClr val="black"/>
                </a:solidFill>
                <a:ea typeface="Cambria Math"/>
              </a:rPr>
              <a:t>u</a:t>
            </a:r>
            <a:r>
              <a:rPr lang="en-US" sz="2800" baseline="-25000" dirty="0" err="1" smtClean="0">
                <a:solidFill>
                  <a:prstClr val="black"/>
                </a:solidFill>
                <a:ea typeface="Cambria Math"/>
              </a:rPr>
              <a:t>i</a:t>
            </a:r>
            <a:r>
              <a:rPr lang="en-US" sz="2800" dirty="0" err="1" smtClean="0">
                <a:solidFill>
                  <a:prstClr val="black"/>
                </a:solidFill>
                <a:ea typeface="Cambria Math"/>
              </a:rPr>
              <a:t>-u</a:t>
            </a:r>
            <a:r>
              <a:rPr lang="en-US" sz="2800" baseline="-25000" dirty="0" err="1" smtClean="0">
                <a:solidFill>
                  <a:prstClr val="black"/>
                </a:solidFill>
                <a:ea typeface="Cambria Math"/>
              </a:rPr>
              <a:t>j</a:t>
            </a:r>
            <a:r>
              <a:rPr lang="en-US" sz="2800" dirty="0" smtClean="0">
                <a:solidFill>
                  <a:prstClr val="black"/>
                </a:solidFill>
                <a:ea typeface="Cambria Math"/>
              </a:rPr>
              <a:t>)</a:t>
            </a:r>
          </a:p>
          <a:p>
            <a:pPr marL="2628900" lvl="6" indent="0">
              <a:buNone/>
            </a:pPr>
            <a:r>
              <a:rPr lang="en-US" sz="2800" dirty="0" err="1" smtClean="0">
                <a:solidFill>
                  <a:prstClr val="black"/>
                </a:solidFill>
                <a:ea typeface="Cambria Math"/>
              </a:rPr>
              <a:t>V</a:t>
            </a:r>
            <a:r>
              <a:rPr lang="en-US" sz="2800" baseline="-25000" dirty="0" err="1" smtClean="0">
                <a:solidFill>
                  <a:prstClr val="black"/>
                </a:solidFill>
                <a:ea typeface="Cambria Math"/>
              </a:rPr>
              <a:t>j</a:t>
            </a:r>
            <a:r>
              <a:rPr lang="en-US" sz="2800" dirty="0" smtClean="0">
                <a:solidFill>
                  <a:prstClr val="black"/>
                </a:solidFill>
                <a:ea typeface="Cambria Math"/>
              </a:rPr>
              <a:t> = .5 </a:t>
            </a:r>
            <a:r>
              <a:rPr lang="en-US" sz="2800" dirty="0" err="1" smtClean="0">
                <a:solidFill>
                  <a:prstClr val="black"/>
                </a:solidFill>
                <a:ea typeface="Cambria Math"/>
              </a:rPr>
              <a:t>D</a:t>
            </a:r>
            <a:r>
              <a:rPr lang="en-US" sz="2800" baseline="-25000" dirty="0" err="1" smtClean="0">
                <a:solidFill>
                  <a:prstClr val="black"/>
                </a:solidFill>
                <a:ea typeface="Cambria Math"/>
              </a:rPr>
              <a:t>ij</a:t>
            </a:r>
            <a:r>
              <a:rPr lang="en-US" sz="2800" dirty="0" smtClean="0">
                <a:solidFill>
                  <a:prstClr val="black"/>
                </a:solidFill>
                <a:ea typeface="Cambria Math"/>
              </a:rPr>
              <a:t> + .5 (</a:t>
            </a:r>
            <a:r>
              <a:rPr lang="en-US" sz="2800" dirty="0" err="1" smtClean="0">
                <a:solidFill>
                  <a:prstClr val="black"/>
                </a:solidFill>
                <a:ea typeface="Cambria Math"/>
              </a:rPr>
              <a:t>u</a:t>
            </a:r>
            <a:r>
              <a:rPr lang="en-US" sz="2800" baseline="-25000" dirty="0" err="1" smtClean="0">
                <a:solidFill>
                  <a:prstClr val="black"/>
                </a:solidFill>
                <a:ea typeface="Cambria Math"/>
              </a:rPr>
              <a:t>j</a:t>
            </a:r>
            <a:r>
              <a:rPr lang="en-US" sz="2800" dirty="0" err="1" smtClean="0">
                <a:solidFill>
                  <a:prstClr val="black"/>
                </a:solidFill>
                <a:ea typeface="Cambria Math"/>
              </a:rPr>
              <a:t>-u</a:t>
            </a:r>
            <a:r>
              <a:rPr lang="en-US" sz="2800" baseline="-25000" dirty="0" err="1" smtClean="0">
                <a:solidFill>
                  <a:prstClr val="black"/>
                </a:solidFill>
                <a:ea typeface="Cambria Math"/>
              </a:rPr>
              <a:t>i</a:t>
            </a:r>
            <a:r>
              <a:rPr lang="en-US" sz="2800" dirty="0" smtClean="0">
                <a:solidFill>
                  <a:prstClr val="black"/>
                </a:solidFill>
                <a:ea typeface="Cambria Math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Cambria Math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814017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Neighbor-Joining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Update the distance matrix: Compute distance between new node and each remaining tip as follows: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ij,k</a:t>
            </a:r>
            <a:r>
              <a:rPr lang="en-US" dirty="0" smtClean="0"/>
              <a:t> = 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ik</a:t>
            </a:r>
            <a:r>
              <a:rPr lang="en-US" dirty="0" smtClean="0"/>
              <a:t> +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jk</a:t>
            </a:r>
            <a:r>
              <a:rPr lang="en-US" dirty="0" smtClean="0"/>
              <a:t> –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dirty="0" smtClean="0"/>
              <a:t>)/2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Repeat tips i and j by the new node which is now treated as a tip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Repeat until only two nodes remain.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67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806205"/>
              </p:ext>
            </p:extLst>
          </p:nvPr>
        </p:nvGraphicFramePr>
        <p:xfrm>
          <a:off x="2590800" y="1600200"/>
          <a:ext cx="29718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/>
                <a:gridCol w="594360"/>
                <a:gridCol w="594360"/>
                <a:gridCol w="594360"/>
                <a:gridCol w="594360"/>
              </a:tblGrid>
              <a:tr h="42672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27</a:t>
                      </a:r>
                      <a:endParaRPr lang="en-US" b="1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18</a:t>
                      </a:r>
                      <a:endParaRPr lang="en-US" b="1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14</a:t>
                      </a:r>
                      <a:endParaRPr lang="en-US" b="1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740762"/>
              </p:ext>
            </p:extLst>
          </p:nvPr>
        </p:nvGraphicFramePr>
        <p:xfrm>
          <a:off x="6248400" y="1600200"/>
          <a:ext cx="7620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u</a:t>
                      </a:r>
                      <a:r>
                        <a:rPr lang="en-US" b="1" baseline="-25000" dirty="0" err="1" smtClean="0"/>
                        <a:t>i</a:t>
                      </a:r>
                      <a:endParaRPr lang="en-US" b="1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32.5</a:t>
                      </a:r>
                      <a:endParaRPr lang="en-US" b="1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23.5</a:t>
                      </a:r>
                      <a:endParaRPr lang="en-US" b="1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23.5</a:t>
                      </a:r>
                      <a:endParaRPr lang="en-US" b="1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29.5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2362200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 =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4901625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D* =</a:t>
            </a:r>
            <a:endParaRPr lang="en-US" sz="3200" b="1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181598"/>
              </p:ext>
            </p:extLst>
          </p:nvPr>
        </p:nvGraphicFramePr>
        <p:xfrm>
          <a:off x="2590800" y="4191000"/>
          <a:ext cx="29718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/>
                <a:gridCol w="594360"/>
                <a:gridCol w="594360"/>
                <a:gridCol w="594360"/>
                <a:gridCol w="594360"/>
              </a:tblGrid>
              <a:tr h="42672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-39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-35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-35</a:t>
                      </a:r>
                      <a:endParaRPr lang="en-US" b="1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-35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-35</a:t>
                      </a:r>
                      <a:endParaRPr lang="en-US" b="1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-39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91200" y="51054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D</a:t>
            </a:r>
            <a:r>
              <a:rPr lang="en-US" sz="2400" b="1" baseline="-25000" dirty="0" err="1" smtClean="0"/>
              <a:t>ij</a:t>
            </a:r>
            <a:r>
              <a:rPr lang="en-US" sz="2400" b="1" baseline="-25000" dirty="0" smtClean="0"/>
              <a:t> </a:t>
            </a:r>
            <a:r>
              <a:rPr lang="en-US" sz="2400" b="1" dirty="0" smtClean="0"/>
              <a:t> - </a:t>
            </a:r>
            <a:r>
              <a:rPr lang="en-US" sz="2400" b="1" dirty="0" err="1" smtClean="0"/>
              <a:t>u</a:t>
            </a:r>
            <a:r>
              <a:rPr lang="en-US" sz="2400" b="1" baseline="-25000" dirty="0" err="1" smtClean="0"/>
              <a:t>i</a:t>
            </a:r>
            <a:r>
              <a:rPr lang="en-US" sz="2400" b="1" dirty="0"/>
              <a:t> </a:t>
            </a:r>
            <a:r>
              <a:rPr lang="en-US" sz="2400" b="1" dirty="0" smtClean="0"/>
              <a:t>- </a:t>
            </a:r>
            <a:r>
              <a:rPr lang="en-US" sz="2400" b="1" dirty="0" err="1" smtClean="0"/>
              <a:t>u</a:t>
            </a:r>
            <a:r>
              <a:rPr lang="en-US" sz="2400" b="1" baseline="-25000" dirty="0" err="1" smtClean="0"/>
              <a:t>j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6477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Now calculate the v</a:t>
            </a:r>
            <a:r>
              <a:rPr lang="en-US" baseline="-25000" dirty="0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, i.e.</a:t>
            </a:r>
          </a:p>
          <a:p>
            <a:pPr marL="2171700" lvl="5" indent="0">
              <a:buNone/>
            </a:pPr>
            <a:r>
              <a:rPr lang="en-US" sz="2800" dirty="0" smtClean="0">
                <a:solidFill>
                  <a:prstClr val="black"/>
                </a:solidFill>
                <a:ea typeface="Cambria Math"/>
              </a:rPr>
              <a:t>V</a:t>
            </a:r>
            <a:r>
              <a:rPr lang="en-US" sz="2800" baseline="-25000" dirty="0" smtClean="0">
                <a:solidFill>
                  <a:prstClr val="black"/>
                </a:solidFill>
                <a:ea typeface="Cambria Math"/>
              </a:rPr>
              <a:t>i</a:t>
            </a:r>
            <a:r>
              <a:rPr lang="en-US" sz="2800" dirty="0" smtClean="0">
                <a:solidFill>
                  <a:prstClr val="black"/>
                </a:solidFill>
                <a:ea typeface="Cambria Math"/>
              </a:rPr>
              <a:t> </a:t>
            </a:r>
            <a:r>
              <a:rPr lang="en-US" sz="2800" dirty="0">
                <a:solidFill>
                  <a:prstClr val="black"/>
                </a:solidFill>
                <a:ea typeface="Cambria Math"/>
              </a:rPr>
              <a:t>= .5 </a:t>
            </a:r>
            <a:r>
              <a:rPr lang="en-US" sz="2800" dirty="0" err="1">
                <a:solidFill>
                  <a:prstClr val="black"/>
                </a:solidFill>
                <a:ea typeface="Cambria Math"/>
              </a:rPr>
              <a:t>D</a:t>
            </a:r>
            <a:r>
              <a:rPr lang="en-US" sz="2800" baseline="-25000" dirty="0" err="1">
                <a:solidFill>
                  <a:prstClr val="black"/>
                </a:solidFill>
                <a:ea typeface="Cambria Math"/>
              </a:rPr>
              <a:t>ij</a:t>
            </a:r>
            <a:r>
              <a:rPr lang="en-US" sz="2800" dirty="0">
                <a:solidFill>
                  <a:prstClr val="black"/>
                </a:solidFill>
                <a:ea typeface="Cambria Math"/>
              </a:rPr>
              <a:t> + .5 (</a:t>
            </a:r>
            <a:r>
              <a:rPr lang="en-US" sz="2800" dirty="0" err="1" smtClean="0">
                <a:solidFill>
                  <a:prstClr val="black"/>
                </a:solidFill>
                <a:ea typeface="Cambria Math"/>
              </a:rPr>
              <a:t>u</a:t>
            </a:r>
            <a:r>
              <a:rPr lang="en-US" sz="2800" baseline="-25000" dirty="0" err="1" smtClean="0">
                <a:solidFill>
                  <a:prstClr val="black"/>
                </a:solidFill>
                <a:ea typeface="Cambria Math"/>
              </a:rPr>
              <a:t>i</a:t>
            </a:r>
            <a:r>
              <a:rPr lang="en-US" sz="2800" dirty="0" err="1" smtClean="0">
                <a:solidFill>
                  <a:prstClr val="black"/>
                </a:solidFill>
                <a:ea typeface="Cambria Math"/>
              </a:rPr>
              <a:t>-u</a:t>
            </a:r>
            <a:r>
              <a:rPr lang="en-US" sz="2800" baseline="-25000" dirty="0" err="1" smtClean="0">
                <a:solidFill>
                  <a:prstClr val="black"/>
                </a:solidFill>
                <a:ea typeface="Cambria Math"/>
              </a:rPr>
              <a:t>j</a:t>
            </a:r>
            <a:r>
              <a:rPr lang="en-US" sz="2800" dirty="0" smtClean="0">
                <a:solidFill>
                  <a:prstClr val="black"/>
                </a:solidFill>
                <a:ea typeface="Cambria Math"/>
              </a:rPr>
              <a:t>)</a:t>
            </a:r>
          </a:p>
          <a:p>
            <a:pPr marL="2171700" lvl="5" indent="0">
              <a:buNone/>
            </a:pPr>
            <a:r>
              <a:rPr lang="en-US" sz="2800" dirty="0" err="1" smtClean="0">
                <a:solidFill>
                  <a:prstClr val="black"/>
                </a:solidFill>
                <a:ea typeface="Cambria Math"/>
              </a:rPr>
              <a:t>V</a:t>
            </a:r>
            <a:r>
              <a:rPr lang="en-US" sz="2800" baseline="-25000" dirty="0" err="1" smtClean="0">
                <a:solidFill>
                  <a:prstClr val="black"/>
                </a:solidFill>
                <a:ea typeface="Cambria Math"/>
              </a:rPr>
              <a:t>j</a:t>
            </a:r>
            <a:r>
              <a:rPr lang="en-US" sz="2800" dirty="0" smtClean="0">
                <a:solidFill>
                  <a:prstClr val="black"/>
                </a:solidFill>
                <a:ea typeface="Cambria Math"/>
              </a:rPr>
              <a:t> </a:t>
            </a:r>
            <a:r>
              <a:rPr lang="en-US" sz="2800" dirty="0">
                <a:solidFill>
                  <a:prstClr val="black"/>
                </a:solidFill>
                <a:ea typeface="Cambria Math"/>
              </a:rPr>
              <a:t>= .5 </a:t>
            </a:r>
            <a:r>
              <a:rPr lang="en-US" sz="2800" dirty="0" err="1">
                <a:solidFill>
                  <a:prstClr val="black"/>
                </a:solidFill>
                <a:ea typeface="Cambria Math"/>
              </a:rPr>
              <a:t>D</a:t>
            </a:r>
            <a:r>
              <a:rPr lang="en-US" sz="2800" baseline="-25000" dirty="0" err="1">
                <a:solidFill>
                  <a:prstClr val="black"/>
                </a:solidFill>
                <a:ea typeface="Cambria Math"/>
              </a:rPr>
              <a:t>ij</a:t>
            </a:r>
            <a:r>
              <a:rPr lang="en-US" sz="2800" dirty="0">
                <a:solidFill>
                  <a:prstClr val="black"/>
                </a:solidFill>
                <a:ea typeface="Cambria Math"/>
              </a:rPr>
              <a:t> + .5 (</a:t>
            </a:r>
            <a:r>
              <a:rPr lang="en-US" sz="2800" dirty="0" err="1" smtClean="0">
                <a:solidFill>
                  <a:prstClr val="black"/>
                </a:solidFill>
                <a:ea typeface="Cambria Math"/>
              </a:rPr>
              <a:t>u</a:t>
            </a:r>
            <a:r>
              <a:rPr lang="en-US" sz="2800" baseline="-25000" dirty="0" err="1" smtClean="0">
                <a:solidFill>
                  <a:prstClr val="black"/>
                </a:solidFill>
                <a:ea typeface="Cambria Math"/>
              </a:rPr>
              <a:t>j</a:t>
            </a:r>
            <a:r>
              <a:rPr lang="en-US" sz="2800" dirty="0" err="1" smtClean="0">
                <a:solidFill>
                  <a:prstClr val="black"/>
                </a:solidFill>
                <a:ea typeface="Cambria Math"/>
              </a:rPr>
              <a:t>-u</a:t>
            </a:r>
            <a:r>
              <a:rPr lang="en-US" sz="2800" baseline="-25000" dirty="0" err="1" smtClean="0">
                <a:solidFill>
                  <a:prstClr val="black"/>
                </a:solidFill>
                <a:ea typeface="Cambria Math"/>
              </a:rPr>
              <a:t>i</a:t>
            </a:r>
            <a:r>
              <a:rPr lang="en-US" sz="2800" dirty="0" smtClean="0">
                <a:solidFill>
                  <a:prstClr val="black"/>
                </a:solidFill>
                <a:ea typeface="Cambria Math"/>
              </a:rPr>
              <a:t>)</a:t>
            </a:r>
          </a:p>
          <a:p>
            <a:pPr marL="1714500" lvl="4" indent="0">
              <a:buNone/>
            </a:pPr>
            <a:r>
              <a:rPr lang="en-US" sz="2800" dirty="0" smtClean="0">
                <a:solidFill>
                  <a:prstClr val="black"/>
                </a:solidFill>
                <a:ea typeface="Cambria Math"/>
              </a:rPr>
              <a:t>V</a:t>
            </a:r>
            <a:r>
              <a:rPr lang="en-US" sz="2800" baseline="-25000" dirty="0" smtClean="0">
                <a:solidFill>
                  <a:prstClr val="black"/>
                </a:solidFill>
                <a:ea typeface="Cambria Math"/>
              </a:rPr>
              <a:t>C</a:t>
            </a:r>
            <a:r>
              <a:rPr lang="en-US" sz="2800" dirty="0" smtClean="0">
                <a:solidFill>
                  <a:prstClr val="black"/>
                </a:solidFill>
                <a:ea typeface="Cambria Math"/>
              </a:rPr>
              <a:t> </a:t>
            </a:r>
            <a:r>
              <a:rPr lang="en-US" sz="2800" dirty="0">
                <a:solidFill>
                  <a:prstClr val="black"/>
                </a:solidFill>
                <a:ea typeface="Cambria Math"/>
              </a:rPr>
              <a:t>= .5 * 14 + .5 (23.5 – 29.5) =</a:t>
            </a:r>
            <a:r>
              <a:rPr lang="en-US" sz="2800" dirty="0" smtClean="0">
                <a:solidFill>
                  <a:prstClr val="black"/>
                </a:solidFill>
                <a:ea typeface="Cambria Math"/>
              </a:rPr>
              <a:t>4</a:t>
            </a:r>
          </a:p>
          <a:p>
            <a:pPr marL="1714500" lvl="4" indent="0">
              <a:buNone/>
            </a:pPr>
            <a:r>
              <a:rPr lang="en-US" sz="2800" dirty="0" smtClean="0">
                <a:solidFill>
                  <a:prstClr val="black"/>
                </a:solidFill>
                <a:ea typeface="Cambria Math"/>
              </a:rPr>
              <a:t>V</a:t>
            </a:r>
            <a:r>
              <a:rPr lang="en-US" sz="2800" baseline="-25000" dirty="0" smtClean="0">
                <a:solidFill>
                  <a:prstClr val="black"/>
                </a:solidFill>
                <a:ea typeface="Cambria Math"/>
              </a:rPr>
              <a:t>D</a:t>
            </a:r>
            <a:r>
              <a:rPr lang="en-US" sz="2800" dirty="0" smtClean="0">
                <a:solidFill>
                  <a:prstClr val="black"/>
                </a:solidFill>
                <a:ea typeface="Cambria Math"/>
              </a:rPr>
              <a:t> </a:t>
            </a:r>
            <a:r>
              <a:rPr lang="en-US" sz="2800" dirty="0">
                <a:solidFill>
                  <a:prstClr val="black"/>
                </a:solidFill>
                <a:ea typeface="Cambria Math"/>
              </a:rPr>
              <a:t>= .5 * 14 + .5 (29.5 – 23.5) = 10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971800" y="4953000"/>
            <a:ext cx="76200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733800" y="4953000"/>
            <a:ext cx="91440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67000" y="4495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4495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1800" y="511558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510540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10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581400" y="549658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X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97967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875928"/>
              </p:ext>
            </p:extLst>
          </p:nvPr>
        </p:nvGraphicFramePr>
        <p:xfrm>
          <a:off x="2133600" y="1031240"/>
          <a:ext cx="2209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17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903132"/>
              </p:ext>
            </p:extLst>
          </p:nvPr>
        </p:nvGraphicFramePr>
        <p:xfrm>
          <a:off x="4800600" y="1066800"/>
          <a:ext cx="685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 smtClean="0"/>
                        <a:t>u</a:t>
                      </a:r>
                      <a:r>
                        <a:rPr lang="en-US" b="1" baseline="-25000" dirty="0" err="1" smtClean="0"/>
                        <a:t>I</a:t>
                      </a:r>
                      <a:endParaRPr lang="en-US" b="1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34</a:t>
                      </a:r>
                      <a:endParaRPr lang="en-US" b="1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25</a:t>
                      </a:r>
                      <a:endParaRPr lang="en-US" b="1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6010050"/>
              </p:ext>
            </p:extLst>
          </p:nvPr>
        </p:nvGraphicFramePr>
        <p:xfrm>
          <a:off x="2133600" y="3012440"/>
          <a:ext cx="2209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-42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-28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-28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71600" y="160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 =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34245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D* =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4753848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0" lvl="4" indent="0">
              <a:buNone/>
            </a:pPr>
            <a:r>
              <a:rPr lang="en-US" sz="2000" b="1" dirty="0" smtClean="0">
                <a:solidFill>
                  <a:prstClr val="black"/>
                </a:solidFill>
                <a:ea typeface="Cambria Math"/>
              </a:rPr>
              <a:t>V</a:t>
            </a:r>
            <a:r>
              <a:rPr lang="en-US" sz="2000" b="1" baseline="-25000" dirty="0" smtClean="0">
                <a:solidFill>
                  <a:prstClr val="black"/>
                </a:solidFill>
                <a:ea typeface="Cambria Math"/>
              </a:rPr>
              <a:t>A</a:t>
            </a:r>
            <a:r>
              <a:rPr lang="en-US" sz="2000" b="1" dirty="0" smtClean="0">
                <a:solidFill>
                  <a:prstClr val="black"/>
                </a:solidFill>
                <a:ea typeface="Cambria Math"/>
              </a:rPr>
              <a:t> </a:t>
            </a:r>
            <a:r>
              <a:rPr lang="en-US" sz="2000" b="1" dirty="0">
                <a:solidFill>
                  <a:prstClr val="black"/>
                </a:solidFill>
                <a:ea typeface="Cambria Math"/>
              </a:rPr>
              <a:t>= .5 * </a:t>
            </a:r>
            <a:r>
              <a:rPr lang="en-US" sz="2000" b="1" dirty="0" smtClean="0">
                <a:solidFill>
                  <a:prstClr val="black"/>
                </a:solidFill>
                <a:ea typeface="Cambria Math"/>
              </a:rPr>
              <a:t>17 </a:t>
            </a:r>
            <a:r>
              <a:rPr lang="en-US" sz="2000" b="1" dirty="0">
                <a:solidFill>
                  <a:prstClr val="black"/>
                </a:solidFill>
                <a:ea typeface="Cambria Math"/>
              </a:rPr>
              <a:t>+ .5 </a:t>
            </a:r>
            <a:r>
              <a:rPr lang="en-US" sz="2000" b="1" dirty="0" smtClean="0">
                <a:solidFill>
                  <a:prstClr val="black"/>
                </a:solidFill>
                <a:ea typeface="Cambria Math"/>
              </a:rPr>
              <a:t>(34 </a:t>
            </a:r>
            <a:r>
              <a:rPr lang="en-US" sz="2000" b="1" dirty="0">
                <a:solidFill>
                  <a:prstClr val="black"/>
                </a:solidFill>
                <a:ea typeface="Cambria Math"/>
              </a:rPr>
              <a:t>– </a:t>
            </a:r>
            <a:r>
              <a:rPr lang="en-US" sz="2000" b="1" dirty="0" smtClean="0">
                <a:solidFill>
                  <a:prstClr val="black"/>
                </a:solidFill>
                <a:ea typeface="Cambria Math"/>
              </a:rPr>
              <a:t>25</a:t>
            </a:r>
            <a:r>
              <a:rPr lang="en-US" sz="2000" b="1" dirty="0">
                <a:solidFill>
                  <a:prstClr val="black"/>
                </a:solidFill>
                <a:ea typeface="Cambria Math"/>
              </a:rPr>
              <a:t>) </a:t>
            </a:r>
            <a:r>
              <a:rPr lang="en-US" sz="2000" b="1" dirty="0" smtClean="0">
                <a:solidFill>
                  <a:prstClr val="black"/>
                </a:solidFill>
                <a:ea typeface="Cambria Math"/>
              </a:rPr>
              <a:t>=13</a:t>
            </a:r>
            <a:endParaRPr lang="en-US" sz="2000" b="1" dirty="0">
              <a:solidFill>
                <a:prstClr val="black"/>
              </a:solidFill>
              <a:ea typeface="Cambria Math"/>
            </a:endParaRPr>
          </a:p>
          <a:p>
            <a:pPr marL="1714500" lvl="4" indent="0">
              <a:buNone/>
            </a:pPr>
            <a:r>
              <a:rPr lang="en-US" sz="2000" b="1" dirty="0" smtClean="0">
                <a:solidFill>
                  <a:prstClr val="black"/>
                </a:solidFill>
                <a:ea typeface="Cambria Math"/>
              </a:rPr>
              <a:t>V</a:t>
            </a:r>
            <a:r>
              <a:rPr lang="en-US" sz="2000" b="1" baseline="-25000" dirty="0" smtClean="0">
                <a:solidFill>
                  <a:prstClr val="black"/>
                </a:solidFill>
                <a:ea typeface="Cambria Math"/>
              </a:rPr>
              <a:t>B</a:t>
            </a:r>
            <a:r>
              <a:rPr lang="en-US" sz="2000" b="1" dirty="0" smtClean="0">
                <a:solidFill>
                  <a:prstClr val="black"/>
                </a:solidFill>
                <a:ea typeface="Cambria Math"/>
              </a:rPr>
              <a:t> </a:t>
            </a:r>
            <a:r>
              <a:rPr lang="en-US" sz="2000" b="1" dirty="0">
                <a:solidFill>
                  <a:prstClr val="black"/>
                </a:solidFill>
                <a:ea typeface="Cambria Math"/>
              </a:rPr>
              <a:t>= .5 * </a:t>
            </a:r>
            <a:r>
              <a:rPr lang="en-US" sz="2000" b="1" dirty="0" smtClean="0">
                <a:solidFill>
                  <a:prstClr val="black"/>
                </a:solidFill>
                <a:ea typeface="Cambria Math"/>
              </a:rPr>
              <a:t>17 </a:t>
            </a:r>
            <a:r>
              <a:rPr lang="en-US" sz="2000" b="1" dirty="0">
                <a:solidFill>
                  <a:prstClr val="black"/>
                </a:solidFill>
                <a:ea typeface="Cambria Math"/>
              </a:rPr>
              <a:t>+ .5 (</a:t>
            </a:r>
            <a:r>
              <a:rPr lang="en-US" sz="2000" b="1" dirty="0" smtClean="0">
                <a:solidFill>
                  <a:prstClr val="black"/>
                </a:solidFill>
                <a:ea typeface="Cambria Math"/>
              </a:rPr>
              <a:t>25 </a:t>
            </a:r>
            <a:r>
              <a:rPr lang="en-US" sz="2000" b="1" dirty="0">
                <a:solidFill>
                  <a:prstClr val="black"/>
                </a:solidFill>
                <a:ea typeface="Cambria Math"/>
              </a:rPr>
              <a:t>– </a:t>
            </a:r>
            <a:r>
              <a:rPr lang="en-US" sz="2000" b="1" dirty="0" smtClean="0">
                <a:solidFill>
                  <a:prstClr val="black"/>
                </a:solidFill>
                <a:ea typeface="Cambria Math"/>
              </a:rPr>
              <a:t>34) </a:t>
            </a:r>
            <a:r>
              <a:rPr lang="en-US" sz="2000" b="1" dirty="0">
                <a:solidFill>
                  <a:prstClr val="black"/>
                </a:solidFill>
                <a:ea typeface="Cambria Math"/>
              </a:rPr>
              <a:t>= 4</a:t>
            </a:r>
          </a:p>
          <a:p>
            <a:endParaRPr lang="en-US" sz="14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181600" y="3200400"/>
            <a:ext cx="60960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86600" y="3200400"/>
            <a:ext cx="60960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791200" y="3200400"/>
            <a:ext cx="60960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696200" y="3200400"/>
            <a:ext cx="60960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2895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28764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2895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29600" y="28764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81600" y="33336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19800" y="3352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086600" y="3352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13</a:t>
            </a:r>
            <a:endParaRPr 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001000" y="3352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43800" y="3657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38800" y="3657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3400" y="5334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…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9425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229600" cy="3349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…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224038"/>
              </p:ext>
            </p:extLst>
          </p:nvPr>
        </p:nvGraphicFramePr>
        <p:xfrm>
          <a:off x="1219200" y="1021080"/>
          <a:ext cx="21336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497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97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97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6200" y="14594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YX</a:t>
            </a:r>
            <a:r>
              <a:rPr lang="en-US" dirty="0" smtClean="0"/>
              <a:t> = (D</a:t>
            </a:r>
            <a:r>
              <a:rPr lang="en-US" baseline="-25000" dirty="0" smtClean="0"/>
              <a:t>AX</a:t>
            </a:r>
            <a:r>
              <a:rPr lang="en-US" dirty="0" smtClean="0"/>
              <a:t> + D</a:t>
            </a:r>
            <a:r>
              <a:rPr lang="en-US" baseline="-25000" dirty="0" smtClean="0"/>
              <a:t>BX</a:t>
            </a:r>
            <a:r>
              <a:rPr lang="en-US" dirty="0" smtClean="0"/>
              <a:t> – D</a:t>
            </a:r>
            <a:r>
              <a:rPr lang="en-US" baseline="-25000" dirty="0" smtClean="0"/>
              <a:t>AB</a:t>
            </a:r>
            <a:r>
              <a:rPr lang="en-US" dirty="0" smtClean="0"/>
              <a:t> )/2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0" y="3124200"/>
            <a:ext cx="76200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048000" y="3124200"/>
            <a:ext cx="68580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76800" y="3124200"/>
            <a:ext cx="83820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715000" y="3124200"/>
            <a:ext cx="68580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48000" y="36576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715000" y="36576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0" y="4191000"/>
            <a:ext cx="2667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574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76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0" y="2831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4008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019800" y="3288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715000" y="3593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029200" y="3364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13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352800" y="3276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362200" y="3276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743200" y="3593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4191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5222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Finally,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53450"/>
            <a:ext cx="2975106" cy="219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562600" y="3581400"/>
            <a:ext cx="114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4953000" y="2971800"/>
            <a:ext cx="60960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648200" y="3581400"/>
            <a:ext cx="914400" cy="990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05600" y="2971800"/>
            <a:ext cx="64770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705600" y="3581400"/>
            <a:ext cx="1295400" cy="1524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0" y="2590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315200" y="2590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001000" y="50247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0" y="4114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13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781800" y="2895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35007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876800" y="31242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029200" y="40341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43400" y="44913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10926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b="0" i="0" u="none" strike="noStrike" baseline="0" dirty="0" smtClean="0"/>
              <a:t>Let </a:t>
            </a:r>
            <a:r>
              <a:rPr lang="en-US" b="0" i="1" u="none" strike="noStrike" baseline="0" dirty="0" smtClean="0"/>
              <a:t>S</a:t>
            </a:r>
            <a:r>
              <a:rPr lang="en-US" sz="2000" b="0" i="0" u="none" strike="noStrike" baseline="0" dirty="0" smtClean="0"/>
              <a:t>1</a:t>
            </a:r>
            <a:r>
              <a:rPr lang="en-US" b="0" i="1" u="none" strike="noStrike" baseline="0" dirty="0" smtClean="0"/>
              <a:t>, S</a:t>
            </a:r>
            <a:r>
              <a:rPr lang="en-US" sz="2000" b="0" i="0" u="none" strike="noStrike" baseline="0" dirty="0" smtClean="0"/>
              <a:t>2</a:t>
            </a:r>
            <a:r>
              <a:rPr lang="en-US" b="0" i="1" u="none" strike="noStrike" baseline="0" dirty="0" smtClean="0"/>
              <a:t>, · · · , </a:t>
            </a:r>
            <a:r>
              <a:rPr lang="en-US" b="0" i="1" u="none" strike="noStrike" baseline="0" dirty="0" err="1" smtClean="0"/>
              <a:t>S</a:t>
            </a:r>
            <a:r>
              <a:rPr lang="en-US" sz="2000" b="0" i="1" u="none" strike="noStrike" baseline="0" dirty="0" err="1" smtClean="0"/>
              <a:t>k</a:t>
            </a:r>
            <a:r>
              <a:rPr lang="en-US" sz="2000" b="0" i="1" u="none" strike="noStrike" baseline="0" dirty="0" smtClean="0"/>
              <a:t> </a:t>
            </a:r>
            <a:r>
              <a:rPr lang="en-US" b="0" i="0" u="none" strike="noStrike" baseline="0" dirty="0" smtClean="0"/>
              <a:t>be </a:t>
            </a:r>
            <a:r>
              <a:rPr lang="en-US" b="0" i="1" u="none" strike="noStrike" baseline="0" dirty="0" smtClean="0"/>
              <a:t>k  </a:t>
            </a:r>
            <a:r>
              <a:rPr lang="en-US" b="0" i="0" u="none" strike="noStrike" baseline="0" dirty="0" smtClean="0"/>
              <a:t>sequences over an alphabet X. We use </a:t>
            </a:r>
            <a:r>
              <a:rPr lang="en-US" b="0" i="1" u="none" strike="noStrike" baseline="0" dirty="0" smtClean="0"/>
              <a:t>|S</a:t>
            </a:r>
            <a:r>
              <a:rPr lang="en-US" sz="2000" b="0" i="1" u="none" strike="noStrike" baseline="0" dirty="0" smtClean="0"/>
              <a:t>i</a:t>
            </a:r>
            <a:r>
              <a:rPr lang="en-US" b="0" i="1" u="none" strike="noStrike" baseline="0" dirty="0" smtClean="0"/>
              <a:t>|</a:t>
            </a:r>
            <a:r>
              <a:rPr lang="en-US" b="0" i="1" u="none" strike="noStrike" dirty="0" smtClean="0"/>
              <a:t> </a:t>
            </a:r>
            <a:r>
              <a:rPr lang="en-US" b="0" i="0" u="none" strike="noStrike" baseline="0" dirty="0" smtClean="0"/>
              <a:t>to denote the length of </a:t>
            </a:r>
            <a:r>
              <a:rPr lang="en-US" b="0" i="1" u="none" strike="noStrike" baseline="0" dirty="0" smtClean="0"/>
              <a:t>S</a:t>
            </a:r>
            <a:r>
              <a:rPr lang="en-US" sz="2000" b="0" i="1" u="none" strike="noStrike" baseline="0" dirty="0" smtClean="0"/>
              <a:t>i</a:t>
            </a:r>
            <a:r>
              <a:rPr lang="en-US" b="0" i="0" u="none" strike="noStrike" baseline="0" dirty="0" smtClean="0"/>
              <a:t>.</a:t>
            </a:r>
            <a:r>
              <a:rPr lang="en-US" b="0" i="0" u="none" strike="noStrike" dirty="0" smtClean="0"/>
              <a:t> </a:t>
            </a:r>
            <a:r>
              <a:rPr lang="en-US" b="0" i="0" u="none" strike="noStrike" baseline="0" dirty="0" smtClean="0"/>
              <a:t>An </a:t>
            </a:r>
            <a:r>
              <a:rPr lang="en-US" b="0" i="1" u="none" strike="noStrike" baseline="0" dirty="0" smtClean="0"/>
              <a:t>alignment </a:t>
            </a:r>
            <a:r>
              <a:rPr lang="en-US" b="0" i="0" u="none" strike="noStrike" baseline="0" dirty="0" smtClean="0"/>
              <a:t>of </a:t>
            </a:r>
            <a:r>
              <a:rPr lang="en-US" b="0" i="1" u="none" strike="noStrike" baseline="0" dirty="0" smtClean="0"/>
              <a:t>S</a:t>
            </a:r>
            <a:r>
              <a:rPr lang="en-US" sz="2000" b="0" i="0" u="none" strike="noStrike" baseline="0" dirty="0" smtClean="0"/>
              <a:t>1</a:t>
            </a:r>
            <a:r>
              <a:rPr lang="en-US" b="0" i="1" u="none" strike="noStrike" baseline="0" dirty="0" smtClean="0"/>
              <a:t>, S</a:t>
            </a:r>
            <a:r>
              <a:rPr lang="en-US" sz="2000" b="0" i="0" u="none" strike="noStrike" baseline="0" dirty="0" smtClean="0"/>
              <a:t>2</a:t>
            </a:r>
            <a:r>
              <a:rPr lang="en-US" b="0" i="1" u="none" strike="noStrike" baseline="0" dirty="0" smtClean="0"/>
              <a:t>, · · · , </a:t>
            </a:r>
            <a:r>
              <a:rPr lang="en-US" b="0" i="1" u="none" strike="noStrike" baseline="0" dirty="0" err="1" smtClean="0"/>
              <a:t>S</a:t>
            </a:r>
            <a:r>
              <a:rPr lang="en-US" sz="2000" b="0" i="1" u="none" strike="noStrike" baseline="0" dirty="0" err="1" smtClean="0"/>
              <a:t>k</a:t>
            </a:r>
            <a:r>
              <a:rPr lang="en-US" sz="2000" b="0" i="1" u="none" strike="noStrike" baseline="0" dirty="0" smtClean="0"/>
              <a:t> </a:t>
            </a:r>
            <a:r>
              <a:rPr lang="en-US" b="0" i="0" u="none" strike="noStrike" baseline="0" dirty="0" smtClean="0"/>
              <a:t>is given by a </a:t>
            </a:r>
            <a:r>
              <a:rPr lang="en-US" b="0" i="1" u="none" strike="noStrike" baseline="0" dirty="0" smtClean="0"/>
              <a:t>k × n </a:t>
            </a:r>
            <a:r>
              <a:rPr lang="en-US" b="0" i="0" u="none" strike="noStrike" baseline="0" dirty="0" smtClean="0"/>
              <a:t>matrix </a:t>
            </a:r>
            <a:r>
              <a:rPr lang="en-US" b="0" i="1" u="none" strike="noStrike" baseline="0" dirty="0" smtClean="0"/>
              <a:t>A</a:t>
            </a:r>
            <a:r>
              <a:rPr lang="en-US" b="0" i="0" u="none" strike="noStrike" baseline="0" dirty="0" smtClean="0"/>
              <a:t>,</a:t>
            </a:r>
            <a:r>
              <a:rPr lang="en-US" b="0" i="0" u="none" strike="noStrike" dirty="0" smtClean="0"/>
              <a:t> </a:t>
            </a:r>
            <a:r>
              <a:rPr lang="en-US" b="0" i="0" u="none" strike="noStrike" baseline="0" dirty="0" smtClean="0"/>
              <a:t>where </a:t>
            </a:r>
            <a:r>
              <a:rPr lang="en-US" b="0" i="1" u="none" strike="noStrike" baseline="0" dirty="0" smtClean="0"/>
              <a:t>n  |S</a:t>
            </a:r>
            <a:r>
              <a:rPr lang="en-US" sz="2000" b="0" i="1" u="none" strike="noStrike" baseline="0" dirty="0" smtClean="0"/>
              <a:t>i</a:t>
            </a:r>
            <a:r>
              <a:rPr lang="en-US" b="0" i="1" u="none" strike="noStrike" baseline="0" dirty="0" smtClean="0"/>
              <a:t>| </a:t>
            </a:r>
            <a:r>
              <a:rPr lang="en-US" b="0" i="0" u="none" strike="noStrike" baseline="0" dirty="0" smtClean="0"/>
              <a:t>for every </a:t>
            </a:r>
            <a:r>
              <a:rPr lang="en-US" b="0" i="1" u="none" strike="noStrike" baseline="0" dirty="0" smtClean="0"/>
              <a:t>i  k</a:t>
            </a:r>
            <a:r>
              <a:rPr lang="en-US" b="0" i="0" u="none" strike="noStrike" baseline="0" dirty="0" smtClean="0"/>
              <a:t>, such that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b="0" i="0" u="none" strike="noStrike" baseline="0" dirty="0" smtClean="0"/>
              <a:t>Row </a:t>
            </a:r>
            <a:r>
              <a:rPr lang="en-US" b="0" i="1" u="none" strike="noStrike" baseline="0" dirty="0" smtClean="0"/>
              <a:t>i </a:t>
            </a:r>
            <a:r>
              <a:rPr lang="en-US" b="0" i="0" u="none" strike="noStrike" baseline="0" dirty="0" smtClean="0"/>
              <a:t>contains characters of </a:t>
            </a:r>
            <a:r>
              <a:rPr lang="en-US" b="0" i="1" u="none" strike="noStrike" baseline="0" dirty="0" smtClean="0"/>
              <a:t>S</a:t>
            </a:r>
            <a:r>
              <a:rPr lang="en-US" sz="1600" b="0" i="1" u="none" strike="noStrike" baseline="0" dirty="0" smtClean="0"/>
              <a:t>i </a:t>
            </a:r>
            <a:r>
              <a:rPr lang="en-US" b="0" i="0" u="none" strike="noStrike" baseline="0" dirty="0" smtClean="0"/>
              <a:t>in order,</a:t>
            </a:r>
            <a:r>
              <a:rPr lang="en-US" b="0" i="0" u="none" strike="noStrike" dirty="0" smtClean="0"/>
              <a:t>         </a:t>
            </a:r>
            <a:r>
              <a:rPr lang="en-US" b="0" i="0" u="none" strike="noStrike" baseline="0" dirty="0" smtClean="0"/>
              <a:t>interspersed with </a:t>
            </a:r>
            <a:r>
              <a:rPr lang="en-US" b="0" i="1" u="none" strike="noStrike" baseline="0" dirty="0" smtClean="0"/>
              <a:t>n−|S</a:t>
            </a:r>
            <a:r>
              <a:rPr lang="en-US" sz="1600" b="0" i="1" u="none" strike="noStrike" baseline="0" dirty="0" smtClean="0"/>
              <a:t>i</a:t>
            </a:r>
            <a:r>
              <a:rPr lang="en-US" b="0" i="1" u="none" strike="noStrike" baseline="0" dirty="0" smtClean="0"/>
              <a:t>|</a:t>
            </a:r>
            <a:r>
              <a:rPr lang="en-US" b="0" i="1" u="none" strike="noStrike" dirty="0" smtClean="0"/>
              <a:t> </a:t>
            </a:r>
            <a:r>
              <a:rPr lang="en-US" b="0" i="0" u="none" strike="noStrike" baseline="0" dirty="0" smtClean="0"/>
              <a:t>spaces, and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b="0" i="0" u="none" strike="noStrike" baseline="0" dirty="0" smtClean="0"/>
              <a:t>Each column contains at least one letter</a:t>
            </a:r>
            <a:r>
              <a:rPr lang="en-US" b="0" i="0" u="none" strike="noStrike" dirty="0" smtClean="0"/>
              <a:t> </a:t>
            </a:r>
            <a:r>
              <a:rPr lang="en-US" b="0" i="0" u="none" strike="noStrike" baseline="0" dirty="0" smtClean="0"/>
              <a:t>from 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11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lgerian" pitchFamily="82" charset="0"/>
              </a:rPr>
              <a:t>references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err="1" smtClean="0"/>
              <a:t>LipmanDJ</a:t>
            </a:r>
            <a:r>
              <a:rPr lang="en-US" sz="2400" dirty="0"/>
              <a:t>, </a:t>
            </a:r>
            <a:r>
              <a:rPr lang="en-US" sz="2400" dirty="0" err="1"/>
              <a:t>AltschulSF</a:t>
            </a:r>
            <a:r>
              <a:rPr lang="en-US" sz="2400" dirty="0"/>
              <a:t>, </a:t>
            </a:r>
            <a:r>
              <a:rPr lang="en-US" sz="2400" dirty="0" err="1"/>
              <a:t>KececiogluJD</a:t>
            </a:r>
            <a:r>
              <a:rPr lang="en-US" sz="2400" dirty="0"/>
              <a:t> (1989). "A tool for multiple sequence alignment“.</a:t>
            </a:r>
          </a:p>
          <a:p>
            <a:pPr algn="just"/>
            <a:r>
              <a:rPr lang="en-US" sz="2400" dirty="0"/>
              <a:t>Scott </a:t>
            </a:r>
            <a:r>
              <a:rPr lang="en-US" sz="2400" dirty="0" err="1"/>
              <a:t>Walmsley</a:t>
            </a:r>
            <a:r>
              <a:rPr lang="en-US" sz="2400" dirty="0"/>
              <a:t>, </a:t>
            </a:r>
            <a:r>
              <a:rPr lang="en-US" sz="2400" dirty="0" smtClean="0"/>
              <a:t>PhD, Research </a:t>
            </a:r>
            <a:r>
              <a:rPr lang="en-US" sz="2400" dirty="0"/>
              <a:t>Instructor, </a:t>
            </a:r>
            <a:r>
              <a:rPr lang="en-US" sz="2400" dirty="0" smtClean="0"/>
              <a:t>Department Pharmaceutical Sciences, Skaggs </a:t>
            </a:r>
            <a:r>
              <a:rPr lang="en-US" sz="2400" dirty="0"/>
              <a:t>School of </a:t>
            </a:r>
            <a:r>
              <a:rPr lang="en-US" sz="2400" dirty="0" smtClean="0"/>
              <a:t>Pharmacy</a:t>
            </a:r>
          </a:p>
          <a:p>
            <a:pPr algn="just"/>
            <a:r>
              <a:rPr lang="en-US" sz="2400" dirty="0"/>
              <a:t>Phylogenetic analysis by Neighbor Joining </a:t>
            </a:r>
            <a:r>
              <a:rPr lang="en-US" sz="2400" dirty="0" smtClean="0"/>
              <a:t>Method, </a:t>
            </a:r>
            <a:r>
              <a:rPr lang="en-US" sz="2400" dirty="0" err="1" smtClean="0"/>
              <a:t>BioPandit</a:t>
            </a:r>
            <a:r>
              <a:rPr lang="en-US" sz="2400" dirty="0" smtClean="0"/>
              <a:t> presents</a:t>
            </a:r>
          </a:p>
          <a:p>
            <a:pPr algn="just"/>
            <a:r>
              <a:rPr lang="en-US" sz="2400" dirty="0"/>
              <a:t>http://</a:t>
            </a:r>
            <a:r>
              <a:rPr lang="en-US" sz="2400" dirty="0" smtClean="0"/>
              <a:t>www.bii.astar.edu.sg/docs/education/lsm5192_04/Multiple%20Sequence%20Alignment%20Progressive%20Approaches.pdf</a:t>
            </a:r>
          </a:p>
          <a:p>
            <a:pPr algn="just"/>
            <a:r>
              <a:rPr lang="fr-FR" sz="2400" dirty="0"/>
              <a:t>Lecture 18_ Multiple </a:t>
            </a:r>
            <a:r>
              <a:rPr lang="fr-FR" sz="2400" dirty="0" err="1"/>
              <a:t>sequence</a:t>
            </a:r>
            <a:r>
              <a:rPr lang="fr-FR" sz="2400" dirty="0"/>
              <a:t> </a:t>
            </a:r>
            <a:r>
              <a:rPr lang="fr-FR" sz="2400" dirty="0" err="1"/>
              <a:t>alignment</a:t>
            </a:r>
            <a:r>
              <a:rPr lang="fr-FR" sz="2400" dirty="0"/>
              <a:t> </a:t>
            </a:r>
            <a:r>
              <a:rPr lang="fr-FR" sz="2400" dirty="0" smtClean="0"/>
              <a:t>I, UC Davis </a:t>
            </a:r>
            <a:r>
              <a:rPr lang="fr-FR" sz="2400" dirty="0" err="1" smtClean="0"/>
              <a:t>Academics</a:t>
            </a: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6412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" y="0"/>
            <a:ext cx="9127273" cy="6857999"/>
          </a:xfrm>
        </p:spPr>
      </p:pic>
    </p:spTree>
    <p:extLst>
      <p:ext uri="{BB962C8B-B14F-4D97-AF65-F5344CB8AC3E}">
        <p14:creationId xmlns:p14="http://schemas.microsoft.com/office/powerpoint/2010/main" val="1840636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 dirty="0" smtClean="0">
                <a:latin typeface="cmbx12"/>
              </a:rPr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b="0" i="0" u="none" strike="noStrike" baseline="0" dirty="0" smtClean="0">
                <a:latin typeface="cmr17"/>
              </a:rPr>
              <a:t>The following is an alignment of 4 sequences</a:t>
            </a:r>
          </a:p>
          <a:p>
            <a:pPr marL="0" indent="0">
              <a:buNone/>
            </a:pPr>
            <a:r>
              <a:rPr lang="nn-NO" b="0" i="0" u="none" strike="noStrike" baseline="0" dirty="0" smtClean="0">
                <a:latin typeface="cmr17"/>
              </a:rPr>
              <a:t>		M Q P   I   L   L  -  G</a:t>
            </a:r>
          </a:p>
          <a:p>
            <a:pPr marL="0" indent="0">
              <a:buNone/>
            </a:pPr>
            <a:r>
              <a:rPr lang="pt-BR" b="0" i="0" u="none" strike="noStrike" baseline="0" dirty="0" smtClean="0">
                <a:latin typeface="cmr17"/>
              </a:rPr>
              <a:t>		M L  R  -   L    L  -   -</a:t>
            </a:r>
          </a:p>
          <a:p>
            <a:pPr marL="0" indent="0">
              <a:buNone/>
            </a:pPr>
            <a:r>
              <a:rPr lang="nn-NO" b="0" i="0" u="none" strike="noStrike" baseline="0" dirty="0" smtClean="0">
                <a:latin typeface="cmr17"/>
              </a:rPr>
              <a:t>		M K  -   I   L    L  L  -</a:t>
            </a:r>
          </a:p>
          <a:p>
            <a:pPr marL="0" indent="0">
              <a:buNone/>
            </a:pPr>
            <a:r>
              <a:rPr lang="nn-NO" b="0" i="0" u="none" strike="noStrike" baseline="0" dirty="0" smtClean="0">
                <a:latin typeface="cmr17"/>
              </a:rPr>
              <a:t>		M P  P  V  L    L  I  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40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PURPOSE OF MSA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2578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endParaRPr lang="en-US" sz="1400" dirty="0">
              <a:solidFill>
                <a:srgbClr val="000000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b="0" i="0" u="none" strike="noStrike" baseline="0" dirty="0" smtClean="0"/>
              <a:t>In order to characterize protein families, identify shared regions of homology in a multiple sequence alignment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0" i="0" u="none" strike="noStrike" baseline="0" dirty="0" smtClean="0"/>
              <a:t>Determination of the consensus sequence of several aligned sequences.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0" i="0" u="none" strike="noStrike" baseline="0" dirty="0" smtClean="0"/>
              <a:t>Consensus sequences can help to develop a sequence “finger print” which allows the identification of members of distantly related protein family (motifs)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0" i="0" u="none" strike="noStrike" baseline="0" dirty="0" smtClean="0"/>
              <a:t>MSA can help us to reveal biological </a:t>
            </a:r>
            <a:r>
              <a:rPr lang="en-US" sz="2800" b="0" i="0" u="none" strike="noStrike" baseline="0" dirty="0" err="1" smtClean="0"/>
              <a:t>factsabout</a:t>
            </a:r>
            <a:r>
              <a:rPr lang="en-US" sz="2800" b="0" i="0" u="none" strike="noStrike" baseline="0" dirty="0" smtClean="0"/>
              <a:t> proteins, like analysis of the secondary/tertiary structure</a:t>
            </a:r>
          </a:p>
          <a:p>
            <a:pPr algn="just">
              <a:buFont typeface="Wingdings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9741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Scoring a multiple 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b="0" i="1" u="none" strike="noStrike" baseline="0" dirty="0" smtClean="0"/>
              <a:t>The score of a multiple alignment is defined as the sum of scores of columns</a:t>
            </a:r>
            <a:r>
              <a:rPr lang="en-US" sz="2800" b="0" i="0" u="none" strike="noStrike" baseline="0" dirty="0" smtClean="0"/>
              <a:t>. Various scoring schemes have been proposed to score a</a:t>
            </a:r>
            <a:r>
              <a:rPr lang="en-US" sz="2800" b="0" i="0" u="none" strike="noStrike" dirty="0" smtClean="0"/>
              <a:t> </a:t>
            </a:r>
            <a:r>
              <a:rPr lang="en-US" sz="2800" b="0" i="0" u="none" strike="noStrike" baseline="0" dirty="0" smtClean="0"/>
              <a:t>column.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800" dirty="0" smtClean="0"/>
              <a:t>1. </a:t>
            </a:r>
            <a:r>
              <a:rPr lang="en-US" sz="2800" b="1" dirty="0" smtClean="0"/>
              <a:t>Sum of Pairs (SP): </a:t>
            </a:r>
            <a:r>
              <a:rPr lang="en-US" sz="2800" dirty="0" smtClean="0"/>
              <a:t> </a:t>
            </a:r>
            <a:r>
              <a:rPr lang="en-US" sz="2400" dirty="0" smtClean="0"/>
              <a:t>The SP score of a column in the alignment is the sum of the scores of all pairs of characters in the column. For example, in the above example, the score SP(P,R,−, P) of the 3rd column is</a:t>
            </a:r>
          </a:p>
          <a:p>
            <a:pPr marL="0" indent="0" algn="just">
              <a:buNone/>
            </a:pPr>
            <a:r>
              <a:rPr lang="en-US" sz="2400" dirty="0" smtClean="0"/>
              <a:t>	s(P,R) + s(P,−) + s(P, P) + s(R,−) + s(R, P) + s(−, P)</a:t>
            </a:r>
          </a:p>
          <a:p>
            <a:pPr marL="0" indent="0" algn="just">
              <a:buNone/>
            </a:pPr>
            <a:r>
              <a:rPr lang="en-US" sz="2400" dirty="0" smtClean="0"/>
              <a:t>where s(a, b) is the score of the pair a and b(including spaces) and s(−,−) = 0.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2998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Scoring a multiple 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2. Consensus score:</a:t>
            </a:r>
            <a:r>
              <a:rPr lang="en-US" dirty="0" smtClean="0"/>
              <a:t> The consensus of a multiple alignment is a sequence of the most common characters in each column of the alignment. For example,</a:t>
            </a:r>
          </a:p>
          <a:p>
            <a:pPr marL="0" indent="0">
              <a:buNone/>
            </a:pPr>
            <a:r>
              <a:rPr lang="en-US" dirty="0" smtClean="0"/>
              <a:t>		M  Q  P  I   L  -  L</a:t>
            </a:r>
          </a:p>
          <a:p>
            <a:pPr marL="0" indent="0">
              <a:buNone/>
            </a:pPr>
            <a:r>
              <a:rPr lang="en-US" dirty="0" smtClean="0"/>
              <a:t>		M  L   R  -   L  -  L</a:t>
            </a:r>
          </a:p>
          <a:p>
            <a:pPr marL="0" indent="0">
              <a:buNone/>
            </a:pPr>
            <a:r>
              <a:rPr lang="en-US" dirty="0" smtClean="0"/>
              <a:t>		M  K   -   I   L  </a:t>
            </a:r>
            <a:r>
              <a:rPr lang="en-US" dirty="0" err="1" smtClean="0"/>
              <a:t>L</a:t>
            </a:r>
            <a:r>
              <a:rPr lang="en-US" dirty="0" smtClean="0"/>
              <a:t>  </a:t>
            </a:r>
            <a:r>
              <a:rPr lang="en-US" dirty="0" err="1" smtClean="0"/>
              <a:t>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M  P   </a:t>
            </a:r>
            <a:r>
              <a:rPr lang="en-US" dirty="0" err="1" smtClean="0"/>
              <a:t>P</a:t>
            </a:r>
            <a:r>
              <a:rPr lang="en-US" dirty="0" smtClean="0"/>
              <a:t>  V  L  </a:t>
            </a:r>
            <a:r>
              <a:rPr lang="en-US" dirty="0" err="1" smtClean="0"/>
              <a:t>L</a:t>
            </a:r>
            <a:r>
              <a:rPr lang="en-US" dirty="0" smtClean="0"/>
              <a:t>  I</a:t>
            </a:r>
          </a:p>
          <a:p>
            <a:pPr marL="0" indent="0">
              <a:buNone/>
            </a:pPr>
            <a:r>
              <a:rPr lang="en-US" dirty="0" smtClean="0"/>
              <a:t>consensus   M  Q  P   I   L  </a:t>
            </a:r>
            <a:r>
              <a:rPr lang="en-US" dirty="0" err="1" smtClean="0"/>
              <a:t>L</a:t>
            </a:r>
            <a:r>
              <a:rPr lang="en-US" dirty="0" smtClean="0"/>
              <a:t>  </a:t>
            </a:r>
            <a:r>
              <a:rPr lang="en-US" dirty="0" err="1" smtClean="0"/>
              <a:t>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5334000"/>
            <a:ext cx="6019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964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TYPES OF MSA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 smtClean="0"/>
              <a:t>Dynamic programming approach:</a:t>
            </a:r>
            <a:r>
              <a:rPr lang="en-US" dirty="0" smtClean="0"/>
              <a:t> Computes an optimal alignment for a given score function. Because of its high running time , it is not typically used in practice.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Progressive method:</a:t>
            </a:r>
            <a:r>
              <a:rPr lang="en-US" dirty="0" smtClean="0"/>
              <a:t> This approach repeatedly aligns two sequences, two alignments, or a sequence with an alignment.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Iterative method:</a:t>
            </a:r>
            <a:r>
              <a:rPr lang="en-US" dirty="0" smtClean="0"/>
              <a:t> Works similarly to progressive methods but repeatedly realigns the initial sequences as well as adding new sequences to the growing MSA.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00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PROGRESSIVE ALIGNMENT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The most widely used approach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Builds up a final MSA by combining </a:t>
            </a:r>
            <a:r>
              <a:rPr lang="en-US" dirty="0" err="1" smtClean="0"/>
              <a:t>pairwisealignments</a:t>
            </a:r>
            <a:r>
              <a:rPr lang="en-US" dirty="0" smtClean="0"/>
              <a:t> beginning with the most similar pair and progressing to the most distantly related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Progressive alignment methods require two stages: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‐</a:t>
            </a:r>
            <a:r>
              <a:rPr lang="en-US" dirty="0" err="1" smtClean="0"/>
              <a:t>Afirst</a:t>
            </a:r>
            <a:r>
              <a:rPr lang="en-US" dirty="0" smtClean="0"/>
              <a:t> stage in which the relationships between the sequences are represented as a tree, called a </a:t>
            </a:r>
            <a:r>
              <a:rPr lang="en-US" dirty="0" err="1" smtClean="0"/>
              <a:t>guidetree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‐Second step in which the MSA is built by </a:t>
            </a:r>
            <a:r>
              <a:rPr lang="en-US" dirty="0" err="1" smtClean="0"/>
              <a:t>addingthe</a:t>
            </a:r>
            <a:r>
              <a:rPr lang="en-US" dirty="0" smtClean="0"/>
              <a:t> sequences sequentially to the growing MSA according to the guide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70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1411</Words>
  <Application>Microsoft Office PowerPoint</Application>
  <PresentationFormat>On-screen Show (4:3)</PresentationFormat>
  <Paragraphs>253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outlines</vt:lpstr>
      <vt:lpstr>Multiple Sequence Alignment</vt:lpstr>
      <vt:lpstr>Example:</vt:lpstr>
      <vt:lpstr>PURPOSE OF MSA</vt:lpstr>
      <vt:lpstr>Scoring a multiple sequence alignment</vt:lpstr>
      <vt:lpstr>Scoring a multiple sequence alignment</vt:lpstr>
      <vt:lpstr>TYPES OF MSA</vt:lpstr>
      <vt:lpstr>PROGRESSIVE ALIGNMENT</vt:lpstr>
      <vt:lpstr>PROGRESSIVE ALIGNMENT</vt:lpstr>
      <vt:lpstr>Method of progressive alignment</vt:lpstr>
      <vt:lpstr>Star Alignment</vt:lpstr>
      <vt:lpstr>Star Alignment</vt:lpstr>
      <vt:lpstr>Star Alignment</vt:lpstr>
      <vt:lpstr>Star Alignment</vt:lpstr>
      <vt:lpstr>Star Alignment</vt:lpstr>
      <vt:lpstr>Complexity Analysis</vt:lpstr>
      <vt:lpstr>CLUSTAL W</vt:lpstr>
      <vt:lpstr>CLUSTAL W</vt:lpstr>
      <vt:lpstr>PowerPoint Presentation</vt:lpstr>
      <vt:lpstr>Clustal W suffers the following problem</vt:lpstr>
      <vt:lpstr>Neighbor-Joining method</vt:lpstr>
      <vt:lpstr>Neighbor-Joining Algorithm</vt:lpstr>
      <vt:lpstr>Neighbor-Joining Algorithm</vt:lpstr>
      <vt:lpstr>Example</vt:lpstr>
      <vt:lpstr>PowerPoint Presentation</vt:lpstr>
      <vt:lpstr>PowerPoint Presentation</vt:lpstr>
      <vt:lpstr>…</vt:lpstr>
      <vt:lpstr>Finally,</vt:lpstr>
      <vt:lpstr>references</vt:lpstr>
      <vt:lpstr>PowerPoint Presentation</vt:lpstr>
    </vt:vector>
  </TitlesOfParts>
  <Company>rg-adguard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28</cp:revision>
  <dcterms:created xsi:type="dcterms:W3CDTF">2018-04-17T15:05:14Z</dcterms:created>
  <dcterms:modified xsi:type="dcterms:W3CDTF">2018-04-18T08:26:51Z</dcterms:modified>
</cp:coreProperties>
</file>