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14" r:id="rId3"/>
    <p:sldId id="257" r:id="rId4"/>
    <p:sldId id="267" r:id="rId5"/>
    <p:sldId id="268" r:id="rId6"/>
    <p:sldId id="259" r:id="rId7"/>
    <p:sldId id="269" r:id="rId8"/>
    <p:sldId id="272" r:id="rId9"/>
    <p:sldId id="273" r:id="rId10"/>
    <p:sldId id="274" r:id="rId11"/>
    <p:sldId id="275" r:id="rId12"/>
    <p:sldId id="319" r:id="rId13"/>
    <p:sldId id="276" r:id="rId14"/>
    <p:sldId id="277" r:id="rId15"/>
    <p:sldId id="260" r:id="rId16"/>
    <p:sldId id="261" r:id="rId17"/>
    <p:sldId id="262" r:id="rId18"/>
    <p:sldId id="263" r:id="rId19"/>
    <p:sldId id="278" r:id="rId20"/>
    <p:sldId id="265" r:id="rId21"/>
    <p:sldId id="279" r:id="rId22"/>
    <p:sldId id="280" r:id="rId23"/>
    <p:sldId id="283" r:id="rId24"/>
    <p:sldId id="284" r:id="rId25"/>
    <p:sldId id="285" r:id="rId26"/>
    <p:sldId id="286" r:id="rId27"/>
    <p:sldId id="297" r:id="rId28"/>
    <p:sldId id="298" r:id="rId29"/>
    <p:sldId id="299" r:id="rId30"/>
    <p:sldId id="287" r:id="rId31"/>
    <p:sldId id="288" r:id="rId32"/>
    <p:sldId id="289" r:id="rId33"/>
    <p:sldId id="290" r:id="rId34"/>
    <p:sldId id="291" r:id="rId35"/>
    <p:sldId id="292" r:id="rId36"/>
    <p:sldId id="293" r:id="rId37"/>
    <p:sldId id="294" r:id="rId38"/>
    <p:sldId id="295" r:id="rId39"/>
    <p:sldId id="296" r:id="rId40"/>
    <p:sldId id="318" r:id="rId41"/>
    <p:sldId id="300" r:id="rId42"/>
    <p:sldId id="302" r:id="rId43"/>
    <p:sldId id="301" r:id="rId44"/>
    <p:sldId id="304" r:id="rId45"/>
    <p:sldId id="305" r:id="rId46"/>
    <p:sldId id="306" r:id="rId47"/>
    <p:sldId id="307" r:id="rId48"/>
    <p:sldId id="308" r:id="rId49"/>
    <p:sldId id="309" r:id="rId50"/>
    <p:sldId id="310" r:id="rId51"/>
    <p:sldId id="312" r:id="rId52"/>
    <p:sldId id="303" r:id="rId53"/>
    <p:sldId id="313" r:id="rId54"/>
    <p:sldId id="315" r:id="rId55"/>
    <p:sldId id="31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0F48EC-1398-4C92-85A7-65D4C4149DA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5E3BE514-A961-4D1E-952A-2A9877ECBFD6}">
      <dgm:prSet phldrT="[Text]"/>
      <dgm:spPr/>
      <dgm:t>
        <a:bodyPr/>
        <a:lstStyle/>
        <a:p>
          <a:r>
            <a:rPr lang="en-US" dirty="0" smtClean="0"/>
            <a:t>Structural Prediction</a:t>
          </a:r>
          <a:endParaRPr lang="en-US" dirty="0"/>
        </a:p>
      </dgm:t>
    </dgm:pt>
    <dgm:pt modelId="{0033FD0B-1545-437F-97F5-2346E35ADDEC}" type="parTrans" cxnId="{03324F00-5ECC-4CF9-A5D7-B0227D7E99F9}">
      <dgm:prSet/>
      <dgm:spPr/>
      <dgm:t>
        <a:bodyPr/>
        <a:lstStyle/>
        <a:p>
          <a:endParaRPr lang="en-US"/>
        </a:p>
      </dgm:t>
    </dgm:pt>
    <dgm:pt modelId="{73779DA4-C019-419C-AB9F-E87B9F58C4F4}" type="sibTrans" cxnId="{03324F00-5ECC-4CF9-A5D7-B0227D7E99F9}">
      <dgm:prSet/>
      <dgm:spPr/>
      <dgm:t>
        <a:bodyPr/>
        <a:lstStyle/>
        <a:p>
          <a:endParaRPr lang="en-US"/>
        </a:p>
      </dgm:t>
    </dgm:pt>
    <dgm:pt modelId="{D034145A-849E-46FF-8D80-5085B74CBF67}">
      <dgm:prSet phldrT="[Text]"/>
      <dgm:spPr/>
      <dgm:t>
        <a:bodyPr/>
        <a:lstStyle/>
        <a:p>
          <a:r>
            <a:rPr lang="en-US" dirty="0" smtClean="0"/>
            <a:t>Phylogeny</a:t>
          </a:r>
          <a:endParaRPr lang="en-US" dirty="0"/>
        </a:p>
      </dgm:t>
    </dgm:pt>
    <dgm:pt modelId="{99F9B448-17F4-48DD-8E70-6ED2363FA23F}" type="parTrans" cxnId="{AEB926B3-9CAF-4BF0-AD0D-3CF4D3B26609}">
      <dgm:prSet/>
      <dgm:spPr/>
      <dgm:t>
        <a:bodyPr/>
        <a:lstStyle/>
        <a:p>
          <a:endParaRPr lang="en-US"/>
        </a:p>
      </dgm:t>
    </dgm:pt>
    <dgm:pt modelId="{5C13204B-4C50-4B6C-94CA-E17ABEB0F042}" type="sibTrans" cxnId="{AEB926B3-9CAF-4BF0-AD0D-3CF4D3B26609}">
      <dgm:prSet/>
      <dgm:spPr/>
      <dgm:t>
        <a:bodyPr/>
        <a:lstStyle/>
        <a:p>
          <a:endParaRPr lang="en-US"/>
        </a:p>
      </dgm:t>
    </dgm:pt>
    <dgm:pt modelId="{E2BB0DFB-0527-4ADD-A29B-BB9F41FC0308}">
      <dgm:prSet phldrT="[Text]"/>
      <dgm:spPr/>
      <dgm:t>
        <a:bodyPr/>
        <a:lstStyle/>
        <a:p>
          <a:r>
            <a:rPr lang="en-US" dirty="0" smtClean="0"/>
            <a:t>Prediction of Motifs</a:t>
          </a:r>
          <a:endParaRPr lang="en-US" dirty="0"/>
        </a:p>
      </dgm:t>
    </dgm:pt>
    <dgm:pt modelId="{EF55B9F4-BF5C-44CC-8400-9D6F88E6E718}" type="parTrans" cxnId="{42529EF7-9147-4564-911A-5C15E6B433D8}">
      <dgm:prSet/>
      <dgm:spPr/>
      <dgm:t>
        <a:bodyPr/>
        <a:lstStyle/>
        <a:p>
          <a:endParaRPr lang="en-US"/>
        </a:p>
      </dgm:t>
    </dgm:pt>
    <dgm:pt modelId="{2661CA68-912D-4754-B496-88E4FF0582EF}" type="sibTrans" cxnId="{42529EF7-9147-4564-911A-5C15E6B433D8}">
      <dgm:prSet/>
      <dgm:spPr/>
      <dgm:t>
        <a:bodyPr/>
        <a:lstStyle/>
        <a:p>
          <a:endParaRPr lang="en-US"/>
        </a:p>
      </dgm:t>
    </dgm:pt>
    <dgm:pt modelId="{863D6196-CB80-4555-A04A-568F8364C14F}">
      <dgm:prSet phldrT="[Text]"/>
      <dgm:spPr/>
      <dgm:t>
        <a:bodyPr/>
        <a:lstStyle/>
        <a:p>
          <a:r>
            <a:rPr lang="en-US" dirty="0" smtClean="0"/>
            <a:t>Functional Prediction</a:t>
          </a:r>
          <a:endParaRPr lang="en-US" dirty="0"/>
        </a:p>
      </dgm:t>
    </dgm:pt>
    <dgm:pt modelId="{50A02C0F-E751-4BD1-B735-B73DDFDCC0BA}" type="parTrans" cxnId="{1B008D46-106A-4A07-A68C-2B3E4546A93F}">
      <dgm:prSet/>
      <dgm:spPr/>
      <dgm:t>
        <a:bodyPr/>
        <a:lstStyle/>
        <a:p>
          <a:endParaRPr lang="en-US"/>
        </a:p>
      </dgm:t>
    </dgm:pt>
    <dgm:pt modelId="{EC0755C8-2E49-4A92-80BB-789DE8FE98EE}" type="sibTrans" cxnId="{1B008D46-106A-4A07-A68C-2B3E4546A93F}">
      <dgm:prSet/>
      <dgm:spPr/>
      <dgm:t>
        <a:bodyPr/>
        <a:lstStyle/>
        <a:p>
          <a:endParaRPr lang="en-US"/>
        </a:p>
      </dgm:t>
    </dgm:pt>
    <dgm:pt modelId="{B40B1B51-29D0-408C-8BAB-87213332351A}" type="pres">
      <dgm:prSet presAssocID="{3D0F48EC-1398-4C92-85A7-65D4C4149DAF}" presName="diagram" presStyleCnt="0">
        <dgm:presLayoutVars>
          <dgm:dir/>
          <dgm:resizeHandles val="exact"/>
        </dgm:presLayoutVars>
      </dgm:prSet>
      <dgm:spPr/>
      <dgm:t>
        <a:bodyPr/>
        <a:lstStyle/>
        <a:p>
          <a:endParaRPr lang="en-US"/>
        </a:p>
      </dgm:t>
    </dgm:pt>
    <dgm:pt modelId="{8F636EAF-E9CF-4093-8372-D00EC09D3AA2}" type="pres">
      <dgm:prSet presAssocID="{5E3BE514-A961-4D1E-952A-2A9877ECBFD6}" presName="node" presStyleLbl="node1" presStyleIdx="0" presStyleCnt="4">
        <dgm:presLayoutVars>
          <dgm:bulletEnabled val="1"/>
        </dgm:presLayoutVars>
      </dgm:prSet>
      <dgm:spPr/>
      <dgm:t>
        <a:bodyPr/>
        <a:lstStyle/>
        <a:p>
          <a:endParaRPr lang="en-US"/>
        </a:p>
      </dgm:t>
    </dgm:pt>
    <dgm:pt modelId="{B74DA5A3-DEE7-4385-B52A-8F7A343D76ED}" type="pres">
      <dgm:prSet presAssocID="{73779DA4-C019-419C-AB9F-E87B9F58C4F4}" presName="sibTrans" presStyleCnt="0"/>
      <dgm:spPr/>
    </dgm:pt>
    <dgm:pt modelId="{D888F0AA-1D0F-482A-95BC-6523B750B143}" type="pres">
      <dgm:prSet presAssocID="{D034145A-849E-46FF-8D80-5085B74CBF67}" presName="node" presStyleLbl="node1" presStyleIdx="1" presStyleCnt="4">
        <dgm:presLayoutVars>
          <dgm:bulletEnabled val="1"/>
        </dgm:presLayoutVars>
      </dgm:prSet>
      <dgm:spPr/>
      <dgm:t>
        <a:bodyPr/>
        <a:lstStyle/>
        <a:p>
          <a:endParaRPr lang="en-US"/>
        </a:p>
      </dgm:t>
    </dgm:pt>
    <dgm:pt modelId="{A873EB48-3783-4800-BF0E-24C4872EAC86}" type="pres">
      <dgm:prSet presAssocID="{5C13204B-4C50-4B6C-94CA-E17ABEB0F042}" presName="sibTrans" presStyleCnt="0"/>
      <dgm:spPr/>
    </dgm:pt>
    <dgm:pt modelId="{2589AC95-C8F1-48D6-8653-7EA7A71F3CBB}" type="pres">
      <dgm:prSet presAssocID="{E2BB0DFB-0527-4ADD-A29B-BB9F41FC0308}" presName="node" presStyleLbl="node1" presStyleIdx="2" presStyleCnt="4">
        <dgm:presLayoutVars>
          <dgm:bulletEnabled val="1"/>
        </dgm:presLayoutVars>
      </dgm:prSet>
      <dgm:spPr/>
      <dgm:t>
        <a:bodyPr/>
        <a:lstStyle/>
        <a:p>
          <a:endParaRPr lang="en-US"/>
        </a:p>
      </dgm:t>
    </dgm:pt>
    <dgm:pt modelId="{81D4AD8B-B8BA-490C-879E-B12E980B4008}" type="pres">
      <dgm:prSet presAssocID="{2661CA68-912D-4754-B496-88E4FF0582EF}" presName="sibTrans" presStyleCnt="0"/>
      <dgm:spPr/>
    </dgm:pt>
    <dgm:pt modelId="{A85CCBEC-47E5-42CF-9365-8AE7B9FABB6F}" type="pres">
      <dgm:prSet presAssocID="{863D6196-CB80-4555-A04A-568F8364C14F}" presName="node" presStyleLbl="node1" presStyleIdx="3" presStyleCnt="4">
        <dgm:presLayoutVars>
          <dgm:bulletEnabled val="1"/>
        </dgm:presLayoutVars>
      </dgm:prSet>
      <dgm:spPr/>
      <dgm:t>
        <a:bodyPr/>
        <a:lstStyle/>
        <a:p>
          <a:endParaRPr lang="en-US"/>
        </a:p>
      </dgm:t>
    </dgm:pt>
  </dgm:ptLst>
  <dgm:cxnLst>
    <dgm:cxn modelId="{2B4804E7-405F-4190-8349-63CB5EA7B642}" type="presOf" srcId="{863D6196-CB80-4555-A04A-568F8364C14F}" destId="{A85CCBEC-47E5-42CF-9365-8AE7B9FABB6F}" srcOrd="0" destOrd="0" presId="urn:microsoft.com/office/officeart/2005/8/layout/default"/>
    <dgm:cxn modelId="{AEB926B3-9CAF-4BF0-AD0D-3CF4D3B26609}" srcId="{3D0F48EC-1398-4C92-85A7-65D4C4149DAF}" destId="{D034145A-849E-46FF-8D80-5085B74CBF67}" srcOrd="1" destOrd="0" parTransId="{99F9B448-17F4-48DD-8E70-6ED2363FA23F}" sibTransId="{5C13204B-4C50-4B6C-94CA-E17ABEB0F042}"/>
    <dgm:cxn modelId="{27AEE175-3E26-4D22-9A6C-DB2F850E2F96}" type="presOf" srcId="{E2BB0DFB-0527-4ADD-A29B-BB9F41FC0308}" destId="{2589AC95-C8F1-48D6-8653-7EA7A71F3CBB}" srcOrd="0" destOrd="0" presId="urn:microsoft.com/office/officeart/2005/8/layout/default"/>
    <dgm:cxn modelId="{B969B250-60BD-430B-ACD8-E89F9D646E31}" type="presOf" srcId="{5E3BE514-A961-4D1E-952A-2A9877ECBFD6}" destId="{8F636EAF-E9CF-4093-8372-D00EC09D3AA2}" srcOrd="0" destOrd="0" presId="urn:microsoft.com/office/officeart/2005/8/layout/default"/>
    <dgm:cxn modelId="{42529EF7-9147-4564-911A-5C15E6B433D8}" srcId="{3D0F48EC-1398-4C92-85A7-65D4C4149DAF}" destId="{E2BB0DFB-0527-4ADD-A29B-BB9F41FC0308}" srcOrd="2" destOrd="0" parTransId="{EF55B9F4-BF5C-44CC-8400-9D6F88E6E718}" sibTransId="{2661CA68-912D-4754-B496-88E4FF0582EF}"/>
    <dgm:cxn modelId="{6AB9456F-4F8D-4EF5-BE83-CB953FF0E792}" type="presOf" srcId="{D034145A-849E-46FF-8D80-5085B74CBF67}" destId="{D888F0AA-1D0F-482A-95BC-6523B750B143}" srcOrd="0" destOrd="0" presId="urn:microsoft.com/office/officeart/2005/8/layout/default"/>
    <dgm:cxn modelId="{F7B4AE57-64B5-468F-94E3-0FD0DC30364B}" type="presOf" srcId="{3D0F48EC-1398-4C92-85A7-65D4C4149DAF}" destId="{B40B1B51-29D0-408C-8BAB-87213332351A}" srcOrd="0" destOrd="0" presId="urn:microsoft.com/office/officeart/2005/8/layout/default"/>
    <dgm:cxn modelId="{03324F00-5ECC-4CF9-A5D7-B0227D7E99F9}" srcId="{3D0F48EC-1398-4C92-85A7-65D4C4149DAF}" destId="{5E3BE514-A961-4D1E-952A-2A9877ECBFD6}" srcOrd="0" destOrd="0" parTransId="{0033FD0B-1545-437F-97F5-2346E35ADDEC}" sibTransId="{73779DA4-C019-419C-AB9F-E87B9F58C4F4}"/>
    <dgm:cxn modelId="{1B008D46-106A-4A07-A68C-2B3E4546A93F}" srcId="{3D0F48EC-1398-4C92-85A7-65D4C4149DAF}" destId="{863D6196-CB80-4555-A04A-568F8364C14F}" srcOrd="3" destOrd="0" parTransId="{50A02C0F-E751-4BD1-B735-B73DDFDCC0BA}" sibTransId="{EC0755C8-2E49-4A92-80BB-789DE8FE98EE}"/>
    <dgm:cxn modelId="{3AD12342-BC5C-4BE3-A5C1-115A2BA4831C}" type="presParOf" srcId="{B40B1B51-29D0-408C-8BAB-87213332351A}" destId="{8F636EAF-E9CF-4093-8372-D00EC09D3AA2}" srcOrd="0" destOrd="0" presId="urn:microsoft.com/office/officeart/2005/8/layout/default"/>
    <dgm:cxn modelId="{0D66F249-C70A-46F7-944A-9B7413965ED0}" type="presParOf" srcId="{B40B1B51-29D0-408C-8BAB-87213332351A}" destId="{B74DA5A3-DEE7-4385-B52A-8F7A343D76ED}" srcOrd="1" destOrd="0" presId="urn:microsoft.com/office/officeart/2005/8/layout/default"/>
    <dgm:cxn modelId="{D204C4C7-4308-409D-8057-A326CEB7EB76}" type="presParOf" srcId="{B40B1B51-29D0-408C-8BAB-87213332351A}" destId="{D888F0AA-1D0F-482A-95BC-6523B750B143}" srcOrd="2" destOrd="0" presId="urn:microsoft.com/office/officeart/2005/8/layout/default"/>
    <dgm:cxn modelId="{E7C1D876-6A1F-48FF-84F8-30871DB43096}" type="presParOf" srcId="{B40B1B51-29D0-408C-8BAB-87213332351A}" destId="{A873EB48-3783-4800-BF0E-24C4872EAC86}" srcOrd="3" destOrd="0" presId="urn:microsoft.com/office/officeart/2005/8/layout/default"/>
    <dgm:cxn modelId="{8C9F3F97-E4DB-492F-8750-AF54B96C7E6B}" type="presParOf" srcId="{B40B1B51-29D0-408C-8BAB-87213332351A}" destId="{2589AC95-C8F1-48D6-8653-7EA7A71F3CBB}" srcOrd="4" destOrd="0" presId="urn:microsoft.com/office/officeart/2005/8/layout/default"/>
    <dgm:cxn modelId="{37A193E3-12ED-47B6-AA95-E9588BB3BBB7}" type="presParOf" srcId="{B40B1B51-29D0-408C-8BAB-87213332351A}" destId="{81D4AD8B-B8BA-490C-879E-B12E980B4008}" srcOrd="5" destOrd="0" presId="urn:microsoft.com/office/officeart/2005/8/layout/default"/>
    <dgm:cxn modelId="{810E50F3-B151-4D64-9710-D8D7000B291D}" type="presParOf" srcId="{B40B1B51-29D0-408C-8BAB-87213332351A}" destId="{A85CCBEC-47E5-42CF-9365-8AE7B9FABB6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7D99A5-C6EB-431A-B03E-F77B546EA770}" type="datetimeFigureOut">
              <a:rPr lang="en-US" smtClean="0"/>
              <a:t>4/4/2018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D94358-3C4C-43E6-927D-23A86741AE36}" type="slidenum">
              <a:rPr lang="en-US" smtClean="0"/>
              <a:t>‹#›</a:t>
            </a:fld>
            <a:endParaRPr lang="en-US"/>
          </a:p>
        </p:txBody>
      </p:sp>
    </p:spTree>
    <p:extLst>
      <p:ext uri="{BB962C8B-B14F-4D97-AF65-F5344CB8AC3E}">
        <p14:creationId xmlns:p14="http://schemas.microsoft.com/office/powerpoint/2010/main" val="284591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94358-3C4C-43E6-927D-23A86741AE36}" type="slidenum">
              <a:rPr lang="en-US" smtClean="0"/>
              <a:t>54</a:t>
            </a:fld>
            <a:endParaRPr lang="en-US"/>
          </a:p>
        </p:txBody>
      </p:sp>
    </p:spTree>
    <p:extLst>
      <p:ext uri="{BB962C8B-B14F-4D97-AF65-F5344CB8AC3E}">
        <p14:creationId xmlns:p14="http://schemas.microsoft.com/office/powerpoint/2010/main" val="209856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B6FD03-2665-4DD8-A8BA-F5ABB58DE483}" type="datetime1">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135391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65BE9-9002-451A-A3D1-F23AC4D50D34}" type="datetime1">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428377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720137-E999-4ADF-B14B-BE8F11F8889D}" type="datetime1">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354058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50ECF-E8C1-4EB9-A482-0FCB2D9C054D}" type="datetime1">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419484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5C864-A97F-4D8E-9A0E-E39C623C9BBB}" type="datetime1">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2743139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2D67A-7BE2-4024-A9A7-6DE70FD3C489}" type="datetime1">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407320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F67711-8C02-4851-91AC-64B93F5AC0CE}" type="datetime1">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369694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F1E700-54D6-4989-BA9D-B063D0A3A6F8}" type="datetime1">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245830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F8482-25B7-4F65-898F-A0BD2993B1BC}" type="datetime1">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233693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C14C8-7762-41EE-B1D4-9C1BA83754E6}" type="datetime1">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218913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EFC9F-1133-4BB1-B218-414BC81F5806}" type="datetime1">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EAC4C-2FC3-456B-B4D2-6188E0CCEAB7}" type="slidenum">
              <a:rPr lang="en-US" smtClean="0"/>
              <a:t>‹#›</a:t>
            </a:fld>
            <a:endParaRPr lang="en-US"/>
          </a:p>
        </p:txBody>
      </p:sp>
    </p:spTree>
    <p:extLst>
      <p:ext uri="{BB962C8B-B14F-4D97-AF65-F5344CB8AC3E}">
        <p14:creationId xmlns:p14="http://schemas.microsoft.com/office/powerpoint/2010/main" val="334663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39D9F-7C9D-44EE-BAC6-C9920561AE67}" type="datetime1">
              <a:rPr lang="en-US" smtClean="0"/>
              <a:t>4/4/2018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EAC4C-2FC3-456B-B4D2-6188E0CCEAB7}" type="slidenum">
              <a:rPr lang="en-US" smtClean="0"/>
              <a:t>‹#›</a:t>
            </a:fld>
            <a:endParaRPr lang="en-US"/>
          </a:p>
        </p:txBody>
      </p:sp>
    </p:spTree>
    <p:extLst>
      <p:ext uri="{BB962C8B-B14F-4D97-AF65-F5344CB8AC3E}">
        <p14:creationId xmlns:p14="http://schemas.microsoft.com/office/powerpoint/2010/main" val="2868637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BLAST" TargetMode="External"/><Relationship Id="rId2" Type="http://schemas.openxmlformats.org/officeDocument/2006/relationships/hyperlink" Target="https://en.wikipedia.org/wiki/FAST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US" dirty="0" smtClean="0"/>
          </a:p>
          <a:p>
            <a:r>
              <a:rPr lang="en-US" sz="4400" b="1" dirty="0" smtClean="0">
                <a:solidFill>
                  <a:srgbClr val="00FF00"/>
                </a:solidFill>
                <a:latin typeface="Algerian" pitchFamily="82" charset="0"/>
              </a:rPr>
              <a:t>Welcome to our presentation </a:t>
            </a:r>
          </a:p>
          <a:p>
            <a:r>
              <a:rPr lang="en-US" b="1" dirty="0" smtClean="0">
                <a:solidFill>
                  <a:srgbClr val="FF0000"/>
                </a:solidFill>
                <a:latin typeface="Algerian" pitchFamily="82" charset="0"/>
              </a:rPr>
              <a:t>On</a:t>
            </a:r>
            <a:r>
              <a:rPr lang="en-US" dirty="0" smtClean="0"/>
              <a:t> </a:t>
            </a:r>
          </a:p>
          <a:p>
            <a:r>
              <a:rPr lang="en-US" sz="8800" dirty="0" smtClean="0">
                <a:solidFill>
                  <a:srgbClr val="7030A0"/>
                </a:solidFill>
                <a:latin typeface="Algerian" pitchFamily="82" charset="0"/>
              </a:rPr>
              <a:t>Bioinformatics</a:t>
            </a:r>
            <a:endParaRPr lang="en-US" sz="7200" dirty="0" smtClean="0">
              <a:solidFill>
                <a:srgbClr val="7030A0"/>
              </a:solidFill>
              <a:latin typeface="Algerian" pitchFamily="82" charset="0"/>
            </a:endParaRPr>
          </a:p>
          <a:p>
            <a:r>
              <a:rPr lang="en-US" dirty="0" smtClean="0">
                <a:solidFill>
                  <a:srgbClr val="C00000"/>
                </a:solidFill>
                <a:latin typeface="Algerian" pitchFamily="82" charset="0"/>
              </a:rPr>
              <a:t>Title: sequence Alignment</a:t>
            </a:r>
            <a:endParaRPr lang="en-US" dirty="0">
              <a:latin typeface="Algerian" pitchFamily="82" charset="0"/>
            </a:endParaRPr>
          </a:p>
          <a:p>
            <a:endParaRPr lang="en-US" dirty="0" smtClean="0"/>
          </a:p>
          <a:p>
            <a:r>
              <a:rPr lang="en-US" sz="2800" dirty="0" smtClean="0">
                <a:solidFill>
                  <a:schemeClr val="tx2">
                    <a:lumMod val="75000"/>
                  </a:schemeClr>
                </a:solidFill>
                <a:latin typeface="Algerian" pitchFamily="82" charset="0"/>
              </a:rPr>
              <a:t>Md. </a:t>
            </a:r>
            <a:r>
              <a:rPr lang="en-US" sz="2800" dirty="0" err="1" smtClean="0">
                <a:solidFill>
                  <a:schemeClr val="tx2">
                    <a:lumMod val="75000"/>
                  </a:schemeClr>
                </a:solidFill>
                <a:latin typeface="Algerian" pitchFamily="82" charset="0"/>
              </a:rPr>
              <a:t>Harun</a:t>
            </a:r>
            <a:r>
              <a:rPr lang="en-US" sz="2800" dirty="0" smtClean="0">
                <a:solidFill>
                  <a:schemeClr val="tx2">
                    <a:lumMod val="75000"/>
                  </a:schemeClr>
                </a:solidFill>
                <a:latin typeface="Algerian" pitchFamily="82" charset="0"/>
              </a:rPr>
              <a:t>-Or-</a:t>
            </a:r>
            <a:r>
              <a:rPr lang="en-US" sz="2800" dirty="0" err="1" smtClean="0">
                <a:solidFill>
                  <a:schemeClr val="tx2">
                    <a:lumMod val="75000"/>
                  </a:schemeClr>
                </a:solidFill>
                <a:latin typeface="Algerian" pitchFamily="82" charset="0"/>
              </a:rPr>
              <a:t>Roshid</a:t>
            </a:r>
            <a:r>
              <a:rPr lang="en-US" sz="2800" dirty="0" smtClean="0">
                <a:solidFill>
                  <a:schemeClr val="tx2">
                    <a:lumMod val="75000"/>
                  </a:schemeClr>
                </a:solidFill>
                <a:latin typeface="Algerian" pitchFamily="82" charset="0"/>
              </a:rPr>
              <a:t>-(Kawsar)</a:t>
            </a:r>
          </a:p>
          <a:p>
            <a:r>
              <a:rPr lang="en-US" sz="2800" dirty="0" err="1" smtClean="0">
                <a:solidFill>
                  <a:schemeClr val="tx2">
                    <a:lumMod val="75000"/>
                  </a:schemeClr>
                </a:solidFill>
                <a:latin typeface="Algerian" pitchFamily="82" charset="0"/>
              </a:rPr>
              <a:t>Mst</a:t>
            </a:r>
            <a:r>
              <a:rPr lang="en-US" sz="2800" dirty="0" smtClean="0">
                <a:solidFill>
                  <a:schemeClr val="tx2">
                    <a:lumMod val="75000"/>
                  </a:schemeClr>
                </a:solidFill>
                <a:latin typeface="Algerian" pitchFamily="82" charset="0"/>
              </a:rPr>
              <a:t>. </a:t>
            </a:r>
            <a:r>
              <a:rPr lang="en-US" sz="2800" dirty="0" err="1" smtClean="0">
                <a:solidFill>
                  <a:schemeClr val="tx2">
                    <a:lumMod val="75000"/>
                  </a:schemeClr>
                </a:solidFill>
                <a:latin typeface="Algerian" pitchFamily="82" charset="0"/>
              </a:rPr>
              <a:t>Sharmin</a:t>
            </a:r>
            <a:r>
              <a:rPr lang="en-US" sz="2800" dirty="0" smtClean="0">
                <a:solidFill>
                  <a:schemeClr val="tx2">
                    <a:lumMod val="75000"/>
                  </a:schemeClr>
                </a:solidFill>
                <a:latin typeface="Algerian" pitchFamily="82" charset="0"/>
              </a:rPr>
              <a:t> </a:t>
            </a:r>
            <a:r>
              <a:rPr lang="en-US" sz="2800" dirty="0" err="1" smtClean="0">
                <a:solidFill>
                  <a:schemeClr val="tx2">
                    <a:lumMod val="75000"/>
                  </a:schemeClr>
                </a:solidFill>
                <a:latin typeface="Algerian" pitchFamily="82" charset="0"/>
              </a:rPr>
              <a:t>Akter</a:t>
            </a:r>
            <a:endParaRPr lang="en-US" sz="2800" dirty="0" smtClean="0">
              <a:solidFill>
                <a:schemeClr val="tx2">
                  <a:lumMod val="75000"/>
                </a:schemeClr>
              </a:solidFill>
              <a:latin typeface="Algerian" pitchFamily="82" charset="0"/>
            </a:endParaRPr>
          </a:p>
          <a:p>
            <a:r>
              <a:rPr lang="en-US" sz="2800" dirty="0" smtClean="0">
                <a:solidFill>
                  <a:schemeClr val="tx2">
                    <a:lumMod val="75000"/>
                  </a:schemeClr>
                </a:solidFill>
                <a:latin typeface="Algerian" pitchFamily="82" charset="0"/>
              </a:rPr>
              <a:t>M.Sc. Students,2018</a:t>
            </a:r>
          </a:p>
          <a:p>
            <a:r>
              <a:rPr lang="en-US" sz="2800" dirty="0" smtClean="0">
                <a:solidFill>
                  <a:schemeClr val="tx2">
                    <a:lumMod val="75000"/>
                  </a:schemeClr>
                </a:solidFill>
                <a:latin typeface="Algerian" pitchFamily="82" charset="0"/>
              </a:rPr>
              <a:t>Dept. of Statistics, RU</a:t>
            </a:r>
            <a:endParaRPr lang="en-US" sz="2800" dirty="0">
              <a:solidFill>
                <a:schemeClr val="tx2">
                  <a:lumMod val="75000"/>
                </a:schemeClr>
              </a:solidFill>
              <a:latin typeface="Algerian" pitchFamily="82" charset="0"/>
            </a:endParaRPr>
          </a:p>
        </p:txBody>
      </p:sp>
      <p:sp>
        <p:nvSpPr>
          <p:cNvPr id="4" name="Slide Number Placeholder 3"/>
          <p:cNvSpPr>
            <a:spLocks noGrp="1"/>
          </p:cNvSpPr>
          <p:nvPr>
            <p:ph type="sldNum" sz="quarter" idx="12"/>
          </p:nvPr>
        </p:nvSpPr>
        <p:spPr/>
        <p:txBody>
          <a:bodyPr/>
          <a:lstStyle/>
          <a:p>
            <a:fld id="{A2BEAC4C-2FC3-456B-B4D2-6188E0CCEAB7}" type="slidenum">
              <a:rPr lang="en-US" smtClean="0"/>
              <a:t>1</a:t>
            </a:fld>
            <a:endParaRPr lang="en-US"/>
          </a:p>
        </p:txBody>
      </p:sp>
    </p:spTree>
    <p:extLst>
      <p:ext uri="{BB962C8B-B14F-4D97-AF65-F5344CB8AC3E}">
        <p14:creationId xmlns:p14="http://schemas.microsoft.com/office/powerpoint/2010/main" val="3744058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a:xfrm>
            <a:off x="685800" y="228600"/>
            <a:ext cx="7772400" cy="1143000"/>
          </a:xfrm>
        </p:spPr>
        <p:txBody>
          <a:bodyPr/>
          <a:lstStyle/>
          <a:p>
            <a:r>
              <a:rPr lang="en-US" b="1" i="1" dirty="0"/>
              <a:t>What is Similarity?</a:t>
            </a:r>
          </a:p>
        </p:txBody>
      </p:sp>
      <p:sp>
        <p:nvSpPr>
          <p:cNvPr id="60419" name="Rectangle 1027"/>
          <p:cNvSpPr>
            <a:spLocks noGrp="1" noChangeArrowheads="1"/>
          </p:cNvSpPr>
          <p:nvPr>
            <p:ph type="body" idx="1"/>
          </p:nvPr>
        </p:nvSpPr>
        <p:spPr>
          <a:xfrm>
            <a:off x="685800" y="1143000"/>
            <a:ext cx="7772400" cy="4419600"/>
          </a:xfrm>
        </p:spPr>
        <p:txBody>
          <a:bodyPr>
            <a:normAutofit fontScale="92500" lnSpcReduction="10000"/>
          </a:bodyPr>
          <a:lstStyle/>
          <a:p>
            <a:pPr>
              <a:lnSpc>
                <a:spcPct val="110000"/>
              </a:lnSpc>
            </a:pPr>
            <a:r>
              <a:rPr lang="en-US" sz="2800" dirty="0"/>
              <a:t>Objective and well defined</a:t>
            </a:r>
          </a:p>
          <a:p>
            <a:pPr>
              <a:lnSpc>
                <a:spcPct val="110000"/>
              </a:lnSpc>
            </a:pPr>
            <a:r>
              <a:rPr lang="en-US" sz="2800" dirty="0"/>
              <a:t>Can be quantified by using the ‘scoring schemes’</a:t>
            </a:r>
          </a:p>
          <a:p>
            <a:pPr lvl="1">
              <a:lnSpc>
                <a:spcPct val="110000"/>
              </a:lnSpc>
            </a:pPr>
            <a:r>
              <a:rPr lang="en-US" dirty="0"/>
              <a:t>Percent</a:t>
            </a:r>
          </a:p>
          <a:p>
            <a:pPr lvl="1">
              <a:lnSpc>
                <a:spcPct val="110000"/>
              </a:lnSpc>
            </a:pPr>
            <a:r>
              <a:rPr lang="en-US" dirty="0"/>
              <a:t>The number of “similar matches” divided by the length of the aligned region</a:t>
            </a:r>
            <a:endParaRPr lang="en-US" sz="2400" dirty="0"/>
          </a:p>
          <a:p>
            <a:pPr>
              <a:lnSpc>
                <a:spcPct val="110000"/>
              </a:lnSpc>
              <a:buFontTx/>
              <a:buNone/>
            </a:pPr>
            <a:r>
              <a:rPr lang="en-US" sz="2800" dirty="0"/>
              <a:t>Protein similarity could be due to –</a:t>
            </a:r>
          </a:p>
          <a:p>
            <a:pPr>
              <a:lnSpc>
                <a:spcPct val="110000"/>
              </a:lnSpc>
            </a:pPr>
            <a:r>
              <a:rPr lang="en-US" sz="2800" dirty="0"/>
              <a:t>Evolutionary relationship</a:t>
            </a:r>
          </a:p>
          <a:p>
            <a:pPr>
              <a:lnSpc>
                <a:spcPct val="110000"/>
              </a:lnSpc>
            </a:pPr>
            <a:r>
              <a:rPr lang="en-US" sz="2800" dirty="0"/>
              <a:t>Similar two or three dimensional structure </a:t>
            </a:r>
          </a:p>
          <a:p>
            <a:pPr>
              <a:lnSpc>
                <a:spcPct val="110000"/>
              </a:lnSpc>
            </a:pPr>
            <a:r>
              <a:rPr lang="en-US" sz="2800" dirty="0"/>
              <a:t>Common Function</a:t>
            </a:r>
          </a:p>
        </p:txBody>
      </p:sp>
      <p:sp>
        <p:nvSpPr>
          <p:cNvPr id="2" name="Slide Number Placeholder 1"/>
          <p:cNvSpPr>
            <a:spLocks noGrp="1"/>
          </p:cNvSpPr>
          <p:nvPr>
            <p:ph type="sldNum" sz="quarter" idx="12"/>
          </p:nvPr>
        </p:nvSpPr>
        <p:spPr/>
        <p:txBody>
          <a:bodyPr/>
          <a:lstStyle/>
          <a:p>
            <a:fld id="{A2BEAC4C-2FC3-456B-B4D2-6188E0CCEAB7}" type="slidenum">
              <a:rPr lang="en-US" smtClean="0"/>
              <a:t>10</a:t>
            </a:fld>
            <a:endParaRPr lang="en-US"/>
          </a:p>
        </p:txBody>
      </p:sp>
    </p:spTree>
    <p:extLst>
      <p:ext uri="{BB962C8B-B14F-4D97-AF65-F5344CB8AC3E}">
        <p14:creationId xmlns:p14="http://schemas.microsoft.com/office/powerpoint/2010/main" val="98978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10000"/>
                                  </p:iterate>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wd">
                                    <p:tmPct val="10000"/>
                                  </p:iterate>
                                  <p:childTnLst>
                                    <p:set>
                                      <p:cBhvr>
                                        <p:cTn id="12" dur="1" fill="hold">
                                          <p:stCondLst>
                                            <p:cond delay="0"/>
                                          </p:stCondLst>
                                        </p:cTn>
                                        <p:tgtEl>
                                          <p:spTgt spid="60419">
                                            <p:txEl>
                                              <p:pRg st="0" end="0"/>
                                            </p:txEl>
                                          </p:spTgt>
                                        </p:tgtEl>
                                        <p:attrNameLst>
                                          <p:attrName>style.visibility</p:attrName>
                                        </p:attrNameLst>
                                      </p:cBhvr>
                                      <p:to>
                                        <p:strVal val="visible"/>
                                      </p:to>
                                    </p:set>
                                    <p:anim calcmode="lin" valueType="num">
                                      <p:cBhvr additive="base">
                                        <p:cTn id="13" dur="500" fill="hold"/>
                                        <p:tgtEl>
                                          <p:spTgt spid="604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iterate type="wd">
                                    <p:tmPct val="10000"/>
                                  </p:iterate>
                                  <p:childTnLst>
                                    <p:set>
                                      <p:cBhvr>
                                        <p:cTn id="18" dur="1" fill="hold">
                                          <p:stCondLst>
                                            <p:cond delay="0"/>
                                          </p:stCondLst>
                                        </p:cTn>
                                        <p:tgtEl>
                                          <p:spTgt spid="60419">
                                            <p:txEl>
                                              <p:pRg st="1" end="1"/>
                                            </p:txEl>
                                          </p:spTgt>
                                        </p:tgtEl>
                                        <p:attrNameLst>
                                          <p:attrName>style.visibility</p:attrName>
                                        </p:attrNameLst>
                                      </p:cBhvr>
                                      <p:to>
                                        <p:strVal val="visible"/>
                                      </p:to>
                                    </p:set>
                                    <p:anim calcmode="lin" valueType="num">
                                      <p:cBhvr additive="base">
                                        <p:cTn id="19" dur="500" fill="hold"/>
                                        <p:tgtEl>
                                          <p:spTgt spid="6041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iterate type="wd">
                                    <p:tmPct val="10000"/>
                                  </p:iterate>
                                  <p:childTnLst>
                                    <p:set>
                                      <p:cBhvr>
                                        <p:cTn id="22" dur="1" fill="hold">
                                          <p:stCondLst>
                                            <p:cond delay="0"/>
                                          </p:stCondLst>
                                        </p:cTn>
                                        <p:tgtEl>
                                          <p:spTgt spid="60419">
                                            <p:txEl>
                                              <p:pRg st="2" end="2"/>
                                            </p:txEl>
                                          </p:spTgt>
                                        </p:tgtEl>
                                        <p:attrNameLst>
                                          <p:attrName>style.visibility</p:attrName>
                                        </p:attrNameLst>
                                      </p:cBhvr>
                                      <p:to>
                                        <p:strVal val="visible"/>
                                      </p:to>
                                    </p:set>
                                    <p:anim calcmode="lin" valueType="num">
                                      <p:cBhvr additive="base">
                                        <p:cTn id="23" dur="500" fill="hold"/>
                                        <p:tgtEl>
                                          <p:spTgt spid="6041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iterate type="wd">
                                    <p:tmPct val="10000"/>
                                  </p:iterate>
                                  <p:childTnLst>
                                    <p:set>
                                      <p:cBhvr>
                                        <p:cTn id="26" dur="1" fill="hold">
                                          <p:stCondLst>
                                            <p:cond delay="0"/>
                                          </p:stCondLst>
                                        </p:cTn>
                                        <p:tgtEl>
                                          <p:spTgt spid="60419">
                                            <p:txEl>
                                              <p:pRg st="3" end="3"/>
                                            </p:txEl>
                                          </p:spTgt>
                                        </p:tgtEl>
                                        <p:attrNameLst>
                                          <p:attrName>style.visibility</p:attrName>
                                        </p:attrNameLst>
                                      </p:cBhvr>
                                      <p:to>
                                        <p:strVal val="visible"/>
                                      </p:to>
                                    </p:set>
                                    <p:anim calcmode="lin" valueType="num">
                                      <p:cBhvr additive="base">
                                        <p:cTn id="27" dur="500" fill="hold"/>
                                        <p:tgtEl>
                                          <p:spTgt spid="6041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iterate type="wd">
                                    <p:tmPct val="10000"/>
                                  </p:iterate>
                                  <p:childTnLst>
                                    <p:set>
                                      <p:cBhvr>
                                        <p:cTn id="32" dur="1" fill="hold">
                                          <p:stCondLst>
                                            <p:cond delay="0"/>
                                          </p:stCondLst>
                                        </p:cTn>
                                        <p:tgtEl>
                                          <p:spTgt spid="60419">
                                            <p:txEl>
                                              <p:pRg st="4" end="4"/>
                                            </p:txEl>
                                          </p:spTgt>
                                        </p:tgtEl>
                                        <p:attrNameLst>
                                          <p:attrName>style.visibility</p:attrName>
                                        </p:attrNameLst>
                                      </p:cBhvr>
                                      <p:to>
                                        <p:strVal val="visible"/>
                                      </p:to>
                                    </p:set>
                                    <p:anim calcmode="lin" valueType="num">
                                      <p:cBhvr additive="base">
                                        <p:cTn id="33" dur="500" fill="hold"/>
                                        <p:tgtEl>
                                          <p:spTgt spid="60419">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iterate type="wd">
                                    <p:tmPct val="10000"/>
                                  </p:iterate>
                                  <p:childTnLst>
                                    <p:set>
                                      <p:cBhvr>
                                        <p:cTn id="38" dur="1" fill="hold">
                                          <p:stCondLst>
                                            <p:cond delay="0"/>
                                          </p:stCondLst>
                                        </p:cTn>
                                        <p:tgtEl>
                                          <p:spTgt spid="60419">
                                            <p:txEl>
                                              <p:pRg st="5" end="5"/>
                                            </p:txEl>
                                          </p:spTgt>
                                        </p:tgtEl>
                                        <p:attrNameLst>
                                          <p:attrName>style.visibility</p:attrName>
                                        </p:attrNameLst>
                                      </p:cBhvr>
                                      <p:to>
                                        <p:strVal val="visible"/>
                                      </p:to>
                                    </p:set>
                                    <p:anim calcmode="lin" valueType="num">
                                      <p:cBhvr additive="base">
                                        <p:cTn id="39" dur="500" fill="hold"/>
                                        <p:tgtEl>
                                          <p:spTgt spid="60419">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iterate type="wd">
                                    <p:tmPct val="10000"/>
                                  </p:iterate>
                                  <p:childTnLst>
                                    <p:set>
                                      <p:cBhvr>
                                        <p:cTn id="44" dur="1" fill="hold">
                                          <p:stCondLst>
                                            <p:cond delay="0"/>
                                          </p:stCondLst>
                                        </p:cTn>
                                        <p:tgtEl>
                                          <p:spTgt spid="60419">
                                            <p:txEl>
                                              <p:pRg st="6" end="6"/>
                                            </p:txEl>
                                          </p:spTgt>
                                        </p:tgtEl>
                                        <p:attrNameLst>
                                          <p:attrName>style.visibility</p:attrName>
                                        </p:attrNameLst>
                                      </p:cBhvr>
                                      <p:to>
                                        <p:strVal val="visible"/>
                                      </p:to>
                                    </p:set>
                                    <p:anim calcmode="lin" valueType="num">
                                      <p:cBhvr additive="base">
                                        <p:cTn id="45" dur="500" fill="hold"/>
                                        <p:tgtEl>
                                          <p:spTgt spid="6041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iterate type="wd">
                                    <p:tmPct val="10000"/>
                                  </p:iterate>
                                  <p:childTnLst>
                                    <p:set>
                                      <p:cBhvr>
                                        <p:cTn id="50" dur="1" fill="hold">
                                          <p:stCondLst>
                                            <p:cond delay="0"/>
                                          </p:stCondLst>
                                        </p:cTn>
                                        <p:tgtEl>
                                          <p:spTgt spid="60419">
                                            <p:txEl>
                                              <p:pRg st="7" end="7"/>
                                            </p:txEl>
                                          </p:spTgt>
                                        </p:tgtEl>
                                        <p:attrNameLst>
                                          <p:attrName>style.visibility</p:attrName>
                                        </p:attrNameLst>
                                      </p:cBhvr>
                                      <p:to>
                                        <p:strVal val="visible"/>
                                      </p:to>
                                    </p:set>
                                    <p:anim calcmode="lin" valueType="num">
                                      <p:cBhvr additive="base">
                                        <p:cTn id="51" dur="500" fill="hold"/>
                                        <p:tgtEl>
                                          <p:spTgt spid="6041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604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p:txBody>
          <a:bodyPr/>
          <a:lstStyle/>
          <a:p>
            <a:r>
              <a:rPr lang="en-US" b="1" i="1" dirty="0"/>
              <a:t>What is Homology?</a:t>
            </a:r>
          </a:p>
        </p:txBody>
      </p:sp>
      <p:sp>
        <p:nvSpPr>
          <p:cNvPr id="58371" name="Rectangle 1027"/>
          <p:cNvSpPr>
            <a:spLocks noGrp="1" noChangeArrowheads="1"/>
          </p:cNvSpPr>
          <p:nvPr>
            <p:ph type="body" idx="1"/>
          </p:nvPr>
        </p:nvSpPr>
        <p:spPr/>
        <p:txBody>
          <a:bodyPr/>
          <a:lstStyle/>
          <a:p>
            <a:pPr algn="just">
              <a:buFontTx/>
              <a:buNone/>
            </a:pPr>
            <a:r>
              <a:rPr lang="en-US" dirty="0"/>
              <a:t>Homologous proteins may be encoded by-</a:t>
            </a:r>
          </a:p>
          <a:p>
            <a:pPr algn="just">
              <a:lnSpc>
                <a:spcPct val="160000"/>
              </a:lnSpc>
            </a:pPr>
            <a:r>
              <a:rPr lang="en-US" dirty="0"/>
              <a:t>Same  genes in different species</a:t>
            </a:r>
          </a:p>
          <a:p>
            <a:pPr algn="just"/>
            <a:r>
              <a:rPr lang="en-US" dirty="0"/>
              <a:t>Genes that have transferred between the species</a:t>
            </a:r>
          </a:p>
          <a:p>
            <a:pPr algn="just"/>
            <a:r>
              <a:rPr lang="en-US" dirty="0"/>
              <a:t>Genes that have originated from duplication of ancestral genes.</a:t>
            </a:r>
          </a:p>
          <a:p>
            <a:endParaRPr lang="en-US" dirty="0"/>
          </a:p>
        </p:txBody>
      </p:sp>
      <p:sp>
        <p:nvSpPr>
          <p:cNvPr id="2" name="Slide Number Placeholder 1"/>
          <p:cNvSpPr>
            <a:spLocks noGrp="1"/>
          </p:cNvSpPr>
          <p:nvPr>
            <p:ph type="sldNum" sz="quarter" idx="12"/>
          </p:nvPr>
        </p:nvSpPr>
        <p:spPr/>
        <p:txBody>
          <a:bodyPr/>
          <a:lstStyle/>
          <a:p>
            <a:fld id="{A2BEAC4C-2FC3-456B-B4D2-6188E0CCEAB7}" type="slidenum">
              <a:rPr lang="en-US" smtClean="0"/>
              <a:t>11</a:t>
            </a:fld>
            <a:endParaRPr lang="en-US"/>
          </a:p>
        </p:txBody>
      </p:sp>
    </p:spTree>
    <p:extLst>
      <p:ext uri="{BB962C8B-B14F-4D97-AF65-F5344CB8AC3E}">
        <p14:creationId xmlns:p14="http://schemas.microsoft.com/office/powerpoint/2010/main" val="138923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lt">
                                    <p:tmPct val="10000"/>
                                  </p:iterate>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iterate type="wd">
                                    <p:tmPct val="10000"/>
                                  </p:iterate>
                                  <p:childTnLst>
                                    <p:set>
                                      <p:cBhvr>
                                        <p:cTn id="12" dur="1" fill="hold">
                                          <p:stCondLst>
                                            <p:cond delay="0"/>
                                          </p:stCondLst>
                                        </p:cTn>
                                        <p:tgtEl>
                                          <p:spTgt spid="58371">
                                            <p:txEl>
                                              <p:pRg st="0" end="0"/>
                                            </p:txEl>
                                          </p:spTgt>
                                        </p:tgtEl>
                                        <p:attrNameLst>
                                          <p:attrName>style.visibility</p:attrName>
                                        </p:attrNameLst>
                                      </p:cBhvr>
                                      <p:to>
                                        <p:strVal val="visible"/>
                                      </p:to>
                                    </p:set>
                                    <p:anim calcmode="lin" valueType="num">
                                      <p:cBhvr additive="base">
                                        <p:cTn id="13"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iterate type="wd">
                                    <p:tmPct val="10000"/>
                                  </p:iterate>
                                  <p:childTnLst>
                                    <p:set>
                                      <p:cBhvr>
                                        <p:cTn id="18" dur="1" fill="hold">
                                          <p:stCondLst>
                                            <p:cond delay="0"/>
                                          </p:stCondLst>
                                        </p:cTn>
                                        <p:tgtEl>
                                          <p:spTgt spid="58371">
                                            <p:txEl>
                                              <p:pRg st="1" end="1"/>
                                            </p:txEl>
                                          </p:spTgt>
                                        </p:tgtEl>
                                        <p:attrNameLst>
                                          <p:attrName>style.visibility</p:attrName>
                                        </p:attrNameLst>
                                      </p:cBhvr>
                                      <p:to>
                                        <p:strVal val="visible"/>
                                      </p:to>
                                    </p:set>
                                    <p:anim calcmode="lin" valueType="num">
                                      <p:cBhvr additive="base">
                                        <p:cTn id="19"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iterate type="wd">
                                    <p:tmPct val="10000"/>
                                  </p:iterate>
                                  <p:childTnLst>
                                    <p:set>
                                      <p:cBhvr>
                                        <p:cTn id="24" dur="1" fill="hold">
                                          <p:stCondLst>
                                            <p:cond delay="0"/>
                                          </p:stCondLst>
                                        </p:cTn>
                                        <p:tgtEl>
                                          <p:spTgt spid="58371">
                                            <p:txEl>
                                              <p:pRg st="2" end="2"/>
                                            </p:txEl>
                                          </p:spTgt>
                                        </p:tgtEl>
                                        <p:attrNameLst>
                                          <p:attrName>style.visibility</p:attrName>
                                        </p:attrNameLst>
                                      </p:cBhvr>
                                      <p:to>
                                        <p:strVal val="visible"/>
                                      </p:to>
                                    </p:set>
                                    <p:anim calcmode="lin" valueType="num">
                                      <p:cBhvr additive="base">
                                        <p:cTn id="25"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iterate type="wd">
                                    <p:tmPct val="10000"/>
                                  </p:iterate>
                                  <p:childTnLst>
                                    <p:set>
                                      <p:cBhvr>
                                        <p:cTn id="30" dur="1" fill="hold">
                                          <p:stCondLst>
                                            <p:cond delay="0"/>
                                          </p:stCondLst>
                                        </p:cTn>
                                        <p:tgtEl>
                                          <p:spTgt spid="58371">
                                            <p:txEl>
                                              <p:pRg st="3" end="3"/>
                                            </p:txEl>
                                          </p:spTgt>
                                        </p:tgtEl>
                                        <p:attrNameLst>
                                          <p:attrName>style.visibility</p:attrName>
                                        </p:attrNameLst>
                                      </p:cBhvr>
                                      <p:to>
                                        <p:strVal val="visible"/>
                                      </p:to>
                                    </p:set>
                                    <p:anim calcmode="lin" valueType="num">
                                      <p:cBhvr additive="base">
                                        <p:cTn id="31"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Identity, Similarity and Homology</a:t>
            </a:r>
            <a:endParaRPr lang="en-US" b="1" i="1" dirty="0"/>
          </a:p>
        </p:txBody>
      </p:sp>
      <p:sp>
        <p:nvSpPr>
          <p:cNvPr id="3" name="Content Placeholder 2"/>
          <p:cNvSpPr>
            <a:spLocks noGrp="1"/>
          </p:cNvSpPr>
          <p:nvPr>
            <p:ph idx="1"/>
          </p:nvPr>
        </p:nvSpPr>
        <p:spPr/>
        <p:txBody>
          <a:bodyPr/>
          <a:lstStyle/>
          <a:p>
            <a:pPr marL="0" indent="0">
              <a:buNone/>
            </a:pPr>
            <a:r>
              <a:rPr lang="en-US" dirty="0" smtClean="0"/>
              <a:t>Example: There are two sequences</a:t>
            </a:r>
          </a:p>
          <a:p>
            <a:pPr marL="0" indent="0">
              <a:buNone/>
            </a:pPr>
            <a:r>
              <a:rPr lang="en-US" dirty="0"/>
              <a:t> </a:t>
            </a:r>
            <a:r>
              <a:rPr lang="en-US" dirty="0" smtClean="0"/>
              <a:t>  s1:  </a:t>
            </a:r>
            <a:r>
              <a:rPr lang="en-US" dirty="0" smtClean="0">
                <a:solidFill>
                  <a:srgbClr val="FF0000"/>
                </a:solidFill>
              </a:rPr>
              <a:t>A</a:t>
            </a:r>
            <a:r>
              <a:rPr lang="en-US" dirty="0" smtClean="0"/>
              <a:t> </a:t>
            </a:r>
            <a:r>
              <a:rPr lang="en-US" dirty="0" smtClean="0">
                <a:solidFill>
                  <a:srgbClr val="00B0F0"/>
                </a:solidFill>
              </a:rPr>
              <a:t>T </a:t>
            </a:r>
            <a:r>
              <a:rPr lang="en-US" dirty="0" err="1" smtClean="0">
                <a:solidFill>
                  <a:srgbClr val="00B0F0"/>
                </a:solidFill>
              </a:rPr>
              <a:t>T</a:t>
            </a:r>
            <a:r>
              <a:rPr lang="en-US" dirty="0" smtClean="0">
                <a:solidFill>
                  <a:srgbClr val="00B0F0"/>
                </a:solidFill>
              </a:rPr>
              <a:t> </a:t>
            </a:r>
            <a:r>
              <a:rPr lang="en-US" dirty="0" smtClean="0">
                <a:solidFill>
                  <a:srgbClr val="FFC000"/>
                </a:solidFill>
              </a:rPr>
              <a:t>G</a:t>
            </a:r>
            <a:r>
              <a:rPr lang="en-US" dirty="0" smtClean="0"/>
              <a:t> C </a:t>
            </a:r>
            <a:r>
              <a:rPr lang="en-US" dirty="0" err="1" smtClean="0"/>
              <a:t>C</a:t>
            </a:r>
            <a:r>
              <a:rPr lang="en-US" dirty="0" smtClean="0"/>
              <a:t> </a:t>
            </a:r>
            <a:r>
              <a:rPr lang="en-US" dirty="0" smtClean="0">
                <a:solidFill>
                  <a:srgbClr val="00B0F0"/>
                </a:solidFill>
              </a:rPr>
              <a:t>T </a:t>
            </a:r>
            <a:r>
              <a:rPr lang="en-US" dirty="0" smtClean="0">
                <a:solidFill>
                  <a:srgbClr val="FF0000"/>
                </a:solidFill>
              </a:rPr>
              <a:t>A</a:t>
            </a:r>
            <a:r>
              <a:rPr lang="en-US" dirty="0" smtClean="0"/>
              <a:t>  and </a:t>
            </a:r>
          </a:p>
          <a:p>
            <a:pPr marL="0" indent="0">
              <a:buNone/>
            </a:pPr>
            <a:r>
              <a:rPr lang="en-US" dirty="0"/>
              <a:t> </a:t>
            </a:r>
            <a:r>
              <a:rPr lang="en-US" dirty="0" smtClean="0"/>
              <a:t>  s2:  </a:t>
            </a:r>
            <a:r>
              <a:rPr lang="en-US" dirty="0" smtClean="0">
                <a:solidFill>
                  <a:srgbClr val="FF0000"/>
                </a:solidFill>
              </a:rPr>
              <a:t>A</a:t>
            </a:r>
            <a:r>
              <a:rPr lang="en-US" dirty="0" smtClean="0"/>
              <a:t> </a:t>
            </a:r>
            <a:r>
              <a:rPr lang="en-US" dirty="0" smtClean="0">
                <a:solidFill>
                  <a:srgbClr val="FFC000"/>
                </a:solidFill>
              </a:rPr>
              <a:t>G</a:t>
            </a:r>
            <a:r>
              <a:rPr lang="en-US" dirty="0" smtClean="0"/>
              <a:t> </a:t>
            </a:r>
            <a:r>
              <a:rPr lang="en-US" dirty="0" smtClean="0">
                <a:solidFill>
                  <a:srgbClr val="00B0F0"/>
                </a:solidFill>
              </a:rPr>
              <a:t>T</a:t>
            </a:r>
            <a:r>
              <a:rPr lang="en-US" dirty="0" smtClean="0"/>
              <a:t> </a:t>
            </a:r>
            <a:r>
              <a:rPr lang="en-US" dirty="0" smtClean="0">
                <a:solidFill>
                  <a:srgbClr val="FFC000"/>
                </a:solidFill>
              </a:rPr>
              <a:t>G</a:t>
            </a:r>
            <a:r>
              <a:rPr lang="en-US" dirty="0" smtClean="0"/>
              <a:t> C </a:t>
            </a:r>
            <a:r>
              <a:rPr lang="en-US" dirty="0" smtClean="0">
                <a:solidFill>
                  <a:srgbClr val="00B0F0"/>
                </a:solidFill>
              </a:rPr>
              <a:t>T </a:t>
            </a:r>
            <a:r>
              <a:rPr lang="en-US" dirty="0" err="1" smtClean="0">
                <a:solidFill>
                  <a:srgbClr val="00B0F0"/>
                </a:solidFill>
              </a:rPr>
              <a:t>T</a:t>
            </a:r>
            <a:r>
              <a:rPr lang="en-US" dirty="0" smtClean="0">
                <a:solidFill>
                  <a:srgbClr val="00B0F0"/>
                </a:solidFill>
              </a:rPr>
              <a:t> </a:t>
            </a:r>
            <a:r>
              <a:rPr lang="en-US" dirty="0" smtClean="0">
                <a:solidFill>
                  <a:srgbClr val="FFC000"/>
                </a:solidFill>
              </a:rPr>
              <a:t>G</a:t>
            </a:r>
            <a:r>
              <a:rPr lang="en-US" dirty="0" smtClean="0"/>
              <a:t> </a:t>
            </a:r>
          </a:p>
          <a:p>
            <a:pPr marL="0" indent="0">
              <a:buNone/>
            </a:pPr>
            <a:r>
              <a:rPr lang="en-US" dirty="0" smtClean="0"/>
              <a:t>Identity = 5/8*100 </a:t>
            </a:r>
            <a:r>
              <a:rPr lang="en-US" dirty="0" smtClean="0">
                <a:latin typeface="Cambria Math"/>
                <a:ea typeface="Cambria Math"/>
              </a:rPr>
              <a:t>≅</a:t>
            </a:r>
            <a:r>
              <a:rPr lang="en-US" dirty="0"/>
              <a:t> </a:t>
            </a:r>
            <a:r>
              <a:rPr lang="en-US" dirty="0" smtClean="0"/>
              <a:t>62%</a:t>
            </a:r>
          </a:p>
          <a:p>
            <a:pPr marL="0" indent="0">
              <a:buNone/>
            </a:pPr>
            <a:r>
              <a:rPr lang="en-US" dirty="0" smtClean="0"/>
              <a:t>Similarity = 7/8*100 </a:t>
            </a:r>
            <a:r>
              <a:rPr lang="en-US" dirty="0" smtClean="0">
                <a:latin typeface="Cambria Math"/>
                <a:ea typeface="Cambria Math"/>
              </a:rPr>
              <a:t>≅ 87%</a:t>
            </a:r>
            <a:endParaRPr lang="en-US" dirty="0" smtClean="0"/>
          </a:p>
          <a:p>
            <a:pPr marL="0" indent="0">
              <a:buNone/>
            </a:pPr>
            <a:endParaRPr lang="en-US" dirty="0" smtClean="0"/>
          </a:p>
          <a:p>
            <a:pPr marL="0" indent="0">
              <a:buNone/>
            </a:pPr>
            <a:r>
              <a:rPr lang="en-US" dirty="0" smtClean="0"/>
              <a:t> </a:t>
            </a:r>
            <a:endParaRPr lang="en-US" dirty="0"/>
          </a:p>
        </p:txBody>
      </p:sp>
      <p:cxnSp>
        <p:nvCxnSpPr>
          <p:cNvPr id="6" name="Straight Connector 5"/>
          <p:cNvCxnSpPr/>
          <p:nvPr/>
        </p:nvCxnSpPr>
        <p:spPr>
          <a:xfrm>
            <a:off x="2514600" y="5257800"/>
            <a:ext cx="289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5417127" y="4911436"/>
            <a:ext cx="0" cy="838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a:off x="5417127" y="4911436"/>
            <a:ext cx="1212273" cy="3464"/>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5430982" y="5749636"/>
            <a:ext cx="119841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6629400" y="4495800"/>
            <a:ext cx="0" cy="838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a:off x="6629400" y="4495800"/>
            <a:ext cx="119841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650182" y="5334000"/>
            <a:ext cx="119841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6629400" y="5486400"/>
            <a:ext cx="0" cy="609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p:cNvCxnSpPr>
            <a:endCxn id="22" idx="2"/>
          </p:cNvCxnSpPr>
          <p:nvPr/>
        </p:nvCxnSpPr>
        <p:spPr>
          <a:xfrm>
            <a:off x="6629400" y="5486400"/>
            <a:ext cx="136915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6650182" y="6096001"/>
            <a:ext cx="1344360" cy="16932"/>
          </a:xfrm>
          <a:prstGeom prst="line">
            <a:avLst/>
          </a:prstGeom>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7835684" y="4343400"/>
            <a:ext cx="317716"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7843700" y="5117068"/>
            <a:ext cx="309700" cy="369332"/>
          </a:xfrm>
          <a:prstGeom prst="rect">
            <a:avLst/>
          </a:prstGeom>
          <a:noFill/>
        </p:spPr>
        <p:txBody>
          <a:bodyPr wrap="none" rtlCol="0">
            <a:spAutoFit/>
          </a:bodyPr>
          <a:lstStyle/>
          <a:p>
            <a:r>
              <a:rPr lang="en-US" dirty="0"/>
              <a:t>B</a:t>
            </a:r>
          </a:p>
        </p:txBody>
      </p:sp>
      <p:sp>
        <p:nvSpPr>
          <p:cNvPr id="23" name="TextBox 22"/>
          <p:cNvSpPr txBox="1"/>
          <p:nvPr/>
        </p:nvSpPr>
        <p:spPr>
          <a:xfrm>
            <a:off x="8077200" y="5269468"/>
            <a:ext cx="308098" cy="369332"/>
          </a:xfrm>
          <a:prstGeom prst="rect">
            <a:avLst/>
          </a:prstGeom>
          <a:noFill/>
        </p:spPr>
        <p:txBody>
          <a:bodyPr wrap="none" rtlCol="0">
            <a:spAutoFit/>
          </a:bodyPr>
          <a:lstStyle/>
          <a:p>
            <a:r>
              <a:rPr lang="en-US" dirty="0" smtClean="0"/>
              <a:t>C</a:t>
            </a:r>
            <a:endParaRPr lang="en-US" dirty="0"/>
          </a:p>
        </p:txBody>
      </p:sp>
      <p:sp>
        <p:nvSpPr>
          <p:cNvPr id="24" name="TextBox 23"/>
          <p:cNvSpPr txBox="1"/>
          <p:nvPr/>
        </p:nvSpPr>
        <p:spPr>
          <a:xfrm>
            <a:off x="8077200" y="5955268"/>
            <a:ext cx="327334" cy="369332"/>
          </a:xfrm>
          <a:prstGeom prst="rect">
            <a:avLst/>
          </a:prstGeom>
          <a:noFill/>
        </p:spPr>
        <p:txBody>
          <a:bodyPr wrap="none" rtlCol="0">
            <a:spAutoFit/>
          </a:bodyPr>
          <a:lstStyle/>
          <a:p>
            <a:r>
              <a:rPr lang="en-US" dirty="0" smtClean="0"/>
              <a:t>D</a:t>
            </a:r>
            <a:endParaRPr lang="en-US" dirty="0"/>
          </a:p>
        </p:txBody>
      </p:sp>
      <p:sp>
        <p:nvSpPr>
          <p:cNvPr id="26" name="Multiply 25"/>
          <p:cNvSpPr/>
          <p:nvPr/>
        </p:nvSpPr>
        <p:spPr>
          <a:xfrm>
            <a:off x="6513368" y="4838700"/>
            <a:ext cx="232063" cy="152400"/>
          </a:xfrm>
          <a:prstGeom prst="mathMultipl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6513368" y="5673436"/>
            <a:ext cx="232063" cy="152400"/>
          </a:xfrm>
          <a:prstGeom prst="mathMultiply">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372100" y="52452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8" idx="3"/>
            <a:endCxn id="33" idx="0"/>
          </p:cNvCxnSpPr>
          <p:nvPr/>
        </p:nvCxnSpPr>
        <p:spPr>
          <a:xfrm flipH="1">
            <a:off x="4457700" y="5310263"/>
            <a:ext cx="925559" cy="10797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6109851" y="5808133"/>
            <a:ext cx="457201" cy="60960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733800" y="6390024"/>
            <a:ext cx="1447800" cy="369332"/>
          </a:xfrm>
          <a:prstGeom prst="rect">
            <a:avLst/>
          </a:prstGeom>
          <a:noFill/>
          <a:ln>
            <a:solidFill>
              <a:schemeClr val="tx1"/>
            </a:solidFill>
          </a:ln>
        </p:spPr>
        <p:txBody>
          <a:bodyPr wrap="square" rtlCol="0">
            <a:spAutoFit/>
          </a:bodyPr>
          <a:lstStyle/>
          <a:p>
            <a:r>
              <a:rPr lang="en-US" dirty="0" smtClean="0"/>
              <a:t>Orthologous</a:t>
            </a:r>
            <a:endParaRPr lang="en-US" dirty="0"/>
          </a:p>
        </p:txBody>
      </p:sp>
      <p:sp>
        <p:nvSpPr>
          <p:cNvPr id="34" name="TextBox 33"/>
          <p:cNvSpPr txBox="1"/>
          <p:nvPr/>
        </p:nvSpPr>
        <p:spPr>
          <a:xfrm>
            <a:off x="5410200" y="6400800"/>
            <a:ext cx="1447800" cy="369332"/>
          </a:xfrm>
          <a:prstGeom prst="rect">
            <a:avLst/>
          </a:prstGeom>
          <a:noFill/>
          <a:ln>
            <a:solidFill>
              <a:schemeClr val="tx1"/>
            </a:solidFill>
          </a:ln>
        </p:spPr>
        <p:txBody>
          <a:bodyPr wrap="square" rtlCol="0">
            <a:spAutoFit/>
          </a:bodyPr>
          <a:lstStyle/>
          <a:p>
            <a:r>
              <a:rPr lang="en-US" dirty="0" err="1" smtClean="0"/>
              <a:t>Paraologous</a:t>
            </a:r>
            <a:endParaRPr lang="en-US" dirty="0"/>
          </a:p>
        </p:txBody>
      </p:sp>
      <p:sp>
        <p:nvSpPr>
          <p:cNvPr id="37" name="TextBox 36"/>
          <p:cNvSpPr txBox="1"/>
          <p:nvPr/>
        </p:nvSpPr>
        <p:spPr>
          <a:xfrm>
            <a:off x="2710869" y="4812268"/>
            <a:ext cx="1746831" cy="461665"/>
          </a:xfrm>
          <a:prstGeom prst="rect">
            <a:avLst/>
          </a:prstGeom>
          <a:noFill/>
        </p:spPr>
        <p:txBody>
          <a:bodyPr wrap="square" rtlCol="0">
            <a:spAutoFit/>
          </a:bodyPr>
          <a:lstStyle/>
          <a:p>
            <a:r>
              <a:rPr lang="en-US" sz="2400" dirty="0"/>
              <a:t>Homology</a:t>
            </a:r>
          </a:p>
        </p:txBody>
      </p:sp>
      <p:cxnSp>
        <p:nvCxnSpPr>
          <p:cNvPr id="5" name="Straight Arrow Connector 4"/>
          <p:cNvCxnSpPr>
            <a:stCxn id="26" idx="0"/>
          </p:cNvCxnSpPr>
          <p:nvPr/>
        </p:nvCxnSpPr>
        <p:spPr>
          <a:xfrm flipH="1">
            <a:off x="6109851" y="4875303"/>
            <a:ext cx="459253" cy="14492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001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iterate type="lt">
                                    <p:tmPct val="10000"/>
                                  </p:iterate>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ppt_x"/>
                                          </p:val>
                                        </p:tav>
                                        <p:tav tm="100000">
                                          <p:val>
                                            <p:strVal val="#ppt_x"/>
                                          </p:val>
                                        </p:tav>
                                      </p:tavLst>
                                    </p:anim>
                                    <p:anim calcmode="lin" valueType="num">
                                      <p:cBhvr additive="base">
                                        <p:cTn id="6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1+#ppt_w/2"/>
                                          </p:val>
                                        </p:tav>
                                        <p:tav tm="100000">
                                          <p:val>
                                            <p:strVal val="#ppt_x"/>
                                          </p:val>
                                        </p:tav>
                                      </p:tavLst>
                                    </p:anim>
                                    <p:anim calcmode="lin" valueType="num">
                                      <p:cBhvr additive="base">
                                        <p:cTn id="7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1+#ppt_w/2"/>
                                          </p:val>
                                        </p:tav>
                                        <p:tav tm="100000">
                                          <p:val>
                                            <p:strVal val="#ppt_x"/>
                                          </p:val>
                                        </p:tav>
                                      </p:tavLst>
                                    </p:anim>
                                    <p:anim calcmode="lin" valueType="num">
                                      <p:cBhvr additive="base">
                                        <p:cTn id="8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1" grpId="0"/>
      <p:bldP spid="22" grpId="0"/>
      <p:bldP spid="23" grpId="0"/>
      <p:bldP spid="24" grpId="0"/>
      <p:bldP spid="33" grpId="0" animBg="1"/>
      <p:bldP spid="34" grpId="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228600"/>
            <a:ext cx="7772400" cy="990600"/>
          </a:xfrm>
        </p:spPr>
        <p:txBody>
          <a:bodyPr>
            <a:noAutofit/>
          </a:bodyPr>
          <a:lstStyle/>
          <a:p>
            <a:r>
              <a:rPr lang="en-US" sz="3600" b="1" i="1" dirty="0"/>
              <a:t>Difference between Homology and Similarity</a:t>
            </a:r>
            <a:endParaRPr lang="en-US" sz="4800" i="1" dirty="0"/>
          </a:p>
        </p:txBody>
      </p:sp>
      <p:sp>
        <p:nvSpPr>
          <p:cNvPr id="87043" name="Rectangle 3"/>
          <p:cNvSpPr>
            <a:spLocks noGrp="1" noChangeArrowheads="1"/>
          </p:cNvSpPr>
          <p:nvPr>
            <p:ph type="body" idx="1"/>
          </p:nvPr>
        </p:nvSpPr>
        <p:spPr>
          <a:xfrm>
            <a:off x="685800" y="1295400"/>
            <a:ext cx="8077200" cy="4648200"/>
          </a:xfrm>
        </p:spPr>
        <p:txBody>
          <a:bodyPr>
            <a:normAutofit lnSpcReduction="10000"/>
          </a:bodyPr>
          <a:lstStyle/>
          <a:p>
            <a:pPr algn="just">
              <a:lnSpc>
                <a:spcPct val="110000"/>
              </a:lnSpc>
            </a:pPr>
            <a:r>
              <a:rPr lang="en-GB" sz="2800" dirty="0"/>
              <a:t>Similarity does not necessarily imply Homology.</a:t>
            </a:r>
          </a:p>
          <a:p>
            <a:pPr algn="just">
              <a:lnSpc>
                <a:spcPct val="110000"/>
              </a:lnSpc>
            </a:pPr>
            <a:r>
              <a:rPr lang="en-GB" sz="2800" dirty="0"/>
              <a:t>Homology has a precise definition: </a:t>
            </a:r>
            <a:r>
              <a:rPr lang="en-GB" sz="2800" dirty="0">
                <a:solidFill>
                  <a:srgbClr val="92D050"/>
                </a:solidFill>
              </a:rPr>
              <a:t>having a common evolutionary origin.</a:t>
            </a:r>
          </a:p>
          <a:p>
            <a:pPr algn="just">
              <a:lnSpc>
                <a:spcPct val="110000"/>
              </a:lnSpc>
            </a:pPr>
            <a:r>
              <a:rPr lang="en-GB" sz="2800" dirty="0"/>
              <a:t>Since homology is a qualitative description of the relationship, the term </a:t>
            </a:r>
            <a:r>
              <a:rPr lang="en-GB" sz="2800" dirty="0">
                <a:solidFill>
                  <a:srgbClr val="92D050"/>
                </a:solidFill>
              </a:rPr>
              <a:t>“% homology” </a:t>
            </a:r>
            <a:r>
              <a:rPr lang="en-GB" sz="2800" dirty="0"/>
              <a:t>has no meaning.</a:t>
            </a:r>
          </a:p>
          <a:p>
            <a:pPr algn="just">
              <a:lnSpc>
                <a:spcPct val="110000"/>
              </a:lnSpc>
            </a:pPr>
            <a:r>
              <a:rPr lang="en-GB" sz="2800" dirty="0"/>
              <a:t>Supporting data for a homologous relationship may include sequence or structural similarities, which can be described in quantitative terms.</a:t>
            </a:r>
          </a:p>
          <a:p>
            <a:pPr lvl="1" algn="just">
              <a:lnSpc>
                <a:spcPct val="110000"/>
              </a:lnSpc>
            </a:pPr>
            <a:r>
              <a:rPr lang="en-GB" sz="2400" dirty="0"/>
              <a:t>% </a:t>
            </a:r>
            <a:r>
              <a:rPr lang="en-GB" sz="2400" dirty="0" smtClean="0"/>
              <a:t>identities</a:t>
            </a:r>
            <a:endParaRPr lang="en-GB" sz="2400" dirty="0"/>
          </a:p>
          <a:p>
            <a:pPr marL="0" indent="0">
              <a:lnSpc>
                <a:spcPct val="90000"/>
              </a:lnSpc>
              <a:buNone/>
            </a:pPr>
            <a:endParaRPr lang="en-US" dirty="0">
              <a:latin typeface="Arial" charset="0"/>
            </a:endParaRPr>
          </a:p>
        </p:txBody>
      </p:sp>
      <p:sp>
        <p:nvSpPr>
          <p:cNvPr id="2" name="Slide Number Placeholder 1"/>
          <p:cNvSpPr>
            <a:spLocks noGrp="1"/>
          </p:cNvSpPr>
          <p:nvPr>
            <p:ph type="sldNum" sz="quarter" idx="12"/>
          </p:nvPr>
        </p:nvSpPr>
        <p:spPr/>
        <p:txBody>
          <a:bodyPr/>
          <a:lstStyle/>
          <a:p>
            <a:fld id="{A2BEAC4C-2FC3-456B-B4D2-6188E0CCEAB7}" type="slidenum">
              <a:rPr lang="en-US" smtClean="0"/>
              <a:t>13</a:t>
            </a:fld>
            <a:endParaRPr lang="en-US"/>
          </a:p>
        </p:txBody>
      </p:sp>
    </p:spTree>
    <p:extLst>
      <p:ext uri="{BB962C8B-B14F-4D97-AF65-F5344CB8AC3E}">
        <p14:creationId xmlns:p14="http://schemas.microsoft.com/office/powerpoint/2010/main" val="113056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ppt_x"/>
                                          </p:val>
                                        </p:tav>
                                        <p:tav tm="100000">
                                          <p:val>
                                            <p:strVal val="#ppt_x"/>
                                          </p:val>
                                        </p:tav>
                                      </p:tavLst>
                                    </p:anim>
                                    <p:anim calcmode="lin" valueType="num">
                                      <p:cBhvr additive="base">
                                        <p:cTn id="8" dur="500" fill="hold"/>
                                        <p:tgtEl>
                                          <p:spTgt spid="870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iterate type="wd">
                                    <p:tmPct val="10000"/>
                                  </p:iterate>
                                  <p:childTnLst>
                                    <p:set>
                                      <p:cBhvr>
                                        <p:cTn id="12" dur="1" fill="hold">
                                          <p:stCondLst>
                                            <p:cond delay="0"/>
                                          </p:stCondLst>
                                        </p:cTn>
                                        <p:tgtEl>
                                          <p:spTgt spid="87043">
                                            <p:txEl>
                                              <p:pRg st="0" end="0"/>
                                            </p:txEl>
                                          </p:spTgt>
                                        </p:tgtEl>
                                        <p:attrNameLst>
                                          <p:attrName>style.visibility</p:attrName>
                                        </p:attrNameLst>
                                      </p:cBhvr>
                                      <p:to>
                                        <p:strVal val="visible"/>
                                      </p:to>
                                    </p:set>
                                    <p:anim calcmode="lin" valueType="num">
                                      <p:cBhvr additive="base">
                                        <p:cTn id="13" dur="250" fill="hold"/>
                                        <p:tgtEl>
                                          <p:spTgt spid="87043">
                                            <p:txEl>
                                              <p:pRg st="0" end="0"/>
                                            </p:txEl>
                                          </p:spTgt>
                                        </p:tgtEl>
                                        <p:attrNameLst>
                                          <p:attrName>ppt_x</p:attrName>
                                        </p:attrNameLst>
                                      </p:cBhvr>
                                      <p:tavLst>
                                        <p:tav tm="0">
                                          <p:val>
                                            <p:strVal val="1+#ppt_w/2"/>
                                          </p:val>
                                        </p:tav>
                                        <p:tav tm="100000">
                                          <p:val>
                                            <p:strVal val="#ppt_x"/>
                                          </p:val>
                                        </p:tav>
                                      </p:tavLst>
                                    </p:anim>
                                    <p:anim calcmode="lin" valueType="num">
                                      <p:cBhvr additive="base">
                                        <p:cTn id="14" dur="250" fill="hold"/>
                                        <p:tgtEl>
                                          <p:spTgt spid="8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iterate type="wd">
                                    <p:tmPct val="10000"/>
                                  </p:iterate>
                                  <p:childTnLst>
                                    <p:set>
                                      <p:cBhvr>
                                        <p:cTn id="18" dur="1" fill="hold">
                                          <p:stCondLst>
                                            <p:cond delay="0"/>
                                          </p:stCondLst>
                                        </p:cTn>
                                        <p:tgtEl>
                                          <p:spTgt spid="87043">
                                            <p:txEl>
                                              <p:pRg st="1" end="1"/>
                                            </p:txEl>
                                          </p:spTgt>
                                        </p:tgtEl>
                                        <p:attrNameLst>
                                          <p:attrName>style.visibility</p:attrName>
                                        </p:attrNameLst>
                                      </p:cBhvr>
                                      <p:to>
                                        <p:strVal val="visible"/>
                                      </p:to>
                                    </p:set>
                                    <p:anim calcmode="lin" valueType="num">
                                      <p:cBhvr additive="base">
                                        <p:cTn id="19" dur="250" fill="hold"/>
                                        <p:tgtEl>
                                          <p:spTgt spid="87043">
                                            <p:txEl>
                                              <p:pRg st="1" end="1"/>
                                            </p:txEl>
                                          </p:spTgt>
                                        </p:tgtEl>
                                        <p:attrNameLst>
                                          <p:attrName>ppt_x</p:attrName>
                                        </p:attrNameLst>
                                      </p:cBhvr>
                                      <p:tavLst>
                                        <p:tav tm="0">
                                          <p:val>
                                            <p:strVal val="1+#ppt_w/2"/>
                                          </p:val>
                                        </p:tav>
                                        <p:tav tm="100000">
                                          <p:val>
                                            <p:strVal val="#ppt_x"/>
                                          </p:val>
                                        </p:tav>
                                      </p:tavLst>
                                    </p:anim>
                                    <p:anim calcmode="lin" valueType="num">
                                      <p:cBhvr additive="base">
                                        <p:cTn id="20" dur="250" fill="hold"/>
                                        <p:tgtEl>
                                          <p:spTgt spid="8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iterate type="wd">
                                    <p:tmPct val="10000"/>
                                  </p:iterate>
                                  <p:childTnLst>
                                    <p:set>
                                      <p:cBhvr>
                                        <p:cTn id="24" dur="1" fill="hold">
                                          <p:stCondLst>
                                            <p:cond delay="0"/>
                                          </p:stCondLst>
                                        </p:cTn>
                                        <p:tgtEl>
                                          <p:spTgt spid="87043">
                                            <p:txEl>
                                              <p:pRg st="2" end="2"/>
                                            </p:txEl>
                                          </p:spTgt>
                                        </p:tgtEl>
                                        <p:attrNameLst>
                                          <p:attrName>style.visibility</p:attrName>
                                        </p:attrNameLst>
                                      </p:cBhvr>
                                      <p:to>
                                        <p:strVal val="visible"/>
                                      </p:to>
                                    </p:set>
                                    <p:anim calcmode="lin" valueType="num">
                                      <p:cBhvr additive="base">
                                        <p:cTn id="25" dur="250" fill="hold"/>
                                        <p:tgtEl>
                                          <p:spTgt spid="87043">
                                            <p:txEl>
                                              <p:pRg st="2" end="2"/>
                                            </p:txEl>
                                          </p:spTgt>
                                        </p:tgtEl>
                                        <p:attrNameLst>
                                          <p:attrName>ppt_x</p:attrName>
                                        </p:attrNameLst>
                                      </p:cBhvr>
                                      <p:tavLst>
                                        <p:tav tm="0">
                                          <p:val>
                                            <p:strVal val="1+#ppt_w/2"/>
                                          </p:val>
                                        </p:tav>
                                        <p:tav tm="100000">
                                          <p:val>
                                            <p:strVal val="#ppt_x"/>
                                          </p:val>
                                        </p:tav>
                                      </p:tavLst>
                                    </p:anim>
                                    <p:anim calcmode="lin" valueType="num">
                                      <p:cBhvr additive="base">
                                        <p:cTn id="26" dur="250" fill="hold"/>
                                        <p:tgtEl>
                                          <p:spTgt spid="8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iterate type="wd">
                                    <p:tmPct val="10000"/>
                                  </p:iterate>
                                  <p:childTnLst>
                                    <p:set>
                                      <p:cBhvr>
                                        <p:cTn id="30" dur="1" fill="hold">
                                          <p:stCondLst>
                                            <p:cond delay="0"/>
                                          </p:stCondLst>
                                        </p:cTn>
                                        <p:tgtEl>
                                          <p:spTgt spid="87043">
                                            <p:txEl>
                                              <p:pRg st="3" end="3"/>
                                            </p:txEl>
                                          </p:spTgt>
                                        </p:tgtEl>
                                        <p:attrNameLst>
                                          <p:attrName>style.visibility</p:attrName>
                                        </p:attrNameLst>
                                      </p:cBhvr>
                                      <p:to>
                                        <p:strVal val="visible"/>
                                      </p:to>
                                    </p:set>
                                    <p:anim calcmode="lin" valueType="num">
                                      <p:cBhvr additive="base">
                                        <p:cTn id="31" dur="250" fill="hold"/>
                                        <p:tgtEl>
                                          <p:spTgt spid="87043">
                                            <p:txEl>
                                              <p:pRg st="3" end="3"/>
                                            </p:txEl>
                                          </p:spTgt>
                                        </p:tgtEl>
                                        <p:attrNameLst>
                                          <p:attrName>ppt_x</p:attrName>
                                        </p:attrNameLst>
                                      </p:cBhvr>
                                      <p:tavLst>
                                        <p:tav tm="0">
                                          <p:val>
                                            <p:strVal val="1+#ppt_w/2"/>
                                          </p:val>
                                        </p:tav>
                                        <p:tav tm="100000">
                                          <p:val>
                                            <p:strVal val="#ppt_x"/>
                                          </p:val>
                                        </p:tav>
                                      </p:tavLst>
                                    </p:anim>
                                    <p:anim calcmode="lin" valueType="num">
                                      <p:cBhvr additive="base">
                                        <p:cTn id="32" dur="250" fill="hold"/>
                                        <p:tgtEl>
                                          <p:spTgt spid="8704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iterate type="wd">
                                    <p:tmPct val="10000"/>
                                  </p:iterate>
                                  <p:childTnLst>
                                    <p:set>
                                      <p:cBhvr>
                                        <p:cTn id="34" dur="1" fill="hold">
                                          <p:stCondLst>
                                            <p:cond delay="0"/>
                                          </p:stCondLst>
                                        </p:cTn>
                                        <p:tgtEl>
                                          <p:spTgt spid="87043">
                                            <p:txEl>
                                              <p:pRg st="4" end="4"/>
                                            </p:txEl>
                                          </p:spTgt>
                                        </p:tgtEl>
                                        <p:attrNameLst>
                                          <p:attrName>style.visibility</p:attrName>
                                        </p:attrNameLst>
                                      </p:cBhvr>
                                      <p:to>
                                        <p:strVal val="visible"/>
                                      </p:to>
                                    </p:set>
                                    <p:anim calcmode="lin" valueType="num">
                                      <p:cBhvr additive="base">
                                        <p:cTn id="35" dur="250" fill="hold"/>
                                        <p:tgtEl>
                                          <p:spTgt spid="87043">
                                            <p:txEl>
                                              <p:pRg st="4" end="4"/>
                                            </p:txEl>
                                          </p:spTgt>
                                        </p:tgtEl>
                                        <p:attrNameLst>
                                          <p:attrName>ppt_x</p:attrName>
                                        </p:attrNameLst>
                                      </p:cBhvr>
                                      <p:tavLst>
                                        <p:tav tm="0">
                                          <p:val>
                                            <p:strVal val="1+#ppt_w/2"/>
                                          </p:val>
                                        </p:tav>
                                        <p:tav tm="100000">
                                          <p:val>
                                            <p:strVal val="#ppt_x"/>
                                          </p:val>
                                        </p:tav>
                                      </p:tavLst>
                                    </p:anim>
                                    <p:anim calcmode="lin" valueType="num">
                                      <p:cBhvr additive="base">
                                        <p:cTn id="36" dur="250" fill="hold"/>
                                        <p:tgtEl>
                                          <p:spTgt spid="870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4294967295"/>
          </p:nvPr>
        </p:nvSpPr>
        <p:spPr>
          <a:xfrm>
            <a:off x="685800" y="762000"/>
            <a:ext cx="7772400" cy="5334000"/>
          </a:xfrm>
        </p:spPr>
        <p:txBody>
          <a:bodyPr/>
          <a:lstStyle/>
          <a:p>
            <a:pPr algn="ctr" eaLnBrk="0" hangingPunct="0">
              <a:spcBef>
                <a:spcPct val="50000"/>
              </a:spcBef>
              <a:buFontTx/>
              <a:buNone/>
            </a:pPr>
            <a:r>
              <a:rPr lang="en-US" sz="3600" b="1" dirty="0">
                <a:solidFill>
                  <a:schemeClr val="tx2"/>
                </a:solidFill>
                <a:latin typeface="Comic Sans MS" pitchFamily="66" charset="0"/>
              </a:rPr>
              <a:t>An optimal alignment</a:t>
            </a:r>
            <a:r>
              <a:rPr lang="en-US" sz="3600" dirty="0"/>
              <a:t> </a:t>
            </a:r>
          </a:p>
          <a:p>
            <a:pPr eaLnBrk="0" hangingPunct="0">
              <a:spcBef>
                <a:spcPct val="50000"/>
              </a:spcBef>
              <a:buFontTx/>
              <a:buNone/>
            </a:pPr>
            <a:r>
              <a:rPr lang="en-US" sz="3600" dirty="0"/>
              <a:t>				</a:t>
            </a:r>
            <a:r>
              <a:rPr lang="en-US" sz="4000" b="1" dirty="0">
                <a:latin typeface="Courier New" pitchFamily="49" charset="0"/>
              </a:rPr>
              <a:t>AALIM</a:t>
            </a:r>
          </a:p>
          <a:p>
            <a:pPr eaLnBrk="0" hangingPunct="0">
              <a:spcBef>
                <a:spcPct val="50000"/>
              </a:spcBef>
              <a:buFontTx/>
              <a:buNone/>
            </a:pPr>
            <a:r>
              <a:rPr lang="en-US" sz="4000" b="1" dirty="0">
                <a:latin typeface="Courier New" pitchFamily="49" charset="0"/>
              </a:rPr>
              <a:t>				</a:t>
            </a:r>
            <a:r>
              <a:rPr lang="en-US" sz="4000" b="1" dirty="0" smtClean="0">
                <a:latin typeface="Courier New" pitchFamily="49" charset="0"/>
              </a:rPr>
              <a:t>AAL-M</a:t>
            </a:r>
            <a:endParaRPr lang="en-US" sz="4000" b="1" dirty="0">
              <a:latin typeface="Courier New" pitchFamily="49" charset="0"/>
            </a:endParaRPr>
          </a:p>
          <a:p>
            <a:pPr algn="ctr" eaLnBrk="0" hangingPunct="0">
              <a:spcBef>
                <a:spcPct val="50000"/>
              </a:spcBef>
              <a:buFontTx/>
              <a:buNone/>
            </a:pPr>
            <a:r>
              <a:rPr lang="en-US" sz="3600" b="1" dirty="0">
                <a:solidFill>
                  <a:schemeClr val="tx2"/>
                </a:solidFill>
                <a:latin typeface="Comic Sans MS" pitchFamily="66" charset="0"/>
              </a:rPr>
              <a:t>A sub-optimal alignment</a:t>
            </a:r>
            <a:endParaRPr lang="en-US" sz="3600" dirty="0"/>
          </a:p>
          <a:p>
            <a:pPr eaLnBrk="0" hangingPunct="0">
              <a:spcBef>
                <a:spcPct val="50000"/>
              </a:spcBef>
              <a:buFontTx/>
              <a:buNone/>
            </a:pPr>
            <a:r>
              <a:rPr lang="en-US" sz="3600" dirty="0"/>
              <a:t>				</a:t>
            </a:r>
            <a:r>
              <a:rPr lang="en-US" sz="4000" b="1" dirty="0">
                <a:latin typeface="Courier New" pitchFamily="49" charset="0"/>
              </a:rPr>
              <a:t>AALIM</a:t>
            </a:r>
          </a:p>
          <a:p>
            <a:pPr eaLnBrk="0" hangingPunct="0">
              <a:spcBef>
                <a:spcPct val="50000"/>
              </a:spcBef>
              <a:buFontTx/>
              <a:buNone/>
            </a:pPr>
            <a:r>
              <a:rPr lang="en-US" sz="4000" b="1" dirty="0">
                <a:latin typeface="Courier New" pitchFamily="49" charset="0"/>
              </a:rPr>
              <a:t>				AA-LM</a:t>
            </a:r>
          </a:p>
          <a:p>
            <a:pPr eaLnBrk="0" hangingPunct="0">
              <a:spcBef>
                <a:spcPct val="50000"/>
              </a:spcBef>
              <a:buFontTx/>
              <a:buNone/>
            </a:pPr>
            <a:endParaRPr lang="en-US" dirty="0">
              <a:latin typeface="Courier New" pitchFamily="49" charset="0"/>
            </a:endParaRPr>
          </a:p>
          <a:p>
            <a:endParaRPr lang="en-US" dirty="0"/>
          </a:p>
        </p:txBody>
      </p:sp>
      <p:sp>
        <p:nvSpPr>
          <p:cNvPr id="2" name="Slide Number Placeholder 1"/>
          <p:cNvSpPr>
            <a:spLocks noGrp="1"/>
          </p:cNvSpPr>
          <p:nvPr>
            <p:ph type="sldNum" sz="quarter" idx="12"/>
          </p:nvPr>
        </p:nvSpPr>
        <p:spPr/>
        <p:txBody>
          <a:bodyPr/>
          <a:lstStyle/>
          <a:p>
            <a:fld id="{A2BEAC4C-2FC3-456B-B4D2-6188E0CCEAB7}" type="slidenum">
              <a:rPr lang="en-US" smtClean="0"/>
              <a:t>14</a:t>
            </a:fld>
            <a:endParaRPr lang="en-US"/>
          </a:p>
        </p:txBody>
      </p:sp>
    </p:spTree>
    <p:extLst>
      <p:ext uri="{BB962C8B-B14F-4D97-AF65-F5344CB8AC3E}">
        <p14:creationId xmlns:p14="http://schemas.microsoft.com/office/powerpoint/2010/main" val="295605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 calcmode="lin" valueType="num">
                                      <p:cBhvr additive="base">
                                        <p:cTn id="1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 calcmode="lin" valueType="num">
                                      <p:cBhvr additive="base">
                                        <p:cTn id="19"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 calcmode="lin" valueType="num">
                                      <p:cBhvr additive="base">
                                        <p:cTn id="23"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anim calcmode="lin" valueType="num">
                                      <p:cBhvr additive="base">
                                        <p:cTn id="27" dur="500" fill="hold"/>
                                        <p:tgtEl>
                                          <p:spTgt spid="307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b="1" i="1" dirty="0"/>
              <a:t>Issues in Sequence Alignment</a:t>
            </a:r>
          </a:p>
        </p:txBody>
      </p:sp>
      <p:sp>
        <p:nvSpPr>
          <p:cNvPr id="3" name="Content Placeholder 2"/>
          <p:cNvSpPr>
            <a:spLocks noGrp="1"/>
          </p:cNvSpPr>
          <p:nvPr>
            <p:ph idx="1"/>
          </p:nvPr>
        </p:nvSpPr>
        <p:spPr>
          <a:xfrm>
            <a:off x="457200" y="1524000"/>
            <a:ext cx="8305800" cy="5029200"/>
          </a:xfrm>
        </p:spPr>
        <p:txBody>
          <a:bodyPr>
            <a:noAutofit/>
          </a:bodyPr>
          <a:lstStyle/>
          <a:p>
            <a:r>
              <a:rPr lang="en-US" sz="2400" dirty="0" smtClean="0">
                <a:cs typeface="Arial" pitchFamily="34" charset="0"/>
              </a:rPr>
              <a:t> The </a:t>
            </a:r>
            <a:r>
              <a:rPr lang="en-US" sz="2400" dirty="0">
                <a:cs typeface="Arial" pitchFamily="34" charset="0"/>
              </a:rPr>
              <a:t>sequences we’re comparing probably </a:t>
            </a:r>
            <a:r>
              <a:rPr lang="en-US" sz="2400" dirty="0" smtClean="0">
                <a:cs typeface="Arial" pitchFamily="34" charset="0"/>
              </a:rPr>
              <a:t>differ </a:t>
            </a:r>
            <a:r>
              <a:rPr lang="en-US" sz="2400" dirty="0">
                <a:cs typeface="Arial" pitchFamily="34" charset="0"/>
              </a:rPr>
              <a:t>in </a:t>
            </a:r>
            <a:r>
              <a:rPr lang="en-US" sz="2400" dirty="0" smtClean="0">
                <a:cs typeface="Arial" pitchFamily="34" charset="0"/>
              </a:rPr>
              <a:t>length</a:t>
            </a:r>
          </a:p>
          <a:p>
            <a:pPr marL="0" indent="0">
              <a:buNone/>
            </a:pPr>
            <a:endParaRPr lang="en-US" sz="2400" dirty="0" smtClean="0">
              <a:cs typeface="Arial" pitchFamily="34" charset="0"/>
            </a:endParaRPr>
          </a:p>
          <a:p>
            <a:r>
              <a:rPr lang="en-US" sz="2400" dirty="0" smtClean="0">
                <a:cs typeface="Arial" pitchFamily="34" charset="0"/>
              </a:rPr>
              <a:t>  There </a:t>
            </a:r>
            <a:r>
              <a:rPr lang="en-US" sz="2400" dirty="0">
                <a:cs typeface="Arial" pitchFamily="34" charset="0"/>
              </a:rPr>
              <a:t>may be only a relatively small </a:t>
            </a:r>
            <a:r>
              <a:rPr lang="en-US" sz="2400" dirty="0" smtClean="0">
                <a:cs typeface="Arial" pitchFamily="34" charset="0"/>
              </a:rPr>
              <a:t>region in the sequences </a:t>
            </a:r>
            <a:r>
              <a:rPr lang="en-US" sz="2400" dirty="0">
                <a:cs typeface="Arial" pitchFamily="34" charset="0"/>
              </a:rPr>
              <a:t>that </a:t>
            </a:r>
            <a:r>
              <a:rPr lang="en-US" sz="2400" dirty="0" smtClean="0">
                <a:cs typeface="Arial" pitchFamily="34" charset="0"/>
              </a:rPr>
              <a:t>match</a:t>
            </a:r>
          </a:p>
          <a:p>
            <a:endParaRPr lang="en-US" sz="2400" dirty="0" smtClean="0">
              <a:cs typeface="Arial" pitchFamily="34" charset="0"/>
            </a:endParaRPr>
          </a:p>
          <a:p>
            <a:r>
              <a:rPr lang="en-US" sz="2400" dirty="0">
                <a:cs typeface="Arial" pitchFamily="34" charset="0"/>
              </a:rPr>
              <a:t> </a:t>
            </a:r>
            <a:r>
              <a:rPr lang="en-US" sz="2400" dirty="0" smtClean="0">
                <a:cs typeface="Arial" pitchFamily="34" charset="0"/>
              </a:rPr>
              <a:t> We </a:t>
            </a:r>
            <a:r>
              <a:rPr lang="en-US" sz="2400" dirty="0">
                <a:cs typeface="Arial" pitchFamily="34" charset="0"/>
              </a:rPr>
              <a:t>want to allow partial matches (i.e. </a:t>
            </a:r>
            <a:r>
              <a:rPr lang="en-US" sz="2400" dirty="0" smtClean="0">
                <a:cs typeface="Arial" pitchFamily="34" charset="0"/>
              </a:rPr>
              <a:t>some amino acid pairs </a:t>
            </a:r>
            <a:r>
              <a:rPr lang="en-US" sz="2400" dirty="0">
                <a:cs typeface="Arial" pitchFamily="34" charset="0"/>
              </a:rPr>
              <a:t>are more </a:t>
            </a:r>
            <a:r>
              <a:rPr lang="en-US" sz="2400" dirty="0" smtClean="0">
                <a:cs typeface="Arial" pitchFamily="34" charset="0"/>
              </a:rPr>
              <a:t>substitutable than others)</a:t>
            </a:r>
          </a:p>
          <a:p>
            <a:endParaRPr lang="en-US" sz="2400" dirty="0" smtClean="0">
              <a:cs typeface="Arial" pitchFamily="34" charset="0"/>
            </a:endParaRPr>
          </a:p>
          <a:p>
            <a:r>
              <a:rPr lang="en-US" sz="2400" dirty="0">
                <a:cs typeface="Arial" pitchFamily="34" charset="0"/>
              </a:rPr>
              <a:t> </a:t>
            </a:r>
            <a:r>
              <a:rPr lang="en-US" sz="2400" dirty="0" smtClean="0">
                <a:cs typeface="Arial" pitchFamily="34" charset="0"/>
              </a:rPr>
              <a:t>Variable </a:t>
            </a:r>
            <a:r>
              <a:rPr lang="en-US" sz="2400" dirty="0">
                <a:cs typeface="Arial" pitchFamily="34" charset="0"/>
              </a:rPr>
              <a:t>length regions may have been </a:t>
            </a:r>
            <a:r>
              <a:rPr lang="en-US" sz="2400" dirty="0" smtClean="0">
                <a:cs typeface="Arial" pitchFamily="34" charset="0"/>
              </a:rPr>
              <a:t>inserted/deleted from </a:t>
            </a:r>
            <a:r>
              <a:rPr lang="en-US" sz="2400" dirty="0">
                <a:cs typeface="Arial" pitchFamily="34" charset="0"/>
              </a:rPr>
              <a:t>the common </a:t>
            </a:r>
            <a:r>
              <a:rPr lang="en-US" sz="2400" dirty="0" smtClean="0">
                <a:cs typeface="Arial" pitchFamily="34" charset="0"/>
              </a:rPr>
              <a:t>ancestral </a:t>
            </a:r>
            <a:r>
              <a:rPr lang="en-US" sz="2400" dirty="0">
                <a:cs typeface="Arial" pitchFamily="34" charset="0"/>
              </a:rPr>
              <a:t>sequence</a:t>
            </a:r>
          </a:p>
        </p:txBody>
      </p:sp>
      <p:sp>
        <p:nvSpPr>
          <p:cNvPr id="4" name="Slide Number Placeholder 3"/>
          <p:cNvSpPr>
            <a:spLocks noGrp="1"/>
          </p:cNvSpPr>
          <p:nvPr>
            <p:ph type="sldNum" sz="quarter" idx="12"/>
          </p:nvPr>
        </p:nvSpPr>
        <p:spPr/>
        <p:txBody>
          <a:bodyPr/>
          <a:lstStyle/>
          <a:p>
            <a:fld id="{A2BEAC4C-2FC3-456B-B4D2-6188E0CCEAB7}" type="slidenum">
              <a:rPr lang="en-US" smtClean="0"/>
              <a:t>15</a:t>
            </a:fld>
            <a:endParaRPr lang="en-US"/>
          </a:p>
        </p:txBody>
      </p:sp>
    </p:spTree>
    <p:extLst>
      <p:ext uri="{BB962C8B-B14F-4D97-AF65-F5344CB8AC3E}">
        <p14:creationId xmlns:p14="http://schemas.microsoft.com/office/powerpoint/2010/main" val="109609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iterate type="wd">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iterate type="wd">
                                    <p:tmPct val="10000"/>
                                  </p:iterate>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iterate type="wd">
                                    <p:tmPct val="10000"/>
                                  </p:iterate>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iterate type="wd">
                                    <p:tmPct val="10000"/>
                                  </p:iterate>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89038"/>
          </a:xfrm>
        </p:spPr>
        <p:txBody>
          <a:bodyPr>
            <a:normAutofit/>
          </a:bodyPr>
          <a:lstStyle/>
          <a:p>
            <a:r>
              <a:rPr lang="en-US" b="1" i="1" dirty="0"/>
              <a:t>Sequence Variations</a:t>
            </a:r>
          </a:p>
        </p:txBody>
      </p:sp>
      <p:sp>
        <p:nvSpPr>
          <p:cNvPr id="3" name="Content Placeholder 2"/>
          <p:cNvSpPr>
            <a:spLocks noGrp="1"/>
          </p:cNvSpPr>
          <p:nvPr>
            <p:ph idx="1"/>
          </p:nvPr>
        </p:nvSpPr>
        <p:spPr>
          <a:xfrm>
            <a:off x="457200" y="1371600"/>
            <a:ext cx="8305800" cy="4800600"/>
          </a:xfrm>
        </p:spPr>
        <p:txBody>
          <a:bodyPr>
            <a:normAutofit/>
          </a:bodyPr>
          <a:lstStyle/>
          <a:p>
            <a:r>
              <a:rPr lang="en-US" sz="2800" dirty="0" smtClean="0"/>
              <a:t>Sequences </a:t>
            </a:r>
            <a:r>
              <a:rPr lang="en-US" sz="2800" dirty="0"/>
              <a:t>may have diverged from a common </a:t>
            </a:r>
            <a:r>
              <a:rPr lang="en-US" sz="2800" dirty="0" smtClean="0"/>
              <a:t>ancestor through </a:t>
            </a:r>
            <a:r>
              <a:rPr lang="en-US" sz="2800" dirty="0"/>
              <a:t>various types of mutations</a:t>
            </a:r>
            <a:r>
              <a:rPr lang="en-US" sz="2800" dirty="0" smtClean="0"/>
              <a:t>:</a:t>
            </a:r>
          </a:p>
          <a:p>
            <a:pPr marL="0" indent="0">
              <a:buNone/>
            </a:pPr>
            <a:endParaRPr lang="en-US" sz="2800" dirty="0"/>
          </a:p>
          <a:p>
            <a:pPr marL="0" indent="0">
              <a:buNone/>
            </a:pPr>
            <a:r>
              <a:rPr lang="en-US" sz="2800" dirty="0" smtClean="0"/>
              <a:t>	– </a:t>
            </a:r>
            <a:r>
              <a:rPr lang="en-US" sz="2800" dirty="0"/>
              <a:t>substitutions (A</a:t>
            </a:r>
            <a:r>
              <a:rPr lang="en-US" sz="2800" b="1" dirty="0"/>
              <a:t>C</a:t>
            </a:r>
            <a:r>
              <a:rPr lang="en-US" sz="2800" dirty="0"/>
              <a:t>GA </a:t>
            </a:r>
            <a:r>
              <a:rPr lang="en-US" sz="2800" dirty="0" smtClean="0"/>
              <a:t>       A</a:t>
            </a:r>
            <a:r>
              <a:rPr lang="en-US" sz="2800" b="1" dirty="0" smtClean="0"/>
              <a:t>G</a:t>
            </a:r>
            <a:r>
              <a:rPr lang="en-US" sz="2800" dirty="0" smtClean="0"/>
              <a:t>GA</a:t>
            </a:r>
            <a:r>
              <a:rPr lang="en-US" sz="2800" dirty="0"/>
              <a:t>)</a:t>
            </a:r>
          </a:p>
          <a:p>
            <a:pPr marL="0" indent="0">
              <a:buNone/>
            </a:pPr>
            <a:r>
              <a:rPr lang="en-US" sz="2800" dirty="0" smtClean="0"/>
              <a:t>	– </a:t>
            </a:r>
            <a:r>
              <a:rPr lang="en-US" sz="2800" dirty="0"/>
              <a:t>insertions (ACGA </a:t>
            </a:r>
            <a:r>
              <a:rPr lang="en-US" sz="2800" dirty="0" smtClean="0"/>
              <a:t>           AC</a:t>
            </a:r>
            <a:r>
              <a:rPr lang="en-US" sz="2800" b="1" dirty="0" smtClean="0"/>
              <a:t>CGGA</a:t>
            </a:r>
            <a:r>
              <a:rPr lang="en-US" sz="2800" dirty="0" smtClean="0"/>
              <a:t>GA</a:t>
            </a:r>
            <a:r>
              <a:rPr lang="en-US" sz="2800" dirty="0"/>
              <a:t>)</a:t>
            </a:r>
          </a:p>
          <a:p>
            <a:pPr marL="0" indent="0">
              <a:buNone/>
            </a:pPr>
            <a:r>
              <a:rPr lang="en-US" sz="2800" dirty="0" smtClean="0"/>
              <a:t>	– </a:t>
            </a:r>
            <a:r>
              <a:rPr lang="en-US" sz="2800" dirty="0"/>
              <a:t>deletions (A</a:t>
            </a:r>
            <a:r>
              <a:rPr lang="en-US" sz="2800" b="1" dirty="0"/>
              <a:t>CGGA</a:t>
            </a:r>
            <a:r>
              <a:rPr lang="en-US" sz="2800" dirty="0"/>
              <a:t>GA </a:t>
            </a:r>
            <a:r>
              <a:rPr lang="en-US" sz="2800" dirty="0" smtClean="0"/>
              <a:t>       AGA)</a:t>
            </a:r>
          </a:p>
          <a:p>
            <a:pPr marL="0" indent="0">
              <a:buNone/>
            </a:pPr>
            <a:endParaRPr lang="en-US" sz="2800" dirty="0" smtClean="0"/>
          </a:p>
          <a:p>
            <a:r>
              <a:rPr lang="en-US" sz="2800" dirty="0" smtClean="0"/>
              <a:t>The </a:t>
            </a:r>
            <a:r>
              <a:rPr lang="en-US" sz="2800" dirty="0"/>
              <a:t>latter two will result in </a:t>
            </a:r>
            <a:r>
              <a:rPr lang="en-US" sz="2800" i="1" dirty="0"/>
              <a:t>gaps </a:t>
            </a:r>
            <a:r>
              <a:rPr lang="en-US" sz="2800" dirty="0"/>
              <a:t>in alignments</a:t>
            </a:r>
          </a:p>
        </p:txBody>
      </p:sp>
      <p:cxnSp>
        <p:nvCxnSpPr>
          <p:cNvPr id="5" name="Straight Arrow Connector 4"/>
          <p:cNvCxnSpPr/>
          <p:nvPr/>
        </p:nvCxnSpPr>
        <p:spPr>
          <a:xfrm>
            <a:off x="4637809" y="30480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4779818" y="4114800"/>
            <a:ext cx="609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4191000" y="3581400"/>
            <a:ext cx="89361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Slide Number Placeholder 3"/>
          <p:cNvSpPr>
            <a:spLocks noGrp="1"/>
          </p:cNvSpPr>
          <p:nvPr>
            <p:ph type="sldNum" sz="quarter" idx="12"/>
          </p:nvPr>
        </p:nvSpPr>
        <p:spPr/>
        <p:txBody>
          <a:bodyPr/>
          <a:lstStyle/>
          <a:p>
            <a:fld id="{A2BEAC4C-2FC3-456B-B4D2-6188E0CCEAB7}" type="slidenum">
              <a:rPr lang="en-US" smtClean="0"/>
              <a:t>16</a:t>
            </a:fld>
            <a:endParaRPr lang="en-US"/>
          </a:p>
        </p:txBody>
      </p:sp>
    </p:spTree>
    <p:extLst>
      <p:ext uri="{BB962C8B-B14F-4D97-AF65-F5344CB8AC3E}">
        <p14:creationId xmlns:p14="http://schemas.microsoft.com/office/powerpoint/2010/main" val="2781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par>
                                <p:cTn id="15" presetID="2" presetClass="entr" presetSubtype="3"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0-#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534400" cy="1219200"/>
          </a:xfrm>
        </p:spPr>
        <p:txBody>
          <a:bodyPr>
            <a:normAutofit/>
          </a:bodyPr>
          <a:lstStyle/>
          <a:p>
            <a:r>
              <a:rPr lang="en-US" b="1" i="1" dirty="0" smtClean="0"/>
              <a:t>Alignment methods</a:t>
            </a:r>
            <a:endParaRPr lang="en-US" i="1" dirty="0"/>
          </a:p>
        </p:txBody>
      </p:sp>
      <p:sp>
        <p:nvSpPr>
          <p:cNvPr id="3" name="Content Placeholder 2"/>
          <p:cNvSpPr>
            <a:spLocks noGrp="1"/>
          </p:cNvSpPr>
          <p:nvPr>
            <p:ph idx="1"/>
          </p:nvPr>
        </p:nvSpPr>
        <p:spPr>
          <a:xfrm>
            <a:off x="457200" y="1371600"/>
            <a:ext cx="8305800" cy="4953000"/>
          </a:xfrm>
        </p:spPr>
        <p:txBody>
          <a:bodyPr>
            <a:normAutofit/>
          </a:bodyPr>
          <a:lstStyle/>
          <a:p>
            <a:pPr marL="0" indent="0" algn="just">
              <a:buNone/>
            </a:pPr>
            <a:r>
              <a:rPr lang="en-US" sz="2800" dirty="0"/>
              <a:t>Computational approaches to sequence alignment generally fall into two categories: </a:t>
            </a:r>
            <a:r>
              <a:rPr lang="en-US" sz="2800" dirty="0" smtClean="0"/>
              <a:t>	</a:t>
            </a:r>
          </a:p>
          <a:p>
            <a:pPr marL="0" indent="0" algn="just">
              <a:buNone/>
            </a:pPr>
            <a:r>
              <a:rPr lang="en-US" sz="2800" i="1" dirty="0"/>
              <a:t>	</a:t>
            </a:r>
            <a:endParaRPr lang="en-US" sz="2800" i="1" dirty="0" smtClean="0"/>
          </a:p>
          <a:p>
            <a:pPr algn="just"/>
            <a:r>
              <a:rPr lang="en-US" sz="2800" i="1" dirty="0" smtClean="0"/>
              <a:t> 	Global </a:t>
            </a:r>
            <a:r>
              <a:rPr lang="en-US" sz="2800" i="1" dirty="0"/>
              <a:t>alignments</a:t>
            </a:r>
            <a:r>
              <a:rPr lang="en-US" sz="2800" dirty="0"/>
              <a:t> </a:t>
            </a:r>
            <a:r>
              <a:rPr lang="en-US" sz="2800" dirty="0" smtClean="0"/>
              <a:t> and</a:t>
            </a:r>
          </a:p>
          <a:p>
            <a:pPr algn="just"/>
            <a:r>
              <a:rPr lang="en-US" sz="2800" dirty="0"/>
              <a:t>	</a:t>
            </a:r>
            <a:r>
              <a:rPr lang="en-US" sz="2800" i="1" dirty="0"/>
              <a:t>L</a:t>
            </a:r>
            <a:r>
              <a:rPr lang="en-US" sz="2800" i="1" dirty="0" smtClean="0"/>
              <a:t>ocal </a:t>
            </a:r>
            <a:r>
              <a:rPr lang="en-US" sz="2800" i="1" dirty="0"/>
              <a:t>alignments</a:t>
            </a:r>
            <a:r>
              <a:rPr lang="en-US" sz="2800" dirty="0"/>
              <a:t>.</a:t>
            </a:r>
          </a:p>
        </p:txBody>
      </p:sp>
      <p:sp>
        <p:nvSpPr>
          <p:cNvPr id="4" name="Slide Number Placeholder 3"/>
          <p:cNvSpPr>
            <a:spLocks noGrp="1"/>
          </p:cNvSpPr>
          <p:nvPr>
            <p:ph type="sldNum" sz="quarter" idx="12"/>
          </p:nvPr>
        </p:nvSpPr>
        <p:spPr/>
        <p:txBody>
          <a:bodyPr/>
          <a:lstStyle/>
          <a:p>
            <a:fld id="{A2BEAC4C-2FC3-456B-B4D2-6188E0CCEAB7}" type="slidenum">
              <a:rPr lang="en-US" smtClean="0"/>
              <a:t>17</a:t>
            </a:fld>
            <a:endParaRPr lang="en-US"/>
          </a:p>
        </p:txBody>
      </p:sp>
    </p:spTree>
    <p:extLst>
      <p:ext uri="{BB962C8B-B14F-4D97-AF65-F5344CB8AC3E}">
        <p14:creationId xmlns:p14="http://schemas.microsoft.com/office/powerpoint/2010/main" val="381882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89038"/>
          </a:xfrm>
        </p:spPr>
        <p:txBody>
          <a:bodyPr>
            <a:normAutofit/>
          </a:bodyPr>
          <a:lstStyle/>
          <a:p>
            <a:r>
              <a:rPr lang="en-US" b="1" i="1" dirty="0" smtClean="0"/>
              <a:t>Global alignments</a:t>
            </a:r>
            <a:endParaRPr lang="en-US" b="1" dirty="0"/>
          </a:p>
        </p:txBody>
      </p:sp>
      <p:sp>
        <p:nvSpPr>
          <p:cNvPr id="3" name="Content Placeholder 2"/>
          <p:cNvSpPr>
            <a:spLocks noGrp="1"/>
          </p:cNvSpPr>
          <p:nvPr>
            <p:ph idx="1"/>
          </p:nvPr>
        </p:nvSpPr>
        <p:spPr>
          <a:xfrm>
            <a:off x="457200" y="1371600"/>
            <a:ext cx="8305800" cy="4876800"/>
          </a:xfrm>
        </p:spPr>
        <p:txBody>
          <a:bodyPr>
            <a:normAutofit/>
          </a:bodyPr>
          <a:lstStyle/>
          <a:p>
            <a:pPr algn="just"/>
            <a:r>
              <a:rPr lang="en-US" sz="2800" dirty="0"/>
              <a:t>Global alignments, which attempt to align every residue in every sequence, are most useful when the sequences in the query set are similar and of roughly equal </a:t>
            </a:r>
            <a:r>
              <a:rPr lang="en-US" sz="2800" dirty="0" smtClean="0"/>
              <a:t>size.</a:t>
            </a:r>
          </a:p>
          <a:p>
            <a:pPr marL="0" indent="0" algn="just">
              <a:buNone/>
            </a:pPr>
            <a:endParaRPr lang="en-US" sz="2800" dirty="0" smtClean="0"/>
          </a:p>
          <a:p>
            <a:pPr algn="just"/>
            <a:r>
              <a:rPr lang="en-US" sz="2800" dirty="0" smtClean="0"/>
              <a:t> </a:t>
            </a:r>
            <a:r>
              <a:rPr lang="en-US" sz="2800" dirty="0"/>
              <a:t>A general global alignment technique is the </a:t>
            </a:r>
            <a:r>
              <a:rPr lang="en-US" sz="2800" dirty="0">
                <a:solidFill>
                  <a:schemeClr val="accent2">
                    <a:lumMod val="75000"/>
                  </a:schemeClr>
                </a:solidFill>
              </a:rPr>
              <a:t>Needleman–</a:t>
            </a:r>
            <a:r>
              <a:rPr lang="en-US" sz="2800" dirty="0" err="1">
                <a:solidFill>
                  <a:schemeClr val="accent2">
                    <a:lumMod val="75000"/>
                  </a:schemeClr>
                </a:solidFill>
              </a:rPr>
              <a:t>Wunsch</a:t>
            </a:r>
            <a:r>
              <a:rPr lang="en-US" sz="2800" dirty="0">
                <a:solidFill>
                  <a:schemeClr val="accent2">
                    <a:lumMod val="75000"/>
                  </a:schemeClr>
                </a:solidFill>
              </a:rPr>
              <a:t> algorithm</a:t>
            </a:r>
            <a:r>
              <a:rPr lang="en-US" sz="2800" dirty="0"/>
              <a:t>, which is based on dynamic programming.</a:t>
            </a:r>
          </a:p>
        </p:txBody>
      </p:sp>
      <p:sp>
        <p:nvSpPr>
          <p:cNvPr id="4" name="Slide Number Placeholder 3"/>
          <p:cNvSpPr>
            <a:spLocks noGrp="1"/>
          </p:cNvSpPr>
          <p:nvPr>
            <p:ph type="sldNum" sz="quarter" idx="12"/>
          </p:nvPr>
        </p:nvSpPr>
        <p:spPr/>
        <p:txBody>
          <a:bodyPr/>
          <a:lstStyle/>
          <a:p>
            <a:fld id="{A2BEAC4C-2FC3-456B-B4D2-6188E0CCEAB7}" type="slidenum">
              <a:rPr lang="en-US" smtClean="0"/>
              <a:t>18</a:t>
            </a:fld>
            <a:endParaRPr lang="en-US"/>
          </a:p>
        </p:txBody>
      </p:sp>
    </p:spTree>
    <p:extLst>
      <p:ext uri="{BB962C8B-B14F-4D97-AF65-F5344CB8AC3E}">
        <p14:creationId xmlns:p14="http://schemas.microsoft.com/office/powerpoint/2010/main" val="381882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28600"/>
            <a:ext cx="7772400" cy="838200"/>
          </a:xfrm>
        </p:spPr>
        <p:txBody>
          <a:bodyPr>
            <a:normAutofit/>
          </a:bodyPr>
          <a:lstStyle/>
          <a:p>
            <a:r>
              <a:rPr lang="en-US" b="1" i="1" dirty="0"/>
              <a:t>Global Alignment</a:t>
            </a:r>
          </a:p>
        </p:txBody>
      </p:sp>
      <p:pic>
        <p:nvPicPr>
          <p:cNvPr id="51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654175"/>
            <a:ext cx="7772400" cy="3679825"/>
          </a:xfrm>
          <a:noFill/>
          <a:ln/>
        </p:spPr>
      </p:pic>
      <p:sp>
        <p:nvSpPr>
          <p:cNvPr id="2" name="Slide Number Placeholder 1"/>
          <p:cNvSpPr>
            <a:spLocks noGrp="1"/>
          </p:cNvSpPr>
          <p:nvPr>
            <p:ph type="sldNum" sz="quarter" idx="12"/>
          </p:nvPr>
        </p:nvSpPr>
        <p:spPr/>
        <p:txBody>
          <a:bodyPr/>
          <a:lstStyle/>
          <a:p>
            <a:fld id="{A2BEAC4C-2FC3-456B-B4D2-6188E0CCEAB7}" type="slidenum">
              <a:rPr lang="en-US" smtClean="0"/>
              <a:t>19</a:t>
            </a:fld>
            <a:endParaRPr lang="en-US"/>
          </a:p>
        </p:txBody>
      </p:sp>
    </p:spTree>
    <p:extLst>
      <p:ext uri="{BB962C8B-B14F-4D97-AF65-F5344CB8AC3E}">
        <p14:creationId xmlns:p14="http://schemas.microsoft.com/office/powerpoint/2010/main" val="145597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iterate type="lt">
                                    <p:tmPct val="10000"/>
                                  </p:iterate>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1+#ppt_w/2"/>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500" fill="hold"/>
                                        <p:tgtEl>
                                          <p:spTgt spid="5124"/>
                                        </p:tgtEl>
                                        <p:attrNameLst>
                                          <p:attrName>ppt_x</p:attrName>
                                        </p:attrNameLst>
                                      </p:cBhvr>
                                      <p:tavLst>
                                        <p:tav tm="0">
                                          <p:val>
                                            <p:strVal val="1+#ppt_w/2"/>
                                          </p:val>
                                        </p:tav>
                                        <p:tav tm="100000">
                                          <p:val>
                                            <p:strVal val="#ppt_x"/>
                                          </p:val>
                                        </p:tav>
                                      </p:tavLst>
                                    </p:anim>
                                    <p:anim calcmode="lin" valueType="num">
                                      <p:cBhvr additive="base">
                                        <p:cTn id="14"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Algerian" pitchFamily="82" charset="0"/>
              </a:rPr>
              <a:t>Outline</a:t>
            </a:r>
            <a:endParaRPr lang="en-US" b="1" i="1" dirty="0">
              <a:latin typeface="Algerian" pitchFamily="82" charset="0"/>
            </a:endParaRPr>
          </a:p>
        </p:txBody>
      </p:sp>
      <p:sp>
        <p:nvSpPr>
          <p:cNvPr id="3" name="Content Placeholder 2"/>
          <p:cNvSpPr>
            <a:spLocks noGrp="1"/>
          </p:cNvSpPr>
          <p:nvPr>
            <p:ph idx="1"/>
          </p:nvPr>
        </p:nvSpPr>
        <p:spPr>
          <a:xfrm>
            <a:off x="457200" y="1295400"/>
            <a:ext cx="5410200" cy="5181600"/>
          </a:xfrm>
        </p:spPr>
        <p:txBody>
          <a:bodyPr>
            <a:normAutofit/>
          </a:bodyPr>
          <a:lstStyle/>
          <a:p>
            <a:r>
              <a:rPr lang="en-US" sz="2400" i="1" dirty="0" smtClean="0">
                <a:latin typeface="Algerian" pitchFamily="82" charset="0"/>
              </a:rPr>
              <a:t>Sequence alignment</a:t>
            </a:r>
          </a:p>
          <a:p>
            <a:r>
              <a:rPr lang="en-US" sz="2400" i="1" dirty="0">
                <a:latin typeface="Algerian" pitchFamily="82" charset="0"/>
              </a:rPr>
              <a:t>Theoretical background</a:t>
            </a:r>
            <a:endParaRPr lang="en-US" sz="2400" i="1" dirty="0" smtClean="0">
              <a:latin typeface="Algerian" pitchFamily="82" charset="0"/>
            </a:endParaRPr>
          </a:p>
          <a:p>
            <a:r>
              <a:rPr lang="en-US" sz="2400" i="1" dirty="0" smtClean="0">
                <a:latin typeface="Algerian" pitchFamily="82" charset="0"/>
              </a:rPr>
              <a:t>Terminology</a:t>
            </a:r>
          </a:p>
          <a:p>
            <a:r>
              <a:rPr lang="en-US" sz="2400" i="1" dirty="0" smtClean="0">
                <a:latin typeface="Algerian" pitchFamily="82" charset="0"/>
              </a:rPr>
              <a:t>Alignment method</a:t>
            </a:r>
          </a:p>
          <a:p>
            <a:r>
              <a:rPr lang="en-US" sz="2400" i="1" dirty="0" smtClean="0">
                <a:latin typeface="Algerian" pitchFamily="82" charset="0"/>
              </a:rPr>
              <a:t>Dot matrix method</a:t>
            </a:r>
          </a:p>
          <a:p>
            <a:r>
              <a:rPr lang="en-US" sz="2400" i="1" dirty="0">
                <a:latin typeface="Algerian" pitchFamily="82" charset="0"/>
              </a:rPr>
              <a:t>Needleman-</a:t>
            </a:r>
            <a:r>
              <a:rPr lang="en-US" sz="2400" i="1" dirty="0" err="1">
                <a:latin typeface="Algerian" pitchFamily="82" charset="0"/>
              </a:rPr>
              <a:t>Wunsch</a:t>
            </a:r>
            <a:r>
              <a:rPr lang="en-US" sz="2400" i="1" dirty="0">
                <a:latin typeface="Algerian" pitchFamily="82" charset="0"/>
              </a:rPr>
              <a:t> </a:t>
            </a:r>
            <a:r>
              <a:rPr lang="en-US" sz="2400" i="1" dirty="0" smtClean="0">
                <a:latin typeface="Algerian" pitchFamily="82" charset="0"/>
              </a:rPr>
              <a:t>algorithm</a:t>
            </a:r>
          </a:p>
          <a:p>
            <a:r>
              <a:rPr lang="en-US" sz="2400" i="1" dirty="0">
                <a:latin typeface="Algerian" pitchFamily="82" charset="0"/>
              </a:rPr>
              <a:t>Smith-Waterman algorithm</a:t>
            </a:r>
            <a:endParaRPr lang="en-US" sz="2400" i="1" dirty="0" smtClean="0">
              <a:latin typeface="Algerian" pitchFamily="82" charset="0"/>
            </a:endParaRPr>
          </a:p>
          <a:p>
            <a:r>
              <a:rPr lang="en-US" sz="2400" i="1" dirty="0" smtClean="0">
                <a:latin typeface="Algerian" pitchFamily="82" charset="0"/>
              </a:rPr>
              <a:t>Pairwise sequence alignment</a:t>
            </a:r>
          </a:p>
          <a:p>
            <a:r>
              <a:rPr lang="en-US" sz="2400" i="1" dirty="0" smtClean="0">
                <a:latin typeface="Algerian" pitchFamily="82" charset="0"/>
              </a:rPr>
              <a:t>Multiple sequence alignment</a:t>
            </a:r>
          </a:p>
          <a:p>
            <a:r>
              <a:rPr lang="en-US" sz="2400" i="1" dirty="0" smtClean="0">
                <a:latin typeface="Algerian" pitchFamily="82" charset="0"/>
              </a:rPr>
              <a:t>references</a:t>
            </a:r>
            <a:endParaRPr lang="en-US" sz="2400" i="1" dirty="0">
              <a:latin typeface="Algerian" pitchFamily="82" charset="0"/>
            </a:endParaRPr>
          </a:p>
        </p:txBody>
      </p:sp>
      <p:sp>
        <p:nvSpPr>
          <p:cNvPr id="4" name="Slide Number Placeholder 3"/>
          <p:cNvSpPr>
            <a:spLocks noGrp="1"/>
          </p:cNvSpPr>
          <p:nvPr>
            <p:ph type="sldNum" sz="quarter" idx="12"/>
          </p:nvPr>
        </p:nvSpPr>
        <p:spPr/>
        <p:txBody>
          <a:bodyPr/>
          <a:lstStyle/>
          <a:p>
            <a:fld id="{A2BEAC4C-2FC3-456B-B4D2-6188E0CCEAB7}" type="slidenum">
              <a:rPr lang="en-US" smtClean="0"/>
              <a:t>2</a:t>
            </a:fld>
            <a:endParaRPr lang="en-US"/>
          </a:p>
        </p:txBody>
      </p:sp>
    </p:spTree>
    <p:extLst>
      <p:ext uri="{BB962C8B-B14F-4D97-AF65-F5344CB8AC3E}">
        <p14:creationId xmlns:p14="http://schemas.microsoft.com/office/powerpoint/2010/main" val="41534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2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6" fill="hold" grpId="0" nodeType="click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6" fill="hold" grpId="0" nodeType="clickEffect">
                                  <p:stCondLst>
                                    <p:cond delay="0"/>
                                  </p:stCondLst>
                                  <p:iterate type="lt">
                                    <p:tmPct val="10000"/>
                                  </p:iterate>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6" fill="hold" grpId="0" nodeType="clickEffect">
                                  <p:stCondLst>
                                    <p:cond delay="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6" fill="hold" grpId="0" nodeType="clickEffect">
                                  <p:stCondLst>
                                    <p:cond delay="0"/>
                                  </p:stCondLst>
                                  <p:iterate type="lt">
                                    <p:tmPct val="10000"/>
                                  </p:iterate>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6" fill="hold" grpId="0" nodeType="clickEffect">
                                  <p:stCondLst>
                                    <p:cond delay="0"/>
                                  </p:stCondLst>
                                  <p:iterate type="lt">
                                    <p:tmPct val="10000"/>
                                  </p:iterate>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grpId="0" nodeType="clickEffect">
                                  <p:stCondLst>
                                    <p:cond delay="0"/>
                                  </p:stCondLst>
                                  <p:iterate type="lt">
                                    <p:tmPct val="10000"/>
                                  </p:iterate>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6" fill="hold" grpId="0" nodeType="clickEffect">
                                  <p:stCondLst>
                                    <p:cond delay="0"/>
                                  </p:stCondLst>
                                  <p:iterate type="lt">
                                    <p:tmPct val="10000"/>
                                  </p:iterate>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6" fill="hold" grpId="0" nodeType="clickEffect">
                                  <p:stCondLst>
                                    <p:cond delay="0"/>
                                  </p:stCondLst>
                                  <p:iterate type="lt">
                                    <p:tmPct val="10000"/>
                                  </p:iterate>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6" fill="hold" grpId="0" nodeType="clickEffect">
                                  <p:stCondLst>
                                    <p:cond delay="0"/>
                                  </p:stCondLst>
                                  <p:iterate type="lt">
                                    <p:tmPct val="10000"/>
                                  </p:iterate>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6" fill="hold" grpId="0" nodeType="clickEffect">
                                  <p:stCondLst>
                                    <p:cond delay="0"/>
                                  </p:stCondLst>
                                  <p:iterate type="lt">
                                    <p:tmPct val="10000"/>
                                  </p:iterate>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89038"/>
          </a:xfrm>
        </p:spPr>
        <p:txBody>
          <a:bodyPr>
            <a:normAutofit/>
          </a:bodyPr>
          <a:lstStyle/>
          <a:p>
            <a:r>
              <a:rPr lang="en-US" b="1" i="1" dirty="0" smtClean="0"/>
              <a:t>Local alignments</a:t>
            </a:r>
            <a:endParaRPr lang="en-US" b="1" dirty="0"/>
          </a:p>
        </p:txBody>
      </p:sp>
      <p:sp>
        <p:nvSpPr>
          <p:cNvPr id="3" name="Content Placeholder 2"/>
          <p:cNvSpPr>
            <a:spLocks noGrp="1"/>
          </p:cNvSpPr>
          <p:nvPr>
            <p:ph idx="1"/>
          </p:nvPr>
        </p:nvSpPr>
        <p:spPr>
          <a:xfrm>
            <a:off x="457200" y="1371600"/>
            <a:ext cx="8305800" cy="5181600"/>
          </a:xfrm>
        </p:spPr>
        <p:txBody>
          <a:bodyPr>
            <a:normAutofit/>
          </a:bodyPr>
          <a:lstStyle/>
          <a:p>
            <a:pPr algn="just"/>
            <a:r>
              <a:rPr lang="en-US" sz="2800" dirty="0"/>
              <a:t>Local alignments are more useful for dissimilar sequences that are suspected to contain regions of similarity or similar sequence motifs within their larger sequence context. </a:t>
            </a:r>
            <a:endParaRPr lang="en-US" sz="2800" dirty="0" smtClean="0"/>
          </a:p>
          <a:p>
            <a:pPr algn="just"/>
            <a:endParaRPr lang="en-US" sz="2800" dirty="0" smtClean="0"/>
          </a:p>
          <a:p>
            <a:pPr algn="just"/>
            <a:r>
              <a:rPr lang="en-US" sz="2800" dirty="0" smtClean="0"/>
              <a:t>The </a:t>
            </a:r>
            <a:r>
              <a:rPr lang="en-US" sz="2800" dirty="0">
                <a:solidFill>
                  <a:schemeClr val="accent2">
                    <a:lumMod val="75000"/>
                  </a:schemeClr>
                </a:solidFill>
              </a:rPr>
              <a:t>Smith–Waterman algorithm </a:t>
            </a:r>
            <a:r>
              <a:rPr lang="en-US" sz="2800" dirty="0"/>
              <a:t>is a general local alignment method also based on dynamic programming.</a:t>
            </a:r>
          </a:p>
        </p:txBody>
      </p:sp>
      <p:sp>
        <p:nvSpPr>
          <p:cNvPr id="4" name="Slide Number Placeholder 3"/>
          <p:cNvSpPr>
            <a:spLocks noGrp="1"/>
          </p:cNvSpPr>
          <p:nvPr>
            <p:ph type="sldNum" sz="quarter" idx="12"/>
          </p:nvPr>
        </p:nvSpPr>
        <p:spPr/>
        <p:txBody>
          <a:bodyPr/>
          <a:lstStyle/>
          <a:p>
            <a:fld id="{A2BEAC4C-2FC3-456B-B4D2-6188E0CCEAB7}" type="slidenum">
              <a:rPr lang="en-US" smtClean="0"/>
              <a:t>20</a:t>
            </a:fld>
            <a:endParaRPr lang="en-US"/>
          </a:p>
        </p:txBody>
      </p:sp>
    </p:spTree>
    <p:extLst>
      <p:ext uri="{BB962C8B-B14F-4D97-AF65-F5344CB8AC3E}">
        <p14:creationId xmlns:p14="http://schemas.microsoft.com/office/powerpoint/2010/main" val="199776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b="1" i="1" dirty="0"/>
              <a:t>Local Alignment</a:t>
            </a:r>
            <a:endParaRPr lang="en-US" sz="4800" i="1" dirty="0"/>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63725"/>
            <a:ext cx="8534400" cy="45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A2BEAC4C-2FC3-456B-B4D2-6188E0CCEAB7}" type="slidenum">
              <a:rPr lang="en-US" smtClean="0"/>
              <a:t>21</a:t>
            </a:fld>
            <a:endParaRPr lang="en-US"/>
          </a:p>
        </p:txBody>
      </p:sp>
    </p:spTree>
    <p:extLst>
      <p:ext uri="{BB962C8B-B14F-4D97-AF65-F5344CB8AC3E}">
        <p14:creationId xmlns:p14="http://schemas.microsoft.com/office/powerpoint/2010/main" val="33854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iterate type="lt">
                                    <p:tmPct val="10000"/>
                                  </p:iterate>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1+#ppt_w/2"/>
                                          </p:val>
                                        </p:tav>
                                        <p:tav tm="100000">
                                          <p:val>
                                            <p:strVal val="#ppt_x"/>
                                          </p:val>
                                        </p:tav>
                                      </p:tavLst>
                                    </p:anim>
                                    <p:anim calcmode="lin" valueType="num">
                                      <p:cBhvr additive="base">
                                        <p:cTn id="8" dur="500" fill="hold"/>
                                        <p:tgtEl>
                                          <p:spTgt spid="3379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3795"/>
                                        </p:tgtEl>
                                        <p:attrNameLst>
                                          <p:attrName>style.visibility</p:attrName>
                                        </p:attrNameLst>
                                      </p:cBhvr>
                                      <p:to>
                                        <p:strVal val="visible"/>
                                      </p:to>
                                    </p:set>
                                    <p:anim calcmode="lin" valueType="num">
                                      <p:cBhvr additive="base">
                                        <p:cTn id="13" dur="500" fill="hold"/>
                                        <p:tgtEl>
                                          <p:spTgt spid="33795"/>
                                        </p:tgtEl>
                                        <p:attrNameLst>
                                          <p:attrName>ppt_x</p:attrName>
                                        </p:attrNameLst>
                                      </p:cBhvr>
                                      <p:tavLst>
                                        <p:tav tm="0">
                                          <p:val>
                                            <p:strVal val="1+#ppt_w/2"/>
                                          </p:val>
                                        </p:tav>
                                        <p:tav tm="100000">
                                          <p:val>
                                            <p:strVal val="#ppt_x"/>
                                          </p:val>
                                        </p:tav>
                                      </p:tavLst>
                                    </p:anim>
                                    <p:anim calcmode="lin" valueType="num">
                                      <p:cBhvr additive="base">
                                        <p:cTn id="14"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i="1" dirty="0" smtClean="0"/>
              <a:t>Difference between Global and Local sequence alignment</a:t>
            </a:r>
            <a:endParaRPr lang="en-US"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38250"/>
            <a:ext cx="71628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16200000">
            <a:off x="5688412" y="3856508"/>
            <a:ext cx="5467349" cy="230832"/>
          </a:xfrm>
          <a:prstGeom prst="rect">
            <a:avLst/>
          </a:prstGeom>
          <a:noFill/>
        </p:spPr>
        <p:txBody>
          <a:bodyPr wrap="square" rtlCol="0">
            <a:spAutoFit/>
          </a:bodyPr>
          <a:lstStyle/>
          <a:p>
            <a:r>
              <a:rPr lang="en-US" sz="900" dirty="0"/>
              <a:t>https://www.majordifferences.com/2016/05/difference-between-global-and-local.html#.WsGMWiBxXIU</a:t>
            </a:r>
          </a:p>
        </p:txBody>
      </p:sp>
      <p:sp>
        <p:nvSpPr>
          <p:cNvPr id="3" name="Slide Number Placeholder 2"/>
          <p:cNvSpPr>
            <a:spLocks noGrp="1"/>
          </p:cNvSpPr>
          <p:nvPr>
            <p:ph type="sldNum" sz="quarter" idx="12"/>
          </p:nvPr>
        </p:nvSpPr>
        <p:spPr/>
        <p:txBody>
          <a:bodyPr/>
          <a:lstStyle/>
          <a:p>
            <a:fld id="{A2BEAC4C-2FC3-456B-B4D2-6188E0CCEAB7}" type="slidenum">
              <a:rPr lang="en-US" smtClean="0"/>
              <a:t>22</a:t>
            </a:fld>
            <a:endParaRPr lang="en-US"/>
          </a:p>
        </p:txBody>
      </p:sp>
    </p:spTree>
    <p:extLst>
      <p:ext uri="{BB962C8B-B14F-4D97-AF65-F5344CB8AC3E}">
        <p14:creationId xmlns:p14="http://schemas.microsoft.com/office/powerpoint/2010/main" val="94046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smtClean="0"/>
              <a:t>Types of sequence alignment:</a:t>
            </a:r>
            <a:endParaRPr lang="en-US" sz="4800" b="1" i="1" dirty="0"/>
          </a:p>
        </p:txBody>
      </p:sp>
      <p:sp>
        <p:nvSpPr>
          <p:cNvPr id="3" name="Content Placeholder 2"/>
          <p:cNvSpPr>
            <a:spLocks noGrp="1"/>
          </p:cNvSpPr>
          <p:nvPr>
            <p:ph idx="1"/>
          </p:nvPr>
        </p:nvSpPr>
        <p:spPr/>
        <p:txBody>
          <a:bodyPr/>
          <a:lstStyle/>
          <a:p>
            <a:pPr marL="0" indent="0">
              <a:buNone/>
            </a:pPr>
            <a:r>
              <a:rPr lang="en-US" dirty="0" smtClean="0"/>
              <a:t>Generally sequence alignment are </a:t>
            </a:r>
            <a:r>
              <a:rPr lang="en-US" dirty="0" smtClean="0"/>
              <a:t>two </a:t>
            </a:r>
            <a:r>
              <a:rPr lang="en-US" dirty="0" smtClean="0"/>
              <a:t>types, such as,</a:t>
            </a:r>
          </a:p>
          <a:p>
            <a:pPr lvl="2"/>
            <a:r>
              <a:rPr lang="en-US" sz="3200" dirty="0"/>
              <a:t> </a:t>
            </a:r>
            <a:r>
              <a:rPr lang="en-US" sz="3200" dirty="0" smtClean="0"/>
              <a:t>  Pairwise</a:t>
            </a:r>
            <a:r>
              <a:rPr lang="en-US" sz="4000" dirty="0" smtClean="0"/>
              <a:t> </a:t>
            </a:r>
            <a:r>
              <a:rPr lang="en-US" sz="3200" dirty="0" smtClean="0"/>
              <a:t>sequence alignment </a:t>
            </a:r>
            <a:endParaRPr lang="en-US" sz="4000" dirty="0" smtClean="0"/>
          </a:p>
          <a:p>
            <a:pPr lvl="2"/>
            <a:r>
              <a:rPr lang="en-US" sz="3200" dirty="0"/>
              <a:t> </a:t>
            </a:r>
            <a:r>
              <a:rPr lang="en-US" sz="3200" dirty="0" smtClean="0"/>
              <a:t>  Multiple </a:t>
            </a:r>
            <a:r>
              <a:rPr lang="en-US" sz="3200" dirty="0"/>
              <a:t>sequence </a:t>
            </a:r>
            <a:r>
              <a:rPr lang="en-US" sz="3200" dirty="0" smtClean="0"/>
              <a:t>alignment (MSA)</a:t>
            </a:r>
          </a:p>
          <a:p>
            <a:pPr lvl="2"/>
            <a:endParaRPr lang="en-US" sz="3200" dirty="0"/>
          </a:p>
          <a:p>
            <a:pPr marL="914400" lvl="2" indent="0">
              <a:buNone/>
            </a:pPr>
            <a:endParaRPr lang="en-US" dirty="0" smtClean="0"/>
          </a:p>
        </p:txBody>
      </p:sp>
      <p:sp>
        <p:nvSpPr>
          <p:cNvPr id="4" name="Slide Number Placeholder 3"/>
          <p:cNvSpPr>
            <a:spLocks noGrp="1"/>
          </p:cNvSpPr>
          <p:nvPr>
            <p:ph type="sldNum" sz="quarter" idx="12"/>
          </p:nvPr>
        </p:nvSpPr>
        <p:spPr/>
        <p:txBody>
          <a:bodyPr/>
          <a:lstStyle/>
          <a:p>
            <a:fld id="{A2BEAC4C-2FC3-456B-B4D2-6188E0CCEAB7}" type="slidenum">
              <a:rPr lang="en-US" smtClean="0"/>
              <a:t>23</a:t>
            </a:fld>
            <a:endParaRPr lang="en-US"/>
          </a:p>
        </p:txBody>
      </p:sp>
    </p:spTree>
    <p:extLst>
      <p:ext uri="{BB962C8B-B14F-4D97-AF65-F5344CB8AC3E}">
        <p14:creationId xmlns:p14="http://schemas.microsoft.com/office/powerpoint/2010/main" val="42612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4400" b="1" i="1" dirty="0" smtClean="0"/>
              <a:t>Pairwise</a:t>
            </a:r>
            <a:r>
              <a:rPr lang="en-US" sz="5400" b="1" i="1" dirty="0" smtClean="0"/>
              <a:t> </a:t>
            </a:r>
            <a:r>
              <a:rPr lang="en-US" sz="4400" b="1" i="1" dirty="0" smtClean="0"/>
              <a:t>sequence alignment</a:t>
            </a:r>
            <a:endParaRPr lang="en-US" sz="2800" b="1" i="1" dirty="0"/>
          </a:p>
        </p:txBody>
      </p:sp>
      <p:sp>
        <p:nvSpPr>
          <p:cNvPr id="3" name="Content Placeholder 2"/>
          <p:cNvSpPr>
            <a:spLocks noGrp="1"/>
          </p:cNvSpPr>
          <p:nvPr>
            <p:ph idx="1"/>
          </p:nvPr>
        </p:nvSpPr>
        <p:spPr/>
        <p:txBody>
          <a:bodyPr>
            <a:normAutofit/>
          </a:bodyPr>
          <a:lstStyle/>
          <a:p>
            <a:pPr marL="0" indent="0">
              <a:buNone/>
            </a:pPr>
            <a:r>
              <a:rPr lang="en-US" b="1" dirty="0"/>
              <a:t>What is Pairwise Sequence Alignment?</a:t>
            </a:r>
          </a:p>
          <a:p>
            <a:pPr algn="just"/>
            <a:r>
              <a:rPr lang="en-US" sz="2400" b="1" dirty="0"/>
              <a:t>Pairwise sequence alignment</a:t>
            </a:r>
            <a:r>
              <a:rPr lang="en-US" sz="2400" dirty="0"/>
              <a:t> is one form of sequence alignment technique, where we compare only </a:t>
            </a:r>
            <a:r>
              <a:rPr lang="en-US" sz="2400" b="1" i="1" dirty="0"/>
              <a:t>two sequences</a:t>
            </a:r>
            <a:r>
              <a:rPr lang="en-US" sz="2400" dirty="0" smtClean="0"/>
              <a:t>.</a:t>
            </a:r>
          </a:p>
          <a:p>
            <a:pPr algn="just"/>
            <a:r>
              <a:rPr lang="en-US" sz="2400" dirty="0" smtClean="0"/>
              <a:t> </a:t>
            </a:r>
            <a:r>
              <a:rPr lang="en-US" sz="2400" dirty="0"/>
              <a:t>This process involves finding the optimal alignment between the two sequences, scoring </a:t>
            </a:r>
            <a:r>
              <a:rPr lang="en-US" sz="2400" dirty="0" smtClean="0"/>
              <a:t>based </a:t>
            </a:r>
            <a:r>
              <a:rPr lang="en-US" sz="2400" dirty="0"/>
              <a:t>on their similarity (how similar they are) or distance (how different they are), and then assessing the significance of this score</a:t>
            </a:r>
            <a:r>
              <a:rPr lang="en-US" sz="2400" dirty="0" smtClean="0"/>
              <a:t>.</a:t>
            </a:r>
          </a:p>
          <a:p>
            <a:pPr algn="just"/>
            <a:r>
              <a:rPr lang="en-US" sz="2400" dirty="0" smtClean="0"/>
              <a:t>Example:</a:t>
            </a:r>
            <a:endParaRPr lang="en-US" sz="2400"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572000"/>
            <a:ext cx="45434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BEAC4C-2FC3-456B-B4D2-6188E0CCEAB7}" type="slidenum">
              <a:rPr lang="en-US" smtClean="0"/>
              <a:t>24</a:t>
            </a:fld>
            <a:endParaRPr lang="en-US"/>
          </a:p>
        </p:txBody>
      </p:sp>
    </p:spTree>
    <p:extLst>
      <p:ext uri="{BB962C8B-B14F-4D97-AF65-F5344CB8AC3E}">
        <p14:creationId xmlns:p14="http://schemas.microsoft.com/office/powerpoint/2010/main" val="156885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Pairwise</a:t>
            </a:r>
            <a:r>
              <a:rPr lang="en-US" sz="5400" b="1" i="1" dirty="0"/>
              <a:t> </a:t>
            </a:r>
            <a:r>
              <a:rPr lang="en-US" b="1" i="1" dirty="0"/>
              <a:t>sequence alignment</a:t>
            </a:r>
          </a:p>
        </p:txBody>
      </p:sp>
      <p:sp>
        <p:nvSpPr>
          <p:cNvPr id="3" name="Content Placeholder 2"/>
          <p:cNvSpPr>
            <a:spLocks noGrp="1"/>
          </p:cNvSpPr>
          <p:nvPr>
            <p:ph idx="1"/>
          </p:nvPr>
        </p:nvSpPr>
        <p:spPr/>
        <p:txBody>
          <a:bodyPr/>
          <a:lstStyle/>
          <a:p>
            <a:pPr algn="just"/>
            <a:r>
              <a:rPr lang="en-US" dirty="0" smtClean="0"/>
              <a:t>The </a:t>
            </a:r>
            <a:r>
              <a:rPr lang="en-US" dirty="0"/>
              <a:t>three primary methods of producing </a:t>
            </a:r>
            <a:r>
              <a:rPr lang="en-US" dirty="0" smtClean="0"/>
              <a:t> pairwise </a:t>
            </a:r>
            <a:r>
              <a:rPr lang="en-US" dirty="0"/>
              <a:t>alignments </a:t>
            </a:r>
            <a:r>
              <a:rPr lang="en-US" dirty="0" smtClean="0"/>
              <a:t>are:</a:t>
            </a:r>
          </a:p>
          <a:p>
            <a:pPr lvl="1">
              <a:buFont typeface="Arial" pitchFamily="34" charset="0"/>
              <a:buChar char="•"/>
            </a:pPr>
            <a:r>
              <a:rPr lang="en-US" dirty="0" smtClean="0"/>
              <a:t>	Dot-matrix </a:t>
            </a:r>
            <a:r>
              <a:rPr lang="en-US" dirty="0"/>
              <a:t>methods, </a:t>
            </a:r>
            <a:endParaRPr lang="en-US" dirty="0" smtClean="0"/>
          </a:p>
          <a:p>
            <a:pPr lvl="1">
              <a:buFont typeface="Arial" pitchFamily="34" charset="0"/>
              <a:buChar char="•"/>
            </a:pPr>
            <a:r>
              <a:rPr lang="en-US" dirty="0" smtClean="0"/>
              <a:t>  Dynamic </a:t>
            </a:r>
            <a:r>
              <a:rPr lang="en-US" dirty="0"/>
              <a:t>programming, and </a:t>
            </a:r>
            <a:endParaRPr lang="en-US" dirty="0" smtClean="0"/>
          </a:p>
          <a:p>
            <a:pPr lvl="1">
              <a:buFont typeface="Arial" pitchFamily="34" charset="0"/>
              <a:buChar char="•"/>
            </a:pPr>
            <a:r>
              <a:rPr lang="en-US" dirty="0" smtClean="0"/>
              <a:t>  Word methods</a:t>
            </a:r>
          </a:p>
          <a:p>
            <a:pPr lvl="1">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fld id="{A2BEAC4C-2FC3-456B-B4D2-6188E0CCEAB7}" type="slidenum">
              <a:rPr lang="en-US" smtClean="0"/>
              <a:t>25</a:t>
            </a:fld>
            <a:endParaRPr lang="en-US"/>
          </a:p>
        </p:txBody>
      </p:sp>
    </p:spTree>
    <p:extLst>
      <p:ext uri="{BB962C8B-B14F-4D97-AF65-F5344CB8AC3E}">
        <p14:creationId xmlns:p14="http://schemas.microsoft.com/office/powerpoint/2010/main" val="35130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iterate type="lt">
                                    <p:tmPct val="10000"/>
                                  </p:iterate>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Dot-matrix </a:t>
            </a:r>
            <a:r>
              <a:rPr lang="en-US" b="1" i="1" dirty="0" smtClean="0"/>
              <a:t>methods</a:t>
            </a:r>
            <a:endParaRPr lang="en-US" b="1" i="1" dirty="0"/>
          </a:p>
        </p:txBody>
      </p:sp>
      <p:sp>
        <p:nvSpPr>
          <p:cNvPr id="3" name="Content Placeholder 2"/>
          <p:cNvSpPr>
            <a:spLocks noGrp="1"/>
          </p:cNvSpPr>
          <p:nvPr>
            <p:ph idx="1"/>
          </p:nvPr>
        </p:nvSpPr>
        <p:spPr>
          <a:xfrm>
            <a:off x="457200" y="1600200"/>
            <a:ext cx="8229600" cy="4876800"/>
          </a:xfrm>
        </p:spPr>
        <p:txBody>
          <a:bodyPr>
            <a:noAutofit/>
          </a:bodyPr>
          <a:lstStyle/>
          <a:p>
            <a:pPr algn="just"/>
            <a:r>
              <a:rPr lang="en-US" sz="2400" dirty="0" smtClean="0"/>
              <a:t>A </a:t>
            </a:r>
            <a:r>
              <a:rPr lang="en-US" sz="2400" dirty="0"/>
              <a:t>dot matrix analysis is a method for comparing two sequences to look for possible alignment (Gibbs and McIntyre 1970)</a:t>
            </a:r>
          </a:p>
          <a:p>
            <a:pPr algn="just"/>
            <a:r>
              <a:rPr lang="en-US" sz="2400" dirty="0" smtClean="0"/>
              <a:t>One </a:t>
            </a:r>
            <a:r>
              <a:rPr lang="en-US" sz="2400" dirty="0"/>
              <a:t>sequence (A) is listed across the top of the matrix and the other (B) is listed down the left side</a:t>
            </a:r>
          </a:p>
          <a:p>
            <a:pPr algn="just"/>
            <a:r>
              <a:rPr lang="en-US" sz="2400" dirty="0" smtClean="0"/>
              <a:t>Starting </a:t>
            </a:r>
            <a:r>
              <a:rPr lang="en-US" sz="2400" dirty="0"/>
              <a:t>from the first character in B, one moves across the page keeping in the first row and placing a dot in many column where the character in A is the same</a:t>
            </a:r>
          </a:p>
          <a:p>
            <a:pPr algn="just"/>
            <a:r>
              <a:rPr lang="en-US" sz="2400" dirty="0" smtClean="0"/>
              <a:t>The </a:t>
            </a:r>
            <a:r>
              <a:rPr lang="en-US" sz="2400" dirty="0"/>
              <a:t>process is continued until all possible comparisons between A and B are made </a:t>
            </a:r>
          </a:p>
          <a:p>
            <a:pPr algn="just"/>
            <a:r>
              <a:rPr lang="en-US" sz="2400" dirty="0" smtClean="0"/>
              <a:t>Any </a:t>
            </a:r>
            <a:r>
              <a:rPr lang="en-US" sz="2400" dirty="0"/>
              <a:t>region of similarity is revealed by a diagonal row of dots</a:t>
            </a:r>
          </a:p>
          <a:p>
            <a:pPr algn="just"/>
            <a:r>
              <a:rPr lang="en-US" sz="2400" dirty="0" smtClean="0"/>
              <a:t>Isolated </a:t>
            </a:r>
            <a:r>
              <a:rPr lang="en-US" sz="2400" dirty="0"/>
              <a:t>dots not on diagonal represent random matches</a:t>
            </a:r>
          </a:p>
          <a:p>
            <a:pPr marL="0" indent="0" algn="just">
              <a:buNone/>
            </a:pPr>
            <a:endParaRPr lang="en-US" sz="2400" dirty="0"/>
          </a:p>
        </p:txBody>
      </p:sp>
      <p:sp>
        <p:nvSpPr>
          <p:cNvPr id="4" name="Slide Number Placeholder 3"/>
          <p:cNvSpPr>
            <a:spLocks noGrp="1"/>
          </p:cNvSpPr>
          <p:nvPr>
            <p:ph type="sldNum" sz="quarter" idx="12"/>
          </p:nvPr>
        </p:nvSpPr>
        <p:spPr/>
        <p:txBody>
          <a:bodyPr/>
          <a:lstStyle/>
          <a:p>
            <a:fld id="{A2BEAC4C-2FC3-456B-B4D2-6188E0CCEAB7}" type="slidenum">
              <a:rPr lang="en-US" smtClean="0"/>
              <a:t>26</a:t>
            </a:fld>
            <a:endParaRPr lang="en-US"/>
          </a:p>
        </p:txBody>
      </p:sp>
    </p:spTree>
    <p:extLst>
      <p:ext uri="{BB962C8B-B14F-4D97-AF65-F5344CB8AC3E}">
        <p14:creationId xmlns:p14="http://schemas.microsoft.com/office/powerpoint/2010/main" val="172788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1" dirty="0"/>
              <a:t>Sequence comparison with dot </a:t>
            </a:r>
            <a:r>
              <a:rPr lang="en-US" b="1" i="1" dirty="0" smtClean="0"/>
              <a:t>matrices</a:t>
            </a:r>
            <a:endParaRPr lang="en-US" b="1" i="1" dirty="0"/>
          </a:p>
        </p:txBody>
      </p:sp>
      <p:sp>
        <p:nvSpPr>
          <p:cNvPr id="3" name="Content Placeholder 2"/>
          <p:cNvSpPr>
            <a:spLocks noGrp="1"/>
          </p:cNvSpPr>
          <p:nvPr>
            <p:ph idx="1"/>
          </p:nvPr>
        </p:nvSpPr>
        <p:spPr/>
        <p:txBody>
          <a:bodyPr>
            <a:normAutofit/>
          </a:bodyPr>
          <a:lstStyle/>
          <a:p>
            <a:pPr algn="just"/>
            <a:r>
              <a:rPr lang="en-US" sz="2800" b="1" dirty="0" smtClean="0"/>
              <a:t>Basic </a:t>
            </a:r>
            <a:r>
              <a:rPr lang="en-US" sz="2800" b="1" dirty="0"/>
              <a:t>Method: </a:t>
            </a:r>
            <a:r>
              <a:rPr lang="en-US" sz="2800" dirty="0"/>
              <a:t>For two sequences of lengths M and N, lay out an M by N grid (matrix) with one sequence across the top and one sequence down the left side. For each position in the grid, compare the sequence elements at the top (column) and to the left (row). If and only if they are the same, place a dot at that position.</a:t>
            </a:r>
          </a:p>
          <a:p>
            <a:pPr marL="0" indent="0" algn="just">
              <a:buNone/>
            </a:pP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27</a:t>
            </a:fld>
            <a:endParaRPr lang="en-US"/>
          </a:p>
        </p:txBody>
      </p:sp>
    </p:spTree>
    <p:extLst>
      <p:ext uri="{BB962C8B-B14F-4D97-AF65-F5344CB8AC3E}">
        <p14:creationId xmlns:p14="http://schemas.microsoft.com/office/powerpoint/2010/main" val="72590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Autofit/>
          </a:bodyPr>
          <a:lstStyle/>
          <a:p>
            <a:pPr algn="l"/>
            <a:r>
              <a:rPr lang="en-US" sz="2800" dirty="0" smtClean="0"/>
              <a:t>Sequence 1:   </a:t>
            </a:r>
            <a:r>
              <a:rPr lang="en-US" sz="2800" b="1" dirty="0" err="1" smtClean="0"/>
              <a:t>abcdaefghbijklcmnopd</a:t>
            </a:r>
            <a:r>
              <a:rPr lang="en-US" sz="2800" b="1" dirty="0" smtClean="0"/>
              <a:t>   </a:t>
            </a:r>
            <a:r>
              <a:rPr lang="en-US" sz="2800" dirty="0" smtClean="0"/>
              <a:t>vs</a:t>
            </a:r>
            <a:r>
              <a:rPr lang="en-US" sz="2800" dirty="0"/>
              <a:t>. </a:t>
            </a:r>
            <a:r>
              <a:rPr lang="en-US" sz="2800" dirty="0" smtClean="0"/>
              <a:t> </a:t>
            </a:r>
            <a:r>
              <a:rPr lang="en-US" sz="2800" dirty="0"/>
              <a:t/>
            </a:r>
            <a:br>
              <a:rPr lang="en-US" sz="2800" dirty="0"/>
            </a:br>
            <a:r>
              <a:rPr lang="en-US" sz="2800" dirty="0" smtClean="0"/>
              <a:t>Sequence 2:   </a:t>
            </a:r>
            <a:r>
              <a:rPr lang="en-US" sz="2800" b="1" dirty="0" err="1" smtClean="0"/>
              <a:t>abcdaefghbijklcmnopd</a:t>
            </a:r>
            <a:r>
              <a:rPr lang="en-US" sz="2800" b="1" dirty="0" smtClean="0"/>
              <a:t> </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858000" cy="487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BEAC4C-2FC3-456B-B4D2-6188E0CCEAB7}" type="slidenum">
              <a:rPr lang="en-US" smtClean="0"/>
              <a:t>28</a:t>
            </a:fld>
            <a:endParaRPr lang="en-US"/>
          </a:p>
        </p:txBody>
      </p:sp>
    </p:spTree>
    <p:extLst>
      <p:ext uri="{BB962C8B-B14F-4D97-AF65-F5344CB8AC3E}">
        <p14:creationId xmlns:p14="http://schemas.microsoft.com/office/powerpoint/2010/main" val="244280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1+#ppt_w/2"/>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Interpretation of dot </a:t>
            </a:r>
            <a:r>
              <a:rPr lang="en-US" b="1" i="1" dirty="0" smtClean="0"/>
              <a:t>matrices</a:t>
            </a:r>
            <a:endParaRPr lang="en-US" b="1" i="1" dirty="0"/>
          </a:p>
        </p:txBody>
      </p:sp>
      <p:sp>
        <p:nvSpPr>
          <p:cNvPr id="3" name="Content Placeholder 2"/>
          <p:cNvSpPr>
            <a:spLocks noGrp="1"/>
          </p:cNvSpPr>
          <p:nvPr>
            <p:ph idx="1"/>
          </p:nvPr>
        </p:nvSpPr>
        <p:spPr/>
        <p:txBody>
          <a:bodyPr>
            <a:normAutofit/>
          </a:bodyPr>
          <a:lstStyle/>
          <a:p>
            <a:pPr algn="just"/>
            <a:r>
              <a:rPr lang="en-US" sz="2800" dirty="0" smtClean="0"/>
              <a:t>Regions </a:t>
            </a:r>
            <a:r>
              <a:rPr lang="en-US" sz="2800" dirty="0"/>
              <a:t>of similarity appear as diagonal runs of </a:t>
            </a:r>
            <a:r>
              <a:rPr lang="en-US" sz="2800" dirty="0" smtClean="0"/>
              <a:t>dots</a:t>
            </a:r>
          </a:p>
          <a:p>
            <a:pPr marL="0" indent="0" algn="just">
              <a:buNone/>
            </a:pPr>
            <a:endParaRPr lang="en-US" sz="2800" dirty="0"/>
          </a:p>
          <a:p>
            <a:pPr algn="just"/>
            <a:r>
              <a:rPr lang="en-US" sz="2800" dirty="0"/>
              <a:t>Reverse diagonals (perpendicular to diagonal) indicate </a:t>
            </a:r>
            <a:r>
              <a:rPr lang="en-US" sz="2800" dirty="0" smtClean="0"/>
              <a:t>inversions</a:t>
            </a:r>
          </a:p>
          <a:p>
            <a:pPr marL="0" indent="0" algn="just">
              <a:buNone/>
            </a:pPr>
            <a:endParaRPr lang="en-US" sz="2800" dirty="0"/>
          </a:p>
          <a:p>
            <a:pPr algn="just"/>
            <a:r>
              <a:rPr lang="en-US" sz="2800" dirty="0"/>
              <a:t>Reverse diagonals crossing diagonals (</a:t>
            </a:r>
            <a:r>
              <a:rPr lang="en-US" sz="2800" dirty="0" err="1"/>
              <a:t>Xs</a:t>
            </a:r>
            <a:r>
              <a:rPr lang="en-US" sz="2800" dirty="0"/>
              <a:t>) indicate palindromes</a:t>
            </a:r>
          </a:p>
          <a:p>
            <a:pPr algn="just"/>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29</a:t>
            </a:fld>
            <a:endParaRPr lang="en-US"/>
          </a:p>
        </p:txBody>
      </p:sp>
    </p:spTree>
    <p:extLst>
      <p:ext uri="{BB962C8B-B14F-4D97-AF65-F5344CB8AC3E}">
        <p14:creationId xmlns:p14="http://schemas.microsoft.com/office/powerpoint/2010/main" val="24399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b="1" i="1" dirty="0"/>
              <a:t>Sequence </a:t>
            </a:r>
            <a:r>
              <a:rPr lang="en-US" b="1" i="1" dirty="0" smtClean="0"/>
              <a:t>Alignment</a:t>
            </a:r>
            <a:endParaRPr lang="en-US" i="1" dirty="0"/>
          </a:p>
        </p:txBody>
      </p:sp>
      <p:sp>
        <p:nvSpPr>
          <p:cNvPr id="3" name="Content Placeholder 2"/>
          <p:cNvSpPr>
            <a:spLocks noGrp="1"/>
          </p:cNvSpPr>
          <p:nvPr>
            <p:ph idx="1"/>
          </p:nvPr>
        </p:nvSpPr>
        <p:spPr>
          <a:xfrm>
            <a:off x="457200" y="1371600"/>
            <a:ext cx="8305800" cy="5181600"/>
          </a:xfrm>
        </p:spPr>
        <p:txBody>
          <a:bodyPr>
            <a:normAutofit/>
          </a:bodyPr>
          <a:lstStyle/>
          <a:p>
            <a:pPr algn="just"/>
            <a:r>
              <a:rPr lang="en-US" sz="2800" dirty="0">
                <a:latin typeface="Arial" pitchFamily="34" charset="0"/>
                <a:cs typeface="Arial" pitchFamily="34" charset="0"/>
              </a:rPr>
              <a:t>In bioinformatics, a sequence alignment is a way of arranging the sequences of </a:t>
            </a:r>
            <a:r>
              <a:rPr lang="en-US" sz="2800" dirty="0">
                <a:solidFill>
                  <a:schemeClr val="accent2">
                    <a:lumMod val="75000"/>
                  </a:schemeClr>
                </a:solidFill>
                <a:latin typeface="Arial" pitchFamily="34" charset="0"/>
                <a:cs typeface="Arial" pitchFamily="34" charset="0"/>
              </a:rPr>
              <a:t>DNA, RNA</a:t>
            </a:r>
            <a:r>
              <a:rPr lang="en-US" sz="2800" dirty="0">
                <a:latin typeface="Arial" pitchFamily="34" charset="0"/>
                <a:cs typeface="Arial" pitchFamily="34" charset="0"/>
              </a:rPr>
              <a:t>, or </a:t>
            </a:r>
            <a:r>
              <a:rPr lang="en-US" sz="2800" dirty="0">
                <a:solidFill>
                  <a:schemeClr val="accent2">
                    <a:lumMod val="75000"/>
                  </a:schemeClr>
                </a:solidFill>
                <a:latin typeface="Arial" pitchFamily="34" charset="0"/>
                <a:cs typeface="Arial" pitchFamily="34" charset="0"/>
              </a:rPr>
              <a:t>protein</a:t>
            </a:r>
            <a:r>
              <a:rPr lang="en-US" sz="2800" dirty="0">
                <a:latin typeface="Arial" pitchFamily="34" charset="0"/>
                <a:cs typeface="Arial" pitchFamily="34" charset="0"/>
              </a:rPr>
              <a:t> to identify regions of similarity that may be a consequence of functional, structural, or evolutionary </a:t>
            </a:r>
            <a:r>
              <a:rPr lang="en-US" sz="2800" dirty="0" smtClean="0">
                <a:latin typeface="Arial" pitchFamily="34" charset="0"/>
                <a:cs typeface="Arial" pitchFamily="34" charset="0"/>
              </a:rPr>
              <a:t>relationships </a:t>
            </a:r>
            <a:r>
              <a:rPr lang="en-US" sz="2800" dirty="0">
                <a:latin typeface="Arial" pitchFamily="34" charset="0"/>
                <a:cs typeface="Arial" pitchFamily="34" charset="0"/>
              </a:rPr>
              <a:t>between the </a:t>
            </a:r>
            <a:r>
              <a:rPr lang="en-US" sz="2800" dirty="0" smtClean="0">
                <a:latin typeface="Arial" pitchFamily="34" charset="0"/>
                <a:cs typeface="Arial" pitchFamily="34" charset="0"/>
              </a:rPr>
              <a:t>sequences.</a:t>
            </a:r>
          </a:p>
          <a:p>
            <a:pPr marL="0" indent="0" algn="just">
              <a:buNone/>
            </a:pPr>
            <a:endParaRPr lang="en-US" sz="2800" dirty="0" smtClean="0">
              <a:latin typeface="Arial" pitchFamily="34" charset="0"/>
              <a:cs typeface="Arial" pitchFamily="34" charset="0"/>
            </a:endParaRPr>
          </a:p>
          <a:p>
            <a:pPr algn="just"/>
            <a:r>
              <a:rPr lang="en-US" sz="2800" dirty="0">
                <a:latin typeface="Arial" charset="0"/>
              </a:rPr>
              <a:t>Alignments are useful organizing tools because they provide pictorial representation of similarity / homology in the protein or nucleic acid </a:t>
            </a:r>
            <a:r>
              <a:rPr lang="en-US" sz="2800" dirty="0" smtClean="0">
                <a:latin typeface="Arial" charset="0"/>
              </a:rPr>
              <a:t>sequences</a:t>
            </a:r>
            <a:r>
              <a:rPr lang="en-US" sz="2800" dirty="0">
                <a:latin typeface="Arial" charset="0"/>
              </a:rPr>
              <a:t>. </a:t>
            </a:r>
            <a:endParaRPr lang="en-US" sz="2800" dirty="0" smtClean="0">
              <a:latin typeface="Arial" charset="0"/>
            </a:endParaRPr>
          </a:p>
          <a:p>
            <a:pPr algn="just"/>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3</a:t>
            </a:fld>
            <a:endParaRPr lang="en-US"/>
          </a:p>
        </p:txBody>
      </p:sp>
    </p:spTree>
    <p:extLst>
      <p:ext uri="{BB962C8B-B14F-4D97-AF65-F5344CB8AC3E}">
        <p14:creationId xmlns:p14="http://schemas.microsoft.com/office/powerpoint/2010/main" val="366606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iterate type="wd">
                                    <p:tmPct val="5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iterate type="wd">
                                    <p:tmPct val="5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Dynamic programming</a:t>
            </a:r>
          </a:p>
        </p:txBody>
      </p:sp>
      <p:sp>
        <p:nvSpPr>
          <p:cNvPr id="3" name="Content Placeholder 2"/>
          <p:cNvSpPr>
            <a:spLocks noGrp="1"/>
          </p:cNvSpPr>
          <p:nvPr>
            <p:ph idx="1"/>
          </p:nvPr>
        </p:nvSpPr>
        <p:spPr>
          <a:xfrm>
            <a:off x="457200" y="1600200"/>
            <a:ext cx="8305800" cy="4525963"/>
          </a:xfrm>
        </p:spPr>
        <p:txBody>
          <a:bodyPr>
            <a:normAutofit/>
          </a:bodyPr>
          <a:lstStyle/>
          <a:p>
            <a:pPr marL="0" indent="0" algn="just">
              <a:buNone/>
            </a:pPr>
            <a:r>
              <a:rPr lang="en-US" sz="2800" dirty="0"/>
              <a:t>The technique of dynamic programming can be applied to </a:t>
            </a:r>
            <a:r>
              <a:rPr lang="en-US" sz="2800" dirty="0" smtClean="0"/>
              <a:t>produce:</a:t>
            </a:r>
          </a:p>
          <a:p>
            <a:pPr marL="0" indent="0" algn="just">
              <a:buNone/>
            </a:pPr>
            <a:endParaRPr lang="en-US" sz="2800" dirty="0" smtClean="0"/>
          </a:p>
          <a:p>
            <a:pPr lvl="1" algn="just"/>
            <a:r>
              <a:rPr lang="en-US" sz="2400" dirty="0"/>
              <a:t>	</a:t>
            </a:r>
            <a:r>
              <a:rPr lang="en-US" sz="2400" dirty="0" smtClean="0"/>
              <a:t>Global </a:t>
            </a:r>
            <a:r>
              <a:rPr lang="en-US" sz="2400" dirty="0"/>
              <a:t>alignments via the </a:t>
            </a:r>
            <a:r>
              <a:rPr lang="en-US" sz="2400" b="1" dirty="0"/>
              <a:t>Needleman-</a:t>
            </a:r>
            <a:r>
              <a:rPr lang="en-US" sz="2400" b="1" dirty="0" err="1"/>
              <a:t>Wunsch</a:t>
            </a:r>
            <a:r>
              <a:rPr lang="en-US" sz="2400" b="1" dirty="0"/>
              <a:t> </a:t>
            </a:r>
            <a:r>
              <a:rPr lang="en-US" sz="2400" b="1" dirty="0" smtClean="0"/>
              <a:t>algorithm</a:t>
            </a:r>
            <a:r>
              <a:rPr lang="en-US" sz="2400" dirty="0"/>
              <a:t>, </a:t>
            </a:r>
            <a:endParaRPr lang="en-US" sz="2400" dirty="0" smtClean="0"/>
          </a:p>
          <a:p>
            <a:pPr marL="457200" lvl="1" indent="0" algn="just">
              <a:buNone/>
            </a:pPr>
            <a:endParaRPr lang="en-US" sz="2400" dirty="0" smtClean="0"/>
          </a:p>
          <a:p>
            <a:pPr lvl="1" algn="just"/>
            <a:r>
              <a:rPr lang="en-US" sz="2400" dirty="0"/>
              <a:t> </a:t>
            </a:r>
            <a:r>
              <a:rPr lang="en-US" sz="2400" dirty="0" smtClean="0"/>
              <a:t>  Local </a:t>
            </a:r>
            <a:r>
              <a:rPr lang="en-US" sz="2400" dirty="0"/>
              <a:t>alignments via the </a:t>
            </a:r>
            <a:r>
              <a:rPr lang="en-US" sz="2400" b="1" dirty="0"/>
              <a:t>Smith-Waterman algorithm</a:t>
            </a:r>
            <a:r>
              <a:rPr lang="en-US" sz="2400" dirty="0"/>
              <a:t>.</a:t>
            </a:r>
          </a:p>
        </p:txBody>
      </p:sp>
      <p:sp>
        <p:nvSpPr>
          <p:cNvPr id="4" name="Slide Number Placeholder 3"/>
          <p:cNvSpPr>
            <a:spLocks noGrp="1"/>
          </p:cNvSpPr>
          <p:nvPr>
            <p:ph type="sldNum" sz="quarter" idx="12"/>
          </p:nvPr>
        </p:nvSpPr>
        <p:spPr/>
        <p:txBody>
          <a:bodyPr/>
          <a:lstStyle/>
          <a:p>
            <a:fld id="{A2BEAC4C-2FC3-456B-B4D2-6188E0CCEAB7}" type="slidenum">
              <a:rPr lang="en-US" smtClean="0"/>
              <a:t>30</a:t>
            </a:fld>
            <a:endParaRPr lang="en-US"/>
          </a:p>
        </p:txBody>
      </p:sp>
    </p:spTree>
    <p:extLst>
      <p:ext uri="{BB962C8B-B14F-4D97-AF65-F5344CB8AC3E}">
        <p14:creationId xmlns:p14="http://schemas.microsoft.com/office/powerpoint/2010/main" val="73465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Needleman-</a:t>
            </a:r>
            <a:r>
              <a:rPr lang="en-US" b="1" i="1" dirty="0" err="1"/>
              <a:t>Wunsch</a:t>
            </a:r>
            <a:r>
              <a:rPr lang="en-US" b="1" i="1" dirty="0"/>
              <a:t> algorithm</a:t>
            </a:r>
          </a:p>
        </p:txBody>
      </p:sp>
      <p:sp>
        <p:nvSpPr>
          <p:cNvPr id="3" name="Content Placeholder 2"/>
          <p:cNvSpPr>
            <a:spLocks noGrp="1"/>
          </p:cNvSpPr>
          <p:nvPr>
            <p:ph idx="1"/>
          </p:nvPr>
        </p:nvSpPr>
        <p:spPr/>
        <p:txBody>
          <a:bodyPr>
            <a:normAutofit/>
          </a:bodyPr>
          <a:lstStyle/>
          <a:p>
            <a:pPr algn="just"/>
            <a:r>
              <a:rPr lang="en-US" sz="2800" dirty="0" smtClean="0"/>
              <a:t>The problem of finding best possible alignment of two sequences is solved by Needleman-</a:t>
            </a:r>
            <a:r>
              <a:rPr lang="en-US" sz="2800" dirty="0" err="1" smtClean="0"/>
              <a:t>Wunsch</a:t>
            </a:r>
            <a:r>
              <a:rPr lang="en-US" sz="2800" dirty="0" smtClean="0"/>
              <a:t>.</a:t>
            </a:r>
          </a:p>
          <a:p>
            <a:pPr marL="0" indent="0" algn="just">
              <a:buNone/>
            </a:pPr>
            <a:endParaRPr lang="en-US" sz="2800" dirty="0" smtClean="0"/>
          </a:p>
          <a:p>
            <a:pPr algn="just"/>
            <a:r>
              <a:rPr lang="en-US" sz="2800" dirty="0" smtClean="0"/>
              <a:t>The algorithm was developed by Saul B. Needleman &amp; </a:t>
            </a:r>
            <a:r>
              <a:rPr lang="en-US" sz="2800" dirty="0" err="1" smtClean="0"/>
              <a:t>Christain</a:t>
            </a:r>
            <a:r>
              <a:rPr lang="en-US" sz="2800" dirty="0" smtClean="0"/>
              <a:t> D. </a:t>
            </a:r>
            <a:r>
              <a:rPr lang="en-US" sz="2800" dirty="0" err="1" smtClean="0"/>
              <a:t>Wunsch</a:t>
            </a:r>
            <a:r>
              <a:rPr lang="en-US" sz="2800" dirty="0" smtClean="0"/>
              <a:t> in 1970.</a:t>
            </a:r>
          </a:p>
          <a:p>
            <a:pPr marL="0" indent="0" algn="just">
              <a:buNone/>
            </a:pPr>
            <a:endParaRPr lang="en-US" sz="2800" dirty="0" smtClean="0"/>
          </a:p>
          <a:p>
            <a:pPr algn="just"/>
            <a:r>
              <a:rPr lang="en-US" sz="2800" dirty="0" smtClean="0"/>
              <a:t>It refers as optimal matching problem or global alignment.</a:t>
            </a: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31</a:t>
            </a:fld>
            <a:endParaRPr lang="en-US"/>
          </a:p>
        </p:txBody>
      </p:sp>
    </p:spTree>
    <p:extLst>
      <p:ext uri="{BB962C8B-B14F-4D97-AF65-F5344CB8AC3E}">
        <p14:creationId xmlns:p14="http://schemas.microsoft.com/office/powerpoint/2010/main" val="11426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Needleman-</a:t>
            </a:r>
            <a:r>
              <a:rPr lang="en-US" b="1" i="1" dirty="0" err="1"/>
              <a:t>Wunsch</a:t>
            </a:r>
            <a:r>
              <a:rPr lang="en-US" b="1" i="1" dirty="0"/>
              <a:t> algorithm</a:t>
            </a:r>
          </a:p>
        </p:txBody>
      </p:sp>
      <p:sp>
        <p:nvSpPr>
          <p:cNvPr id="3" name="Content Placeholder 2"/>
          <p:cNvSpPr>
            <a:spLocks noGrp="1"/>
          </p:cNvSpPr>
          <p:nvPr>
            <p:ph idx="1"/>
          </p:nvPr>
        </p:nvSpPr>
        <p:spPr/>
        <p:txBody>
          <a:bodyPr>
            <a:normAutofit/>
          </a:bodyPr>
          <a:lstStyle/>
          <a:p>
            <a:pPr marL="0" indent="0" algn="just">
              <a:buNone/>
            </a:pPr>
            <a:r>
              <a:rPr lang="en-US" sz="2800" dirty="0" smtClean="0"/>
              <a:t>We will have two matrices: the score matrix and trace back matrix of 2d representation.</a:t>
            </a:r>
          </a:p>
          <a:p>
            <a:pPr marL="0" indent="0" algn="just">
              <a:buNone/>
            </a:pPr>
            <a:r>
              <a:rPr lang="en-US" sz="2800" dirty="0" smtClean="0"/>
              <a:t>The </a:t>
            </a:r>
            <a:r>
              <a:rPr lang="en-US" sz="2800" dirty="0"/>
              <a:t>Needleman-</a:t>
            </a:r>
            <a:r>
              <a:rPr lang="en-US" sz="2800" dirty="0" err="1"/>
              <a:t>Wunsch</a:t>
            </a:r>
            <a:r>
              <a:rPr lang="en-US" sz="2800" dirty="0"/>
              <a:t> </a:t>
            </a:r>
            <a:r>
              <a:rPr lang="en-US" sz="2800" dirty="0" smtClean="0"/>
              <a:t>algorithm consists of three steps:</a:t>
            </a:r>
          </a:p>
          <a:p>
            <a:pPr marL="514350" indent="-514350" algn="just">
              <a:buAutoNum type="arabicPeriod"/>
            </a:pPr>
            <a:r>
              <a:rPr lang="en-US" sz="2800" dirty="0" smtClean="0"/>
              <a:t>Initialization of the score matrix</a:t>
            </a:r>
          </a:p>
          <a:p>
            <a:pPr marL="514350" indent="-514350" algn="just">
              <a:buAutoNum type="arabicPeriod"/>
            </a:pPr>
            <a:r>
              <a:rPr lang="en-US" sz="2800" dirty="0" smtClean="0"/>
              <a:t>Calculation of score and filling the trace-back matrix</a:t>
            </a:r>
          </a:p>
          <a:p>
            <a:pPr marL="514350" indent="-514350" algn="just">
              <a:buAutoNum type="arabicPeriod"/>
            </a:pPr>
            <a:r>
              <a:rPr lang="en-US" sz="2800" dirty="0" smtClean="0"/>
              <a:t>Deducing the alignment from the trace-back matrix.</a:t>
            </a: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32</a:t>
            </a:fld>
            <a:endParaRPr lang="en-US"/>
          </a:p>
        </p:txBody>
      </p:sp>
    </p:spTree>
    <p:extLst>
      <p:ext uri="{BB962C8B-B14F-4D97-AF65-F5344CB8AC3E}">
        <p14:creationId xmlns:p14="http://schemas.microsoft.com/office/powerpoint/2010/main" val="184947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1" dirty="0" smtClean="0"/>
              <a:t>Best possible alignment of two sequences</a:t>
            </a:r>
            <a:endParaRPr lang="en-US" b="1" i="1" dirty="0"/>
          </a:p>
        </p:txBody>
      </p:sp>
      <p:sp>
        <p:nvSpPr>
          <p:cNvPr id="3" name="Content Placeholder 2"/>
          <p:cNvSpPr>
            <a:spLocks noGrp="1"/>
          </p:cNvSpPr>
          <p:nvPr>
            <p:ph idx="1"/>
          </p:nvPr>
        </p:nvSpPr>
        <p:spPr>
          <a:xfrm>
            <a:off x="457200" y="1600200"/>
            <a:ext cx="8229600" cy="4724400"/>
          </a:xfrm>
        </p:spPr>
        <p:txBody>
          <a:bodyPr>
            <a:noAutofit/>
          </a:bodyPr>
          <a:lstStyle/>
          <a:p>
            <a:r>
              <a:rPr lang="en-US" sz="2800" dirty="0" smtClean="0"/>
              <a:t>The N-W algorithm is mathematically proven to find the best alignment of 2 sequences</a:t>
            </a:r>
          </a:p>
          <a:p>
            <a:r>
              <a:rPr lang="en-US" sz="2800" dirty="0" smtClean="0"/>
              <a:t>Which implies fewest number of mutation in two sequences</a:t>
            </a:r>
          </a:p>
          <a:p>
            <a:r>
              <a:rPr lang="en-US" sz="2800" dirty="0" smtClean="0"/>
              <a:t>N-W algorithm takes </a:t>
            </a:r>
            <a:r>
              <a:rPr lang="en-US" sz="2800" i="1" dirty="0" smtClean="0"/>
              <a:t>n</a:t>
            </a:r>
            <a:r>
              <a:rPr lang="en-US" sz="2800" i="1" baseline="30000" dirty="0" smtClean="0"/>
              <a:t>2</a:t>
            </a:r>
            <a:r>
              <a:rPr lang="en-US" sz="2800" dirty="0" smtClean="0"/>
              <a:t> to find best alignment of n letters 2 sequences</a:t>
            </a:r>
          </a:p>
          <a:p>
            <a:r>
              <a:rPr lang="en-US" sz="2800" dirty="0" smtClean="0"/>
              <a:t>Accessing all possible alignment one by one takes </a:t>
            </a:r>
            <a:r>
              <a:rPr lang="en-US" sz="2800" i="1" baseline="30000" dirty="0" smtClean="0"/>
              <a:t>2n</a:t>
            </a:r>
            <a:r>
              <a:rPr lang="en-US" sz="2800" i="1" dirty="0" smtClean="0"/>
              <a:t>C</a:t>
            </a:r>
            <a:r>
              <a:rPr lang="en-US" sz="2800" i="1" baseline="-25000" dirty="0" smtClean="0"/>
              <a:t>n</a:t>
            </a:r>
            <a:r>
              <a:rPr lang="en-US" sz="2800" dirty="0" smtClean="0"/>
              <a:t> , so </a:t>
            </a:r>
            <a:r>
              <a:rPr lang="en-US" sz="2800" i="1" dirty="0" smtClean="0"/>
              <a:t>n</a:t>
            </a:r>
            <a:r>
              <a:rPr lang="en-US" sz="2800" i="1" baseline="30000" dirty="0" smtClean="0"/>
              <a:t>2</a:t>
            </a:r>
            <a:r>
              <a:rPr lang="en-US" sz="2800" dirty="0" smtClean="0"/>
              <a:t> is much smaller</a:t>
            </a:r>
          </a:p>
          <a:p>
            <a:r>
              <a:rPr lang="en-US" sz="2800" dirty="0" smtClean="0"/>
              <a:t>The N-W algorithm is faster than accessing all possible alignment one-by-one.</a:t>
            </a:r>
          </a:p>
          <a:p>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33</a:t>
            </a:fld>
            <a:endParaRPr lang="en-US"/>
          </a:p>
        </p:txBody>
      </p:sp>
    </p:spTree>
    <p:extLst>
      <p:ext uri="{BB962C8B-B14F-4D97-AF65-F5344CB8AC3E}">
        <p14:creationId xmlns:p14="http://schemas.microsoft.com/office/powerpoint/2010/main" val="406711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How to find the best score using substitution matrix?</a:t>
            </a:r>
            <a:endParaRPr lang="en-US" b="1" i="1" dirty="0"/>
          </a:p>
        </p:txBody>
      </p:sp>
      <p:sp>
        <p:nvSpPr>
          <p:cNvPr id="3" name="Content Placeholder 2"/>
          <p:cNvSpPr>
            <a:spLocks noGrp="1"/>
          </p:cNvSpPr>
          <p:nvPr>
            <p:ph idx="1"/>
          </p:nvPr>
        </p:nvSpPr>
        <p:spPr>
          <a:xfrm>
            <a:off x="457200" y="1951037"/>
            <a:ext cx="8229600" cy="4525963"/>
          </a:xfrm>
        </p:spPr>
        <p:txBody>
          <a:bodyPr>
            <a:normAutofit/>
          </a:bodyPr>
          <a:lstStyle/>
          <a:p>
            <a:r>
              <a:rPr lang="en-US" sz="2800" dirty="0" smtClean="0"/>
              <a:t>A matrix D(i, j) indexed by residues of each sequence is built recursively, such that</a:t>
            </a:r>
          </a:p>
          <a:p>
            <a:pPr marL="0" indent="0">
              <a:buNone/>
            </a:pPr>
            <a:r>
              <a:rPr lang="en-US" sz="2800" dirty="0"/>
              <a:t>	</a:t>
            </a:r>
            <a:r>
              <a:rPr lang="en-US" sz="2800" dirty="0" smtClean="0"/>
              <a:t>D (i, j) = max  D(i-1, j-1) + s(xi, </a:t>
            </a:r>
            <a:r>
              <a:rPr lang="en-US" sz="2800" dirty="0" err="1" smtClean="0"/>
              <a:t>yj</a:t>
            </a:r>
            <a:r>
              <a:rPr lang="en-US" sz="2800" dirty="0" smtClean="0"/>
              <a:t>)</a:t>
            </a:r>
          </a:p>
          <a:p>
            <a:pPr marL="0" indent="0">
              <a:buNone/>
            </a:pPr>
            <a:r>
              <a:rPr lang="en-US" sz="2800" dirty="0"/>
              <a:t>	</a:t>
            </a:r>
            <a:r>
              <a:rPr lang="en-US" sz="2800" dirty="0" smtClean="0"/>
              <a:t>		     D(i-1</a:t>
            </a:r>
            <a:r>
              <a:rPr lang="en-US" sz="2800" dirty="0"/>
              <a:t>, </a:t>
            </a:r>
            <a:r>
              <a:rPr lang="en-US" sz="2800" dirty="0" smtClean="0"/>
              <a:t>j) + g</a:t>
            </a:r>
          </a:p>
          <a:p>
            <a:pPr marL="0" indent="0">
              <a:buNone/>
            </a:pPr>
            <a:r>
              <a:rPr lang="en-US" sz="2800" dirty="0"/>
              <a:t>	</a:t>
            </a:r>
            <a:r>
              <a:rPr lang="en-US" sz="2800" dirty="0" smtClean="0"/>
              <a:t>		     D(i, j-1) </a:t>
            </a:r>
            <a:r>
              <a:rPr lang="en-US" sz="2800" dirty="0"/>
              <a:t>+ </a:t>
            </a:r>
            <a:r>
              <a:rPr lang="en-US" sz="2800" dirty="0" smtClean="0"/>
              <a:t>g</a:t>
            </a:r>
          </a:p>
          <a:p>
            <a:r>
              <a:rPr lang="en-US" sz="2800" dirty="0" smtClean="0"/>
              <a:t>Here: s(i, j) is the substitution score for residues i and j, and is the gap penalty.</a:t>
            </a:r>
          </a:p>
          <a:p>
            <a:pPr marL="0" indent="0">
              <a:buNone/>
            </a:pPr>
            <a:endParaRPr lang="en-US" sz="2800" dirty="0"/>
          </a:p>
          <a:p>
            <a:pPr marL="0" indent="0">
              <a:buNone/>
            </a:pP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34</a:t>
            </a:fld>
            <a:endParaRPr lang="en-US"/>
          </a:p>
        </p:txBody>
      </p:sp>
    </p:spTree>
    <p:extLst>
      <p:ext uri="{BB962C8B-B14F-4D97-AF65-F5344CB8AC3E}">
        <p14:creationId xmlns:p14="http://schemas.microsoft.com/office/powerpoint/2010/main" val="305588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smtClean="0"/>
              <a:t>Demo for sequence alignment using N-W Alg.</a:t>
            </a:r>
            <a:endParaRPr lang="en-US" sz="3600" b="1"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7175352"/>
              </p:ext>
            </p:extLst>
          </p:nvPr>
        </p:nvGraphicFramePr>
        <p:xfrm>
          <a:off x="3962400" y="2057403"/>
          <a:ext cx="4876800" cy="4114795"/>
        </p:xfrm>
        <a:graphic>
          <a:graphicData uri="http://schemas.openxmlformats.org/drawingml/2006/table">
            <a:tbl>
              <a:tblPr firstRow="1" bandRow="1">
                <a:tableStyleId>{5C22544A-7EE6-4342-B048-85BDC9FD1C3A}</a:tableStyleId>
              </a:tblPr>
              <a:tblGrid>
                <a:gridCol w="487680"/>
                <a:gridCol w="487680"/>
                <a:gridCol w="487680"/>
                <a:gridCol w="487680"/>
                <a:gridCol w="487680"/>
                <a:gridCol w="487680"/>
                <a:gridCol w="487680"/>
                <a:gridCol w="487680"/>
                <a:gridCol w="487680"/>
                <a:gridCol w="487680"/>
              </a:tblGrid>
              <a:tr h="535937">
                <a:tc>
                  <a:txBody>
                    <a:bodyPr/>
                    <a:lstStyle/>
                    <a:p>
                      <a:pPr algn="ctr"/>
                      <a:endParaRPr lang="en-US" sz="2400" b="1" dirty="0">
                        <a:solidFill>
                          <a:srgbClr val="FF0000"/>
                        </a:solidFill>
                      </a:endParaRPr>
                    </a:p>
                  </a:txBody>
                  <a:tcPr/>
                </a:tc>
                <a:tc>
                  <a:txBody>
                    <a:bodyPr/>
                    <a:lstStyle/>
                    <a:p>
                      <a:pPr algn="ctr"/>
                      <a:r>
                        <a:rPr lang="en-US" sz="1800" b="1" dirty="0" smtClean="0"/>
                        <a:t>S</a:t>
                      </a:r>
                      <a:endParaRPr lang="en-US" sz="1800" b="1" dirty="0"/>
                    </a:p>
                  </a:txBody>
                  <a:tcPr/>
                </a:tc>
                <a:tc>
                  <a:txBody>
                    <a:bodyPr/>
                    <a:lstStyle/>
                    <a:p>
                      <a:pPr algn="ctr"/>
                      <a:r>
                        <a:rPr lang="en-US" b="1" dirty="0" smtClean="0"/>
                        <a:t>C</a:t>
                      </a:r>
                      <a:endParaRPr lang="en-US" b="1" dirty="0"/>
                    </a:p>
                  </a:txBody>
                  <a:tcPr/>
                </a:tc>
                <a:tc>
                  <a:txBody>
                    <a:bodyPr/>
                    <a:lstStyle/>
                    <a:p>
                      <a:pPr algn="ctr"/>
                      <a:r>
                        <a:rPr lang="en-US" b="1" dirty="0" smtClean="0"/>
                        <a:t>T</a:t>
                      </a:r>
                      <a:endParaRPr lang="en-US" b="1" dirty="0"/>
                    </a:p>
                  </a:txBody>
                  <a:tcPr/>
                </a:tc>
                <a:tc>
                  <a:txBody>
                    <a:bodyPr/>
                    <a:lstStyle/>
                    <a:p>
                      <a:pPr algn="ctr"/>
                      <a:r>
                        <a:rPr lang="en-US" b="1" dirty="0" smtClean="0"/>
                        <a:t>C</a:t>
                      </a:r>
                      <a:endParaRPr lang="en-US" b="1" dirty="0"/>
                    </a:p>
                  </a:txBody>
                  <a:tcPr/>
                </a:tc>
                <a:tc>
                  <a:txBody>
                    <a:bodyPr/>
                    <a:lstStyle/>
                    <a:p>
                      <a:pPr algn="ctr"/>
                      <a:r>
                        <a:rPr lang="en-US" b="1" dirty="0" smtClean="0"/>
                        <a:t>G</a:t>
                      </a:r>
                      <a:endParaRPr lang="en-US" b="1" dirty="0"/>
                    </a:p>
                  </a:txBody>
                  <a:tcPr/>
                </a:tc>
                <a:tc>
                  <a:txBody>
                    <a:bodyPr/>
                    <a:lstStyle/>
                    <a:p>
                      <a:pPr algn="ctr"/>
                      <a:r>
                        <a:rPr lang="en-US" b="1" dirty="0" smtClean="0"/>
                        <a:t>C</a:t>
                      </a:r>
                      <a:endParaRPr lang="en-US" b="1" dirty="0"/>
                    </a:p>
                  </a:txBody>
                  <a:tcPr/>
                </a:tc>
                <a:tc>
                  <a:txBody>
                    <a:bodyPr/>
                    <a:lstStyle/>
                    <a:p>
                      <a:pPr algn="ctr"/>
                      <a:r>
                        <a:rPr lang="en-US" b="1" dirty="0" smtClean="0"/>
                        <a:t>A</a:t>
                      </a:r>
                      <a:endParaRPr lang="en-US" b="1" dirty="0"/>
                    </a:p>
                  </a:txBody>
                  <a:tcPr/>
                </a:tc>
                <a:tc>
                  <a:txBody>
                    <a:bodyPr/>
                    <a:lstStyle/>
                    <a:p>
                      <a:pPr algn="ctr"/>
                      <a:r>
                        <a:rPr lang="en-US" b="1" dirty="0" smtClean="0"/>
                        <a:t>G</a:t>
                      </a:r>
                      <a:endParaRPr lang="en-US" b="1" dirty="0"/>
                    </a:p>
                  </a:txBody>
                  <a:tcPr/>
                </a:tc>
                <a:tc>
                  <a:txBody>
                    <a:bodyPr/>
                    <a:lstStyle/>
                    <a:p>
                      <a:pPr algn="ctr"/>
                      <a:r>
                        <a:rPr lang="en-US" b="1" dirty="0" smtClean="0"/>
                        <a:t>C</a:t>
                      </a:r>
                      <a:endParaRPr lang="en-US" b="1" dirty="0"/>
                    </a:p>
                  </a:txBody>
                  <a:tcPr/>
                </a:tc>
              </a:tr>
              <a:tr h="535937">
                <a:tc>
                  <a:txBody>
                    <a:bodyPr/>
                    <a:lstStyle/>
                    <a:p>
                      <a:pPr algn="ctr"/>
                      <a:r>
                        <a:rPr lang="en-US" sz="1800" b="1" dirty="0" smtClean="0">
                          <a:solidFill>
                            <a:srgbClr val="FF0000"/>
                          </a:solidFill>
                        </a:rPr>
                        <a:t>S</a:t>
                      </a:r>
                      <a:endParaRPr lang="en-US" sz="1800" b="1" dirty="0">
                        <a:solidFill>
                          <a:srgbClr val="FF0000"/>
                        </a:solidFill>
                      </a:endParaRPr>
                    </a:p>
                  </a:txBody>
                  <a:tcPr/>
                </a:tc>
                <a:tc>
                  <a:txBody>
                    <a:bodyPr/>
                    <a:lstStyle/>
                    <a:p>
                      <a:pPr algn="ctr"/>
                      <a:r>
                        <a:rPr lang="en-US" b="1" dirty="0" smtClean="0"/>
                        <a:t>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-20</a:t>
                      </a:r>
                      <a:endParaRPr lang="en-US" b="1" dirty="0"/>
                    </a:p>
                  </a:txBody>
                  <a:tcPr/>
                </a:tc>
                <a:tc>
                  <a:txBody>
                    <a:bodyPr/>
                    <a:lstStyle/>
                    <a:p>
                      <a:pPr algn="ctr"/>
                      <a:r>
                        <a:rPr lang="en-US" b="1" dirty="0" smtClean="0"/>
                        <a:t>-25</a:t>
                      </a:r>
                      <a:endParaRPr lang="en-US" b="1" dirty="0"/>
                    </a:p>
                  </a:txBody>
                  <a:tcPr/>
                </a:tc>
                <a:tc>
                  <a:txBody>
                    <a:bodyPr/>
                    <a:lstStyle/>
                    <a:p>
                      <a:pPr algn="ctr"/>
                      <a:r>
                        <a:rPr lang="en-US" b="1" dirty="0" smtClean="0"/>
                        <a:t>-30</a:t>
                      </a:r>
                      <a:endParaRPr lang="en-US" b="1" dirty="0"/>
                    </a:p>
                  </a:txBody>
                  <a:tcPr/>
                </a:tc>
                <a:tc>
                  <a:txBody>
                    <a:bodyPr/>
                    <a:lstStyle/>
                    <a:p>
                      <a:pPr algn="ctr"/>
                      <a:r>
                        <a:rPr lang="en-US" b="1" dirty="0" smtClean="0"/>
                        <a:t>-35</a:t>
                      </a:r>
                      <a:endParaRPr lang="en-US" b="1" dirty="0"/>
                    </a:p>
                  </a:txBody>
                  <a:tcPr/>
                </a:tc>
                <a:tc>
                  <a:txBody>
                    <a:bodyPr/>
                    <a:lstStyle/>
                    <a:p>
                      <a:pPr algn="ctr"/>
                      <a:r>
                        <a:rPr lang="en-US" b="1" dirty="0" smtClean="0"/>
                        <a:t>-40</a:t>
                      </a:r>
                      <a:endParaRPr lang="en-US" b="1" dirty="0"/>
                    </a:p>
                  </a:txBody>
                  <a:tcPr/>
                </a:tc>
              </a:tr>
              <a:tr h="434703">
                <a:tc>
                  <a:txBody>
                    <a:bodyPr/>
                    <a:lstStyle/>
                    <a:p>
                      <a:pPr algn="ctr"/>
                      <a:r>
                        <a:rPr lang="en-US" sz="1800" b="1" dirty="0" smtClean="0">
                          <a:solidFill>
                            <a:srgbClr val="7030A0"/>
                          </a:solidFill>
                        </a:rPr>
                        <a:t>C</a:t>
                      </a:r>
                      <a:endParaRPr lang="en-US" sz="1800" b="1" dirty="0">
                        <a:solidFill>
                          <a:srgbClr val="7030A0"/>
                        </a:solidFill>
                      </a:endParaRPr>
                    </a:p>
                  </a:txBody>
                  <a:tcPr/>
                </a:tc>
                <a:tc>
                  <a:txBody>
                    <a:bodyPr/>
                    <a:lstStyle/>
                    <a:p>
                      <a:pPr algn="ctr"/>
                      <a:r>
                        <a:rPr lang="en-US" b="1" dirty="0" smtClean="0"/>
                        <a:t>-5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-20</a:t>
                      </a:r>
                      <a:endParaRPr lang="en-US" b="1" dirty="0"/>
                    </a:p>
                  </a:txBody>
                  <a:tcPr/>
                </a:tc>
                <a:tc>
                  <a:txBody>
                    <a:bodyPr/>
                    <a:lstStyle/>
                    <a:p>
                      <a:pPr algn="ctr"/>
                      <a:r>
                        <a:rPr lang="en-US" b="1" dirty="0" smtClean="0"/>
                        <a:t>-25</a:t>
                      </a:r>
                      <a:endParaRPr lang="en-US" b="1" dirty="0"/>
                    </a:p>
                  </a:txBody>
                  <a:tcPr/>
                </a:tc>
              </a:tr>
              <a:tr h="434703">
                <a:tc>
                  <a:txBody>
                    <a:bodyPr/>
                    <a:lstStyle/>
                    <a:p>
                      <a:pPr algn="ctr"/>
                      <a:r>
                        <a:rPr lang="en-US" b="1" dirty="0" smtClean="0">
                          <a:solidFill>
                            <a:srgbClr val="7030A0"/>
                          </a:solidFill>
                        </a:rPr>
                        <a:t>A</a:t>
                      </a:r>
                      <a:endParaRPr lang="en-US" b="1" dirty="0">
                        <a:solidFill>
                          <a:srgbClr val="7030A0"/>
                        </a:solidFill>
                      </a:endParaRPr>
                    </a:p>
                  </a:txBody>
                  <a:tcPr/>
                </a:tc>
                <a:tc>
                  <a:txBody>
                    <a:bodyPr/>
                    <a:lstStyle/>
                    <a:p>
                      <a:pPr algn="ctr"/>
                      <a:r>
                        <a:rPr lang="en-US" b="1" dirty="0" smtClean="0"/>
                        <a:t>-10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-10</a:t>
                      </a:r>
                      <a:endParaRPr lang="en-US" b="1" dirty="0"/>
                    </a:p>
                  </a:txBody>
                  <a:tcPr/>
                </a:tc>
              </a:tr>
              <a:tr h="434703">
                <a:tc>
                  <a:txBody>
                    <a:bodyPr/>
                    <a:lstStyle/>
                    <a:p>
                      <a:pPr algn="ctr"/>
                      <a:r>
                        <a:rPr lang="en-US" b="1" dirty="0" smtClean="0">
                          <a:solidFill>
                            <a:srgbClr val="7030A0"/>
                          </a:solidFill>
                        </a:rPr>
                        <a:t>T</a:t>
                      </a:r>
                      <a:endParaRPr lang="en-US" b="1" dirty="0">
                        <a:solidFill>
                          <a:srgbClr val="7030A0"/>
                        </a:solidFill>
                      </a:endParaRPr>
                    </a:p>
                  </a:txBody>
                  <a:tcPr/>
                </a:tc>
                <a:tc>
                  <a:txBody>
                    <a:bodyPr/>
                    <a:lstStyle/>
                    <a:p>
                      <a:pPr algn="ctr"/>
                      <a:r>
                        <a:rPr lang="en-US" b="1" dirty="0" smtClean="0"/>
                        <a:t>-15</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-7</a:t>
                      </a:r>
                      <a:endParaRPr lang="en-US" b="1" dirty="0"/>
                    </a:p>
                  </a:txBody>
                  <a:tcPr/>
                </a:tc>
              </a:tr>
              <a:tr h="434703">
                <a:tc>
                  <a:txBody>
                    <a:bodyPr/>
                    <a:lstStyle/>
                    <a:p>
                      <a:pPr algn="ctr"/>
                      <a:r>
                        <a:rPr lang="en-US" b="1" dirty="0" smtClean="0">
                          <a:solidFill>
                            <a:srgbClr val="FF0000"/>
                          </a:solidFill>
                        </a:rPr>
                        <a:t>T</a:t>
                      </a:r>
                      <a:endParaRPr lang="en-US" b="1" dirty="0">
                        <a:solidFill>
                          <a:srgbClr val="FF0000"/>
                        </a:solidFill>
                      </a:endParaRPr>
                    </a:p>
                  </a:txBody>
                  <a:tcPr/>
                </a:tc>
                <a:tc>
                  <a:txBody>
                    <a:bodyPr/>
                    <a:lstStyle/>
                    <a:p>
                      <a:pPr algn="ctr"/>
                      <a:r>
                        <a:rPr lang="en-US" b="1" dirty="0" smtClean="0"/>
                        <a:t>-20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-4</a:t>
                      </a:r>
                      <a:endParaRPr lang="en-US" b="1" dirty="0"/>
                    </a:p>
                  </a:txBody>
                  <a:tcPr/>
                </a:tc>
              </a:tr>
              <a:tr h="434703">
                <a:tc>
                  <a:txBody>
                    <a:bodyPr/>
                    <a:lstStyle/>
                    <a:p>
                      <a:pPr algn="ctr"/>
                      <a:r>
                        <a:rPr lang="en-US" b="1" dirty="0" smtClean="0">
                          <a:solidFill>
                            <a:srgbClr val="00B0F0"/>
                          </a:solidFill>
                        </a:rPr>
                        <a:t>C</a:t>
                      </a:r>
                      <a:endParaRPr lang="en-US" b="1" dirty="0">
                        <a:solidFill>
                          <a:srgbClr val="00B0F0"/>
                        </a:solidFill>
                      </a:endParaRPr>
                    </a:p>
                  </a:txBody>
                  <a:tcPr/>
                </a:tc>
                <a:tc>
                  <a:txBody>
                    <a:bodyPr/>
                    <a:lstStyle/>
                    <a:p>
                      <a:pPr algn="ctr"/>
                      <a:r>
                        <a:rPr lang="en-US" b="1" dirty="0" smtClean="0"/>
                        <a:t>-25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20</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18</a:t>
                      </a: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3</a:t>
                      </a:r>
                      <a:endParaRPr lang="en-US" b="1" dirty="0"/>
                    </a:p>
                  </a:txBody>
                  <a:tcPr/>
                </a:tc>
              </a:tr>
              <a:tr h="434703">
                <a:tc>
                  <a:txBody>
                    <a:bodyPr/>
                    <a:lstStyle/>
                    <a:p>
                      <a:pPr algn="ctr"/>
                      <a:r>
                        <a:rPr lang="en-US" b="1" dirty="0" smtClean="0">
                          <a:solidFill>
                            <a:srgbClr val="C00000"/>
                          </a:solidFill>
                        </a:rPr>
                        <a:t>A</a:t>
                      </a:r>
                      <a:endParaRPr lang="en-US" b="1" dirty="0">
                        <a:solidFill>
                          <a:srgbClr val="C00000"/>
                        </a:solidFill>
                      </a:endParaRPr>
                    </a:p>
                  </a:txBody>
                  <a:tcPr/>
                </a:tc>
                <a:tc>
                  <a:txBody>
                    <a:bodyPr/>
                    <a:lstStyle/>
                    <a:p>
                      <a:pPr algn="ctr"/>
                      <a:r>
                        <a:rPr lang="en-US" b="1" dirty="0" smtClean="0"/>
                        <a:t>-30</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18</a:t>
                      </a: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28</a:t>
                      </a:r>
                      <a:endParaRPr lang="en-US" b="1" dirty="0"/>
                    </a:p>
                  </a:txBody>
                  <a:tcPr/>
                </a:tc>
                <a:tc>
                  <a:txBody>
                    <a:bodyPr/>
                    <a:lstStyle/>
                    <a:p>
                      <a:pPr algn="ctr"/>
                      <a:r>
                        <a:rPr lang="en-US" b="1" dirty="0" smtClean="0"/>
                        <a:t>23</a:t>
                      </a:r>
                      <a:endParaRPr lang="en-US" b="1" dirty="0"/>
                    </a:p>
                  </a:txBody>
                  <a:tcPr/>
                </a:tc>
                <a:tc>
                  <a:txBody>
                    <a:bodyPr/>
                    <a:lstStyle/>
                    <a:p>
                      <a:pPr algn="ctr"/>
                      <a:r>
                        <a:rPr lang="en-US" b="1" dirty="0" smtClean="0"/>
                        <a:t>18</a:t>
                      </a:r>
                      <a:endParaRPr lang="en-US" b="1" dirty="0"/>
                    </a:p>
                  </a:txBody>
                  <a:tcPr/>
                </a:tc>
              </a:tr>
              <a:tr h="434703">
                <a:tc>
                  <a:txBody>
                    <a:bodyPr/>
                    <a:lstStyle/>
                    <a:p>
                      <a:pPr algn="ctr"/>
                      <a:r>
                        <a:rPr lang="en-US" b="1" dirty="0" smtClean="0">
                          <a:solidFill>
                            <a:srgbClr val="00B050"/>
                          </a:solidFill>
                        </a:rPr>
                        <a:t>C</a:t>
                      </a:r>
                      <a:endParaRPr lang="en-US" b="1" dirty="0">
                        <a:solidFill>
                          <a:srgbClr val="00B050"/>
                        </a:solidFill>
                      </a:endParaRPr>
                    </a:p>
                  </a:txBody>
                  <a:tcPr/>
                </a:tc>
                <a:tc>
                  <a:txBody>
                    <a:bodyPr/>
                    <a:lstStyle/>
                    <a:p>
                      <a:pPr algn="ctr"/>
                      <a:r>
                        <a:rPr lang="en-US" b="1" dirty="0" smtClean="0"/>
                        <a:t>-35</a:t>
                      </a:r>
                      <a:endParaRPr lang="en-US" b="1" dirty="0"/>
                    </a:p>
                  </a:txBody>
                  <a:tcPr/>
                </a:tc>
                <a:tc>
                  <a:txBody>
                    <a:bodyPr/>
                    <a:lstStyle/>
                    <a:p>
                      <a:pPr algn="ctr"/>
                      <a:r>
                        <a:rPr lang="en-US" b="1" dirty="0" smtClean="0"/>
                        <a:t>-20</a:t>
                      </a:r>
                      <a:endParaRPr lang="en-US" b="1" dirty="0"/>
                    </a:p>
                  </a:txBody>
                  <a:tcPr/>
                </a:tc>
                <a:tc>
                  <a:txBody>
                    <a:bodyPr/>
                    <a:lstStyle/>
                    <a:p>
                      <a:pPr algn="ctr"/>
                      <a:r>
                        <a:rPr lang="en-US" b="1" dirty="0" smtClean="0"/>
                        <a:t>52</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28</a:t>
                      </a:r>
                      <a:endParaRPr lang="en-US" b="1" dirty="0"/>
                    </a:p>
                  </a:txBody>
                  <a:tcPr/>
                </a:tc>
                <a:tc>
                  <a:txBody>
                    <a:bodyPr/>
                    <a:lstStyle/>
                    <a:p>
                      <a:pPr algn="ctr"/>
                      <a:r>
                        <a:rPr lang="en-US" b="1" dirty="0" smtClean="0"/>
                        <a:t>23</a:t>
                      </a:r>
                      <a:endParaRPr lang="en-US" b="1" dirty="0"/>
                    </a:p>
                  </a:txBody>
                  <a:tcPr/>
                </a:tc>
                <a:tc>
                  <a:txBody>
                    <a:bodyPr/>
                    <a:lstStyle/>
                    <a:p>
                      <a:pPr algn="ctr"/>
                      <a:r>
                        <a:rPr lang="en-US" b="1" dirty="0" smtClean="0"/>
                        <a:t>26</a:t>
                      </a:r>
                      <a:endParaRPr lang="en-US" b="1" dirty="0"/>
                    </a:p>
                  </a:txBody>
                  <a:tcPr/>
                </a:tc>
                <a:tc>
                  <a:txBody>
                    <a:bodyPr/>
                    <a:lstStyle/>
                    <a:p>
                      <a:pPr algn="ctr"/>
                      <a:r>
                        <a:rPr lang="en-US" b="1" dirty="0" smtClean="0"/>
                        <a:t>33</a:t>
                      </a:r>
                      <a:endParaRPr lang="en-US" b="1" dirty="0"/>
                    </a:p>
                  </a:txBody>
                  <a:tcPr/>
                </a:tc>
              </a:tr>
            </a:tbl>
          </a:graphicData>
        </a:graphic>
      </p:graphicFrame>
      <p:sp>
        <p:nvSpPr>
          <p:cNvPr id="6" name="TextBox 5"/>
          <p:cNvSpPr txBox="1"/>
          <p:nvPr/>
        </p:nvSpPr>
        <p:spPr>
          <a:xfrm>
            <a:off x="457200" y="2081748"/>
            <a:ext cx="3505200" cy="3785652"/>
          </a:xfrm>
          <a:prstGeom prst="rect">
            <a:avLst/>
          </a:prstGeom>
          <a:noFill/>
        </p:spPr>
        <p:txBody>
          <a:bodyPr wrap="square" rtlCol="0">
            <a:spAutoFit/>
          </a:bodyPr>
          <a:lstStyle/>
          <a:p>
            <a:r>
              <a:rPr lang="en-US" sz="2400" dirty="0" smtClean="0"/>
              <a:t>First we need to 2 sequence:</a:t>
            </a:r>
          </a:p>
          <a:p>
            <a:r>
              <a:rPr lang="en-US" sz="2400" dirty="0" smtClean="0"/>
              <a:t>CTCGCAGC  and  CATTCAC</a:t>
            </a:r>
          </a:p>
          <a:p>
            <a:endParaRPr lang="en-US" sz="2400" dirty="0"/>
          </a:p>
          <a:p>
            <a:r>
              <a:rPr lang="en-US" sz="2400" dirty="0" smtClean="0"/>
              <a:t>Second need score:</a:t>
            </a:r>
          </a:p>
          <a:p>
            <a:pPr marL="285750" indent="-285750">
              <a:buFont typeface="Arial" pitchFamily="34" charset="0"/>
              <a:buChar char="•"/>
            </a:pPr>
            <a:r>
              <a:rPr lang="en-US" sz="2400" dirty="0" smtClean="0"/>
              <a:t>Match : +10</a:t>
            </a:r>
          </a:p>
          <a:p>
            <a:pPr marL="285750" indent="-285750">
              <a:buFont typeface="Arial" pitchFamily="34" charset="0"/>
              <a:buChar char="•"/>
            </a:pPr>
            <a:r>
              <a:rPr lang="en-US" sz="2400" dirty="0" smtClean="0"/>
              <a:t>Mismatch: -2</a:t>
            </a:r>
          </a:p>
          <a:p>
            <a:pPr marL="285750" indent="-285750">
              <a:buFont typeface="Arial" pitchFamily="34" charset="0"/>
              <a:buChar char="•"/>
            </a:pPr>
            <a:r>
              <a:rPr lang="en-US" sz="2400" dirty="0" smtClean="0"/>
              <a:t>Gap: -5</a:t>
            </a:r>
          </a:p>
          <a:p>
            <a:pPr marL="285750" indent="-285750">
              <a:buFont typeface="Arial" pitchFamily="34" charset="0"/>
              <a:buChar char="•"/>
            </a:pPr>
            <a:endParaRPr lang="en-US" sz="2400" dirty="0"/>
          </a:p>
          <a:p>
            <a:r>
              <a:rPr lang="en-US" sz="2400" dirty="0" smtClean="0"/>
              <a:t>Lets create our matrix:</a:t>
            </a:r>
            <a:endParaRPr lang="en-US" sz="2400" dirty="0"/>
          </a:p>
        </p:txBody>
      </p:sp>
      <p:sp>
        <p:nvSpPr>
          <p:cNvPr id="3" name="Oval 2"/>
          <p:cNvSpPr/>
          <p:nvPr/>
        </p:nvSpPr>
        <p:spPr>
          <a:xfrm>
            <a:off x="8382000" y="5715000"/>
            <a:ext cx="381000" cy="3810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2BEAC4C-2FC3-456B-B4D2-6188E0CCEAB7}" type="slidenum">
              <a:rPr lang="en-US" smtClean="0"/>
              <a:t>35</a:t>
            </a:fld>
            <a:endParaRPr lang="en-US"/>
          </a:p>
        </p:txBody>
      </p:sp>
    </p:spTree>
    <p:extLst>
      <p:ext uri="{BB962C8B-B14F-4D97-AF65-F5344CB8AC3E}">
        <p14:creationId xmlns:p14="http://schemas.microsoft.com/office/powerpoint/2010/main" val="7519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circle(in)">
                                      <p:cBhvr>
                                        <p:cTn id="13" dur="2000"/>
                                        <p:tgtEl>
                                          <p:spTgt spid="6">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circle(in)">
                                      <p:cBhvr>
                                        <p:cTn id="16" dur="2000"/>
                                        <p:tgtEl>
                                          <p:spTgt spid="6">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circle(in)">
                                      <p:cBhvr>
                                        <p:cTn id="19" dur="2000"/>
                                        <p:tgtEl>
                                          <p:spTgt spid="6">
                                            <p:txEl>
                                              <p:pRg st="3" end="3"/>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circle(in)">
                                      <p:cBhvr>
                                        <p:cTn id="22" dur="2000"/>
                                        <p:tgtEl>
                                          <p:spTgt spid="6">
                                            <p:txEl>
                                              <p:pRg st="4" end="4"/>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circle(in)">
                                      <p:cBhvr>
                                        <p:cTn id="25" dur="2000"/>
                                        <p:tgtEl>
                                          <p:spTgt spid="6">
                                            <p:txEl>
                                              <p:pRg st="5" end="5"/>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circle(in)">
                                      <p:cBhvr>
                                        <p:cTn id="28" dur="2000"/>
                                        <p:tgtEl>
                                          <p:spTgt spid="6">
                                            <p:txEl>
                                              <p:pRg st="6" end="6"/>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circle(in)">
                                      <p:cBhvr>
                                        <p:cTn id="31"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Trace-back step by step</a:t>
            </a:r>
            <a:endParaRPr lang="en-US" b="1" i="1" dirty="0"/>
          </a:p>
        </p:txBody>
      </p:sp>
      <p:sp>
        <p:nvSpPr>
          <p:cNvPr id="6" name="TextBox 5"/>
          <p:cNvSpPr txBox="1"/>
          <p:nvPr/>
        </p:nvSpPr>
        <p:spPr>
          <a:xfrm>
            <a:off x="5334000" y="1676400"/>
            <a:ext cx="3505200" cy="4154984"/>
          </a:xfrm>
          <a:prstGeom prst="rect">
            <a:avLst/>
          </a:prstGeom>
          <a:noFill/>
        </p:spPr>
        <p:txBody>
          <a:bodyPr wrap="square" rtlCol="0">
            <a:spAutoFit/>
          </a:bodyPr>
          <a:lstStyle/>
          <a:p>
            <a:pPr algn="just"/>
            <a:r>
              <a:rPr lang="en-US" sz="2400" b="1" dirty="0" smtClean="0"/>
              <a:t>Trace-back:</a:t>
            </a:r>
            <a:endParaRPr lang="en-US" sz="2400" b="1" dirty="0"/>
          </a:p>
          <a:p>
            <a:pPr algn="just"/>
            <a:r>
              <a:rPr lang="en-US" sz="2400" b="1" dirty="0" smtClean="0"/>
              <a:t>  </a:t>
            </a:r>
          </a:p>
          <a:p>
            <a:pPr algn="just"/>
            <a:endParaRPr lang="en-US" sz="2400" b="1" dirty="0"/>
          </a:p>
          <a:p>
            <a:pPr algn="just"/>
            <a:endParaRPr lang="en-US" sz="2400" b="1" dirty="0" smtClean="0"/>
          </a:p>
          <a:p>
            <a:pPr algn="just"/>
            <a:endParaRPr lang="en-US" sz="2400" b="1" dirty="0" smtClean="0"/>
          </a:p>
          <a:p>
            <a:pPr algn="just"/>
            <a:r>
              <a:rPr lang="en-US" sz="2400" dirty="0" smtClean="0"/>
              <a:t>The final score: </a:t>
            </a:r>
            <a:r>
              <a:rPr lang="en-US" sz="2400" dirty="0" smtClean="0">
                <a:solidFill>
                  <a:schemeClr val="accent6">
                    <a:lumMod val="75000"/>
                  </a:schemeClr>
                </a:solidFill>
              </a:rPr>
              <a:t>33</a:t>
            </a:r>
          </a:p>
          <a:p>
            <a:pPr algn="just"/>
            <a:r>
              <a:rPr lang="en-US" sz="2400" b="1" dirty="0" smtClean="0"/>
              <a:t>Conclusion: </a:t>
            </a:r>
            <a:r>
              <a:rPr lang="en-US" sz="2400" dirty="0" smtClean="0"/>
              <a:t>The N-W algorithm is appropriate for finding the best alignment of two sequences.</a:t>
            </a:r>
            <a:endParaRPr lang="en-US" sz="24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78169"/>
            <a:ext cx="4877223" cy="424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flipV="1">
            <a:off x="4724400" y="5410200"/>
            <a:ext cx="2286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flipV="1">
            <a:off x="1219200" y="2667000"/>
            <a:ext cx="304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1524000" y="3124200"/>
            <a:ext cx="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H="1" flipV="1">
            <a:off x="1752600" y="3581400"/>
            <a:ext cx="304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H="1" flipV="1">
            <a:off x="2209800" y="4038600"/>
            <a:ext cx="304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H="1">
            <a:off x="2743200" y="4572000"/>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flipV="1">
            <a:off x="2743200" y="4038600"/>
            <a:ext cx="304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H="1">
            <a:off x="2286000" y="3886200"/>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flipV="1">
            <a:off x="3200400" y="4419600"/>
            <a:ext cx="304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H="1" flipV="1">
            <a:off x="3657600" y="4953000"/>
            <a:ext cx="3048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4114800" y="5410200"/>
            <a:ext cx="3810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3257576434"/>
              </p:ext>
            </p:extLst>
          </p:nvPr>
        </p:nvGraphicFramePr>
        <p:xfrm>
          <a:off x="5600703" y="2255520"/>
          <a:ext cx="3238497" cy="1053253"/>
        </p:xfrm>
        <a:graphic>
          <a:graphicData uri="http://schemas.openxmlformats.org/drawingml/2006/table">
            <a:tbl>
              <a:tblPr firstRow="1" bandRow="1">
                <a:tableStyleId>{5C22544A-7EE6-4342-B048-85BDC9FD1C3A}</a:tableStyleId>
              </a:tblPr>
              <a:tblGrid>
                <a:gridCol w="359833"/>
                <a:gridCol w="359833"/>
                <a:gridCol w="359833"/>
                <a:gridCol w="359833"/>
                <a:gridCol w="359833"/>
                <a:gridCol w="359833"/>
                <a:gridCol w="359833"/>
                <a:gridCol w="359833"/>
                <a:gridCol w="359833"/>
              </a:tblGrid>
              <a:tr h="321733">
                <a:tc>
                  <a:txBody>
                    <a:bodyPr/>
                    <a:lstStyle/>
                    <a:p>
                      <a:r>
                        <a:rPr lang="en-US" b="1" dirty="0" smtClean="0">
                          <a:solidFill>
                            <a:schemeClr val="tx1"/>
                          </a:solidFill>
                        </a:rPr>
                        <a:t>C</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T</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C</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G</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C</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A</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G</a:t>
                      </a:r>
                      <a:endParaRPr lang="en-US" b="1" dirty="0">
                        <a:solidFill>
                          <a:schemeClr val="tx1"/>
                        </a:solidFill>
                      </a:endParaRPr>
                    </a:p>
                  </a:txBody>
                  <a:tcPr>
                    <a:solidFill>
                      <a:schemeClr val="accent4">
                        <a:lumMod val="20000"/>
                        <a:lumOff val="80000"/>
                      </a:schemeClr>
                    </a:solidFill>
                  </a:tcPr>
                </a:tc>
                <a:tc>
                  <a:txBody>
                    <a:bodyPr/>
                    <a:lstStyle/>
                    <a:p>
                      <a:r>
                        <a:rPr lang="en-US" b="1" dirty="0" smtClean="0">
                          <a:solidFill>
                            <a:schemeClr val="tx1"/>
                          </a:solidFill>
                        </a:rPr>
                        <a:t>C</a:t>
                      </a:r>
                      <a:endParaRPr lang="en-US" b="1" dirty="0">
                        <a:solidFill>
                          <a:schemeClr val="tx1"/>
                        </a:solidFill>
                      </a:endParaRPr>
                    </a:p>
                  </a:txBody>
                  <a:tcPr>
                    <a:solidFill>
                      <a:schemeClr val="accent4">
                        <a:lumMod val="20000"/>
                        <a:lumOff val="80000"/>
                      </a:schemeClr>
                    </a:solidFill>
                  </a:tcPr>
                </a:tc>
              </a:tr>
              <a:tr h="321733">
                <a:tc>
                  <a:txBody>
                    <a:bodyPr/>
                    <a:lstStyle/>
                    <a:p>
                      <a:r>
                        <a:rPr lang="en-US" b="1" dirty="0" smtClean="0">
                          <a:solidFill>
                            <a:schemeClr val="tx1"/>
                          </a:solidFill>
                        </a:rPr>
                        <a:t>C</a:t>
                      </a:r>
                      <a:endParaRPr lang="en-US" b="1" dirty="0">
                        <a:solidFill>
                          <a:schemeClr val="tx1"/>
                        </a:solidFill>
                      </a:endParaRPr>
                    </a:p>
                  </a:txBody>
                  <a:tcPr/>
                </a:tc>
                <a:tc>
                  <a:txBody>
                    <a:bodyPr/>
                    <a:lstStyle/>
                    <a:p>
                      <a:r>
                        <a:rPr lang="en-US" b="1" dirty="0" smtClean="0">
                          <a:solidFill>
                            <a:schemeClr val="tx1"/>
                          </a:solidFill>
                        </a:rPr>
                        <a:t>A</a:t>
                      </a:r>
                      <a:endParaRPr lang="en-US" b="1" dirty="0">
                        <a:solidFill>
                          <a:schemeClr val="tx1"/>
                        </a:solidFill>
                      </a:endParaRPr>
                    </a:p>
                  </a:txBody>
                  <a:tcPr/>
                </a:tc>
                <a:tc>
                  <a:txBody>
                    <a:bodyPr/>
                    <a:lstStyle/>
                    <a:p>
                      <a:r>
                        <a:rPr lang="en-US" b="1" dirty="0" smtClean="0">
                          <a:solidFill>
                            <a:schemeClr val="tx1"/>
                          </a:solidFill>
                        </a:rPr>
                        <a:t>T</a:t>
                      </a:r>
                      <a:endParaRPr lang="en-US" b="1" dirty="0">
                        <a:solidFill>
                          <a:schemeClr val="tx1"/>
                        </a:solidFill>
                      </a:endParaRPr>
                    </a:p>
                  </a:txBody>
                  <a:tcPr/>
                </a:tc>
                <a:tc>
                  <a:txBody>
                    <a:bodyPr/>
                    <a:lstStyle/>
                    <a:p>
                      <a:r>
                        <a:rPr lang="en-US" b="1" dirty="0" smtClean="0">
                          <a:solidFill>
                            <a:schemeClr val="tx1"/>
                          </a:solidFill>
                        </a:rPr>
                        <a:t>T</a:t>
                      </a:r>
                      <a:endParaRPr lang="en-US" b="1" dirty="0">
                        <a:solidFill>
                          <a:schemeClr val="tx1"/>
                        </a:solidFill>
                      </a:endParaRPr>
                    </a:p>
                  </a:txBody>
                  <a:tcPr/>
                </a:tc>
                <a:tc>
                  <a:txBody>
                    <a:bodyPr/>
                    <a:lstStyle/>
                    <a:p>
                      <a:r>
                        <a:rPr lang="en-US" b="1" dirty="0" smtClean="0">
                          <a:solidFill>
                            <a:schemeClr val="tx1"/>
                          </a:solidFill>
                        </a:rPr>
                        <a:t>-</a:t>
                      </a:r>
                      <a:endParaRPr lang="en-US" b="1" dirty="0">
                        <a:solidFill>
                          <a:schemeClr val="tx1"/>
                        </a:solidFill>
                      </a:endParaRPr>
                    </a:p>
                  </a:txBody>
                  <a:tcPr/>
                </a:tc>
                <a:tc>
                  <a:txBody>
                    <a:bodyPr/>
                    <a:lstStyle/>
                    <a:p>
                      <a:r>
                        <a:rPr lang="en-US" b="1" dirty="0" smtClean="0">
                          <a:solidFill>
                            <a:schemeClr val="tx1"/>
                          </a:solidFill>
                        </a:rPr>
                        <a:t>C</a:t>
                      </a:r>
                      <a:endParaRPr lang="en-US" b="1" dirty="0">
                        <a:solidFill>
                          <a:schemeClr val="tx1"/>
                        </a:solidFill>
                      </a:endParaRPr>
                    </a:p>
                  </a:txBody>
                  <a:tcPr/>
                </a:tc>
                <a:tc>
                  <a:txBody>
                    <a:bodyPr/>
                    <a:lstStyle/>
                    <a:p>
                      <a:r>
                        <a:rPr lang="en-US" b="1" dirty="0" smtClean="0">
                          <a:solidFill>
                            <a:schemeClr val="tx1"/>
                          </a:solidFill>
                        </a:rPr>
                        <a:t>A</a:t>
                      </a:r>
                      <a:endParaRPr lang="en-US" b="1" dirty="0">
                        <a:solidFill>
                          <a:schemeClr val="tx1"/>
                        </a:solidFill>
                      </a:endParaRPr>
                    </a:p>
                  </a:txBody>
                  <a:tcPr/>
                </a:tc>
                <a:tc>
                  <a:txBody>
                    <a:bodyPr/>
                    <a:lstStyle/>
                    <a:p>
                      <a:r>
                        <a:rPr lang="en-US" b="1" dirty="0" smtClean="0">
                          <a:solidFill>
                            <a:schemeClr val="tx1"/>
                          </a:solidFill>
                        </a:rPr>
                        <a:t>-</a:t>
                      </a:r>
                      <a:endParaRPr lang="en-US" b="1" dirty="0">
                        <a:solidFill>
                          <a:schemeClr val="tx1"/>
                        </a:solidFill>
                      </a:endParaRPr>
                    </a:p>
                  </a:txBody>
                  <a:tcPr/>
                </a:tc>
                <a:tc>
                  <a:txBody>
                    <a:bodyPr/>
                    <a:lstStyle/>
                    <a:p>
                      <a:r>
                        <a:rPr lang="en-US" b="1" dirty="0" smtClean="0">
                          <a:solidFill>
                            <a:schemeClr val="tx1"/>
                          </a:solidFill>
                        </a:rPr>
                        <a:t>C</a:t>
                      </a:r>
                      <a:endParaRPr lang="en-US" b="1" dirty="0">
                        <a:solidFill>
                          <a:schemeClr val="tx1"/>
                        </a:solidFill>
                      </a:endParaRPr>
                    </a:p>
                  </a:txBody>
                  <a:tcPr/>
                </a:tc>
              </a:tr>
              <a:tr h="321733">
                <a:tc>
                  <a:txBody>
                    <a:bodyPr/>
                    <a:lstStyle/>
                    <a:p>
                      <a:r>
                        <a:rPr lang="en-US" sz="900" b="1" dirty="0" smtClean="0">
                          <a:solidFill>
                            <a:schemeClr val="tx1"/>
                          </a:solidFill>
                        </a:rPr>
                        <a:t>+10</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-5</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+10</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-2</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-5</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+10</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a:t>
                      </a:r>
                      <a:r>
                        <a:rPr lang="en-US" sz="900" b="1" smtClean="0">
                          <a:solidFill>
                            <a:schemeClr val="tx1"/>
                          </a:solidFill>
                        </a:rPr>
                        <a:t>10</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-5</a:t>
                      </a:r>
                      <a:endParaRPr lang="en-US" sz="900" b="1" dirty="0">
                        <a:solidFill>
                          <a:schemeClr val="tx1"/>
                        </a:solidFill>
                      </a:endParaRPr>
                    </a:p>
                  </a:txBody>
                  <a:tcPr>
                    <a:solidFill>
                      <a:schemeClr val="accent6">
                        <a:lumMod val="40000"/>
                        <a:lumOff val="60000"/>
                      </a:schemeClr>
                    </a:solidFill>
                  </a:tcPr>
                </a:tc>
                <a:tc>
                  <a:txBody>
                    <a:bodyPr/>
                    <a:lstStyle/>
                    <a:p>
                      <a:r>
                        <a:rPr lang="en-US" sz="900" b="1" dirty="0" smtClean="0">
                          <a:solidFill>
                            <a:schemeClr val="tx1"/>
                          </a:solidFill>
                        </a:rPr>
                        <a:t>+10</a:t>
                      </a:r>
                      <a:endParaRPr lang="en-US" sz="900" b="1" dirty="0">
                        <a:solidFill>
                          <a:schemeClr val="tx1"/>
                        </a:solidFill>
                      </a:endParaRPr>
                    </a:p>
                  </a:txBody>
                  <a:tcPr>
                    <a:solidFill>
                      <a:schemeClr val="accent6">
                        <a:lumMod val="40000"/>
                        <a:lumOff val="60000"/>
                      </a:schemeClr>
                    </a:solidFill>
                  </a:tcPr>
                </a:tc>
              </a:tr>
            </a:tbl>
          </a:graphicData>
        </a:graphic>
      </p:graphicFrame>
      <p:sp>
        <p:nvSpPr>
          <p:cNvPr id="31" name="Oval 30"/>
          <p:cNvSpPr/>
          <p:nvPr/>
        </p:nvSpPr>
        <p:spPr>
          <a:xfrm>
            <a:off x="4876800" y="5524500"/>
            <a:ext cx="457200" cy="4191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 name="Slide Number Placeholder 2047"/>
          <p:cNvSpPr>
            <a:spLocks noGrp="1"/>
          </p:cNvSpPr>
          <p:nvPr>
            <p:ph type="sldNum" sz="quarter" idx="12"/>
          </p:nvPr>
        </p:nvSpPr>
        <p:spPr/>
        <p:txBody>
          <a:bodyPr/>
          <a:lstStyle/>
          <a:p>
            <a:fld id="{A2BEAC4C-2FC3-456B-B4D2-6188E0CCEAB7}" type="slidenum">
              <a:rPr lang="en-US" smtClean="0"/>
              <a:t>36</a:t>
            </a:fld>
            <a:endParaRPr lang="en-US"/>
          </a:p>
        </p:txBody>
      </p:sp>
    </p:spTree>
    <p:extLst>
      <p:ext uri="{BB962C8B-B14F-4D97-AF65-F5344CB8AC3E}">
        <p14:creationId xmlns:p14="http://schemas.microsoft.com/office/powerpoint/2010/main" val="1036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circle(in)">
                                      <p:cBhvr>
                                        <p:cTn id="13" dur="2000"/>
                                        <p:tgtEl>
                                          <p:spTgt spid="6">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circle(in)">
                                      <p:cBhvr>
                                        <p:cTn id="16" dur="2000"/>
                                        <p:tgtEl>
                                          <p:spTgt spid="6">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circle(in)">
                                      <p:cBhvr>
                                        <p:cTn id="19" dur="2000"/>
                                        <p:tgtEl>
                                          <p:spTgt spid="6">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Smith-Waterman algorithm</a:t>
            </a:r>
            <a:endParaRPr lang="en-US" i="1" dirty="0"/>
          </a:p>
        </p:txBody>
      </p:sp>
      <p:sp>
        <p:nvSpPr>
          <p:cNvPr id="3" name="Content Placeholder 2"/>
          <p:cNvSpPr>
            <a:spLocks noGrp="1"/>
          </p:cNvSpPr>
          <p:nvPr>
            <p:ph idx="1"/>
          </p:nvPr>
        </p:nvSpPr>
        <p:spPr/>
        <p:txBody>
          <a:bodyPr>
            <a:normAutofit/>
          </a:bodyPr>
          <a:lstStyle/>
          <a:p>
            <a:r>
              <a:rPr lang="en-US" sz="2800" dirty="0" smtClean="0"/>
              <a:t>Developed by </a:t>
            </a:r>
            <a:r>
              <a:rPr lang="en-US" sz="2800" b="1" dirty="0" smtClean="0"/>
              <a:t>Smith</a:t>
            </a:r>
            <a:r>
              <a:rPr lang="en-US" sz="2800" dirty="0" smtClean="0"/>
              <a:t> and </a:t>
            </a:r>
            <a:r>
              <a:rPr lang="en-US" sz="2800" b="1" dirty="0" smtClean="0"/>
              <a:t>Waterman.</a:t>
            </a:r>
          </a:p>
          <a:p>
            <a:r>
              <a:rPr lang="en-US" sz="2800" dirty="0" smtClean="0"/>
              <a:t>It find the local regions with high level of similarity.</a:t>
            </a:r>
          </a:p>
          <a:p>
            <a:r>
              <a:rPr lang="en-US" sz="2800" dirty="0" smtClean="0"/>
              <a:t>For draw the score matrix, the </a:t>
            </a:r>
            <a:r>
              <a:rPr lang="en-US" sz="2800" dirty="0"/>
              <a:t>algorithm </a:t>
            </a:r>
            <a:r>
              <a:rPr lang="en-US" sz="2800" dirty="0" smtClean="0"/>
              <a:t>is same as N-W algorithm, but</a:t>
            </a:r>
          </a:p>
          <a:p>
            <a:r>
              <a:rPr lang="en-US" sz="2800" dirty="0" smtClean="0"/>
              <a:t>When a value in the score matrix becomes negative, reset it zero.</a:t>
            </a: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37</a:t>
            </a:fld>
            <a:endParaRPr lang="en-US"/>
          </a:p>
        </p:txBody>
      </p:sp>
    </p:spTree>
    <p:extLst>
      <p:ext uri="{BB962C8B-B14F-4D97-AF65-F5344CB8AC3E}">
        <p14:creationId xmlns:p14="http://schemas.microsoft.com/office/powerpoint/2010/main" val="18298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Smith-Waterman algorithm</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579235"/>
              </p:ext>
            </p:extLst>
          </p:nvPr>
        </p:nvGraphicFramePr>
        <p:xfrm>
          <a:off x="4038604" y="1600200"/>
          <a:ext cx="4724400" cy="4286250"/>
        </p:xfrm>
        <a:graphic>
          <a:graphicData uri="http://schemas.openxmlformats.org/drawingml/2006/table">
            <a:tbl>
              <a:tblPr firstRow="1" bandRow="1">
                <a:tableStyleId>{5C22544A-7EE6-4342-B048-85BDC9FD1C3A}</a:tableStyleId>
              </a:tblPr>
              <a:tblGrid>
                <a:gridCol w="472440"/>
                <a:gridCol w="472440"/>
                <a:gridCol w="472440"/>
                <a:gridCol w="472440"/>
                <a:gridCol w="472440"/>
                <a:gridCol w="472440"/>
                <a:gridCol w="472440"/>
                <a:gridCol w="472440"/>
                <a:gridCol w="472440"/>
                <a:gridCol w="472440"/>
              </a:tblGrid>
              <a:tr h="476250">
                <a:tc>
                  <a:txBody>
                    <a:bodyPr/>
                    <a:lstStyle/>
                    <a:p>
                      <a:endParaRPr lang="en-US" sz="2400" b="1" dirty="0"/>
                    </a:p>
                  </a:txBody>
                  <a:tcPr/>
                </a:tc>
                <a:tc>
                  <a:txBody>
                    <a:bodyPr/>
                    <a:lstStyle/>
                    <a:p>
                      <a:r>
                        <a:rPr lang="en-US" sz="2400" b="1" dirty="0" smtClean="0"/>
                        <a:t>s</a:t>
                      </a:r>
                      <a:endParaRPr lang="en-US" sz="1800" b="1" dirty="0"/>
                    </a:p>
                  </a:txBody>
                  <a:tcPr/>
                </a:tc>
                <a:tc>
                  <a:txBody>
                    <a:bodyPr/>
                    <a:lstStyle/>
                    <a:p>
                      <a:r>
                        <a:rPr lang="en-US" sz="2400" b="1" dirty="0" smtClean="0"/>
                        <a:t>C</a:t>
                      </a:r>
                      <a:endParaRPr lang="en-US" sz="2400" b="1" dirty="0"/>
                    </a:p>
                  </a:txBody>
                  <a:tcPr/>
                </a:tc>
                <a:tc>
                  <a:txBody>
                    <a:bodyPr/>
                    <a:lstStyle/>
                    <a:p>
                      <a:r>
                        <a:rPr lang="en-US" sz="2400" b="1" dirty="0" smtClean="0"/>
                        <a:t>T</a:t>
                      </a:r>
                      <a:endParaRPr lang="en-US" sz="2400" b="1" dirty="0"/>
                    </a:p>
                  </a:txBody>
                  <a:tcPr/>
                </a:tc>
                <a:tc>
                  <a:txBody>
                    <a:bodyPr/>
                    <a:lstStyle/>
                    <a:p>
                      <a:r>
                        <a:rPr lang="en-US" sz="2400" b="1" dirty="0" smtClean="0"/>
                        <a:t>C</a:t>
                      </a:r>
                      <a:endParaRPr lang="en-US" sz="2400" b="1" dirty="0"/>
                    </a:p>
                  </a:txBody>
                  <a:tcPr/>
                </a:tc>
                <a:tc>
                  <a:txBody>
                    <a:bodyPr/>
                    <a:lstStyle/>
                    <a:p>
                      <a:r>
                        <a:rPr lang="en-US" sz="2400" b="1" dirty="0" smtClean="0"/>
                        <a:t>G</a:t>
                      </a:r>
                      <a:endParaRPr lang="en-US" sz="2400" b="1" dirty="0"/>
                    </a:p>
                  </a:txBody>
                  <a:tcPr/>
                </a:tc>
                <a:tc>
                  <a:txBody>
                    <a:bodyPr/>
                    <a:lstStyle/>
                    <a:p>
                      <a:r>
                        <a:rPr lang="en-US" sz="2400" b="1" dirty="0" smtClean="0"/>
                        <a:t>C</a:t>
                      </a:r>
                      <a:endParaRPr lang="en-US" sz="2400" b="1" dirty="0"/>
                    </a:p>
                  </a:txBody>
                  <a:tcPr/>
                </a:tc>
                <a:tc>
                  <a:txBody>
                    <a:bodyPr/>
                    <a:lstStyle/>
                    <a:p>
                      <a:r>
                        <a:rPr lang="en-US" sz="2400" b="1" dirty="0" smtClean="0"/>
                        <a:t>A</a:t>
                      </a:r>
                      <a:endParaRPr lang="en-US" sz="2400" b="1" dirty="0"/>
                    </a:p>
                  </a:txBody>
                  <a:tcPr/>
                </a:tc>
                <a:tc>
                  <a:txBody>
                    <a:bodyPr/>
                    <a:lstStyle/>
                    <a:p>
                      <a:r>
                        <a:rPr lang="en-US" sz="2400" b="1" dirty="0" smtClean="0"/>
                        <a:t>G</a:t>
                      </a:r>
                      <a:endParaRPr lang="en-US" sz="2400" b="1" dirty="0"/>
                    </a:p>
                  </a:txBody>
                  <a:tcPr/>
                </a:tc>
                <a:tc>
                  <a:txBody>
                    <a:bodyPr/>
                    <a:lstStyle/>
                    <a:p>
                      <a:r>
                        <a:rPr lang="en-US" sz="2400" b="1" dirty="0" smtClean="0"/>
                        <a:t>C</a:t>
                      </a:r>
                      <a:endParaRPr lang="en-US" sz="2400" b="1" dirty="0"/>
                    </a:p>
                  </a:txBody>
                  <a:tcPr/>
                </a:tc>
              </a:tr>
              <a:tr h="476250">
                <a:tc>
                  <a:txBody>
                    <a:bodyPr/>
                    <a:lstStyle/>
                    <a:p>
                      <a:r>
                        <a:rPr lang="en-US" sz="2400" b="1" dirty="0" smtClean="0"/>
                        <a:t>s</a:t>
                      </a:r>
                      <a:endParaRPr lang="en-US" sz="2400" b="1" dirty="0"/>
                    </a:p>
                  </a:txBody>
                  <a:tcPr/>
                </a:tc>
                <a:tc>
                  <a:txBody>
                    <a:bodyPr/>
                    <a:lstStyle/>
                    <a:p>
                      <a:r>
                        <a:rPr lang="en-US" sz="2400" b="1" dirty="0" smtClean="0"/>
                        <a:t>0</a:t>
                      </a:r>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r>
              <a:tr h="476250">
                <a:tc>
                  <a:txBody>
                    <a:bodyPr/>
                    <a:lstStyle/>
                    <a:p>
                      <a:r>
                        <a:rPr lang="en-US" sz="2400" b="1" dirty="0" smtClean="0"/>
                        <a:t>C</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r>
              <a:tr h="476250">
                <a:tc>
                  <a:txBody>
                    <a:bodyPr/>
                    <a:lstStyle/>
                    <a:p>
                      <a:r>
                        <a:rPr lang="en-US" sz="2400" b="1" dirty="0" smtClean="0"/>
                        <a:t>A</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2</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r>
              <a:tr h="476250">
                <a:tc>
                  <a:txBody>
                    <a:bodyPr/>
                    <a:lstStyle/>
                    <a:p>
                      <a:r>
                        <a:rPr lang="en-US" sz="2400" b="1" dirty="0" smtClean="0"/>
                        <a:t>T</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r>
              <a:tr h="476250">
                <a:tc>
                  <a:txBody>
                    <a:bodyPr/>
                    <a:lstStyle/>
                    <a:p>
                      <a:r>
                        <a:rPr lang="en-US" sz="2400" b="1" dirty="0" smtClean="0"/>
                        <a:t>T</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r>
              <a:tr h="476250">
                <a:tc>
                  <a:txBody>
                    <a:bodyPr/>
                    <a:lstStyle/>
                    <a:p>
                      <a:r>
                        <a:rPr lang="en-US" sz="2400" b="1" dirty="0" smtClean="0"/>
                        <a:t>C</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2</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r>
              <a:tr h="476250">
                <a:tc>
                  <a:txBody>
                    <a:bodyPr/>
                    <a:lstStyle/>
                    <a:p>
                      <a:r>
                        <a:rPr lang="en-US" sz="2400" b="1" dirty="0" smtClean="0"/>
                        <a:t>A</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2</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0</a:t>
                      </a:r>
                      <a:endParaRPr lang="en-US" sz="2400" b="1" dirty="0"/>
                    </a:p>
                  </a:txBody>
                  <a:tcPr/>
                </a:tc>
              </a:tr>
              <a:tr h="476250">
                <a:tc>
                  <a:txBody>
                    <a:bodyPr/>
                    <a:lstStyle/>
                    <a:p>
                      <a:r>
                        <a:rPr lang="en-US" sz="2400" b="1" dirty="0" smtClean="0"/>
                        <a:t>C</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2</a:t>
                      </a:r>
                      <a:endParaRPr lang="en-US" sz="2400" b="1" dirty="0"/>
                    </a:p>
                  </a:txBody>
                  <a:tcPr/>
                </a:tc>
                <a:tc>
                  <a:txBody>
                    <a:bodyPr/>
                    <a:lstStyle/>
                    <a:p>
                      <a:r>
                        <a:rPr lang="en-US" sz="2400" b="1" dirty="0" smtClean="0"/>
                        <a:t>0</a:t>
                      </a:r>
                      <a:endParaRPr lang="en-US" sz="2400" b="1" dirty="0"/>
                    </a:p>
                  </a:txBody>
                  <a:tcPr/>
                </a:tc>
                <a:tc>
                  <a:txBody>
                    <a:bodyPr/>
                    <a:lstStyle/>
                    <a:p>
                      <a:r>
                        <a:rPr lang="en-US" sz="2400" b="1" dirty="0" smtClean="0"/>
                        <a:t>1</a:t>
                      </a:r>
                      <a:endParaRPr lang="en-US" sz="2400" b="1" dirty="0"/>
                    </a:p>
                  </a:txBody>
                  <a:tcPr/>
                </a:tc>
                <a:tc>
                  <a:txBody>
                    <a:bodyPr/>
                    <a:lstStyle/>
                    <a:p>
                      <a:r>
                        <a:rPr lang="en-US" sz="2400" b="1" dirty="0" smtClean="0"/>
                        <a:t>1</a:t>
                      </a:r>
                      <a:endParaRPr lang="en-US" sz="2400" b="1" dirty="0"/>
                    </a:p>
                  </a:txBody>
                  <a:tcPr/>
                </a:tc>
              </a:tr>
            </a:tbl>
          </a:graphicData>
        </a:graphic>
      </p:graphicFrame>
      <p:sp>
        <p:nvSpPr>
          <p:cNvPr id="5" name="TextBox 4"/>
          <p:cNvSpPr txBox="1"/>
          <p:nvPr/>
        </p:nvSpPr>
        <p:spPr>
          <a:xfrm>
            <a:off x="685800" y="1600200"/>
            <a:ext cx="3200400" cy="4401205"/>
          </a:xfrm>
          <a:prstGeom prst="rect">
            <a:avLst/>
          </a:prstGeom>
          <a:noFill/>
        </p:spPr>
        <p:txBody>
          <a:bodyPr wrap="square" rtlCol="0">
            <a:spAutoFit/>
          </a:bodyPr>
          <a:lstStyle/>
          <a:p>
            <a:pPr algn="just"/>
            <a:r>
              <a:rPr lang="en-US" sz="2800" dirty="0" smtClean="0"/>
              <a:t>Local alignment for 2 sequence:</a:t>
            </a:r>
          </a:p>
          <a:p>
            <a:pPr algn="just"/>
            <a:endParaRPr lang="en-US" sz="2800" dirty="0" smtClean="0"/>
          </a:p>
          <a:p>
            <a:pPr algn="just"/>
            <a:r>
              <a:rPr lang="en-US" sz="2800" dirty="0" smtClean="0"/>
              <a:t>S-1:  </a:t>
            </a:r>
            <a:r>
              <a:rPr lang="en-US" sz="2800" b="1" dirty="0" smtClean="0"/>
              <a:t>C T C G C A G C </a:t>
            </a:r>
          </a:p>
          <a:p>
            <a:pPr algn="just"/>
            <a:r>
              <a:rPr lang="en-US" sz="2800" b="1" dirty="0" smtClean="0"/>
              <a:t>S-2:  C A T  </a:t>
            </a:r>
            <a:r>
              <a:rPr lang="en-US" sz="2800" b="1" dirty="0" err="1" smtClean="0"/>
              <a:t>T</a:t>
            </a:r>
            <a:r>
              <a:rPr lang="en-US" sz="2800" b="1" dirty="0" smtClean="0"/>
              <a:t> C A C</a:t>
            </a:r>
          </a:p>
          <a:p>
            <a:pPr algn="just"/>
            <a:endParaRPr lang="en-US" sz="2800" b="1" dirty="0" smtClean="0"/>
          </a:p>
          <a:p>
            <a:pPr algn="just"/>
            <a:r>
              <a:rPr lang="en-US" sz="2800" dirty="0" smtClean="0"/>
              <a:t>When, +1 for a match, -1 for a mismatch and -5 for a space.</a:t>
            </a:r>
            <a:endParaRPr lang="en-US" sz="2800" dirty="0"/>
          </a:p>
        </p:txBody>
      </p:sp>
      <p:cxnSp>
        <p:nvCxnSpPr>
          <p:cNvPr id="6" name="Straight Arrow Connector 5"/>
          <p:cNvCxnSpPr/>
          <p:nvPr/>
        </p:nvCxnSpPr>
        <p:spPr>
          <a:xfrm flipH="1" flipV="1">
            <a:off x="7239000" y="48006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248400" y="48006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791200" y="43434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57800" y="38100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781800" y="43434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239000" y="28956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781800" y="24384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353300" y="4953000"/>
            <a:ext cx="419100" cy="4191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315200" y="3048000"/>
            <a:ext cx="419100" cy="4191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43600" y="4495800"/>
            <a:ext cx="419100" cy="4191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8000" y="5448300"/>
            <a:ext cx="419100" cy="4191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6781800" y="52578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A2BEAC4C-2FC3-456B-B4D2-6188E0CCEAB7}" type="slidenum">
              <a:rPr lang="en-US" smtClean="0"/>
              <a:t>38</a:t>
            </a:fld>
            <a:endParaRPr lang="en-US"/>
          </a:p>
        </p:txBody>
      </p:sp>
    </p:spTree>
    <p:extLst>
      <p:ext uri="{BB962C8B-B14F-4D97-AF65-F5344CB8AC3E}">
        <p14:creationId xmlns:p14="http://schemas.microsoft.com/office/powerpoint/2010/main" val="360242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1000"/>
                                        <p:tgtEl>
                                          <p:spTgt spid="5">
                                            <p:txEl>
                                              <p:pRg st="2" end="2"/>
                                            </p:txEl>
                                          </p:spTgt>
                                        </p:tgtEl>
                                      </p:cBhvr>
                                    </p:animEffect>
                                    <p:anim calcmode="lin" valueType="num">
                                      <p:cBhvr>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1000"/>
                                        <p:tgtEl>
                                          <p:spTgt spid="5">
                                            <p:txEl>
                                              <p:pRg st="3" end="3"/>
                                            </p:txEl>
                                          </p:spTgt>
                                        </p:tgtEl>
                                      </p:cBhvr>
                                    </p:animEffect>
                                    <p:anim calcmode="lin" valueType="num">
                                      <p:cBhvr>
                                        <p:cTn id="2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Smith-Waterman algorithm</a:t>
            </a:r>
            <a:endParaRPr lang="en-US" i="1" dirty="0"/>
          </a:p>
        </p:txBody>
      </p:sp>
      <p:sp>
        <p:nvSpPr>
          <p:cNvPr id="3" name="Content Placeholder 2"/>
          <p:cNvSpPr>
            <a:spLocks noGrp="1"/>
          </p:cNvSpPr>
          <p:nvPr>
            <p:ph idx="1"/>
          </p:nvPr>
        </p:nvSpPr>
        <p:spPr/>
        <p:txBody>
          <a:bodyPr/>
          <a:lstStyle/>
          <a:p>
            <a:pPr marL="0" indent="0">
              <a:buNone/>
            </a:pPr>
            <a:r>
              <a:rPr lang="en-US" sz="2800" u="sng" dirty="0" smtClean="0"/>
              <a:t>Trace-back:</a:t>
            </a:r>
          </a:p>
          <a:p>
            <a:pPr marL="0" indent="0">
              <a:buNone/>
            </a:pPr>
            <a:endParaRPr lang="en-US" u="sng" dirty="0"/>
          </a:p>
        </p:txBody>
      </p:sp>
      <p:graphicFrame>
        <p:nvGraphicFramePr>
          <p:cNvPr id="4" name="Table 3"/>
          <p:cNvGraphicFramePr>
            <a:graphicFrameLocks noGrp="1"/>
          </p:cNvGraphicFramePr>
          <p:nvPr>
            <p:extLst>
              <p:ext uri="{D42A27DB-BD31-4B8C-83A1-F6EECF244321}">
                <p14:modId xmlns:p14="http://schemas.microsoft.com/office/powerpoint/2010/main" val="1873478221"/>
              </p:ext>
            </p:extLst>
          </p:nvPr>
        </p:nvGraphicFramePr>
        <p:xfrm>
          <a:off x="1828800" y="274320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b="1" dirty="0" smtClean="0"/>
                        <a:t>T</a:t>
                      </a:r>
                      <a:endParaRPr lang="en-US" b="1" dirty="0"/>
                    </a:p>
                  </a:txBody>
                  <a:tcPr/>
                </a:tc>
                <a:tc>
                  <a:txBody>
                    <a:bodyPr/>
                    <a:lstStyle/>
                    <a:p>
                      <a:pPr algn="ctr"/>
                      <a:r>
                        <a:rPr lang="en-US" b="1" dirty="0" smtClean="0"/>
                        <a:t>C</a:t>
                      </a:r>
                      <a:endParaRPr lang="en-US" b="1" dirty="0"/>
                    </a:p>
                  </a:txBody>
                  <a:tcPr/>
                </a:tc>
                <a:tc>
                  <a:txBody>
                    <a:bodyPr/>
                    <a:lstStyle/>
                    <a:p>
                      <a:pPr algn="ctr"/>
                      <a:r>
                        <a:rPr lang="en-US" b="1" dirty="0" smtClean="0"/>
                        <a:t>G</a:t>
                      </a:r>
                      <a:endParaRPr lang="en-US" b="1" dirty="0"/>
                    </a:p>
                  </a:txBody>
                  <a:tcPr/>
                </a:tc>
                <a:tc>
                  <a:txBody>
                    <a:bodyPr/>
                    <a:lstStyle/>
                    <a:p>
                      <a:pPr algn="ctr"/>
                      <a:r>
                        <a:rPr lang="en-US" b="1" dirty="0" smtClean="0"/>
                        <a:t>C</a:t>
                      </a:r>
                      <a:endParaRPr lang="en-US" b="1" dirty="0"/>
                    </a:p>
                  </a:txBody>
                  <a:tcPr/>
                </a:tc>
              </a:tr>
              <a:tr h="370840">
                <a:tc>
                  <a:txBody>
                    <a:bodyPr/>
                    <a:lstStyle/>
                    <a:p>
                      <a:pPr algn="ctr"/>
                      <a:r>
                        <a:rPr lang="en-US" b="1" dirty="0" smtClean="0"/>
                        <a:t>T</a:t>
                      </a:r>
                      <a:endParaRPr lang="en-US" b="1" dirty="0"/>
                    </a:p>
                  </a:txBody>
                  <a:tcPr>
                    <a:solidFill>
                      <a:schemeClr val="accent2">
                        <a:lumMod val="60000"/>
                        <a:lumOff val="40000"/>
                      </a:schemeClr>
                    </a:solidFill>
                  </a:tcPr>
                </a:tc>
                <a:tc>
                  <a:txBody>
                    <a:bodyPr/>
                    <a:lstStyle/>
                    <a:p>
                      <a:pPr algn="ctr"/>
                      <a:r>
                        <a:rPr lang="en-US" b="1" dirty="0" smtClean="0"/>
                        <a:t>C</a:t>
                      </a:r>
                      <a:endParaRPr lang="en-US" b="1" dirty="0"/>
                    </a:p>
                  </a:txBody>
                  <a:tcPr>
                    <a:solidFill>
                      <a:schemeClr val="accent2">
                        <a:lumMod val="60000"/>
                        <a:lumOff val="40000"/>
                      </a:schemeClr>
                    </a:solidFill>
                  </a:tcPr>
                </a:tc>
                <a:tc>
                  <a:txBody>
                    <a:bodyPr/>
                    <a:lstStyle/>
                    <a:p>
                      <a:pPr algn="ctr"/>
                      <a:r>
                        <a:rPr lang="en-US" b="1" dirty="0" smtClean="0"/>
                        <a:t>A</a:t>
                      </a:r>
                      <a:endParaRPr lang="en-US" b="1" dirty="0"/>
                    </a:p>
                  </a:txBody>
                  <a:tcPr>
                    <a:solidFill>
                      <a:schemeClr val="accent2">
                        <a:lumMod val="60000"/>
                        <a:lumOff val="40000"/>
                      </a:schemeClr>
                    </a:solidFill>
                  </a:tcPr>
                </a:tc>
                <a:tc>
                  <a:txBody>
                    <a:bodyPr/>
                    <a:lstStyle/>
                    <a:p>
                      <a:pPr algn="ctr"/>
                      <a:r>
                        <a:rPr lang="en-US" b="1" dirty="0" smtClean="0"/>
                        <a:t>C</a:t>
                      </a:r>
                      <a:endParaRPr lang="en-US" b="1" dirty="0"/>
                    </a:p>
                  </a:txBody>
                  <a:tcPr>
                    <a:solidFill>
                      <a:schemeClr val="accent2">
                        <a:lumMod val="60000"/>
                        <a:lumOff val="40000"/>
                      </a:schemeClr>
                    </a:solidFill>
                  </a:tcPr>
                </a:tc>
              </a:tr>
              <a:tr h="370840">
                <a:tc>
                  <a:txBody>
                    <a:bodyPr/>
                    <a:lstStyle/>
                    <a:p>
                      <a:pPr algn="ctr"/>
                      <a:r>
                        <a:rPr lang="en-US" b="1" dirty="0" smtClean="0"/>
                        <a:t>+1</a:t>
                      </a:r>
                      <a:endParaRPr lang="en-US" b="1" dirty="0"/>
                    </a:p>
                  </a:txBody>
                  <a:tcPr>
                    <a:solidFill>
                      <a:srgbClr val="FFC000"/>
                    </a:solidFill>
                  </a:tcPr>
                </a:tc>
                <a:tc>
                  <a:txBody>
                    <a:bodyPr/>
                    <a:lstStyle/>
                    <a:p>
                      <a:pPr algn="ctr"/>
                      <a:r>
                        <a:rPr lang="en-US" b="1" dirty="0" smtClean="0"/>
                        <a:t>+1</a:t>
                      </a:r>
                      <a:endParaRPr lang="en-US" b="1" dirty="0"/>
                    </a:p>
                  </a:txBody>
                  <a:tcPr>
                    <a:solidFill>
                      <a:srgbClr val="FFC000"/>
                    </a:solidFill>
                  </a:tcPr>
                </a:tc>
                <a:tc>
                  <a:txBody>
                    <a:bodyPr/>
                    <a:lstStyle/>
                    <a:p>
                      <a:pPr algn="ctr"/>
                      <a:r>
                        <a:rPr lang="en-US" b="1" dirty="0" smtClean="0"/>
                        <a:t>-1</a:t>
                      </a:r>
                      <a:endParaRPr lang="en-US" b="1" dirty="0"/>
                    </a:p>
                  </a:txBody>
                  <a:tcPr>
                    <a:solidFill>
                      <a:srgbClr val="FFC000"/>
                    </a:solidFill>
                  </a:tcPr>
                </a:tc>
                <a:tc>
                  <a:txBody>
                    <a:bodyPr/>
                    <a:lstStyle/>
                    <a:p>
                      <a:pPr algn="ctr"/>
                      <a:r>
                        <a:rPr lang="en-US" b="1" dirty="0" smtClean="0"/>
                        <a:t>+1</a:t>
                      </a:r>
                      <a:endParaRPr lang="en-US" b="1" dirty="0"/>
                    </a:p>
                  </a:txBody>
                  <a:tcPr>
                    <a:solidFill>
                      <a:srgbClr val="FFC000"/>
                    </a:solidFill>
                  </a:tcPr>
                </a:tc>
              </a:tr>
            </a:tbl>
          </a:graphicData>
        </a:graphic>
      </p:graphicFrame>
      <p:sp>
        <p:nvSpPr>
          <p:cNvPr id="5" name="TextBox 4"/>
          <p:cNvSpPr txBox="1"/>
          <p:nvPr/>
        </p:nvSpPr>
        <p:spPr>
          <a:xfrm>
            <a:off x="3124200" y="4572000"/>
            <a:ext cx="2514600" cy="523220"/>
          </a:xfrm>
          <a:prstGeom prst="rect">
            <a:avLst/>
          </a:prstGeom>
          <a:noFill/>
        </p:spPr>
        <p:txBody>
          <a:bodyPr wrap="square" rtlCol="0">
            <a:spAutoFit/>
          </a:bodyPr>
          <a:lstStyle/>
          <a:p>
            <a:r>
              <a:rPr lang="en-US" sz="2800" dirty="0" smtClean="0"/>
              <a:t>Final score = 2</a:t>
            </a:r>
            <a:endParaRPr lang="en-US" sz="2800" dirty="0"/>
          </a:p>
        </p:txBody>
      </p:sp>
      <p:sp>
        <p:nvSpPr>
          <p:cNvPr id="6" name="Slide Number Placeholder 5"/>
          <p:cNvSpPr>
            <a:spLocks noGrp="1"/>
          </p:cNvSpPr>
          <p:nvPr>
            <p:ph type="sldNum" sz="quarter" idx="12"/>
          </p:nvPr>
        </p:nvSpPr>
        <p:spPr/>
        <p:txBody>
          <a:bodyPr/>
          <a:lstStyle/>
          <a:p>
            <a:fld id="{A2BEAC4C-2FC3-456B-B4D2-6188E0CCEAB7}" type="slidenum">
              <a:rPr lang="en-US" smtClean="0"/>
              <a:t>39</a:t>
            </a:fld>
            <a:endParaRPr lang="en-US"/>
          </a:p>
        </p:txBody>
      </p:sp>
    </p:spTree>
    <p:extLst>
      <p:ext uri="{BB962C8B-B14F-4D97-AF65-F5344CB8AC3E}">
        <p14:creationId xmlns:p14="http://schemas.microsoft.com/office/powerpoint/2010/main" val="72662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Sample Alignment</a:t>
            </a:r>
          </a:p>
        </p:txBody>
      </p:sp>
      <p:sp>
        <p:nvSpPr>
          <p:cNvPr id="3" name="Content Placeholder 2"/>
          <p:cNvSpPr>
            <a:spLocks noGrp="1"/>
          </p:cNvSpPr>
          <p:nvPr>
            <p:ph idx="1"/>
          </p:nvPr>
        </p:nvSpPr>
        <p:spPr>
          <a:noFill/>
          <a:ln>
            <a:noFill/>
          </a:ln>
        </p:spPr>
        <p:txBody>
          <a:bodyPr>
            <a:normAutofit fontScale="92500" lnSpcReduction="20000"/>
          </a:bodyPr>
          <a:lstStyle/>
          <a:p>
            <a:pPr marL="609600" indent="-609600">
              <a:lnSpc>
                <a:spcPct val="90000"/>
              </a:lnSpc>
            </a:pPr>
            <a:r>
              <a:rPr lang="en-US" dirty="0"/>
              <a:t>SEQ_A: GDVEKGKKIFIMKCSQ</a:t>
            </a:r>
          </a:p>
          <a:p>
            <a:pPr marL="609600" indent="-609600">
              <a:lnSpc>
                <a:spcPct val="90000"/>
              </a:lnSpc>
            </a:pPr>
            <a:r>
              <a:rPr lang="en-US" dirty="0"/>
              <a:t>SEQ_B: GCVEKGKIFINWCSQ</a:t>
            </a:r>
          </a:p>
          <a:p>
            <a:pPr marL="609600" indent="-609600">
              <a:lnSpc>
                <a:spcPct val="90000"/>
              </a:lnSpc>
              <a:buFontTx/>
              <a:buNone/>
            </a:pPr>
            <a:endParaRPr lang="en-US" dirty="0"/>
          </a:p>
          <a:p>
            <a:pPr marL="609600" indent="-609600">
              <a:lnSpc>
                <a:spcPct val="90000"/>
              </a:lnSpc>
              <a:buFontTx/>
              <a:buNone/>
            </a:pPr>
            <a:r>
              <a:rPr lang="en-US" dirty="0"/>
              <a:t>		There are two possible linear alignments</a:t>
            </a:r>
          </a:p>
          <a:p>
            <a:pPr marL="609600" indent="-609600">
              <a:lnSpc>
                <a:spcPct val="90000"/>
              </a:lnSpc>
              <a:buFontTx/>
              <a:buAutoNum type="arabicPeriod"/>
            </a:pPr>
            <a:r>
              <a:rPr lang="en-US" b="1" dirty="0">
                <a:solidFill>
                  <a:srgbClr val="FF0000"/>
                </a:solidFill>
                <a:latin typeface="Courier New" pitchFamily="49" charset="0"/>
              </a:rPr>
              <a:t>G</a:t>
            </a:r>
            <a:r>
              <a:rPr lang="en-US" b="1" dirty="0">
                <a:solidFill>
                  <a:srgbClr val="00B050"/>
                </a:solidFill>
                <a:latin typeface="Courier New" pitchFamily="49" charset="0"/>
              </a:rPr>
              <a:t>D</a:t>
            </a:r>
            <a:r>
              <a:rPr lang="en-US" b="1" dirty="0">
                <a:solidFill>
                  <a:srgbClr val="7030A0"/>
                </a:solidFill>
                <a:latin typeface="Courier New" pitchFamily="49" charset="0"/>
              </a:rPr>
              <a:t>V</a:t>
            </a:r>
            <a:r>
              <a:rPr lang="en-US" b="1" dirty="0">
                <a:solidFill>
                  <a:schemeClr val="accent2"/>
                </a:solidFill>
                <a:latin typeface="Courier New" pitchFamily="49" charset="0"/>
              </a:rPr>
              <a:t>E</a:t>
            </a:r>
            <a:r>
              <a:rPr lang="en-US" b="1" dirty="0">
                <a:latin typeface="Courier New" pitchFamily="49" charset="0"/>
              </a:rPr>
              <a:t>K</a:t>
            </a:r>
            <a:r>
              <a:rPr lang="en-US" b="1" dirty="0">
                <a:solidFill>
                  <a:srgbClr val="FF0000"/>
                </a:solidFill>
                <a:latin typeface="Courier New" pitchFamily="49" charset="0"/>
              </a:rPr>
              <a:t>G</a:t>
            </a:r>
            <a:r>
              <a:rPr lang="en-US" b="1" dirty="0">
                <a:latin typeface="Courier New" pitchFamily="49" charset="0"/>
              </a:rPr>
              <a:t>KK</a:t>
            </a:r>
            <a:r>
              <a:rPr lang="en-US" b="1" dirty="0">
                <a:solidFill>
                  <a:schemeClr val="tx2"/>
                </a:solidFill>
                <a:latin typeface="Courier New" pitchFamily="49" charset="0"/>
              </a:rPr>
              <a:t>I</a:t>
            </a:r>
            <a:r>
              <a:rPr lang="en-US" b="1" dirty="0">
                <a:solidFill>
                  <a:srgbClr val="00B0F0"/>
                </a:solidFill>
                <a:latin typeface="Courier New" pitchFamily="49" charset="0"/>
              </a:rPr>
              <a:t>F</a:t>
            </a:r>
            <a:r>
              <a:rPr lang="en-US" b="1" dirty="0">
                <a:solidFill>
                  <a:schemeClr val="tx2"/>
                </a:solidFill>
                <a:latin typeface="Courier New" pitchFamily="49" charset="0"/>
              </a:rPr>
              <a:t>I</a:t>
            </a:r>
            <a:r>
              <a:rPr lang="en-US" b="1" dirty="0">
                <a:solidFill>
                  <a:schemeClr val="accent3"/>
                </a:solidFill>
                <a:latin typeface="Courier New" pitchFamily="49" charset="0"/>
              </a:rPr>
              <a:t>M</a:t>
            </a:r>
            <a:r>
              <a:rPr lang="en-US" b="1" dirty="0">
                <a:latin typeface="Courier New" pitchFamily="49" charset="0"/>
              </a:rPr>
              <a:t>K</a:t>
            </a:r>
            <a:r>
              <a:rPr lang="en-US" b="1" dirty="0">
                <a:solidFill>
                  <a:schemeClr val="accent4">
                    <a:lumMod val="75000"/>
                  </a:schemeClr>
                </a:solidFill>
                <a:latin typeface="Courier New" pitchFamily="49" charset="0"/>
              </a:rPr>
              <a:t>C</a:t>
            </a:r>
            <a:r>
              <a:rPr lang="en-US" b="1" dirty="0">
                <a:solidFill>
                  <a:srgbClr val="FFC000"/>
                </a:solidFill>
                <a:latin typeface="Courier New" pitchFamily="49" charset="0"/>
              </a:rPr>
              <a:t>S</a:t>
            </a:r>
            <a:r>
              <a:rPr lang="en-US" b="1" dirty="0">
                <a:solidFill>
                  <a:srgbClr val="92D050"/>
                </a:solidFill>
                <a:latin typeface="Courier New" pitchFamily="49" charset="0"/>
              </a:rPr>
              <a:t>Q</a:t>
            </a:r>
          </a:p>
          <a:p>
            <a:pPr marL="609600" indent="-609600">
              <a:lnSpc>
                <a:spcPct val="90000"/>
              </a:lnSpc>
              <a:buFontTx/>
              <a:buNone/>
            </a:pPr>
            <a:r>
              <a:rPr lang="en-US" b="1" dirty="0">
                <a:latin typeface="Courier New" pitchFamily="49" charset="0"/>
              </a:rPr>
              <a:t>	| ||||| </a:t>
            </a:r>
          </a:p>
          <a:p>
            <a:pPr marL="609600" indent="-609600">
              <a:lnSpc>
                <a:spcPct val="90000"/>
              </a:lnSpc>
              <a:buFontTx/>
              <a:buNone/>
            </a:pPr>
            <a:r>
              <a:rPr lang="en-US" b="1" dirty="0">
                <a:latin typeface="Courier New" pitchFamily="49" charset="0"/>
              </a:rPr>
              <a:t>	</a:t>
            </a:r>
            <a:r>
              <a:rPr lang="en-US" b="1" dirty="0">
                <a:solidFill>
                  <a:srgbClr val="FF0000"/>
                </a:solidFill>
                <a:latin typeface="Courier New" pitchFamily="49" charset="0"/>
              </a:rPr>
              <a:t>G</a:t>
            </a:r>
            <a:r>
              <a:rPr lang="en-US" b="1" dirty="0">
                <a:latin typeface="Courier New" pitchFamily="49" charset="0"/>
              </a:rPr>
              <a:t>C</a:t>
            </a:r>
            <a:r>
              <a:rPr lang="en-US" b="1" dirty="0">
                <a:solidFill>
                  <a:srgbClr val="7030A0"/>
                </a:solidFill>
                <a:latin typeface="Courier New" pitchFamily="49" charset="0"/>
              </a:rPr>
              <a:t>V</a:t>
            </a:r>
            <a:r>
              <a:rPr lang="en-US" b="1" dirty="0">
                <a:solidFill>
                  <a:schemeClr val="accent2"/>
                </a:solidFill>
                <a:latin typeface="Courier New" pitchFamily="49" charset="0"/>
              </a:rPr>
              <a:t>E</a:t>
            </a:r>
            <a:r>
              <a:rPr lang="en-US" b="1" dirty="0">
                <a:latin typeface="Courier New" pitchFamily="49" charset="0"/>
              </a:rPr>
              <a:t>K</a:t>
            </a:r>
            <a:r>
              <a:rPr lang="en-US" b="1" dirty="0">
                <a:solidFill>
                  <a:srgbClr val="FF0000"/>
                </a:solidFill>
                <a:latin typeface="Courier New" pitchFamily="49" charset="0"/>
              </a:rPr>
              <a:t>G</a:t>
            </a:r>
            <a:r>
              <a:rPr lang="en-US" b="1" dirty="0">
                <a:latin typeface="Courier New" pitchFamily="49" charset="0"/>
              </a:rPr>
              <a:t>K</a:t>
            </a:r>
            <a:r>
              <a:rPr lang="en-US" b="1" dirty="0">
                <a:solidFill>
                  <a:schemeClr val="tx2"/>
                </a:solidFill>
                <a:latin typeface="Courier New" pitchFamily="49" charset="0"/>
              </a:rPr>
              <a:t>I</a:t>
            </a:r>
            <a:r>
              <a:rPr lang="en-US" b="1" dirty="0">
                <a:solidFill>
                  <a:srgbClr val="00B0F0"/>
                </a:solidFill>
                <a:latin typeface="Courier New" pitchFamily="49" charset="0"/>
              </a:rPr>
              <a:t>F</a:t>
            </a:r>
            <a:r>
              <a:rPr lang="en-US" b="1" dirty="0">
                <a:solidFill>
                  <a:schemeClr val="tx2"/>
                </a:solidFill>
                <a:latin typeface="Courier New" pitchFamily="49" charset="0"/>
              </a:rPr>
              <a:t>I</a:t>
            </a:r>
            <a:r>
              <a:rPr lang="en-US" b="1" dirty="0">
                <a:latin typeface="Courier New" pitchFamily="49" charset="0"/>
              </a:rPr>
              <a:t>NW</a:t>
            </a:r>
            <a:r>
              <a:rPr lang="en-US" b="1" dirty="0">
                <a:solidFill>
                  <a:schemeClr val="accent4">
                    <a:lumMod val="75000"/>
                  </a:schemeClr>
                </a:solidFill>
                <a:latin typeface="Courier New" pitchFamily="49" charset="0"/>
              </a:rPr>
              <a:t>C</a:t>
            </a:r>
            <a:r>
              <a:rPr lang="en-US" b="1" dirty="0">
                <a:solidFill>
                  <a:srgbClr val="FFC000"/>
                </a:solidFill>
                <a:latin typeface="Courier New" pitchFamily="49" charset="0"/>
              </a:rPr>
              <a:t>S</a:t>
            </a:r>
            <a:r>
              <a:rPr lang="en-US" b="1" dirty="0">
                <a:solidFill>
                  <a:srgbClr val="92D050"/>
                </a:solidFill>
                <a:latin typeface="Courier New" pitchFamily="49" charset="0"/>
              </a:rPr>
              <a:t>Q</a:t>
            </a:r>
          </a:p>
          <a:p>
            <a:pPr marL="609600" indent="-609600">
              <a:lnSpc>
                <a:spcPct val="90000"/>
              </a:lnSpc>
              <a:buFontTx/>
              <a:buNone/>
            </a:pPr>
            <a:r>
              <a:rPr lang="en-US" b="1" dirty="0">
                <a:latin typeface="Courier New" pitchFamily="49" charset="0"/>
              </a:rPr>
              <a:t>2.	</a:t>
            </a:r>
            <a:r>
              <a:rPr lang="en-US" b="1" dirty="0">
                <a:solidFill>
                  <a:srgbClr val="FF0000"/>
                </a:solidFill>
                <a:latin typeface="Courier New" pitchFamily="49" charset="0"/>
              </a:rPr>
              <a:t>G</a:t>
            </a:r>
            <a:r>
              <a:rPr lang="en-US" b="1" dirty="0">
                <a:latin typeface="Courier New" pitchFamily="49" charset="0"/>
              </a:rPr>
              <a:t>DV</a:t>
            </a:r>
            <a:r>
              <a:rPr lang="en-US" b="1" dirty="0">
                <a:solidFill>
                  <a:schemeClr val="accent6">
                    <a:lumMod val="50000"/>
                  </a:schemeClr>
                </a:solidFill>
                <a:latin typeface="Courier New" pitchFamily="49" charset="0"/>
              </a:rPr>
              <a:t>E</a:t>
            </a:r>
            <a:r>
              <a:rPr lang="en-US" b="1" dirty="0">
                <a:latin typeface="Courier New" pitchFamily="49" charset="0"/>
              </a:rPr>
              <a:t>K</a:t>
            </a:r>
            <a:r>
              <a:rPr lang="en-US" b="1" dirty="0">
                <a:solidFill>
                  <a:srgbClr val="FF0000"/>
                </a:solidFill>
                <a:latin typeface="Courier New" pitchFamily="49" charset="0"/>
              </a:rPr>
              <a:t>G</a:t>
            </a:r>
            <a:r>
              <a:rPr lang="en-US" b="1" dirty="0">
                <a:latin typeface="Courier New" pitchFamily="49" charset="0"/>
              </a:rPr>
              <a:t>KK</a:t>
            </a:r>
            <a:r>
              <a:rPr lang="en-US" b="1" dirty="0">
                <a:solidFill>
                  <a:srgbClr val="002060"/>
                </a:solidFill>
                <a:latin typeface="Courier New" pitchFamily="49" charset="0"/>
              </a:rPr>
              <a:t>I</a:t>
            </a:r>
            <a:r>
              <a:rPr lang="en-US" b="1" dirty="0">
                <a:solidFill>
                  <a:srgbClr val="00B0F0"/>
                </a:solidFill>
                <a:latin typeface="Courier New" pitchFamily="49" charset="0"/>
              </a:rPr>
              <a:t>F</a:t>
            </a:r>
            <a:r>
              <a:rPr lang="en-US" b="1" dirty="0">
                <a:solidFill>
                  <a:srgbClr val="002060"/>
                </a:solidFill>
                <a:latin typeface="Courier New" pitchFamily="49" charset="0"/>
              </a:rPr>
              <a:t>I</a:t>
            </a:r>
            <a:r>
              <a:rPr lang="en-US" b="1" dirty="0">
                <a:latin typeface="Courier New" pitchFamily="49" charset="0"/>
              </a:rPr>
              <a:t>MK</a:t>
            </a:r>
            <a:r>
              <a:rPr lang="en-US" b="1" dirty="0">
                <a:solidFill>
                  <a:schemeClr val="tx1">
                    <a:lumMod val="75000"/>
                    <a:lumOff val="25000"/>
                  </a:schemeClr>
                </a:solidFill>
                <a:latin typeface="Courier New" pitchFamily="49" charset="0"/>
              </a:rPr>
              <a:t>C</a:t>
            </a:r>
            <a:r>
              <a:rPr lang="en-US" b="1" dirty="0">
                <a:latin typeface="Courier New" pitchFamily="49" charset="0"/>
              </a:rPr>
              <a:t>S</a:t>
            </a:r>
            <a:r>
              <a:rPr lang="en-US" b="1" dirty="0">
                <a:solidFill>
                  <a:srgbClr val="92D050"/>
                </a:solidFill>
                <a:latin typeface="Courier New" pitchFamily="49" charset="0"/>
              </a:rPr>
              <a:t>Q</a:t>
            </a:r>
          </a:p>
          <a:p>
            <a:pPr marL="609600" indent="-609600">
              <a:lnSpc>
                <a:spcPct val="90000"/>
              </a:lnSpc>
              <a:buFontTx/>
              <a:buNone/>
            </a:pPr>
            <a:r>
              <a:rPr lang="en-US" b="1" dirty="0">
                <a:latin typeface="Courier New" pitchFamily="49" charset="0"/>
              </a:rPr>
              <a:t>	       ||||  |||</a:t>
            </a:r>
          </a:p>
          <a:p>
            <a:pPr marL="609600" indent="-609600">
              <a:lnSpc>
                <a:spcPct val="90000"/>
              </a:lnSpc>
              <a:buFontTx/>
              <a:buNone/>
            </a:pPr>
            <a:r>
              <a:rPr lang="en-US" b="1" dirty="0">
                <a:latin typeface="Courier New" pitchFamily="49" charset="0"/>
              </a:rPr>
              <a:t>	 </a:t>
            </a:r>
            <a:r>
              <a:rPr lang="en-US" b="1" dirty="0">
                <a:solidFill>
                  <a:srgbClr val="FF0000"/>
                </a:solidFill>
                <a:latin typeface="Courier New" pitchFamily="49" charset="0"/>
              </a:rPr>
              <a:t>G</a:t>
            </a:r>
            <a:r>
              <a:rPr lang="en-US" b="1" dirty="0">
                <a:solidFill>
                  <a:schemeClr val="tx1">
                    <a:lumMod val="75000"/>
                    <a:lumOff val="25000"/>
                  </a:schemeClr>
                </a:solidFill>
                <a:latin typeface="Courier New" pitchFamily="49" charset="0"/>
              </a:rPr>
              <a:t>C</a:t>
            </a:r>
            <a:r>
              <a:rPr lang="en-US" b="1" dirty="0">
                <a:latin typeface="Courier New" pitchFamily="49" charset="0"/>
              </a:rPr>
              <a:t>V</a:t>
            </a:r>
            <a:r>
              <a:rPr lang="en-US" b="1" dirty="0">
                <a:solidFill>
                  <a:schemeClr val="accent6">
                    <a:lumMod val="50000"/>
                  </a:schemeClr>
                </a:solidFill>
                <a:latin typeface="Courier New" pitchFamily="49" charset="0"/>
              </a:rPr>
              <a:t>E</a:t>
            </a:r>
            <a:r>
              <a:rPr lang="en-US" b="1" dirty="0">
                <a:latin typeface="Courier New" pitchFamily="49" charset="0"/>
              </a:rPr>
              <a:t>K</a:t>
            </a:r>
            <a:r>
              <a:rPr lang="en-US" b="1" dirty="0">
                <a:solidFill>
                  <a:srgbClr val="FF0000"/>
                </a:solidFill>
                <a:latin typeface="Courier New" pitchFamily="49" charset="0"/>
              </a:rPr>
              <a:t>G</a:t>
            </a:r>
            <a:r>
              <a:rPr lang="en-US" b="1" dirty="0">
                <a:latin typeface="Courier New" pitchFamily="49" charset="0"/>
              </a:rPr>
              <a:t>K</a:t>
            </a:r>
            <a:r>
              <a:rPr lang="en-US" b="1" dirty="0">
                <a:solidFill>
                  <a:srgbClr val="002060"/>
                </a:solidFill>
                <a:latin typeface="Courier New" pitchFamily="49" charset="0"/>
              </a:rPr>
              <a:t>I</a:t>
            </a:r>
            <a:r>
              <a:rPr lang="en-US" b="1" dirty="0">
                <a:solidFill>
                  <a:srgbClr val="00B0F0"/>
                </a:solidFill>
                <a:latin typeface="Courier New" pitchFamily="49" charset="0"/>
              </a:rPr>
              <a:t>F</a:t>
            </a:r>
            <a:r>
              <a:rPr lang="en-US" b="1" dirty="0">
                <a:solidFill>
                  <a:srgbClr val="002060"/>
                </a:solidFill>
                <a:latin typeface="Courier New" pitchFamily="49" charset="0"/>
              </a:rPr>
              <a:t>I</a:t>
            </a:r>
            <a:r>
              <a:rPr lang="en-US" b="1" dirty="0">
                <a:latin typeface="Courier New" pitchFamily="49" charset="0"/>
              </a:rPr>
              <a:t>NW</a:t>
            </a:r>
            <a:r>
              <a:rPr lang="en-US" b="1" dirty="0">
                <a:solidFill>
                  <a:schemeClr val="tx1">
                    <a:lumMod val="75000"/>
                    <a:lumOff val="25000"/>
                  </a:schemeClr>
                </a:solidFill>
                <a:latin typeface="Courier New" pitchFamily="49" charset="0"/>
              </a:rPr>
              <a:t>C</a:t>
            </a:r>
            <a:r>
              <a:rPr lang="en-US" b="1" dirty="0">
                <a:latin typeface="Courier New" pitchFamily="49" charset="0"/>
              </a:rPr>
              <a:t>S</a:t>
            </a:r>
            <a:r>
              <a:rPr lang="en-US" b="1" dirty="0">
                <a:solidFill>
                  <a:srgbClr val="92D050"/>
                </a:solidFill>
                <a:latin typeface="Courier New" pitchFamily="49" charset="0"/>
              </a:rPr>
              <a:t>Q</a:t>
            </a:r>
          </a:p>
          <a:p>
            <a:pPr marL="609600" indent="-609600">
              <a:lnSpc>
                <a:spcPct val="90000"/>
              </a:lnSpc>
              <a:buFontTx/>
              <a:buNone/>
            </a:pPr>
            <a:endParaRPr lang="en-US" dirty="0">
              <a:latin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A2BEAC4C-2FC3-456B-B4D2-6188E0CCEAB7}" type="slidenum">
              <a:rPr lang="en-US" smtClean="0"/>
              <a:t>4</a:t>
            </a:fld>
            <a:endParaRPr lang="en-US"/>
          </a:p>
        </p:txBody>
      </p:sp>
    </p:spTree>
    <p:extLst>
      <p:ext uri="{BB962C8B-B14F-4D97-AF65-F5344CB8AC3E}">
        <p14:creationId xmlns:p14="http://schemas.microsoft.com/office/powerpoint/2010/main" val="408255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heel(8)">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out)">
                                      <p:cBhvr>
                                        <p:cTn id="12" dur="1000"/>
                                        <p:tgtEl>
                                          <p:spTgt spid="3">
                                            <p:txEl>
                                              <p:pRg st="0" end="0"/>
                                            </p:txEl>
                                          </p:spTgt>
                                        </p:tgtEl>
                                      </p:cBhvr>
                                    </p:animEffect>
                                  </p:childTnLst>
                                </p:cTn>
                              </p:par>
                              <p:par>
                                <p:cTn id="13" presetID="6" presetClass="entr" presetSubtype="32"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out)">
                                      <p:cBhvr>
                                        <p:cTn id="15" dur="1000"/>
                                        <p:tgtEl>
                                          <p:spTgt spid="3">
                                            <p:txEl>
                                              <p:pRg st="1" end="1"/>
                                            </p:txEl>
                                          </p:spTgt>
                                        </p:tgtEl>
                                      </p:cBhvr>
                                    </p:animEffect>
                                  </p:childTnLst>
                                </p:cTn>
                              </p:par>
                              <p:par>
                                <p:cTn id="16" presetID="6" presetClass="entr" presetSubtype="3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out)">
                                      <p:cBhvr>
                                        <p:cTn id="18" dur="1000"/>
                                        <p:tgtEl>
                                          <p:spTgt spid="3">
                                            <p:txEl>
                                              <p:pRg st="3" end="3"/>
                                            </p:txEl>
                                          </p:spTgt>
                                        </p:tgtEl>
                                      </p:cBhvr>
                                    </p:animEffect>
                                  </p:childTnLst>
                                </p:cTn>
                              </p:par>
                              <p:par>
                                <p:cTn id="19" presetID="6" presetClass="entr" presetSubtype="32"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out)">
                                      <p:cBhvr>
                                        <p:cTn id="21" dur="1000"/>
                                        <p:tgtEl>
                                          <p:spTgt spid="3">
                                            <p:txEl>
                                              <p:pRg st="4" end="4"/>
                                            </p:txEl>
                                          </p:spTgt>
                                        </p:tgtEl>
                                      </p:cBhvr>
                                    </p:animEffect>
                                  </p:childTnLst>
                                </p:cTn>
                              </p:par>
                              <p:par>
                                <p:cTn id="22" presetID="6" presetClass="entr" presetSubtype="32"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out)">
                                      <p:cBhvr>
                                        <p:cTn id="24" dur="1000"/>
                                        <p:tgtEl>
                                          <p:spTgt spid="3">
                                            <p:txEl>
                                              <p:pRg st="5" end="5"/>
                                            </p:txEl>
                                          </p:spTgt>
                                        </p:tgtEl>
                                      </p:cBhvr>
                                    </p:animEffect>
                                  </p:childTnLst>
                                </p:cTn>
                              </p:par>
                              <p:par>
                                <p:cTn id="25" presetID="6" presetClass="entr" presetSubtype="32"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out)">
                                      <p:cBhvr>
                                        <p:cTn id="27" dur="1000"/>
                                        <p:tgtEl>
                                          <p:spTgt spid="3">
                                            <p:txEl>
                                              <p:pRg st="6" end="6"/>
                                            </p:txEl>
                                          </p:spTgt>
                                        </p:tgtEl>
                                      </p:cBhvr>
                                    </p:animEffect>
                                  </p:childTnLst>
                                </p:cTn>
                              </p:par>
                              <p:par>
                                <p:cTn id="28" presetID="6" presetClass="entr" presetSubtype="32"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out)">
                                      <p:cBhvr>
                                        <p:cTn id="30" dur="1000"/>
                                        <p:tgtEl>
                                          <p:spTgt spid="3">
                                            <p:txEl>
                                              <p:pRg st="7" end="7"/>
                                            </p:txEl>
                                          </p:spTgt>
                                        </p:tgtEl>
                                      </p:cBhvr>
                                    </p:animEffect>
                                  </p:childTnLst>
                                </p:cTn>
                              </p:par>
                              <p:par>
                                <p:cTn id="31" presetID="6" presetClass="entr" presetSubtype="32"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ircle(out)">
                                      <p:cBhvr>
                                        <p:cTn id="33" dur="1000"/>
                                        <p:tgtEl>
                                          <p:spTgt spid="3">
                                            <p:txEl>
                                              <p:pRg st="8" end="8"/>
                                            </p:txEl>
                                          </p:spTgt>
                                        </p:tgtEl>
                                      </p:cBhvr>
                                    </p:animEffect>
                                  </p:childTnLst>
                                </p:cTn>
                              </p:par>
                              <p:par>
                                <p:cTn id="34" presetID="6" presetClass="entr" presetSubtype="32"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ircle(out)">
                                      <p:cBhvr>
                                        <p:cTn id="36"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Word method</a:t>
            </a:r>
            <a:endParaRPr lang="en-US" b="1" i="1" dirty="0"/>
          </a:p>
        </p:txBody>
      </p:sp>
      <p:sp>
        <p:nvSpPr>
          <p:cNvPr id="3" name="Content Placeholder 2"/>
          <p:cNvSpPr>
            <a:spLocks noGrp="1"/>
          </p:cNvSpPr>
          <p:nvPr>
            <p:ph idx="1"/>
          </p:nvPr>
        </p:nvSpPr>
        <p:spPr/>
        <p:txBody>
          <a:bodyPr>
            <a:normAutofit fontScale="85000" lnSpcReduction="10000"/>
          </a:bodyPr>
          <a:lstStyle/>
          <a:p>
            <a:pPr algn="just"/>
            <a:r>
              <a:rPr lang="en-US" dirty="0"/>
              <a:t>Word methods, also known as </a:t>
            </a:r>
            <a:r>
              <a:rPr lang="en-US" i="1" dirty="0"/>
              <a:t>k</a:t>
            </a:r>
            <a:r>
              <a:rPr lang="en-US" dirty="0"/>
              <a:t>-tuple methods, are heuristic methods that are not guaranteed to find an optimal alignment solution, but are significantly more efficient than dynamic programming. </a:t>
            </a:r>
            <a:endParaRPr lang="en-US" dirty="0" smtClean="0"/>
          </a:p>
          <a:p>
            <a:pPr algn="just"/>
            <a:r>
              <a:rPr lang="en-US" dirty="0"/>
              <a:t>Word methods are best known for their implementation in the database search tools </a:t>
            </a:r>
            <a:r>
              <a:rPr lang="en-US" u="sng" dirty="0">
                <a:hlinkClick r:id="rId2" tooltip="FASTA"/>
              </a:rPr>
              <a:t>FASTA</a:t>
            </a:r>
            <a:r>
              <a:rPr lang="en-US" dirty="0"/>
              <a:t> and the </a:t>
            </a:r>
            <a:r>
              <a:rPr lang="en-US" u="sng" dirty="0">
                <a:hlinkClick r:id="rId3" tooltip="BLAST"/>
              </a:rPr>
              <a:t>BLAST</a:t>
            </a:r>
            <a:r>
              <a:rPr lang="en-US" dirty="0"/>
              <a:t> family</a:t>
            </a:r>
            <a:r>
              <a:rPr lang="en-US" dirty="0" smtClean="0"/>
              <a:t>.</a:t>
            </a:r>
          </a:p>
          <a:p>
            <a:pPr algn="just"/>
            <a:r>
              <a:rPr lang="en-US" dirty="0"/>
              <a:t>Word methods identify a series of short, </a:t>
            </a:r>
            <a:r>
              <a:rPr lang="en-US" dirty="0" smtClean="0"/>
              <a:t>non overlapping </a:t>
            </a:r>
            <a:r>
              <a:rPr lang="en-US" dirty="0"/>
              <a:t>subsequences ("words") in the query sequence that are then matched to candidate database sequences.</a:t>
            </a:r>
          </a:p>
        </p:txBody>
      </p:sp>
      <p:sp>
        <p:nvSpPr>
          <p:cNvPr id="4" name="Slide Number Placeholder 3"/>
          <p:cNvSpPr>
            <a:spLocks noGrp="1"/>
          </p:cNvSpPr>
          <p:nvPr>
            <p:ph type="sldNum" sz="quarter" idx="12"/>
          </p:nvPr>
        </p:nvSpPr>
        <p:spPr/>
        <p:txBody>
          <a:bodyPr/>
          <a:lstStyle/>
          <a:p>
            <a:fld id="{A2BEAC4C-2FC3-456B-B4D2-6188E0CCEAB7}" type="slidenum">
              <a:rPr lang="en-US" smtClean="0"/>
              <a:t>40</a:t>
            </a:fld>
            <a:endParaRPr lang="en-US"/>
          </a:p>
        </p:txBody>
      </p:sp>
    </p:spTree>
    <p:extLst>
      <p:ext uri="{BB962C8B-B14F-4D97-AF65-F5344CB8AC3E}">
        <p14:creationId xmlns:p14="http://schemas.microsoft.com/office/powerpoint/2010/main" val="363494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Multiple Sequence Alignment (MSA)</a:t>
            </a:r>
            <a:endParaRPr lang="en-US" b="1" i="1" dirty="0"/>
          </a:p>
        </p:txBody>
      </p:sp>
      <p:sp>
        <p:nvSpPr>
          <p:cNvPr id="3" name="Content Placeholder 2"/>
          <p:cNvSpPr>
            <a:spLocks noGrp="1"/>
          </p:cNvSpPr>
          <p:nvPr>
            <p:ph idx="1"/>
          </p:nvPr>
        </p:nvSpPr>
        <p:spPr/>
        <p:txBody>
          <a:bodyPr>
            <a:normAutofit/>
          </a:bodyPr>
          <a:lstStyle/>
          <a:p>
            <a:r>
              <a:rPr lang="en-US" sz="2800" b="1" dirty="0"/>
              <a:t>Multiple sequence </a:t>
            </a:r>
            <a:r>
              <a:rPr lang="en-US" sz="2800" b="1" dirty="0" smtClean="0"/>
              <a:t>alignment </a:t>
            </a:r>
            <a:r>
              <a:rPr lang="en-US" sz="2800" dirty="0" smtClean="0"/>
              <a:t>is </a:t>
            </a:r>
            <a:r>
              <a:rPr lang="en-US" sz="2800" dirty="0"/>
              <a:t>an extension of pairwise alignment to incorporate more than two sequences at a time.</a:t>
            </a:r>
            <a:r>
              <a:rPr lang="en-US" dirty="0"/>
              <a:t> </a:t>
            </a:r>
            <a:endParaRPr lang="en-US" dirty="0" smtClean="0"/>
          </a:p>
          <a:p>
            <a:r>
              <a:rPr lang="en-US" sz="2800" dirty="0" smtClean="0"/>
              <a:t>Multiple </a:t>
            </a:r>
            <a:r>
              <a:rPr lang="en-US" sz="2800" dirty="0"/>
              <a:t>alignment methods try to align all of the sequences in a given query set. </a:t>
            </a:r>
            <a:endParaRPr lang="en-US" sz="2800" dirty="0" smtClean="0"/>
          </a:p>
          <a:p>
            <a:r>
              <a:rPr lang="en-US" sz="2800" dirty="0" smtClean="0"/>
              <a:t>Alignment </a:t>
            </a:r>
            <a:r>
              <a:rPr lang="en-US" sz="2800" dirty="0"/>
              <a:t>of 3 or (many) more sequences</a:t>
            </a:r>
          </a:p>
          <a:p>
            <a:pPr lvl="1"/>
            <a:r>
              <a:rPr lang="en-US" sz="2400" dirty="0"/>
              <a:t>RNA / DNA</a:t>
            </a:r>
          </a:p>
          <a:p>
            <a:pPr lvl="1"/>
            <a:r>
              <a:rPr lang="en-US" sz="2400" dirty="0"/>
              <a:t>Protein</a:t>
            </a:r>
          </a:p>
          <a:p>
            <a:pPr marL="0" indent="0">
              <a:buNone/>
            </a:pPr>
            <a:endParaRPr lang="en-US" dirty="0"/>
          </a:p>
        </p:txBody>
      </p:sp>
      <p:sp>
        <p:nvSpPr>
          <p:cNvPr id="4" name="Slide Number Placeholder 3"/>
          <p:cNvSpPr>
            <a:spLocks noGrp="1"/>
          </p:cNvSpPr>
          <p:nvPr>
            <p:ph type="sldNum" sz="quarter" idx="12"/>
          </p:nvPr>
        </p:nvSpPr>
        <p:spPr/>
        <p:txBody>
          <a:bodyPr/>
          <a:lstStyle/>
          <a:p>
            <a:fld id="{A2BEAC4C-2FC3-456B-B4D2-6188E0CCEAB7}" type="slidenum">
              <a:rPr lang="en-US" smtClean="0"/>
              <a:t>41</a:t>
            </a:fld>
            <a:endParaRPr lang="en-US"/>
          </a:p>
        </p:txBody>
      </p:sp>
    </p:spTree>
    <p:extLst>
      <p:ext uri="{BB962C8B-B14F-4D97-AF65-F5344CB8AC3E}">
        <p14:creationId xmlns:p14="http://schemas.microsoft.com/office/powerpoint/2010/main" val="380666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86700" cy="1047960"/>
          </a:xfrm>
        </p:spPr>
        <p:txBody>
          <a:bodyPr/>
          <a:lstStyle/>
          <a:p>
            <a:r>
              <a:rPr lang="en-US" b="1" i="1" dirty="0" smtClean="0"/>
              <a:t>Anatomy of a MSA</a:t>
            </a:r>
            <a:endParaRPr lang="en-US" b="1" i="1" dirty="0"/>
          </a:p>
        </p:txBody>
      </p:sp>
      <p:pic>
        <p:nvPicPr>
          <p:cNvPr id="9" name="Content Placeholder 8"/>
          <p:cNvPicPr>
            <a:picLocks noGrp="1" noChangeAspect="1"/>
          </p:cNvPicPr>
          <p:nvPr>
            <p:ph idx="1"/>
          </p:nvPr>
        </p:nvPicPr>
        <p:blipFill>
          <a:blip r:embed="rId2"/>
          <a:stretch>
            <a:fillRect/>
          </a:stretch>
        </p:blipFill>
        <p:spPr>
          <a:xfrm>
            <a:off x="965426" y="2317981"/>
            <a:ext cx="7066214" cy="3027742"/>
          </a:xfrm>
          <a:prstGeom prst="rect">
            <a:avLst/>
          </a:prstGeom>
        </p:spPr>
      </p:pic>
      <p:sp>
        <p:nvSpPr>
          <p:cNvPr id="8" name="TextBox 7"/>
          <p:cNvSpPr txBox="1"/>
          <p:nvPr/>
        </p:nvSpPr>
        <p:spPr>
          <a:xfrm>
            <a:off x="5042489" y="1421111"/>
            <a:ext cx="149145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solidFill>
                  <a:schemeClr val="tx1"/>
                </a:solidFill>
              </a:rPr>
              <a:t>Sequence Position</a:t>
            </a:r>
            <a:endParaRPr lang="en-US" b="1" dirty="0">
              <a:solidFill>
                <a:schemeClr val="tx1"/>
              </a:solidFill>
            </a:endParaRPr>
          </a:p>
        </p:txBody>
      </p:sp>
      <p:sp>
        <p:nvSpPr>
          <p:cNvPr id="12" name="TextBox 11"/>
          <p:cNvSpPr txBox="1"/>
          <p:nvPr/>
        </p:nvSpPr>
        <p:spPr>
          <a:xfrm>
            <a:off x="7529257" y="1865500"/>
            <a:ext cx="149145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solidFill>
                  <a:schemeClr val="tx1"/>
                </a:solidFill>
              </a:rPr>
              <a:t>Sequence Length</a:t>
            </a:r>
            <a:endParaRPr lang="en-US" b="1" dirty="0">
              <a:solidFill>
                <a:schemeClr val="tx1"/>
              </a:solidFill>
            </a:endParaRPr>
          </a:p>
        </p:txBody>
      </p:sp>
      <p:sp>
        <p:nvSpPr>
          <p:cNvPr id="13" name="TextBox 12"/>
          <p:cNvSpPr txBox="1"/>
          <p:nvPr/>
        </p:nvSpPr>
        <p:spPr>
          <a:xfrm>
            <a:off x="6881502" y="849868"/>
            <a:ext cx="73849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solidFill>
                  <a:schemeClr val="tx1"/>
                </a:solidFill>
              </a:rPr>
              <a:t>GAPs</a:t>
            </a:r>
            <a:endParaRPr lang="en-US" b="1" dirty="0">
              <a:solidFill>
                <a:schemeClr val="tx1"/>
              </a:solidFill>
            </a:endParaRPr>
          </a:p>
        </p:txBody>
      </p:sp>
      <p:sp>
        <p:nvSpPr>
          <p:cNvPr id="14" name="TextBox 13"/>
          <p:cNvSpPr txBox="1"/>
          <p:nvPr/>
        </p:nvSpPr>
        <p:spPr>
          <a:xfrm>
            <a:off x="1275778" y="1498184"/>
            <a:ext cx="93402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solidFill>
                  <a:schemeClr val="tx1"/>
                </a:solidFill>
              </a:rPr>
              <a:t>Protein Name</a:t>
            </a:r>
            <a:endParaRPr lang="en-US" b="1" dirty="0">
              <a:solidFill>
                <a:schemeClr val="tx1"/>
              </a:solidFill>
            </a:endParaRPr>
          </a:p>
        </p:txBody>
      </p:sp>
      <p:sp>
        <p:nvSpPr>
          <p:cNvPr id="15" name="TextBox 14"/>
          <p:cNvSpPr txBox="1"/>
          <p:nvPr/>
        </p:nvSpPr>
        <p:spPr>
          <a:xfrm>
            <a:off x="5534493" y="5771745"/>
            <a:ext cx="254634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smtClean="0">
                <a:solidFill>
                  <a:schemeClr val="tx1"/>
                </a:solidFill>
              </a:rPr>
              <a:t>Consensus Sequence</a:t>
            </a:r>
            <a:endParaRPr lang="en-US" b="1" dirty="0">
              <a:solidFill>
                <a:schemeClr val="tx1"/>
              </a:solidFill>
            </a:endParaRPr>
          </a:p>
        </p:txBody>
      </p:sp>
      <p:cxnSp>
        <p:nvCxnSpPr>
          <p:cNvPr id="5" name="Straight Arrow Connector 4"/>
          <p:cNvCxnSpPr>
            <a:stCxn id="8" idx="2"/>
          </p:cNvCxnSpPr>
          <p:nvPr/>
        </p:nvCxnSpPr>
        <p:spPr>
          <a:xfrm>
            <a:off x="5788215" y="2067442"/>
            <a:ext cx="113440" cy="250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2"/>
          </p:cNvCxnSpPr>
          <p:nvPr/>
        </p:nvCxnSpPr>
        <p:spPr>
          <a:xfrm flipH="1">
            <a:off x="6939795" y="1219200"/>
            <a:ext cx="310956" cy="217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62821" y="2144515"/>
            <a:ext cx="0" cy="422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886700" y="2234833"/>
            <a:ext cx="388282" cy="33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0"/>
          </p:cNvCxnSpPr>
          <p:nvPr/>
        </p:nvCxnSpPr>
        <p:spPr>
          <a:xfrm flipH="1" flipV="1">
            <a:off x="5996031" y="5268289"/>
            <a:ext cx="811636" cy="50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A2BEAC4C-2FC3-456B-B4D2-6188E0CCEAB7}" type="slidenum">
              <a:rPr lang="en-US" smtClean="0"/>
              <a:t>42</a:t>
            </a:fld>
            <a:endParaRPr lang="en-US"/>
          </a:p>
        </p:txBody>
      </p:sp>
    </p:spTree>
    <p:extLst>
      <p:ext uri="{BB962C8B-B14F-4D97-AF65-F5344CB8AC3E}">
        <p14:creationId xmlns:p14="http://schemas.microsoft.com/office/powerpoint/2010/main" val="136633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i="1" dirty="0" smtClean="0"/>
              <a:t>MSA</a:t>
            </a:r>
            <a:endParaRPr lang="en-US" i="1" dirty="0"/>
          </a:p>
        </p:txBody>
      </p:sp>
      <p:pic>
        <p:nvPicPr>
          <p:cNvPr id="4" name="Content Placeholder 3" descr="Unfortunately we are unable to provide accessible alternative text for this. If you require assistance to access this image, or to obtain a text description, please contact npg@nature.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077199" cy="50292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A2BEAC4C-2FC3-456B-B4D2-6188E0CCEAB7}" type="slidenum">
              <a:rPr lang="en-US" smtClean="0"/>
              <a:t>43</a:t>
            </a:fld>
            <a:endParaRPr lang="en-US"/>
          </a:p>
        </p:txBody>
      </p:sp>
    </p:spTree>
    <p:extLst>
      <p:ext uri="{BB962C8B-B14F-4D97-AF65-F5344CB8AC3E}">
        <p14:creationId xmlns:p14="http://schemas.microsoft.com/office/powerpoint/2010/main" val="20274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Pre-requisite knowledge</a:t>
            </a:r>
            <a:endParaRPr lang="en-US" b="1" i="1" dirty="0"/>
          </a:p>
        </p:txBody>
      </p:sp>
      <p:sp>
        <p:nvSpPr>
          <p:cNvPr id="3" name="Content Placeholder 2"/>
          <p:cNvSpPr>
            <a:spLocks noGrp="1"/>
          </p:cNvSpPr>
          <p:nvPr>
            <p:ph idx="1"/>
          </p:nvPr>
        </p:nvSpPr>
        <p:spPr/>
        <p:txBody>
          <a:bodyPr>
            <a:normAutofit/>
          </a:bodyPr>
          <a:lstStyle/>
          <a:p>
            <a:pPr marL="0" indent="0">
              <a:buNone/>
            </a:pPr>
            <a:r>
              <a:rPr lang="en-US" sz="2800" dirty="0" smtClean="0"/>
              <a:t>Knowledge of the following can help in your use of MSA:</a:t>
            </a:r>
          </a:p>
          <a:p>
            <a:pPr marL="0" indent="0">
              <a:buNone/>
            </a:pPr>
            <a:r>
              <a:rPr lang="en-US" sz="2800" i="1" dirty="0" smtClean="0"/>
              <a:t>Computational / Math / Statistics</a:t>
            </a:r>
            <a:endParaRPr lang="en-US" i="1" dirty="0" smtClean="0"/>
          </a:p>
          <a:p>
            <a:r>
              <a:rPr lang="en-US" sz="2000" dirty="0" smtClean="0"/>
              <a:t>Pairwise sequence alignment methods</a:t>
            </a:r>
          </a:p>
          <a:p>
            <a:r>
              <a:rPr lang="en-US" sz="2000" dirty="0" smtClean="0"/>
              <a:t>Substitution matrices</a:t>
            </a:r>
          </a:p>
          <a:p>
            <a:r>
              <a:rPr lang="en-US" sz="2000" dirty="0" smtClean="0"/>
              <a:t>Phylogenetic trees</a:t>
            </a:r>
          </a:p>
          <a:p>
            <a:pPr marL="0" indent="0">
              <a:buNone/>
            </a:pPr>
            <a:r>
              <a:rPr lang="en-US" sz="2800" i="1" dirty="0" smtClean="0"/>
              <a:t>Molecular </a:t>
            </a:r>
            <a:r>
              <a:rPr lang="en-US" sz="2800" i="1" dirty="0"/>
              <a:t>Biology /Biochemistry</a:t>
            </a:r>
          </a:p>
          <a:p>
            <a:r>
              <a:rPr lang="en-US" sz="2000" dirty="0" smtClean="0"/>
              <a:t>Genetics / sequencing /evolution</a:t>
            </a:r>
          </a:p>
          <a:p>
            <a:r>
              <a:rPr lang="en-US" sz="2000" dirty="0" smtClean="0"/>
              <a:t>Structure – function</a:t>
            </a:r>
          </a:p>
          <a:p>
            <a:r>
              <a:rPr lang="en-US" sz="2000" dirty="0" smtClean="0"/>
              <a:t>Bio-chemistry</a:t>
            </a:r>
          </a:p>
          <a:p>
            <a:endParaRPr lang="en-US" sz="2000"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A2BEAC4C-2FC3-456B-B4D2-6188E0CCEAB7}" type="slidenum">
              <a:rPr lang="en-US" smtClean="0"/>
              <a:t>44</a:t>
            </a:fld>
            <a:endParaRPr lang="en-US"/>
          </a:p>
        </p:txBody>
      </p:sp>
    </p:spTree>
    <p:extLst>
      <p:ext uri="{BB962C8B-B14F-4D97-AF65-F5344CB8AC3E}">
        <p14:creationId xmlns:p14="http://schemas.microsoft.com/office/powerpoint/2010/main" val="23245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0-#ppt_h/2"/>
                                          </p:val>
                                        </p:tav>
                                        <p:tav tm="100000">
                                          <p:val>
                                            <p:strVal val="#ppt_y"/>
                                          </p:val>
                                        </p:tav>
                                      </p:tavLst>
                                    </p:anim>
                                  </p:childTnLst>
                                </p:cTn>
                              </p:par>
                              <p:par>
                                <p:cTn id="15" presetID="2" presetClass="entr" presetSubtype="3"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0-#ppt_h/2"/>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6"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6"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Pre-requisite knowledge	</a:t>
            </a:r>
            <a:endParaRPr lang="en-US" b="1" i="1" dirty="0"/>
          </a:p>
        </p:txBody>
      </p:sp>
      <p:sp>
        <p:nvSpPr>
          <p:cNvPr id="5" name="Oval 4"/>
          <p:cNvSpPr/>
          <p:nvPr/>
        </p:nvSpPr>
        <p:spPr>
          <a:xfrm>
            <a:off x="1510421" y="1905000"/>
            <a:ext cx="2655544" cy="2753367"/>
          </a:xfrm>
          <a:prstGeom prst="ellipse">
            <a:avLst/>
          </a:prstGeom>
          <a:solidFill>
            <a:srgbClr val="FF00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14224" y="1905000"/>
            <a:ext cx="2600776" cy="2753367"/>
          </a:xfrm>
          <a:prstGeom prst="ellipse">
            <a:avLst/>
          </a:prstGeom>
          <a:solidFill>
            <a:schemeClr val="accent6">
              <a:lumMod val="60000"/>
              <a:lumOff val="4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64723" y="3536091"/>
            <a:ext cx="2488277" cy="2561968"/>
          </a:xfrm>
          <a:prstGeom prst="ellipse">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68245" y="3054180"/>
            <a:ext cx="2738340" cy="369332"/>
          </a:xfrm>
          <a:prstGeom prst="rect">
            <a:avLst/>
          </a:prstGeom>
          <a:noFill/>
        </p:spPr>
        <p:txBody>
          <a:bodyPr wrap="square" rtlCol="0">
            <a:spAutoFit/>
          </a:bodyPr>
          <a:lstStyle/>
          <a:p>
            <a:r>
              <a:rPr lang="en-US" dirty="0" smtClean="0"/>
              <a:t>Biology /Biochemistry</a:t>
            </a:r>
            <a:endParaRPr lang="en-US" dirty="0"/>
          </a:p>
        </p:txBody>
      </p:sp>
      <p:sp>
        <p:nvSpPr>
          <p:cNvPr id="10" name="TextBox 9"/>
          <p:cNvSpPr txBox="1"/>
          <p:nvPr/>
        </p:nvSpPr>
        <p:spPr>
          <a:xfrm>
            <a:off x="4306585" y="2904212"/>
            <a:ext cx="1332215" cy="646331"/>
          </a:xfrm>
          <a:prstGeom prst="rect">
            <a:avLst/>
          </a:prstGeom>
          <a:noFill/>
        </p:spPr>
        <p:txBody>
          <a:bodyPr wrap="square" rtlCol="0">
            <a:spAutoFit/>
          </a:bodyPr>
          <a:lstStyle/>
          <a:p>
            <a:r>
              <a:rPr lang="en-US" dirty="0" smtClean="0"/>
              <a:t>Math / Statistics</a:t>
            </a:r>
            <a:endParaRPr lang="en-US" dirty="0"/>
          </a:p>
        </p:txBody>
      </p:sp>
      <p:sp>
        <p:nvSpPr>
          <p:cNvPr id="11" name="TextBox 10"/>
          <p:cNvSpPr txBox="1"/>
          <p:nvPr/>
        </p:nvSpPr>
        <p:spPr>
          <a:xfrm>
            <a:off x="3057715" y="5183461"/>
            <a:ext cx="1514285" cy="646331"/>
          </a:xfrm>
          <a:prstGeom prst="rect">
            <a:avLst/>
          </a:prstGeom>
          <a:noFill/>
        </p:spPr>
        <p:txBody>
          <a:bodyPr wrap="square" rtlCol="0">
            <a:spAutoFit/>
          </a:bodyPr>
          <a:lstStyle/>
          <a:p>
            <a:r>
              <a:rPr lang="en-US" dirty="0" smtClean="0"/>
              <a:t>Computer Science</a:t>
            </a:r>
            <a:endParaRPr lang="en-US" dirty="0"/>
          </a:p>
        </p:txBody>
      </p:sp>
      <p:sp>
        <p:nvSpPr>
          <p:cNvPr id="12" name="TextBox 11"/>
          <p:cNvSpPr txBox="1"/>
          <p:nvPr/>
        </p:nvSpPr>
        <p:spPr>
          <a:xfrm>
            <a:off x="5051273" y="5044961"/>
            <a:ext cx="3787927" cy="1200329"/>
          </a:xfrm>
          <a:prstGeom prst="rect">
            <a:avLst/>
          </a:prstGeom>
          <a:noFill/>
        </p:spPr>
        <p:txBody>
          <a:bodyPr wrap="square" rtlCol="0">
            <a:spAutoFit/>
          </a:bodyPr>
          <a:lstStyle/>
          <a:p>
            <a:r>
              <a:rPr lang="en-US" dirty="0" smtClean="0"/>
              <a:t>How specific in one field you want to go is up to you, but there are always others to collaborate with to complement your skillset.</a:t>
            </a:r>
            <a:endParaRPr lang="en-US" dirty="0"/>
          </a:p>
        </p:txBody>
      </p:sp>
      <p:sp>
        <p:nvSpPr>
          <p:cNvPr id="3" name="Slide Number Placeholder 2"/>
          <p:cNvSpPr>
            <a:spLocks noGrp="1"/>
          </p:cNvSpPr>
          <p:nvPr>
            <p:ph type="sldNum" sz="quarter" idx="12"/>
          </p:nvPr>
        </p:nvSpPr>
        <p:spPr/>
        <p:txBody>
          <a:bodyPr/>
          <a:lstStyle/>
          <a:p>
            <a:fld id="{A2BEAC4C-2FC3-456B-B4D2-6188E0CCEAB7}" type="slidenum">
              <a:rPr lang="en-US" smtClean="0"/>
              <a:t>45</a:t>
            </a:fld>
            <a:endParaRPr lang="en-US"/>
          </a:p>
        </p:txBody>
      </p:sp>
    </p:spTree>
    <p:extLst>
      <p:ext uri="{BB962C8B-B14F-4D97-AF65-F5344CB8AC3E}">
        <p14:creationId xmlns:p14="http://schemas.microsoft.com/office/powerpoint/2010/main" val="313463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9" grpId="0"/>
      <p:bldP spid="10"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What can you do with MSA?</a:t>
            </a:r>
            <a:endParaRPr lang="en-US" b="1" i="1" dirty="0"/>
          </a:p>
        </p:txBody>
      </p:sp>
      <p:graphicFrame>
        <p:nvGraphicFramePr>
          <p:cNvPr id="5" name="Diagram 4"/>
          <p:cNvGraphicFramePr/>
          <p:nvPr>
            <p:extLst>
              <p:ext uri="{D42A27DB-BD31-4B8C-83A1-F6EECF244321}">
                <p14:modId xmlns:p14="http://schemas.microsoft.com/office/powerpoint/2010/main" val="3145239706"/>
              </p:ext>
            </p:extLst>
          </p:nvPr>
        </p:nvGraphicFramePr>
        <p:xfrm>
          <a:off x="1905000" y="1600200"/>
          <a:ext cx="5638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A2BEAC4C-2FC3-456B-B4D2-6188E0CCEAB7}" type="slidenum">
              <a:rPr lang="en-US" smtClean="0"/>
              <a:t>46</a:t>
            </a:fld>
            <a:endParaRPr lang="en-US"/>
          </a:p>
        </p:txBody>
      </p:sp>
    </p:spTree>
    <p:extLst>
      <p:ext uri="{BB962C8B-B14F-4D97-AF65-F5344CB8AC3E}">
        <p14:creationId xmlns:p14="http://schemas.microsoft.com/office/powerpoint/2010/main" val="336878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07" y="58621"/>
            <a:ext cx="7886700" cy="1325563"/>
          </a:xfrm>
        </p:spPr>
        <p:txBody>
          <a:bodyPr/>
          <a:lstStyle/>
          <a:p>
            <a:r>
              <a:rPr lang="en-US" b="1" i="1" dirty="0" smtClean="0"/>
              <a:t>Application of MSA </a:t>
            </a:r>
            <a:endParaRPr lang="en-US" b="1" i="1" dirty="0"/>
          </a:p>
        </p:txBody>
      </p:sp>
      <p:sp>
        <p:nvSpPr>
          <p:cNvPr id="5" name="TextBox 4"/>
          <p:cNvSpPr txBox="1"/>
          <p:nvPr/>
        </p:nvSpPr>
        <p:spPr>
          <a:xfrm>
            <a:off x="308920" y="1090552"/>
            <a:ext cx="2903837" cy="369332"/>
          </a:xfrm>
          <a:prstGeom prst="rect">
            <a:avLst/>
          </a:prstGeom>
          <a:noFill/>
        </p:spPr>
        <p:txBody>
          <a:bodyPr wrap="square" rtlCol="0">
            <a:spAutoFit/>
          </a:bodyPr>
          <a:lstStyle/>
          <a:p>
            <a:r>
              <a:rPr lang="en-US" b="1" dirty="0" smtClean="0">
                <a:solidFill>
                  <a:schemeClr val="accent6">
                    <a:lumMod val="75000"/>
                  </a:schemeClr>
                </a:solidFill>
              </a:rPr>
              <a:t>RNA Structure Prediction</a:t>
            </a:r>
            <a:endParaRPr lang="en-US" b="1" dirty="0">
              <a:solidFill>
                <a:schemeClr val="accent6">
                  <a:lumMod val="75000"/>
                </a:schemeClr>
              </a:solidFill>
            </a:endParaRPr>
          </a:p>
        </p:txBody>
      </p:sp>
      <p:pic>
        <p:nvPicPr>
          <p:cNvPr id="2050" name="Picture 2" descr="http://www.tcoffee.org/Publications/Html/Raga_paper_html/raga_fig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06904"/>
            <a:ext cx="2880360" cy="33270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1" y="5638800"/>
            <a:ext cx="4800599" cy="1015663"/>
          </a:xfrm>
          <a:prstGeom prst="rect">
            <a:avLst/>
          </a:prstGeom>
        </p:spPr>
        <p:txBody>
          <a:bodyPr wrap="square">
            <a:spAutoFit/>
          </a:bodyPr>
          <a:lstStyle/>
          <a:p>
            <a:r>
              <a:rPr lang="en-US" sz="1000" b="1" dirty="0">
                <a:solidFill>
                  <a:srgbClr val="000000"/>
                </a:solidFill>
                <a:latin typeface="Times New Roman" panose="02020603050405020304" pitchFamily="18" charset="0"/>
              </a:rPr>
              <a:t>RAGA: RNA sequence alignment by genetic algorithm</a:t>
            </a:r>
          </a:p>
          <a:p>
            <a:r>
              <a:rPr lang="en-US" sz="1000" b="1" dirty="0" err="1"/>
              <a:t>Cédric</a:t>
            </a:r>
            <a:r>
              <a:rPr lang="en-US" sz="1000" b="1" dirty="0"/>
              <a:t> Notredame</a:t>
            </a:r>
            <a:r>
              <a:rPr lang="en-US" sz="1000" b="1" baseline="30000" dirty="0"/>
              <a:t>1,</a:t>
            </a:r>
            <a:r>
              <a:rPr lang="en-US" sz="1000" b="1" dirty="0"/>
              <a:t>*, Emmet A. O'Brien</a:t>
            </a:r>
            <a:r>
              <a:rPr lang="en-US" sz="1000" b="1" baseline="30000" dirty="0"/>
              <a:t>1,2</a:t>
            </a:r>
            <a:r>
              <a:rPr lang="en-US" sz="1000" b="1" dirty="0"/>
              <a:t> and Desmond G. Higgins</a:t>
            </a:r>
            <a:r>
              <a:rPr lang="en-US" sz="1000" b="1" baseline="30000" dirty="0"/>
              <a:t>1,2</a:t>
            </a:r>
            <a:r>
              <a:rPr lang="en-US" sz="1000" baseline="30000" dirty="0"/>
              <a:t>1</a:t>
            </a:r>
            <a:r>
              <a:rPr lang="en-US" sz="1000" dirty="0"/>
              <a:t>EMBL Outstation-The European Bioinformatics Institute, Welcome Trust Genome Campus, </a:t>
            </a:r>
            <a:r>
              <a:rPr lang="en-US" sz="1000" dirty="0" err="1"/>
              <a:t>Hinxton</a:t>
            </a:r>
            <a:r>
              <a:rPr lang="en-US" sz="1000" dirty="0"/>
              <a:t>, Cambridge CB10 1SD, UK and</a:t>
            </a:r>
            <a:r>
              <a:rPr lang="en-US" sz="1000" baseline="30000" dirty="0"/>
              <a:t>2</a:t>
            </a:r>
            <a:r>
              <a:rPr lang="en-US" sz="1000" dirty="0"/>
              <a:t>Department of Biochemistry, University College, Cork, Ireland</a:t>
            </a:r>
          </a:p>
          <a:p>
            <a:r>
              <a:rPr lang="en-US" sz="1000" dirty="0"/>
              <a:t>Received July 23, 1997; Revised and Accepted October 1, 1997</a:t>
            </a:r>
          </a:p>
        </p:txBody>
      </p:sp>
      <p:pic>
        <p:nvPicPr>
          <p:cNvPr id="2052" name="Picture 4" descr="http://www.biomedcentral.com/content/figures/1471-2105-8-27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811" y="1031470"/>
            <a:ext cx="3803809" cy="43025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3718848" y="5391090"/>
            <a:ext cx="51497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Bauer M,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Klau</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GW,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Reinert</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K. Accurate multiple sequence-structure alignment of RNA sequences using combinatorial optimization. BMC Bioinformatics. 2007 Jul 27;8:271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A2BEAC4C-2FC3-456B-B4D2-6188E0CCEAB7}" type="slidenum">
              <a:rPr lang="en-US" smtClean="0"/>
              <a:t>47</a:t>
            </a:fld>
            <a:endParaRPr lang="en-US"/>
          </a:p>
        </p:txBody>
      </p:sp>
    </p:spTree>
    <p:extLst>
      <p:ext uri="{BB962C8B-B14F-4D97-AF65-F5344CB8AC3E}">
        <p14:creationId xmlns:p14="http://schemas.microsoft.com/office/powerpoint/2010/main" val="84508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 calcmode="lin" valueType="num">
                                      <p:cBhvr additive="base">
                                        <p:cTn id="27" dur="500" fill="hold"/>
                                        <p:tgtEl>
                                          <p:spTgt spid="2052"/>
                                        </p:tgtEl>
                                        <p:attrNameLst>
                                          <p:attrName>ppt_x</p:attrName>
                                        </p:attrNameLst>
                                      </p:cBhvr>
                                      <p:tavLst>
                                        <p:tav tm="0">
                                          <p:val>
                                            <p:strVal val="1+#ppt_w/2"/>
                                          </p:val>
                                        </p:tav>
                                        <p:tav tm="100000">
                                          <p:val>
                                            <p:strVal val="#ppt_x"/>
                                          </p:val>
                                        </p:tav>
                                      </p:tavLst>
                                    </p:anim>
                                    <p:anim calcmode="lin" valueType="num">
                                      <p:cBhvr additive="base">
                                        <p:cTn id="28" dur="500" fill="hold"/>
                                        <p:tgtEl>
                                          <p:spTgt spid="205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07" y="58621"/>
            <a:ext cx="7886700" cy="1325563"/>
          </a:xfrm>
        </p:spPr>
        <p:txBody>
          <a:bodyPr/>
          <a:lstStyle/>
          <a:p>
            <a:r>
              <a:rPr lang="en-US" b="1" i="1" dirty="0" smtClean="0"/>
              <a:t>Application of MSA </a:t>
            </a:r>
            <a:endParaRPr lang="en-US" b="1" i="1" dirty="0"/>
          </a:p>
        </p:txBody>
      </p:sp>
      <p:pic>
        <p:nvPicPr>
          <p:cNvPr id="3" name="Picture 2"/>
          <p:cNvPicPr>
            <a:picLocks noChangeAspect="1"/>
          </p:cNvPicPr>
          <p:nvPr/>
        </p:nvPicPr>
        <p:blipFill>
          <a:blip r:embed="rId2"/>
          <a:stretch>
            <a:fillRect/>
          </a:stretch>
        </p:blipFill>
        <p:spPr>
          <a:xfrm>
            <a:off x="4543578" y="1995615"/>
            <a:ext cx="3914622" cy="3262185"/>
          </a:xfrm>
          <a:prstGeom prst="rect">
            <a:avLst/>
          </a:prstGeom>
        </p:spPr>
      </p:pic>
      <p:sp>
        <p:nvSpPr>
          <p:cNvPr id="5" name="TextBox 4"/>
          <p:cNvSpPr txBox="1"/>
          <p:nvPr/>
        </p:nvSpPr>
        <p:spPr>
          <a:xfrm>
            <a:off x="308920" y="1090552"/>
            <a:ext cx="4034480" cy="369332"/>
          </a:xfrm>
          <a:prstGeom prst="rect">
            <a:avLst/>
          </a:prstGeom>
          <a:noFill/>
        </p:spPr>
        <p:txBody>
          <a:bodyPr wrap="square" rtlCol="0">
            <a:spAutoFit/>
          </a:bodyPr>
          <a:lstStyle/>
          <a:p>
            <a:r>
              <a:rPr lang="en-US" b="1" dirty="0" smtClean="0">
                <a:solidFill>
                  <a:schemeClr val="accent6">
                    <a:lumMod val="75000"/>
                  </a:schemeClr>
                </a:solidFill>
              </a:rPr>
              <a:t>Conserved domains / protein clusters</a:t>
            </a:r>
            <a:endParaRPr lang="en-US" b="1" dirty="0">
              <a:solidFill>
                <a:schemeClr val="accent6">
                  <a:lumMod val="75000"/>
                </a:schemeClr>
              </a:solidFill>
            </a:endParaRPr>
          </a:p>
        </p:txBody>
      </p:sp>
      <p:sp>
        <p:nvSpPr>
          <p:cNvPr id="6" name="TextBox 5"/>
          <p:cNvSpPr txBox="1"/>
          <p:nvPr/>
        </p:nvSpPr>
        <p:spPr>
          <a:xfrm>
            <a:off x="4944763" y="1535668"/>
            <a:ext cx="2903837" cy="369332"/>
          </a:xfrm>
          <a:prstGeom prst="rect">
            <a:avLst/>
          </a:prstGeom>
          <a:noFill/>
        </p:spPr>
        <p:txBody>
          <a:bodyPr wrap="square" rtlCol="0">
            <a:spAutoFit/>
          </a:bodyPr>
          <a:lstStyle/>
          <a:p>
            <a:r>
              <a:rPr lang="en-US" b="1" dirty="0" smtClean="0">
                <a:solidFill>
                  <a:schemeClr val="accent6">
                    <a:lumMod val="75000"/>
                  </a:schemeClr>
                </a:solidFill>
              </a:rPr>
              <a:t>PFAM</a:t>
            </a:r>
            <a:endParaRPr lang="en-US" b="1" dirty="0">
              <a:solidFill>
                <a:schemeClr val="accent6">
                  <a:lumMod val="75000"/>
                </a:schemeClr>
              </a:solidFill>
            </a:endParaRPr>
          </a:p>
        </p:txBody>
      </p:sp>
      <p:pic>
        <p:nvPicPr>
          <p:cNvPr id="7" name="Picture 6"/>
          <p:cNvPicPr>
            <a:picLocks noChangeAspect="1"/>
          </p:cNvPicPr>
          <p:nvPr/>
        </p:nvPicPr>
        <p:blipFill>
          <a:blip r:embed="rId3"/>
          <a:stretch>
            <a:fillRect/>
          </a:stretch>
        </p:blipFill>
        <p:spPr>
          <a:xfrm>
            <a:off x="215836" y="1459884"/>
            <a:ext cx="4209341" cy="5169516"/>
          </a:xfrm>
          <a:prstGeom prst="rect">
            <a:avLst/>
          </a:prstGeom>
        </p:spPr>
      </p:pic>
      <p:sp>
        <p:nvSpPr>
          <p:cNvPr id="4" name="Slide Number Placeholder 3"/>
          <p:cNvSpPr>
            <a:spLocks noGrp="1"/>
          </p:cNvSpPr>
          <p:nvPr>
            <p:ph type="sldNum" sz="quarter" idx="12"/>
          </p:nvPr>
        </p:nvSpPr>
        <p:spPr/>
        <p:txBody>
          <a:bodyPr/>
          <a:lstStyle/>
          <a:p>
            <a:fld id="{A2BEAC4C-2FC3-456B-B4D2-6188E0CCEAB7}" type="slidenum">
              <a:rPr lang="en-US" smtClean="0"/>
              <a:t>48</a:t>
            </a:fld>
            <a:endParaRPr lang="en-US"/>
          </a:p>
        </p:txBody>
      </p:sp>
    </p:spTree>
    <p:extLst>
      <p:ext uri="{BB962C8B-B14F-4D97-AF65-F5344CB8AC3E}">
        <p14:creationId xmlns:p14="http://schemas.microsoft.com/office/powerpoint/2010/main" val="354222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39816"/>
            <a:ext cx="7886700" cy="1155584"/>
          </a:xfrm>
        </p:spPr>
        <p:txBody>
          <a:bodyPr/>
          <a:lstStyle/>
          <a:p>
            <a:r>
              <a:rPr lang="en-US" b="1" i="1" dirty="0" smtClean="0"/>
              <a:t>Application</a:t>
            </a:r>
            <a:endParaRPr lang="en-US" b="1" i="1" dirty="0"/>
          </a:p>
        </p:txBody>
      </p:sp>
      <p:pic>
        <p:nvPicPr>
          <p:cNvPr id="5122" name="Picture 2" descr="Image ecolistartcodon-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437" y="1318055"/>
            <a:ext cx="5642816" cy="46521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1924" y="6019800"/>
            <a:ext cx="6481119" cy="646331"/>
          </a:xfrm>
          <a:prstGeom prst="rect">
            <a:avLst/>
          </a:prstGeom>
        </p:spPr>
        <p:txBody>
          <a:bodyPr wrap="square">
            <a:spAutoFit/>
          </a:bodyPr>
          <a:lstStyle/>
          <a:p>
            <a:r>
              <a:rPr lang="en-US" dirty="0" smtClean="0"/>
              <a:t>http://www.clcsupport.com/clcgenomicsworkbench/650/BE_Sequence_logo.html</a:t>
            </a:r>
            <a:endParaRPr lang="en-US" dirty="0"/>
          </a:p>
        </p:txBody>
      </p:sp>
      <p:sp>
        <p:nvSpPr>
          <p:cNvPr id="5" name="TextBox 4"/>
          <p:cNvSpPr txBox="1"/>
          <p:nvPr/>
        </p:nvSpPr>
        <p:spPr>
          <a:xfrm>
            <a:off x="296563" y="1617200"/>
            <a:ext cx="2903837" cy="646331"/>
          </a:xfrm>
          <a:prstGeom prst="rect">
            <a:avLst/>
          </a:prstGeom>
          <a:noFill/>
        </p:spPr>
        <p:txBody>
          <a:bodyPr wrap="square" rtlCol="0">
            <a:spAutoFit/>
          </a:bodyPr>
          <a:lstStyle/>
          <a:p>
            <a:r>
              <a:rPr lang="en-US" b="1" dirty="0" smtClean="0">
                <a:solidFill>
                  <a:schemeClr val="accent6">
                    <a:lumMod val="75000"/>
                  </a:schemeClr>
                </a:solidFill>
              </a:rPr>
              <a:t>Prediction / conserved motifs</a:t>
            </a:r>
            <a:endParaRPr lang="en-US" b="1" dirty="0">
              <a:solidFill>
                <a:schemeClr val="accent6">
                  <a:lumMod val="75000"/>
                </a:schemeClr>
              </a:solidFill>
            </a:endParaRPr>
          </a:p>
        </p:txBody>
      </p:sp>
      <p:sp>
        <p:nvSpPr>
          <p:cNvPr id="3" name="Slide Number Placeholder 2"/>
          <p:cNvSpPr>
            <a:spLocks noGrp="1"/>
          </p:cNvSpPr>
          <p:nvPr>
            <p:ph type="sldNum" sz="quarter" idx="12"/>
          </p:nvPr>
        </p:nvSpPr>
        <p:spPr/>
        <p:txBody>
          <a:bodyPr/>
          <a:lstStyle/>
          <a:p>
            <a:fld id="{A2BEAC4C-2FC3-456B-B4D2-6188E0CCEAB7}" type="slidenum">
              <a:rPr lang="en-US" smtClean="0"/>
              <a:t>49</a:t>
            </a:fld>
            <a:endParaRPr lang="en-US"/>
          </a:p>
        </p:txBody>
      </p:sp>
    </p:spTree>
    <p:extLst>
      <p:ext uri="{BB962C8B-B14F-4D97-AF65-F5344CB8AC3E}">
        <p14:creationId xmlns:p14="http://schemas.microsoft.com/office/powerpoint/2010/main" val="408142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optimal </a:t>
            </a:r>
            <a:r>
              <a:rPr lang="en-US" b="1" i="1" dirty="0" smtClean="0"/>
              <a:t>alignment </a:t>
            </a:r>
            <a:endParaRPr lang="en-US" b="1" i="1" dirty="0"/>
          </a:p>
        </p:txBody>
      </p:sp>
      <p:sp>
        <p:nvSpPr>
          <p:cNvPr id="3" name="Content Placeholder 2"/>
          <p:cNvSpPr>
            <a:spLocks noGrp="1"/>
          </p:cNvSpPr>
          <p:nvPr>
            <p:ph idx="1"/>
          </p:nvPr>
        </p:nvSpPr>
        <p:spPr/>
        <p:txBody>
          <a:bodyPr/>
          <a:lstStyle/>
          <a:p>
            <a:pPr marL="609600" indent="-609600">
              <a:buFontTx/>
              <a:buNone/>
            </a:pPr>
            <a:r>
              <a:rPr lang="en-US" dirty="0">
                <a:latin typeface="Courier New" pitchFamily="49" charset="0"/>
              </a:rPr>
              <a:t>			</a:t>
            </a:r>
            <a:r>
              <a:rPr lang="en-US" b="1" dirty="0">
                <a:solidFill>
                  <a:srgbClr val="FFC000"/>
                </a:solidFill>
                <a:latin typeface="Courier New" pitchFamily="49" charset="0"/>
              </a:rPr>
              <a:t>G</a:t>
            </a:r>
            <a:r>
              <a:rPr lang="en-US" b="1" dirty="0">
                <a:solidFill>
                  <a:srgbClr val="00FF00"/>
                </a:solidFill>
                <a:latin typeface="Courier New" pitchFamily="49" charset="0"/>
              </a:rPr>
              <a:t>D</a:t>
            </a:r>
            <a:r>
              <a:rPr lang="en-US" b="1" dirty="0">
                <a:solidFill>
                  <a:schemeClr val="tx1">
                    <a:lumMod val="50000"/>
                    <a:lumOff val="50000"/>
                  </a:schemeClr>
                </a:solidFill>
                <a:latin typeface="Courier New" pitchFamily="49" charset="0"/>
              </a:rPr>
              <a:t>V</a:t>
            </a:r>
            <a:r>
              <a:rPr lang="en-US" b="1" dirty="0">
                <a:solidFill>
                  <a:srgbClr val="00B0F0"/>
                </a:solidFill>
                <a:latin typeface="Courier New" pitchFamily="49" charset="0"/>
              </a:rPr>
              <a:t>E</a:t>
            </a:r>
            <a:r>
              <a:rPr lang="en-US" b="1" dirty="0">
                <a:solidFill>
                  <a:srgbClr val="FF0000"/>
                </a:solidFill>
                <a:latin typeface="Courier New" pitchFamily="49" charset="0"/>
              </a:rPr>
              <a:t>K</a:t>
            </a:r>
            <a:r>
              <a:rPr lang="en-US" b="1" dirty="0">
                <a:solidFill>
                  <a:srgbClr val="00B050"/>
                </a:solidFill>
                <a:latin typeface="Courier New" pitchFamily="49" charset="0"/>
              </a:rPr>
              <a:t>G</a:t>
            </a:r>
            <a:r>
              <a:rPr lang="en-US" b="1" dirty="0">
                <a:solidFill>
                  <a:srgbClr val="FF0000"/>
                </a:solidFill>
                <a:latin typeface="Courier New" pitchFamily="49" charset="0"/>
              </a:rPr>
              <a:t>KK</a:t>
            </a:r>
            <a:r>
              <a:rPr lang="en-US" b="1" dirty="0">
                <a:solidFill>
                  <a:srgbClr val="7030A0"/>
                </a:solidFill>
                <a:latin typeface="Courier New" pitchFamily="49" charset="0"/>
              </a:rPr>
              <a:t>I</a:t>
            </a:r>
            <a:r>
              <a:rPr lang="en-US" b="1" dirty="0">
                <a:solidFill>
                  <a:srgbClr val="00B050"/>
                </a:solidFill>
                <a:latin typeface="Courier New" pitchFamily="49" charset="0"/>
              </a:rPr>
              <a:t>F</a:t>
            </a:r>
            <a:r>
              <a:rPr lang="en-US" b="1" dirty="0">
                <a:solidFill>
                  <a:srgbClr val="7030A0"/>
                </a:solidFill>
                <a:latin typeface="Courier New" pitchFamily="49" charset="0"/>
              </a:rPr>
              <a:t>I</a:t>
            </a:r>
            <a:r>
              <a:rPr lang="en-US" b="1" dirty="0">
                <a:solidFill>
                  <a:schemeClr val="bg1">
                    <a:lumMod val="50000"/>
                  </a:schemeClr>
                </a:solidFill>
                <a:latin typeface="Courier New" pitchFamily="49" charset="0"/>
              </a:rPr>
              <a:t>M</a:t>
            </a:r>
            <a:r>
              <a:rPr lang="en-US" b="1" dirty="0">
                <a:solidFill>
                  <a:srgbClr val="FF0000"/>
                </a:solidFill>
                <a:latin typeface="Courier New" pitchFamily="49" charset="0"/>
              </a:rPr>
              <a:t>K</a:t>
            </a:r>
            <a:r>
              <a:rPr lang="en-US" b="1" dirty="0">
                <a:solidFill>
                  <a:srgbClr val="92D050"/>
                </a:solidFill>
                <a:latin typeface="Courier New" pitchFamily="49" charset="0"/>
              </a:rPr>
              <a:t>C</a:t>
            </a:r>
            <a:r>
              <a:rPr lang="en-US" b="1" dirty="0">
                <a:solidFill>
                  <a:srgbClr val="C00000"/>
                </a:solidFill>
                <a:latin typeface="Courier New" pitchFamily="49" charset="0"/>
              </a:rPr>
              <a:t>S</a:t>
            </a:r>
            <a:r>
              <a:rPr lang="en-US" b="1" dirty="0">
                <a:solidFill>
                  <a:srgbClr val="00B0F0"/>
                </a:solidFill>
                <a:latin typeface="Courier New" pitchFamily="49" charset="0"/>
              </a:rPr>
              <a:t>Q</a:t>
            </a:r>
          </a:p>
          <a:p>
            <a:pPr marL="609600" indent="-609600">
              <a:buFontTx/>
              <a:buNone/>
            </a:pPr>
            <a:r>
              <a:rPr lang="en-US" dirty="0">
                <a:latin typeface="Courier New" pitchFamily="49" charset="0"/>
              </a:rPr>
              <a:t>			| ||||| |||  |||</a:t>
            </a:r>
          </a:p>
          <a:p>
            <a:pPr marL="609600" indent="-609600">
              <a:buFontTx/>
              <a:buNone/>
            </a:pPr>
            <a:r>
              <a:rPr lang="en-US" dirty="0">
                <a:latin typeface="Courier New" pitchFamily="49" charset="0"/>
              </a:rPr>
              <a:t>			</a:t>
            </a:r>
            <a:r>
              <a:rPr lang="en-US" b="1" dirty="0">
                <a:solidFill>
                  <a:srgbClr val="FFC000"/>
                </a:solidFill>
                <a:latin typeface="Courier New" pitchFamily="49" charset="0"/>
              </a:rPr>
              <a:t>G</a:t>
            </a:r>
            <a:r>
              <a:rPr lang="en-US" b="1" dirty="0">
                <a:solidFill>
                  <a:srgbClr val="92D050"/>
                </a:solidFill>
                <a:latin typeface="Courier New" pitchFamily="49" charset="0"/>
              </a:rPr>
              <a:t>C</a:t>
            </a:r>
            <a:r>
              <a:rPr lang="en-US" b="1" dirty="0">
                <a:solidFill>
                  <a:schemeClr val="tx1">
                    <a:lumMod val="50000"/>
                    <a:lumOff val="50000"/>
                  </a:schemeClr>
                </a:solidFill>
                <a:latin typeface="Courier New" pitchFamily="49" charset="0"/>
              </a:rPr>
              <a:t>V</a:t>
            </a:r>
            <a:r>
              <a:rPr lang="en-US" b="1" dirty="0">
                <a:solidFill>
                  <a:srgbClr val="00B0F0"/>
                </a:solidFill>
                <a:latin typeface="Courier New" pitchFamily="49" charset="0"/>
              </a:rPr>
              <a:t>E</a:t>
            </a:r>
            <a:r>
              <a:rPr lang="en-US" b="1" dirty="0">
                <a:solidFill>
                  <a:srgbClr val="FF0000"/>
                </a:solidFill>
                <a:latin typeface="Courier New" pitchFamily="49" charset="0"/>
              </a:rPr>
              <a:t>K</a:t>
            </a:r>
            <a:r>
              <a:rPr lang="en-US" b="1" dirty="0">
                <a:solidFill>
                  <a:srgbClr val="00B050"/>
                </a:solidFill>
                <a:latin typeface="Courier New" pitchFamily="49" charset="0"/>
              </a:rPr>
              <a:t>G</a:t>
            </a:r>
            <a:r>
              <a:rPr lang="en-US" b="1" dirty="0">
                <a:solidFill>
                  <a:srgbClr val="FF0000"/>
                </a:solidFill>
                <a:latin typeface="Courier New" pitchFamily="49" charset="0"/>
              </a:rPr>
              <a:t>K</a:t>
            </a:r>
            <a:r>
              <a:rPr lang="en-US" b="1" dirty="0">
                <a:latin typeface="Courier New" pitchFamily="49" charset="0"/>
              </a:rPr>
              <a:t>-</a:t>
            </a:r>
            <a:r>
              <a:rPr lang="en-US" b="1" dirty="0">
                <a:solidFill>
                  <a:srgbClr val="7030A0"/>
                </a:solidFill>
                <a:latin typeface="Courier New" pitchFamily="49" charset="0"/>
              </a:rPr>
              <a:t>I</a:t>
            </a:r>
            <a:r>
              <a:rPr lang="en-US" b="1" dirty="0">
                <a:solidFill>
                  <a:srgbClr val="00B050"/>
                </a:solidFill>
                <a:latin typeface="Courier New" pitchFamily="49" charset="0"/>
              </a:rPr>
              <a:t>F</a:t>
            </a:r>
            <a:r>
              <a:rPr lang="en-US" b="1" dirty="0">
                <a:solidFill>
                  <a:srgbClr val="7030A0"/>
                </a:solidFill>
                <a:latin typeface="Courier New" pitchFamily="49" charset="0"/>
              </a:rPr>
              <a:t>I</a:t>
            </a:r>
            <a:r>
              <a:rPr lang="en-US" b="1" dirty="0">
                <a:solidFill>
                  <a:srgbClr val="00FF00"/>
                </a:solidFill>
                <a:latin typeface="Courier New" pitchFamily="49" charset="0"/>
              </a:rPr>
              <a:t>N</a:t>
            </a:r>
            <a:r>
              <a:rPr lang="en-US" b="1" dirty="0">
                <a:solidFill>
                  <a:schemeClr val="bg1">
                    <a:lumMod val="75000"/>
                  </a:schemeClr>
                </a:solidFill>
                <a:latin typeface="Courier New" pitchFamily="49" charset="0"/>
              </a:rPr>
              <a:t>W</a:t>
            </a:r>
            <a:r>
              <a:rPr lang="en-US" b="1" dirty="0">
                <a:solidFill>
                  <a:srgbClr val="92D050"/>
                </a:solidFill>
                <a:latin typeface="Courier New" pitchFamily="49" charset="0"/>
              </a:rPr>
              <a:t>C</a:t>
            </a:r>
            <a:r>
              <a:rPr lang="en-US" b="1" dirty="0">
                <a:solidFill>
                  <a:srgbClr val="C00000"/>
                </a:solidFill>
                <a:latin typeface="Courier New" pitchFamily="49" charset="0"/>
              </a:rPr>
              <a:t>S</a:t>
            </a:r>
            <a:r>
              <a:rPr lang="en-US" b="1" dirty="0">
                <a:solidFill>
                  <a:srgbClr val="00B0F0"/>
                </a:solidFill>
                <a:latin typeface="Courier New" pitchFamily="49" charset="0"/>
              </a:rPr>
              <a:t>Q</a:t>
            </a:r>
          </a:p>
          <a:p>
            <a:pPr marL="609600" indent="-609600">
              <a:buFontTx/>
              <a:buNone/>
            </a:pPr>
            <a:r>
              <a:rPr lang="en-US" dirty="0">
                <a:latin typeface="Courier New" pitchFamily="49" charset="0"/>
              </a:rPr>
              <a:t>	</a:t>
            </a:r>
            <a:endParaRPr lang="en-US" dirty="0" smtClean="0">
              <a:latin typeface="Courier New" pitchFamily="49" charset="0"/>
            </a:endParaRPr>
          </a:p>
          <a:p>
            <a:pPr marL="609600" indent="-609600">
              <a:buFontTx/>
              <a:buNone/>
            </a:pPr>
            <a:r>
              <a:rPr lang="en-US" dirty="0" smtClean="0">
                <a:latin typeface="Courier New" pitchFamily="49" charset="0"/>
              </a:rPr>
              <a:t>	</a:t>
            </a:r>
            <a:r>
              <a:rPr lang="en-US" dirty="0" smtClean="0"/>
              <a:t>Insertion of one break maximizes the identities.</a:t>
            </a:r>
          </a:p>
          <a:p>
            <a:pPr marL="0" indent="0">
              <a:buNone/>
            </a:pPr>
            <a:endParaRPr lang="en-US" dirty="0"/>
          </a:p>
        </p:txBody>
      </p:sp>
      <p:sp>
        <p:nvSpPr>
          <p:cNvPr id="4" name="Slide Number Placeholder 3"/>
          <p:cNvSpPr>
            <a:spLocks noGrp="1"/>
          </p:cNvSpPr>
          <p:nvPr>
            <p:ph type="sldNum" sz="quarter" idx="12"/>
          </p:nvPr>
        </p:nvSpPr>
        <p:spPr/>
        <p:txBody>
          <a:bodyPr/>
          <a:lstStyle/>
          <a:p>
            <a:fld id="{A2BEAC4C-2FC3-456B-B4D2-6188E0CCEAB7}" type="slidenum">
              <a:rPr lang="en-US" smtClean="0"/>
              <a:t>5</a:t>
            </a:fld>
            <a:endParaRPr lang="en-US"/>
          </a:p>
        </p:txBody>
      </p:sp>
    </p:spTree>
    <p:extLst>
      <p:ext uri="{BB962C8B-B14F-4D97-AF65-F5344CB8AC3E}">
        <p14:creationId xmlns:p14="http://schemas.microsoft.com/office/powerpoint/2010/main" val="94922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wheel(3)">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nodeType="clickEffect">
                                  <p:stCondLst>
                                    <p:cond delay="0"/>
                                  </p:stCondLst>
                                  <p:iterate type="wd">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fltVal val="0.5"/>
                                          </p:val>
                                        </p:tav>
                                        <p:tav tm="100000">
                                          <p:val>
                                            <p:strVal val="#ppt_x"/>
                                          </p:val>
                                        </p:tav>
                                      </p:tavLst>
                                    </p:anim>
                                    <p:anim calcmode="lin" valueType="num">
                                      <p:cBhvr>
                                        <p:cTn id="16" dur="500" fill="hold"/>
                                        <p:tgtEl>
                                          <p:spTgt spid="3">
                                            <p:txEl>
                                              <p:pRg st="0" end="0"/>
                                            </p:txEl>
                                          </p:spTgt>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0"/>
                                  </p:stCondLst>
                                  <p:iterate type="wd">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fltVal val="0.5"/>
                                          </p:val>
                                        </p:tav>
                                        <p:tav tm="100000">
                                          <p:val>
                                            <p:strVal val="#ppt_x"/>
                                          </p:val>
                                        </p:tav>
                                      </p:tavLst>
                                    </p:anim>
                                    <p:anim calcmode="lin" valueType="num">
                                      <p:cBhvr>
                                        <p:cTn id="23" dur="500" fill="hold"/>
                                        <p:tgtEl>
                                          <p:spTgt spid="3">
                                            <p:txEl>
                                              <p:pRg st="1" end="1"/>
                                            </p:txEl>
                                          </p:spTgt>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0"/>
                                  </p:stCondLst>
                                  <p:iterate type="wd">
                                    <p:tmPct val="10000"/>
                                  </p:iterate>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anim calcmode="lin" valueType="num">
                                      <p:cBhvr>
                                        <p:cTn id="29" dur="500" fill="hold"/>
                                        <p:tgtEl>
                                          <p:spTgt spid="3">
                                            <p:txEl>
                                              <p:pRg st="2" end="2"/>
                                            </p:txEl>
                                          </p:spTgt>
                                        </p:tgtEl>
                                        <p:attrNameLst>
                                          <p:attrName>ppt_x</p:attrName>
                                        </p:attrNameLst>
                                      </p:cBhvr>
                                      <p:tavLst>
                                        <p:tav tm="0">
                                          <p:val>
                                            <p:fltVal val="0.5"/>
                                          </p:val>
                                        </p:tav>
                                        <p:tav tm="100000">
                                          <p:val>
                                            <p:strVal val="#ppt_x"/>
                                          </p:val>
                                        </p:tav>
                                      </p:tavLst>
                                    </p:anim>
                                    <p:anim calcmode="lin" valueType="num">
                                      <p:cBhvr>
                                        <p:cTn id="30" dur="500" fill="hold"/>
                                        <p:tgtEl>
                                          <p:spTgt spid="3">
                                            <p:txEl>
                                              <p:pRg st="2" end="2"/>
                                            </p:txEl>
                                          </p:spTgt>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0"/>
                                  </p:stCondLst>
                                  <p:iterate type="wd">
                                    <p:tmPct val="10000"/>
                                  </p:iterate>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anim calcmode="lin" valueType="num">
                                      <p:cBhvr>
                                        <p:cTn id="36" dur="500" fill="hold"/>
                                        <p:tgtEl>
                                          <p:spTgt spid="3">
                                            <p:txEl>
                                              <p:pRg st="3" end="3"/>
                                            </p:txEl>
                                          </p:spTgt>
                                        </p:tgtEl>
                                        <p:attrNameLst>
                                          <p:attrName>ppt_x</p:attrName>
                                        </p:attrNameLst>
                                      </p:cBhvr>
                                      <p:tavLst>
                                        <p:tav tm="0">
                                          <p:val>
                                            <p:fltVal val="0.5"/>
                                          </p:val>
                                        </p:tav>
                                        <p:tav tm="100000">
                                          <p:val>
                                            <p:strVal val="#ppt_x"/>
                                          </p:val>
                                        </p:tav>
                                      </p:tavLst>
                                    </p:anim>
                                    <p:anim calcmode="lin" valueType="num">
                                      <p:cBhvr>
                                        <p:cTn id="37" dur="500" fill="hold"/>
                                        <p:tgtEl>
                                          <p:spTgt spid="3">
                                            <p:txEl>
                                              <p:pRg st="3" end="3"/>
                                            </p:txEl>
                                          </p:spTgt>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0"/>
                                  </p:stCondLst>
                                  <p:iterate type="wd">
                                    <p:tmPct val="10000"/>
                                  </p:iterate>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anim calcmode="lin" valueType="num">
                                      <p:cBhvr>
                                        <p:cTn id="43" dur="500" fill="hold"/>
                                        <p:tgtEl>
                                          <p:spTgt spid="3">
                                            <p:txEl>
                                              <p:pRg st="4" end="4"/>
                                            </p:txEl>
                                          </p:spTgt>
                                        </p:tgtEl>
                                        <p:attrNameLst>
                                          <p:attrName>ppt_x</p:attrName>
                                        </p:attrNameLst>
                                      </p:cBhvr>
                                      <p:tavLst>
                                        <p:tav tm="0">
                                          <p:val>
                                            <p:fltVal val="0.5"/>
                                          </p:val>
                                        </p:tav>
                                        <p:tav tm="100000">
                                          <p:val>
                                            <p:strVal val="#ppt_x"/>
                                          </p:val>
                                        </p:tav>
                                      </p:tavLst>
                                    </p:anim>
                                    <p:anim calcmode="lin" valueType="num">
                                      <p:cBhvr>
                                        <p:cTn id="44" dur="500" fill="hold"/>
                                        <p:tgtEl>
                                          <p:spTgt spid="3">
                                            <p:txEl>
                                              <p:pRg st="4" end="4"/>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2400"/>
            <a:ext cx="7886700" cy="1050375"/>
          </a:xfrm>
        </p:spPr>
        <p:txBody>
          <a:bodyPr/>
          <a:lstStyle/>
          <a:p>
            <a:r>
              <a:rPr lang="en-US" b="1" i="1" dirty="0" smtClean="0"/>
              <a:t>Application:	</a:t>
            </a:r>
            <a:endParaRPr lang="en-US" b="1" i="1" dirty="0"/>
          </a:p>
        </p:txBody>
      </p:sp>
      <p:pic>
        <p:nvPicPr>
          <p:cNvPr id="6146" name="Picture 2" descr="A new charge-relay motif for serine proteases. Part of the structure of the active site of PRCP as determined by Soisson et al. [1] is shown here. The classic catalytic triad comprises Ser179 (S179), His455 (H455) and Asp430 (D430), which are linked by hydrogen bonds (H bonds, dotted lines). In the PRCP active site, the catalytic H455 is also linked via S179 to H456, which is in turn H-bonded to Arg460 (R460). Thus, these five residues form a potential charge-relay system. A similar structure is present in DPP7 (PDB 3JY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7082" y="2250455"/>
            <a:ext cx="2590571" cy="331214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020580" y="958592"/>
            <a:ext cx="4666220" cy="1479808"/>
          </a:xfrm>
        </p:spPr>
        <p:txBody>
          <a:bodyPr>
            <a:normAutofit/>
          </a:bodyPr>
          <a:lstStyle/>
          <a:p>
            <a:pPr>
              <a:buFont typeface="Symbol" pitchFamily="18" charset="2"/>
              <a:buChar char=""/>
            </a:pPr>
            <a:r>
              <a:rPr lang="en-US" sz="2800" dirty="0" smtClean="0">
                <a:solidFill>
                  <a:schemeClr val="accent6">
                    <a:lumMod val="75000"/>
                  </a:schemeClr>
                </a:solidFill>
              </a:rPr>
              <a:t>Biochemistry: structural / functional</a:t>
            </a:r>
            <a:endParaRPr lang="en-US" sz="2800" dirty="0">
              <a:solidFill>
                <a:schemeClr val="accent6">
                  <a:lumMod val="75000"/>
                </a:schemeClr>
              </a:solidFill>
            </a:endParaRPr>
          </a:p>
        </p:txBody>
      </p:sp>
      <p:sp>
        <p:nvSpPr>
          <p:cNvPr id="5" name="Rectangle 4"/>
          <p:cNvSpPr/>
          <p:nvPr/>
        </p:nvSpPr>
        <p:spPr>
          <a:xfrm>
            <a:off x="5090275" y="5665113"/>
            <a:ext cx="3944186" cy="430887"/>
          </a:xfrm>
          <a:prstGeom prst="rect">
            <a:avLst/>
          </a:prstGeom>
        </p:spPr>
        <p:txBody>
          <a:bodyPr wrap="square">
            <a:spAutoFit/>
          </a:bodyPr>
          <a:lstStyle/>
          <a:p>
            <a:r>
              <a:rPr lang="en-US" sz="1100" dirty="0" smtClean="0"/>
              <a:t>http://openi.nlm.nih.gov/detailedresult.php?img=2893137_1741-7007-8-87-1&amp;req=4</a:t>
            </a:r>
            <a:endParaRPr lang="en-US" sz="1100" dirty="0"/>
          </a:p>
        </p:txBody>
      </p:sp>
      <p:pic>
        <p:nvPicPr>
          <p:cNvPr id="6148" name="Picture 4" descr="http://www.biomedcentral.com/content/figures/1471-2164-11-63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13" y="1455614"/>
            <a:ext cx="3330287" cy="448478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A2BEAC4C-2FC3-456B-B4D2-6188E0CCEAB7}" type="slidenum">
              <a:rPr lang="en-US" smtClean="0"/>
              <a:t>50</a:t>
            </a:fld>
            <a:endParaRPr lang="en-US"/>
          </a:p>
        </p:txBody>
      </p:sp>
    </p:spTree>
    <p:extLst>
      <p:ext uri="{BB962C8B-B14F-4D97-AF65-F5344CB8AC3E}">
        <p14:creationId xmlns:p14="http://schemas.microsoft.com/office/powerpoint/2010/main" val="275363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additive="base">
                                        <p:cTn id="17" dur="500" fill="hold"/>
                                        <p:tgtEl>
                                          <p:spTgt spid="6148"/>
                                        </p:tgtEl>
                                        <p:attrNameLst>
                                          <p:attrName>ppt_x</p:attrName>
                                        </p:attrNameLst>
                                      </p:cBhvr>
                                      <p:tavLst>
                                        <p:tav tm="0">
                                          <p:val>
                                            <p:strVal val="1+#ppt_w/2"/>
                                          </p:val>
                                        </p:tav>
                                        <p:tav tm="100000">
                                          <p:val>
                                            <p:strVal val="#ppt_x"/>
                                          </p:val>
                                        </p:tav>
                                      </p:tavLst>
                                    </p:anim>
                                    <p:anim calcmode="lin" valueType="num">
                                      <p:cBhvr additive="base">
                                        <p:cTn id="1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anim calcmode="lin" valueType="num">
                                      <p:cBhvr additive="base">
                                        <p:cTn id="23" dur="500" fill="hold"/>
                                        <p:tgtEl>
                                          <p:spTgt spid="6146"/>
                                        </p:tgtEl>
                                        <p:attrNameLst>
                                          <p:attrName>ppt_x</p:attrName>
                                        </p:attrNameLst>
                                      </p:cBhvr>
                                      <p:tavLst>
                                        <p:tav tm="0">
                                          <p:val>
                                            <p:strVal val="#ppt_x"/>
                                          </p:val>
                                        </p:tav>
                                        <p:tav tm="100000">
                                          <p:val>
                                            <p:strVal val="#ppt_x"/>
                                          </p:val>
                                        </p:tav>
                                      </p:tavLst>
                                    </p:anim>
                                    <p:anim calcmode="lin" valueType="num">
                                      <p:cBhvr additive="base">
                                        <p:cTn id="24" dur="500" fill="hold"/>
                                        <p:tgtEl>
                                          <p:spTgt spid="61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63473" y="4019948"/>
            <a:ext cx="2965527" cy="2745832"/>
          </a:xfrm>
          <a:prstGeom prst="rect">
            <a:avLst/>
          </a:prstGeom>
        </p:spPr>
      </p:pic>
      <p:sp>
        <p:nvSpPr>
          <p:cNvPr id="2" name="Title 1"/>
          <p:cNvSpPr>
            <a:spLocks noGrp="1"/>
          </p:cNvSpPr>
          <p:nvPr>
            <p:ph type="title"/>
          </p:nvPr>
        </p:nvSpPr>
        <p:spPr>
          <a:xfrm>
            <a:off x="495300" y="76801"/>
            <a:ext cx="7886700" cy="985879"/>
          </a:xfrm>
        </p:spPr>
        <p:txBody>
          <a:bodyPr>
            <a:normAutofit/>
          </a:bodyPr>
          <a:lstStyle/>
          <a:p>
            <a:r>
              <a:rPr lang="en-US" b="1" i="1" dirty="0">
                <a:solidFill>
                  <a:schemeClr val="tx1">
                    <a:lumMod val="85000"/>
                    <a:lumOff val="15000"/>
                  </a:schemeClr>
                </a:solidFill>
              </a:rPr>
              <a:t>Available </a:t>
            </a:r>
            <a:r>
              <a:rPr lang="en-US" b="1" i="1" dirty="0" smtClean="0">
                <a:solidFill>
                  <a:schemeClr val="tx1">
                    <a:lumMod val="85000"/>
                    <a:lumOff val="15000"/>
                  </a:schemeClr>
                </a:solidFill>
              </a:rPr>
              <a:t>Tools</a:t>
            </a:r>
            <a:r>
              <a:rPr lang="en-US" i="1" dirty="0" smtClean="0"/>
              <a:t> </a:t>
            </a:r>
            <a:endParaRPr lang="en-US" i="1" dirty="0"/>
          </a:p>
        </p:txBody>
      </p:sp>
      <p:pic>
        <p:nvPicPr>
          <p:cNvPr id="5" name="Picture 4"/>
          <p:cNvPicPr>
            <a:picLocks noChangeAspect="1"/>
          </p:cNvPicPr>
          <p:nvPr/>
        </p:nvPicPr>
        <p:blipFill>
          <a:blip r:embed="rId3"/>
          <a:stretch>
            <a:fillRect/>
          </a:stretch>
        </p:blipFill>
        <p:spPr>
          <a:xfrm>
            <a:off x="4213655" y="1062680"/>
            <a:ext cx="4522573" cy="5546726"/>
          </a:xfrm>
          <a:prstGeom prst="rect">
            <a:avLst/>
          </a:prstGeom>
        </p:spPr>
      </p:pic>
      <p:pic>
        <p:nvPicPr>
          <p:cNvPr id="6" name="Picture 5"/>
          <p:cNvPicPr>
            <a:picLocks noChangeAspect="1"/>
          </p:cNvPicPr>
          <p:nvPr/>
        </p:nvPicPr>
        <p:blipFill>
          <a:blip r:embed="rId4"/>
          <a:stretch>
            <a:fillRect/>
          </a:stretch>
        </p:blipFill>
        <p:spPr>
          <a:xfrm>
            <a:off x="463473" y="1062680"/>
            <a:ext cx="2965527" cy="2841797"/>
          </a:xfrm>
          <a:prstGeom prst="rect">
            <a:avLst/>
          </a:prstGeom>
        </p:spPr>
      </p:pic>
      <p:sp>
        <p:nvSpPr>
          <p:cNvPr id="3" name="Slide Number Placeholder 2"/>
          <p:cNvSpPr>
            <a:spLocks noGrp="1"/>
          </p:cNvSpPr>
          <p:nvPr>
            <p:ph type="sldNum" sz="quarter" idx="12"/>
          </p:nvPr>
        </p:nvSpPr>
        <p:spPr/>
        <p:txBody>
          <a:bodyPr/>
          <a:lstStyle/>
          <a:p>
            <a:fld id="{A2BEAC4C-2FC3-456B-B4D2-6188E0CCEAB7}" type="slidenum">
              <a:rPr lang="en-US" smtClean="0"/>
              <a:t>51</a:t>
            </a:fld>
            <a:endParaRPr lang="en-US"/>
          </a:p>
        </p:txBody>
      </p:sp>
    </p:spTree>
    <p:extLst>
      <p:ext uri="{BB962C8B-B14F-4D97-AF65-F5344CB8AC3E}">
        <p14:creationId xmlns:p14="http://schemas.microsoft.com/office/powerpoint/2010/main" val="267620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Computational method</a:t>
            </a:r>
            <a:endParaRPr lang="en-US" b="1" i="1" dirty="0"/>
          </a:p>
        </p:txBody>
      </p:sp>
      <p:sp>
        <p:nvSpPr>
          <p:cNvPr id="3" name="Content Placeholder 2"/>
          <p:cNvSpPr>
            <a:spLocks noGrp="1"/>
          </p:cNvSpPr>
          <p:nvPr>
            <p:ph idx="1"/>
          </p:nvPr>
        </p:nvSpPr>
        <p:spPr/>
        <p:txBody>
          <a:bodyPr/>
          <a:lstStyle/>
          <a:p>
            <a:pPr marL="0" indent="0">
              <a:buNone/>
            </a:pPr>
            <a:r>
              <a:rPr lang="en-US" i="1" dirty="0"/>
              <a:t>Methods</a:t>
            </a:r>
          </a:p>
          <a:p>
            <a:r>
              <a:rPr lang="en-US" sz="2800" dirty="0"/>
              <a:t>Global versus Local….from pairwise analysis</a:t>
            </a:r>
          </a:p>
          <a:p>
            <a:r>
              <a:rPr lang="en-US" sz="2800" dirty="0"/>
              <a:t>Progressive / Iterative</a:t>
            </a:r>
          </a:p>
          <a:p>
            <a:r>
              <a:rPr lang="en-US" sz="2800" dirty="0"/>
              <a:t>Phylogeny Assistance</a:t>
            </a:r>
          </a:p>
          <a:p>
            <a:r>
              <a:rPr lang="en-US" sz="2800" dirty="0"/>
              <a:t>Others….</a:t>
            </a:r>
          </a:p>
          <a:p>
            <a:pPr marL="0" indent="0">
              <a:buNone/>
            </a:pPr>
            <a:endParaRPr lang="en-US" dirty="0"/>
          </a:p>
        </p:txBody>
      </p:sp>
      <p:sp>
        <p:nvSpPr>
          <p:cNvPr id="4" name="Slide Number Placeholder 3"/>
          <p:cNvSpPr>
            <a:spLocks noGrp="1"/>
          </p:cNvSpPr>
          <p:nvPr>
            <p:ph type="sldNum" sz="quarter" idx="12"/>
          </p:nvPr>
        </p:nvSpPr>
        <p:spPr/>
        <p:txBody>
          <a:bodyPr/>
          <a:lstStyle/>
          <a:p>
            <a:fld id="{A2BEAC4C-2FC3-456B-B4D2-6188E0CCEAB7}" type="slidenum">
              <a:rPr lang="en-US" smtClean="0"/>
              <a:t>52</a:t>
            </a:fld>
            <a:endParaRPr lang="en-US"/>
          </a:p>
        </p:txBody>
      </p:sp>
    </p:spTree>
    <p:extLst>
      <p:ext uri="{BB962C8B-B14F-4D97-AF65-F5344CB8AC3E}">
        <p14:creationId xmlns:p14="http://schemas.microsoft.com/office/powerpoint/2010/main" val="66247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iterate type="lt">
                                    <p:tmPct val="10000"/>
                                  </p:iterate>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iterate type="lt">
                                    <p:tmPct val="10000"/>
                                  </p:iterate>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Conclusion</a:t>
            </a:r>
            <a:endParaRPr lang="en-US" b="1" i="1" dirty="0"/>
          </a:p>
        </p:txBody>
      </p:sp>
      <p:sp>
        <p:nvSpPr>
          <p:cNvPr id="3" name="Content Placeholder 2"/>
          <p:cNvSpPr>
            <a:spLocks noGrp="1"/>
          </p:cNvSpPr>
          <p:nvPr>
            <p:ph idx="1"/>
          </p:nvPr>
        </p:nvSpPr>
        <p:spPr/>
        <p:txBody>
          <a:bodyPr>
            <a:noAutofit/>
          </a:bodyPr>
          <a:lstStyle/>
          <a:p>
            <a:pPr algn="just"/>
            <a:r>
              <a:rPr lang="en-US" sz="2800" dirty="0" smtClean="0"/>
              <a:t>MSA requires pre-requisite knowledge to make informed choices about method choice</a:t>
            </a:r>
          </a:p>
          <a:p>
            <a:pPr algn="just"/>
            <a:r>
              <a:rPr lang="en-US" sz="2800" dirty="0"/>
              <a:t>MSA requires pre-requisite knowledge to make informed choices about </a:t>
            </a:r>
            <a:r>
              <a:rPr lang="en-US" sz="2800" dirty="0" smtClean="0"/>
              <a:t>interpretation of the output</a:t>
            </a:r>
          </a:p>
          <a:p>
            <a:pPr algn="just"/>
            <a:r>
              <a:rPr lang="en-US" sz="2800" dirty="0" smtClean="0"/>
              <a:t>MSA is a core method for many bioinformatics studies</a:t>
            </a:r>
          </a:p>
          <a:p>
            <a:pPr algn="just"/>
            <a:r>
              <a:rPr lang="en-US" sz="2800" dirty="0" smtClean="0"/>
              <a:t>MSA has improved with information gain and technological advances</a:t>
            </a: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53</a:t>
            </a:fld>
            <a:endParaRPr lang="en-US"/>
          </a:p>
        </p:txBody>
      </p:sp>
    </p:spTree>
    <p:extLst>
      <p:ext uri="{BB962C8B-B14F-4D97-AF65-F5344CB8AC3E}">
        <p14:creationId xmlns:p14="http://schemas.microsoft.com/office/powerpoint/2010/main" val="310005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References</a:t>
            </a:r>
            <a:endParaRPr lang="en-US" b="1" i="1" dirty="0"/>
          </a:p>
        </p:txBody>
      </p:sp>
      <p:sp>
        <p:nvSpPr>
          <p:cNvPr id="3" name="Content Placeholder 2"/>
          <p:cNvSpPr>
            <a:spLocks noGrp="1"/>
          </p:cNvSpPr>
          <p:nvPr>
            <p:ph idx="1"/>
          </p:nvPr>
        </p:nvSpPr>
        <p:spPr>
          <a:xfrm>
            <a:off x="457200" y="1600200"/>
            <a:ext cx="8229600" cy="4876800"/>
          </a:xfrm>
        </p:spPr>
        <p:txBody>
          <a:bodyPr>
            <a:noAutofit/>
          </a:bodyPr>
          <a:lstStyle/>
          <a:p>
            <a:r>
              <a:rPr lang="en-US" sz="2800" dirty="0" smtClean="0"/>
              <a:t>Google//bioinformatics//</a:t>
            </a:r>
          </a:p>
          <a:p>
            <a:r>
              <a:rPr lang="en-US" sz="2800" dirty="0" smtClean="0"/>
              <a:t>Wikipedia//bioinformatics//</a:t>
            </a:r>
          </a:p>
          <a:p>
            <a:r>
              <a:rPr lang="en-US" sz="2800" dirty="0" err="1" smtClean="0"/>
              <a:t>Youtube</a:t>
            </a:r>
            <a:r>
              <a:rPr lang="en-US" sz="2800" dirty="0" smtClean="0"/>
              <a:t>//bioinformatics// </a:t>
            </a:r>
          </a:p>
          <a:p>
            <a:r>
              <a:rPr lang="en-US" sz="2800" dirty="0" smtClean="0"/>
              <a:t>www.cs.wisc.edu</a:t>
            </a:r>
            <a:r>
              <a:rPr lang="en-US" sz="2800" dirty="0"/>
              <a:t>/~bsettles/ibs08/</a:t>
            </a:r>
            <a:endParaRPr lang="en-US" sz="2800" dirty="0" smtClean="0"/>
          </a:p>
          <a:p>
            <a:r>
              <a:rPr lang="en-US" sz="2800" dirty="0" smtClean="0"/>
              <a:t>http</a:t>
            </a:r>
            <a:r>
              <a:rPr lang="en-US" sz="2800" dirty="0"/>
              <a:t>://www.wepapers.com/Papers/79336/dotplots.</a:t>
            </a:r>
          </a:p>
          <a:p>
            <a:r>
              <a:rPr lang="en-US" sz="2800" dirty="0"/>
              <a:t>http://www.vivo.colostate.edu/molkit/dnadot</a:t>
            </a:r>
            <a:r>
              <a:rPr lang="en-US" sz="2800" dirty="0" smtClean="0"/>
              <a:t>/</a:t>
            </a:r>
          </a:p>
          <a:p>
            <a:r>
              <a:rPr lang="en-US" sz="2800" dirty="0" smtClean="0"/>
              <a:t>http</a:t>
            </a:r>
            <a:r>
              <a:rPr lang="en-US" sz="2800" dirty="0"/>
              <a:t>://www.clcsupport.com/clcgenomicsworkbench/650/BE_Sequence_logo.html</a:t>
            </a:r>
          </a:p>
          <a:p>
            <a:r>
              <a:rPr lang="en-US" sz="2800" dirty="0"/>
              <a:t>http://</a:t>
            </a:r>
            <a:r>
              <a:rPr lang="en-US" sz="2800" dirty="0" smtClean="0"/>
              <a:t>openi.nlm.nih.gov/detailedresult.php?img=2893137_1741-7007-8-87-1&amp;req=4</a:t>
            </a: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54</a:t>
            </a:fld>
            <a:endParaRPr lang="en-US"/>
          </a:p>
        </p:txBody>
      </p:sp>
    </p:spTree>
    <p:extLst>
      <p:ext uri="{BB962C8B-B14F-4D97-AF65-F5344CB8AC3E}">
        <p14:creationId xmlns:p14="http://schemas.microsoft.com/office/powerpoint/2010/main" val="366714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2BEAC4C-2FC3-456B-B4D2-6188E0CCEAB7}" type="slidenum">
              <a:rPr lang="en-US" smtClean="0"/>
              <a:t>55</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6" y="0"/>
            <a:ext cx="9127274" cy="6861992"/>
          </a:xfrm>
        </p:spPr>
      </p:pic>
    </p:spTree>
    <p:extLst>
      <p:ext uri="{BB962C8B-B14F-4D97-AF65-F5344CB8AC3E}">
        <p14:creationId xmlns:p14="http://schemas.microsoft.com/office/powerpoint/2010/main" val="1220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b="1" i="1" dirty="0"/>
              <a:t>Why Do Alignment?</a:t>
            </a:r>
          </a:p>
        </p:txBody>
      </p:sp>
      <p:sp>
        <p:nvSpPr>
          <p:cNvPr id="3" name="Content Placeholder 2"/>
          <p:cNvSpPr>
            <a:spLocks noGrp="1"/>
          </p:cNvSpPr>
          <p:nvPr>
            <p:ph idx="1"/>
          </p:nvPr>
        </p:nvSpPr>
        <p:spPr>
          <a:xfrm>
            <a:off x="457200" y="1524000"/>
            <a:ext cx="8305800" cy="5029200"/>
          </a:xfrm>
        </p:spPr>
        <p:txBody>
          <a:bodyPr/>
          <a:lstStyle/>
          <a:p>
            <a:pPr algn="just"/>
            <a:r>
              <a:rPr lang="en-US" i="1" dirty="0" smtClean="0"/>
              <a:t>homology</a:t>
            </a:r>
            <a:r>
              <a:rPr lang="en-US" dirty="0"/>
              <a:t>: similarity due to descent from </a:t>
            </a:r>
            <a:r>
              <a:rPr lang="en-US" dirty="0" smtClean="0"/>
              <a:t>a common ancestor</a:t>
            </a:r>
          </a:p>
          <a:p>
            <a:pPr algn="just"/>
            <a:r>
              <a:rPr lang="en-US" dirty="0" smtClean="0"/>
              <a:t>often </a:t>
            </a:r>
            <a:r>
              <a:rPr lang="en-US" dirty="0"/>
              <a:t>we can infer homology from </a:t>
            </a:r>
            <a:r>
              <a:rPr lang="en-US" dirty="0" smtClean="0"/>
              <a:t>similarity</a:t>
            </a:r>
          </a:p>
          <a:p>
            <a:pPr algn="just"/>
            <a:r>
              <a:rPr lang="en-US" dirty="0" smtClean="0"/>
              <a:t>thus </a:t>
            </a:r>
            <a:r>
              <a:rPr lang="en-US" dirty="0"/>
              <a:t>we can sometimes </a:t>
            </a:r>
            <a:r>
              <a:rPr lang="en-US" dirty="0" smtClean="0"/>
              <a:t>infer structure /function from sequence </a:t>
            </a:r>
            <a:r>
              <a:rPr lang="en-US" dirty="0"/>
              <a:t>similarity</a:t>
            </a:r>
          </a:p>
        </p:txBody>
      </p:sp>
      <p:sp>
        <p:nvSpPr>
          <p:cNvPr id="4" name="Slide Number Placeholder 3"/>
          <p:cNvSpPr>
            <a:spLocks noGrp="1"/>
          </p:cNvSpPr>
          <p:nvPr>
            <p:ph type="sldNum" sz="quarter" idx="12"/>
          </p:nvPr>
        </p:nvSpPr>
        <p:spPr/>
        <p:txBody>
          <a:bodyPr/>
          <a:lstStyle/>
          <a:p>
            <a:fld id="{A2BEAC4C-2FC3-456B-B4D2-6188E0CCEAB7}" type="slidenum">
              <a:rPr lang="en-US" smtClean="0"/>
              <a:t>6</a:t>
            </a:fld>
            <a:endParaRPr lang="en-US"/>
          </a:p>
        </p:txBody>
      </p:sp>
    </p:spTree>
    <p:extLst>
      <p:ext uri="{BB962C8B-B14F-4D97-AF65-F5344CB8AC3E}">
        <p14:creationId xmlns:p14="http://schemas.microsoft.com/office/powerpoint/2010/main" val="28369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2)">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4)">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4)">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4)">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Theoretical background</a:t>
            </a:r>
          </a:p>
        </p:txBody>
      </p:sp>
      <p:sp>
        <p:nvSpPr>
          <p:cNvPr id="3" name="Content Placeholder 2"/>
          <p:cNvSpPr>
            <a:spLocks noGrp="1"/>
          </p:cNvSpPr>
          <p:nvPr>
            <p:ph idx="1"/>
          </p:nvPr>
        </p:nvSpPr>
        <p:spPr/>
        <p:txBody>
          <a:bodyPr>
            <a:normAutofit/>
          </a:bodyPr>
          <a:lstStyle/>
          <a:p>
            <a:pPr algn="just"/>
            <a:r>
              <a:rPr lang="en-US" sz="2800" dirty="0"/>
              <a:t>Alignment is the method based on the theoretical view that the two sequences are derived from each other by a number of elementary transformations –</a:t>
            </a:r>
          </a:p>
          <a:p>
            <a:pPr lvl="1"/>
            <a:r>
              <a:rPr lang="en-US" sz="2400" dirty="0"/>
              <a:t>Mutations (residue substitution)</a:t>
            </a:r>
          </a:p>
          <a:p>
            <a:pPr lvl="1"/>
            <a:r>
              <a:rPr lang="en-US" sz="2400" dirty="0"/>
              <a:t>Insertion/deletion</a:t>
            </a:r>
          </a:p>
          <a:p>
            <a:pPr lvl="1"/>
            <a:r>
              <a:rPr lang="en-US" sz="2400" dirty="0"/>
              <a:t>Slide function</a:t>
            </a:r>
          </a:p>
          <a:p>
            <a:pPr marL="0" indent="0">
              <a:buNone/>
            </a:pPr>
            <a:endParaRPr lang="en-US" sz="2800" dirty="0"/>
          </a:p>
        </p:txBody>
      </p:sp>
      <p:sp>
        <p:nvSpPr>
          <p:cNvPr id="4" name="Slide Number Placeholder 3"/>
          <p:cNvSpPr>
            <a:spLocks noGrp="1"/>
          </p:cNvSpPr>
          <p:nvPr>
            <p:ph type="sldNum" sz="quarter" idx="12"/>
          </p:nvPr>
        </p:nvSpPr>
        <p:spPr/>
        <p:txBody>
          <a:bodyPr/>
          <a:lstStyle/>
          <a:p>
            <a:fld id="{A2BEAC4C-2FC3-456B-B4D2-6188E0CCEAB7}" type="slidenum">
              <a:rPr lang="en-US" smtClean="0"/>
              <a:t>7</a:t>
            </a:fld>
            <a:endParaRPr lang="en-US"/>
          </a:p>
        </p:txBody>
      </p:sp>
    </p:spTree>
    <p:extLst>
      <p:ext uri="{BB962C8B-B14F-4D97-AF65-F5344CB8AC3E}">
        <p14:creationId xmlns:p14="http://schemas.microsoft.com/office/powerpoint/2010/main" val="72011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iterate type="wd">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iterate type="wd">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iterate type="wd">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ChangeArrowheads="1"/>
          </p:cNvSpPr>
          <p:nvPr>
            <p:ph type="title"/>
          </p:nvPr>
        </p:nvSpPr>
        <p:spPr/>
        <p:txBody>
          <a:bodyPr>
            <a:normAutofit/>
          </a:bodyPr>
          <a:lstStyle/>
          <a:p>
            <a:r>
              <a:rPr lang="en-US" b="1" i="1" dirty="0" smtClean="0"/>
              <a:t>Terminology</a:t>
            </a:r>
            <a:endParaRPr lang="en-US" b="1" i="1" dirty="0"/>
          </a:p>
        </p:txBody>
      </p:sp>
      <p:sp>
        <p:nvSpPr>
          <p:cNvPr id="118787" name="Rectangle 1027"/>
          <p:cNvSpPr>
            <a:spLocks noGrp="1" noChangeArrowheads="1"/>
          </p:cNvSpPr>
          <p:nvPr>
            <p:ph type="body" idx="1"/>
          </p:nvPr>
        </p:nvSpPr>
        <p:spPr>
          <a:xfrm>
            <a:off x="914400" y="1752600"/>
            <a:ext cx="7772400" cy="4114800"/>
          </a:xfrm>
        </p:spPr>
        <p:txBody>
          <a:bodyPr/>
          <a:lstStyle/>
          <a:p>
            <a:pPr>
              <a:lnSpc>
                <a:spcPct val="240000"/>
              </a:lnSpc>
            </a:pPr>
            <a:r>
              <a:rPr lang="en-US" dirty="0"/>
              <a:t>Identity</a:t>
            </a:r>
          </a:p>
          <a:p>
            <a:pPr>
              <a:lnSpc>
                <a:spcPct val="240000"/>
              </a:lnSpc>
            </a:pPr>
            <a:r>
              <a:rPr lang="en-US" dirty="0"/>
              <a:t>Similarity </a:t>
            </a:r>
          </a:p>
          <a:p>
            <a:pPr>
              <a:lnSpc>
                <a:spcPct val="240000"/>
              </a:lnSpc>
            </a:pPr>
            <a:r>
              <a:rPr lang="en-US" dirty="0"/>
              <a:t>Homology</a:t>
            </a:r>
          </a:p>
          <a:p>
            <a:pPr>
              <a:lnSpc>
                <a:spcPct val="240000"/>
              </a:lnSpc>
            </a:pPr>
            <a:endParaRPr lang="en-US" dirty="0"/>
          </a:p>
        </p:txBody>
      </p:sp>
      <p:sp>
        <p:nvSpPr>
          <p:cNvPr id="2" name="Slide Number Placeholder 1"/>
          <p:cNvSpPr>
            <a:spLocks noGrp="1"/>
          </p:cNvSpPr>
          <p:nvPr>
            <p:ph type="sldNum" sz="quarter" idx="12"/>
          </p:nvPr>
        </p:nvSpPr>
        <p:spPr/>
        <p:txBody>
          <a:bodyPr/>
          <a:lstStyle/>
          <a:p>
            <a:fld id="{A2BEAC4C-2FC3-456B-B4D2-6188E0CCEAB7}" type="slidenum">
              <a:rPr lang="en-US" smtClean="0"/>
              <a:t>8</a:t>
            </a:fld>
            <a:endParaRPr lang="en-US"/>
          </a:p>
        </p:txBody>
      </p:sp>
    </p:spTree>
    <p:extLst>
      <p:ext uri="{BB962C8B-B14F-4D97-AF65-F5344CB8AC3E}">
        <p14:creationId xmlns:p14="http://schemas.microsoft.com/office/powerpoint/2010/main" val="282140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1000" fill="hold"/>
                                        <p:tgtEl>
                                          <p:spTgt spid="118786"/>
                                        </p:tgtEl>
                                        <p:attrNameLst>
                                          <p:attrName>ppt_x</p:attrName>
                                        </p:attrNameLst>
                                      </p:cBhvr>
                                      <p:tavLst>
                                        <p:tav tm="0">
                                          <p:val>
                                            <p:strVal val="0-#ppt_w/2"/>
                                          </p:val>
                                        </p:tav>
                                        <p:tav tm="100000">
                                          <p:val>
                                            <p:strVal val="#ppt_x"/>
                                          </p:val>
                                        </p:tav>
                                      </p:tavLst>
                                    </p:anim>
                                    <p:anim calcmode="lin" valueType="num">
                                      <p:cBhvr additive="base">
                                        <p:cTn id="8" dur="1000" fill="hold"/>
                                        <p:tgtEl>
                                          <p:spTgt spid="1187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iterate type="lt">
                                    <p:tmPct val="10000"/>
                                  </p:iterate>
                                  <p:childTnLst>
                                    <p:set>
                                      <p:cBhvr>
                                        <p:cTn id="12" dur="1" fill="hold">
                                          <p:stCondLst>
                                            <p:cond delay="0"/>
                                          </p:stCondLst>
                                        </p:cTn>
                                        <p:tgtEl>
                                          <p:spTgt spid="118787">
                                            <p:txEl>
                                              <p:pRg st="0" end="0"/>
                                            </p:txEl>
                                          </p:spTgt>
                                        </p:tgtEl>
                                        <p:attrNameLst>
                                          <p:attrName>style.visibility</p:attrName>
                                        </p:attrNameLst>
                                      </p:cBhvr>
                                      <p:to>
                                        <p:strVal val="visible"/>
                                      </p:to>
                                    </p:set>
                                    <p:anim calcmode="lin" valueType="num">
                                      <p:cBhvr additive="base">
                                        <p:cTn id="13" dur="500" fill="hold"/>
                                        <p:tgtEl>
                                          <p:spTgt spid="11878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iterate type="lt">
                                    <p:tmPct val="10000"/>
                                  </p:iterate>
                                  <p:childTnLst>
                                    <p:set>
                                      <p:cBhvr>
                                        <p:cTn id="18" dur="1" fill="hold">
                                          <p:stCondLst>
                                            <p:cond delay="0"/>
                                          </p:stCondLst>
                                        </p:cTn>
                                        <p:tgtEl>
                                          <p:spTgt spid="118787">
                                            <p:txEl>
                                              <p:pRg st="1" end="1"/>
                                            </p:txEl>
                                          </p:spTgt>
                                        </p:tgtEl>
                                        <p:attrNameLst>
                                          <p:attrName>style.visibility</p:attrName>
                                        </p:attrNameLst>
                                      </p:cBhvr>
                                      <p:to>
                                        <p:strVal val="visible"/>
                                      </p:to>
                                    </p:set>
                                    <p:anim calcmode="lin" valueType="num">
                                      <p:cBhvr additive="base">
                                        <p:cTn id="19" dur="500" fill="hold"/>
                                        <p:tgtEl>
                                          <p:spTgt spid="11878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iterate type="lt">
                                    <p:tmPct val="10000"/>
                                  </p:iterate>
                                  <p:childTnLst>
                                    <p:set>
                                      <p:cBhvr>
                                        <p:cTn id="24" dur="1" fill="hold">
                                          <p:stCondLst>
                                            <p:cond delay="0"/>
                                          </p:stCondLst>
                                        </p:cTn>
                                        <p:tgtEl>
                                          <p:spTgt spid="118787">
                                            <p:txEl>
                                              <p:pRg st="2" end="2"/>
                                            </p:txEl>
                                          </p:spTgt>
                                        </p:tgtEl>
                                        <p:attrNameLst>
                                          <p:attrName>style.visibility</p:attrName>
                                        </p:attrNameLst>
                                      </p:cBhvr>
                                      <p:to>
                                        <p:strVal val="visible"/>
                                      </p:to>
                                    </p:set>
                                    <p:anim calcmode="lin" valueType="num">
                                      <p:cBhvr additive="base">
                                        <p:cTn id="25" dur="500" fill="hold"/>
                                        <p:tgtEl>
                                          <p:spTgt spid="11878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122"/>
          <p:cNvSpPr>
            <a:spLocks noGrp="1" noChangeArrowheads="1"/>
          </p:cNvSpPr>
          <p:nvPr>
            <p:ph type="title"/>
          </p:nvPr>
        </p:nvSpPr>
        <p:spPr>
          <a:xfrm>
            <a:off x="685800" y="609600"/>
            <a:ext cx="7772400" cy="762000"/>
          </a:xfrm>
        </p:spPr>
        <p:txBody>
          <a:bodyPr/>
          <a:lstStyle/>
          <a:p>
            <a:r>
              <a:rPr lang="en-US" b="1" i="1" dirty="0" smtClean="0"/>
              <a:t>What is Identity?</a:t>
            </a:r>
            <a:endParaRPr lang="en-US" b="1" i="1" dirty="0"/>
          </a:p>
        </p:txBody>
      </p:sp>
      <p:sp>
        <p:nvSpPr>
          <p:cNvPr id="119811" name="Rectangle 5123"/>
          <p:cNvSpPr>
            <a:spLocks noGrp="1" noChangeArrowheads="1"/>
          </p:cNvSpPr>
          <p:nvPr>
            <p:ph type="body" idx="1"/>
          </p:nvPr>
        </p:nvSpPr>
        <p:spPr>
          <a:xfrm>
            <a:off x="685800" y="1676400"/>
            <a:ext cx="7772400" cy="4419600"/>
          </a:xfrm>
        </p:spPr>
        <p:txBody>
          <a:bodyPr/>
          <a:lstStyle/>
          <a:p>
            <a:pPr>
              <a:lnSpc>
                <a:spcPct val="160000"/>
              </a:lnSpc>
            </a:pPr>
            <a:r>
              <a:rPr lang="en-US" dirty="0"/>
              <a:t>Objective and well defined</a:t>
            </a:r>
          </a:p>
          <a:p>
            <a:pPr>
              <a:lnSpc>
                <a:spcPct val="160000"/>
              </a:lnSpc>
            </a:pPr>
            <a:r>
              <a:rPr lang="en-US" dirty="0"/>
              <a:t>Can be quantified</a:t>
            </a:r>
          </a:p>
          <a:p>
            <a:pPr lvl="1">
              <a:lnSpc>
                <a:spcPct val="160000"/>
              </a:lnSpc>
            </a:pPr>
            <a:r>
              <a:rPr lang="en-US" sz="3200" dirty="0"/>
              <a:t>Percent</a:t>
            </a:r>
          </a:p>
          <a:p>
            <a:pPr lvl="1">
              <a:lnSpc>
                <a:spcPct val="160000"/>
              </a:lnSpc>
            </a:pPr>
            <a:r>
              <a:rPr lang="en-US" sz="3200" dirty="0"/>
              <a:t>The number of identical matches divided by the length of the aligned region</a:t>
            </a:r>
          </a:p>
        </p:txBody>
      </p:sp>
      <p:sp>
        <p:nvSpPr>
          <p:cNvPr id="2" name="Slide Number Placeholder 1"/>
          <p:cNvSpPr>
            <a:spLocks noGrp="1"/>
          </p:cNvSpPr>
          <p:nvPr>
            <p:ph type="sldNum" sz="quarter" idx="12"/>
          </p:nvPr>
        </p:nvSpPr>
        <p:spPr/>
        <p:txBody>
          <a:bodyPr/>
          <a:lstStyle/>
          <a:p>
            <a:fld id="{A2BEAC4C-2FC3-456B-B4D2-6188E0CCEAB7}" type="slidenum">
              <a:rPr lang="en-US" smtClean="0"/>
              <a:t>9</a:t>
            </a:fld>
            <a:endParaRPr lang="en-US"/>
          </a:p>
        </p:txBody>
      </p:sp>
    </p:spTree>
    <p:extLst>
      <p:ext uri="{BB962C8B-B14F-4D97-AF65-F5344CB8AC3E}">
        <p14:creationId xmlns:p14="http://schemas.microsoft.com/office/powerpoint/2010/main" val="41319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10000"/>
                                  </p:iterate>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ppt_x"/>
                                          </p:val>
                                        </p:tav>
                                        <p:tav tm="100000">
                                          <p:val>
                                            <p:strVal val="#ppt_x"/>
                                          </p:val>
                                        </p:tav>
                                      </p:tavLst>
                                    </p:anim>
                                    <p:anim calcmode="lin" valueType="num">
                                      <p:cBhvr additive="base">
                                        <p:cTn id="8" dur="500" fill="hold"/>
                                        <p:tgtEl>
                                          <p:spTgt spid="1198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iterate type="wd">
                                    <p:tmPct val="10000"/>
                                  </p:iterate>
                                  <p:childTnLst>
                                    <p:set>
                                      <p:cBhvr>
                                        <p:cTn id="12" dur="1" fill="hold">
                                          <p:stCondLst>
                                            <p:cond delay="0"/>
                                          </p:stCondLst>
                                        </p:cTn>
                                        <p:tgtEl>
                                          <p:spTgt spid="119811">
                                            <p:txEl>
                                              <p:pRg st="0" end="0"/>
                                            </p:txEl>
                                          </p:spTgt>
                                        </p:tgtEl>
                                        <p:attrNameLst>
                                          <p:attrName>style.visibility</p:attrName>
                                        </p:attrNameLst>
                                      </p:cBhvr>
                                      <p:to>
                                        <p:strVal val="visible"/>
                                      </p:to>
                                    </p:set>
                                    <p:anim calcmode="lin" valueType="num">
                                      <p:cBhvr additive="base">
                                        <p:cTn id="13"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iterate type="wd">
                                    <p:tmPct val="10000"/>
                                  </p:iterate>
                                  <p:childTnLst>
                                    <p:set>
                                      <p:cBhvr>
                                        <p:cTn id="18" dur="1" fill="hold">
                                          <p:stCondLst>
                                            <p:cond delay="0"/>
                                          </p:stCondLst>
                                        </p:cTn>
                                        <p:tgtEl>
                                          <p:spTgt spid="119811">
                                            <p:txEl>
                                              <p:pRg st="1" end="1"/>
                                            </p:txEl>
                                          </p:spTgt>
                                        </p:tgtEl>
                                        <p:attrNameLst>
                                          <p:attrName>style.visibility</p:attrName>
                                        </p:attrNameLst>
                                      </p:cBhvr>
                                      <p:to>
                                        <p:strVal val="visible"/>
                                      </p:to>
                                    </p:set>
                                    <p:anim calcmode="lin" valueType="num">
                                      <p:cBhvr additive="base">
                                        <p:cTn id="19"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iterate type="wd">
                                    <p:tmPct val="10000"/>
                                  </p:iterate>
                                  <p:childTnLst>
                                    <p:set>
                                      <p:cBhvr>
                                        <p:cTn id="22" dur="1" fill="hold">
                                          <p:stCondLst>
                                            <p:cond delay="0"/>
                                          </p:stCondLst>
                                        </p:cTn>
                                        <p:tgtEl>
                                          <p:spTgt spid="119811">
                                            <p:txEl>
                                              <p:pRg st="2" end="2"/>
                                            </p:txEl>
                                          </p:spTgt>
                                        </p:tgtEl>
                                        <p:attrNameLst>
                                          <p:attrName>style.visibility</p:attrName>
                                        </p:attrNameLst>
                                      </p:cBhvr>
                                      <p:to>
                                        <p:strVal val="visible"/>
                                      </p:to>
                                    </p:set>
                                    <p:anim calcmode="lin" valueType="num">
                                      <p:cBhvr additive="base">
                                        <p:cTn id="23"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981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iterate type="wd">
                                    <p:tmPct val="10000"/>
                                  </p:iterate>
                                  <p:childTnLst>
                                    <p:set>
                                      <p:cBhvr>
                                        <p:cTn id="26" dur="1" fill="hold">
                                          <p:stCondLst>
                                            <p:cond delay="0"/>
                                          </p:stCondLst>
                                        </p:cTn>
                                        <p:tgtEl>
                                          <p:spTgt spid="119811">
                                            <p:txEl>
                                              <p:pRg st="3" end="3"/>
                                            </p:txEl>
                                          </p:spTgt>
                                        </p:tgtEl>
                                        <p:attrNameLst>
                                          <p:attrName>style.visibility</p:attrName>
                                        </p:attrNameLst>
                                      </p:cBhvr>
                                      <p:to>
                                        <p:strVal val="visible"/>
                                      </p:to>
                                    </p:set>
                                    <p:anim calcmode="lin" valueType="num">
                                      <p:cBhvr additive="base">
                                        <p:cTn id="27"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TotalTime>
  <Words>2064</Words>
  <Application>Microsoft Office PowerPoint</Application>
  <PresentationFormat>On-screen Show (4:3)</PresentationFormat>
  <Paragraphs>573</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PowerPoint Presentation</vt:lpstr>
      <vt:lpstr>Outline</vt:lpstr>
      <vt:lpstr>Sequence Alignment</vt:lpstr>
      <vt:lpstr>Sample Alignment</vt:lpstr>
      <vt:lpstr>The optimal alignment </vt:lpstr>
      <vt:lpstr>Why Do Alignment?</vt:lpstr>
      <vt:lpstr>Theoretical background</vt:lpstr>
      <vt:lpstr>Terminology</vt:lpstr>
      <vt:lpstr>What is Identity?</vt:lpstr>
      <vt:lpstr>What is Similarity?</vt:lpstr>
      <vt:lpstr>What is Homology?</vt:lpstr>
      <vt:lpstr>Identity, Similarity and Homology</vt:lpstr>
      <vt:lpstr>Difference between Homology and Similarity</vt:lpstr>
      <vt:lpstr>PowerPoint Presentation</vt:lpstr>
      <vt:lpstr>Issues in Sequence Alignment</vt:lpstr>
      <vt:lpstr>Sequence Variations</vt:lpstr>
      <vt:lpstr>Alignment methods</vt:lpstr>
      <vt:lpstr>Global alignments</vt:lpstr>
      <vt:lpstr>Global Alignment</vt:lpstr>
      <vt:lpstr>Local alignments</vt:lpstr>
      <vt:lpstr>Local Alignment</vt:lpstr>
      <vt:lpstr>Difference between Global and Local sequence alignment</vt:lpstr>
      <vt:lpstr>Types of sequence alignment:</vt:lpstr>
      <vt:lpstr>Pairwise sequence alignment</vt:lpstr>
      <vt:lpstr>Pairwise sequence alignment</vt:lpstr>
      <vt:lpstr>Dot-matrix methods</vt:lpstr>
      <vt:lpstr>Sequence comparison with dot matrices</vt:lpstr>
      <vt:lpstr>Sequence 1:   abcdaefghbijklcmnopd   vs.   Sequence 2:   abcdaefghbijklcmnopd </vt:lpstr>
      <vt:lpstr>Interpretation of dot matrices</vt:lpstr>
      <vt:lpstr>Dynamic programming</vt:lpstr>
      <vt:lpstr>Needleman-Wunsch algorithm</vt:lpstr>
      <vt:lpstr>Needleman-Wunsch algorithm</vt:lpstr>
      <vt:lpstr>Best possible alignment of two sequences</vt:lpstr>
      <vt:lpstr>How to find the best score using substitution matrix?</vt:lpstr>
      <vt:lpstr>Demo for sequence alignment using N-W Alg.</vt:lpstr>
      <vt:lpstr>Trace-back step by step</vt:lpstr>
      <vt:lpstr>Smith-Waterman algorithm</vt:lpstr>
      <vt:lpstr>Smith-Waterman algorithm</vt:lpstr>
      <vt:lpstr>Smith-Waterman algorithm</vt:lpstr>
      <vt:lpstr>Word method</vt:lpstr>
      <vt:lpstr>Multiple Sequence Alignment (MSA)</vt:lpstr>
      <vt:lpstr>Anatomy of a MSA</vt:lpstr>
      <vt:lpstr>MSA</vt:lpstr>
      <vt:lpstr>Pre-requisite knowledge</vt:lpstr>
      <vt:lpstr>Pre-requisite knowledge </vt:lpstr>
      <vt:lpstr>What can you do with MSA?</vt:lpstr>
      <vt:lpstr>Application of MSA </vt:lpstr>
      <vt:lpstr>Application of MSA </vt:lpstr>
      <vt:lpstr>Application</vt:lpstr>
      <vt:lpstr>Application: </vt:lpstr>
      <vt:lpstr>Available Tools </vt:lpstr>
      <vt:lpstr>Computational method</vt:lpstr>
      <vt:lpstr>Conclusion</vt:lpstr>
      <vt:lpstr>References</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73</cp:revision>
  <dcterms:created xsi:type="dcterms:W3CDTF">2018-03-27T14:56:25Z</dcterms:created>
  <dcterms:modified xsi:type="dcterms:W3CDTF">2018-04-04T10:23:52Z</dcterms:modified>
</cp:coreProperties>
</file>