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36"/>
  </p:notesMasterIdLst>
  <p:sldIdLst>
    <p:sldId id="289" r:id="rId2"/>
    <p:sldId id="257" r:id="rId3"/>
    <p:sldId id="277" r:id="rId4"/>
    <p:sldId id="285" r:id="rId5"/>
    <p:sldId id="256" r:id="rId6"/>
    <p:sldId id="263" r:id="rId7"/>
    <p:sldId id="258" r:id="rId8"/>
    <p:sldId id="259" r:id="rId9"/>
    <p:sldId id="261" r:id="rId10"/>
    <p:sldId id="273" r:id="rId11"/>
    <p:sldId id="260" r:id="rId12"/>
    <p:sldId id="265" r:id="rId13"/>
    <p:sldId id="274" r:id="rId14"/>
    <p:sldId id="267" r:id="rId15"/>
    <p:sldId id="262" r:id="rId16"/>
    <p:sldId id="264" r:id="rId17"/>
    <p:sldId id="266" r:id="rId18"/>
    <p:sldId id="271" r:id="rId19"/>
    <p:sldId id="272" r:id="rId20"/>
    <p:sldId id="268" r:id="rId21"/>
    <p:sldId id="269" r:id="rId22"/>
    <p:sldId id="270" r:id="rId23"/>
    <p:sldId id="278" r:id="rId24"/>
    <p:sldId id="279" r:id="rId25"/>
    <p:sldId id="280" r:id="rId26"/>
    <p:sldId id="281" r:id="rId27"/>
    <p:sldId id="282" r:id="rId28"/>
    <p:sldId id="283" r:id="rId29"/>
    <p:sldId id="275" r:id="rId30"/>
    <p:sldId id="284" r:id="rId31"/>
    <p:sldId id="276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FF"/>
    <a:srgbClr val="A50021"/>
    <a:srgbClr val="009900"/>
    <a:srgbClr val="008000"/>
    <a:srgbClr val="00FF00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E999C-EEE9-4AD8-9AAB-990B4E21143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114E-126F-4C81-B079-A7E7F736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5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114E-126F-4C81-B079-A7E7F7361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6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114E-126F-4C81-B079-A7E7F7361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507E-B1E5-4CD5-B886-93510086CE36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4B2A-EA7E-4D7B-9370-9810B641A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Big_O_notation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ational Thinking in Action Activities - Study Work Gr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9" t="16852" r="-2020" b="-6526"/>
          <a:stretch/>
        </p:blipFill>
        <p:spPr bwMode="auto">
          <a:xfrm>
            <a:off x="-360217" y="-251394"/>
            <a:ext cx="13198762" cy="857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3" y="3749964"/>
            <a:ext cx="2689683" cy="2689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1565" y="905164"/>
            <a:ext cx="621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Arial Rounded MT Bold" panose="020F0704030504030204" pitchFamily="34" charset="0"/>
              </a:rPr>
              <a:t>BIN PACKING ALGORITHM </a:t>
            </a:r>
            <a:endParaRPr lang="en-US" sz="36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2982" y="2586182"/>
            <a:ext cx="43041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Presented By:</a:t>
            </a:r>
          </a:p>
          <a:p>
            <a:r>
              <a:rPr lang="en-US" sz="2800" dirty="0" err="1" smtClean="0"/>
              <a:t>Rakibul</a:t>
            </a:r>
            <a:r>
              <a:rPr lang="en-US" sz="2800" dirty="0" smtClean="0"/>
              <a:t> </a:t>
            </a:r>
            <a:r>
              <a:rPr lang="en-US" sz="2800" dirty="0" err="1" smtClean="0"/>
              <a:t>Nasib</a:t>
            </a:r>
            <a:r>
              <a:rPr lang="en-US" sz="2800" dirty="0" smtClean="0"/>
              <a:t> (1907007)</a:t>
            </a:r>
          </a:p>
          <a:p>
            <a:r>
              <a:rPr lang="en-US" sz="2800" dirty="0" err="1" smtClean="0"/>
              <a:t>Rafia</a:t>
            </a:r>
            <a:r>
              <a:rPr lang="en-US" sz="2800" dirty="0" smtClean="0"/>
              <a:t> </a:t>
            </a:r>
            <a:r>
              <a:rPr lang="en-US" sz="2800" dirty="0" err="1" smtClean="0"/>
              <a:t>Shahrin</a:t>
            </a:r>
            <a:r>
              <a:rPr lang="en-US" sz="2800" dirty="0" smtClean="0"/>
              <a:t> (1907034)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519055" y="5292436"/>
            <a:ext cx="4230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Presentation Assigned By:</a:t>
            </a:r>
          </a:p>
          <a:p>
            <a:r>
              <a:rPr lang="en-US" sz="2000" dirty="0" smtClean="0"/>
              <a:t>Md. Ahsan Habib</a:t>
            </a:r>
          </a:p>
          <a:p>
            <a:r>
              <a:rPr lang="en-US" sz="2000" dirty="0" smtClean="0"/>
              <a:t>Lecturer of Khulna University of Engineering and Technology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5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3"/>
          <p:cNvSpPr/>
          <p:nvPr/>
        </p:nvSpPr>
        <p:spPr>
          <a:xfrm>
            <a:off x="2753296" y="1187387"/>
            <a:ext cx="8149164" cy="1042182"/>
          </a:xfrm>
          <a:prstGeom prst="snip2DiagRect">
            <a:avLst/>
          </a:prstGeom>
          <a:gradFill>
            <a:gsLst>
              <a:gs pos="2000">
                <a:srgbClr val="002060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2217336" y="1187387"/>
            <a:ext cx="932822" cy="96882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343174" y="1377449"/>
            <a:ext cx="666121" cy="639521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2634342" y="2529677"/>
            <a:ext cx="8268119" cy="988925"/>
          </a:xfrm>
          <a:prstGeom prst="snip2DiagRect">
            <a:avLst/>
          </a:prstGeom>
          <a:gradFill>
            <a:gsLst>
              <a:gs pos="2000">
                <a:schemeClr val="accent2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217336" y="2529678"/>
            <a:ext cx="834013" cy="84406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347964" y="2700499"/>
            <a:ext cx="572756" cy="54261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12"/>
          <p:cNvSpPr/>
          <p:nvPr/>
        </p:nvSpPr>
        <p:spPr>
          <a:xfrm>
            <a:off x="2733151" y="3892065"/>
            <a:ext cx="8169309" cy="884254"/>
          </a:xfrm>
          <a:prstGeom prst="snip2DiagRect">
            <a:avLst/>
          </a:prstGeom>
          <a:gradFill>
            <a:gsLst>
              <a:gs pos="2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2316145" y="3892065"/>
            <a:ext cx="834013" cy="84406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2446773" y="4062886"/>
            <a:ext cx="572756" cy="54261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/>
          <p:cNvSpPr/>
          <p:nvPr/>
        </p:nvSpPr>
        <p:spPr>
          <a:xfrm>
            <a:off x="2733152" y="5149781"/>
            <a:ext cx="8169308" cy="884254"/>
          </a:xfrm>
          <a:prstGeom prst="snip2DiagRect">
            <a:avLst/>
          </a:prstGeom>
          <a:gradFill>
            <a:gsLst>
              <a:gs pos="2000">
                <a:srgbClr val="7030A0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2316145" y="5149781"/>
            <a:ext cx="834013" cy="84406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2446773" y="5320602"/>
            <a:ext cx="572756" cy="542611"/>
          </a:xfrm>
          <a:prstGeom prst="flowChartConnector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197961" y="1497677"/>
            <a:ext cx="687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>
                <a:solidFill>
                  <a:schemeClr val="bg1"/>
                </a:solidFill>
              </a:rPr>
              <a:t>It keeps a list of open bins,</a:t>
            </a:r>
            <a:r>
              <a:rPr lang="en-US" sz="2400" b="1" dirty="0">
                <a:gradFill>
                  <a:gsLst>
                    <a:gs pos="33000">
                      <a:schemeClr val="bg1"/>
                    </a:gs>
                    <a:gs pos="95000">
                      <a:schemeClr val="tx1"/>
                    </a:gs>
                  </a:gsLst>
                  <a:path path="circle">
                    <a:fillToRect t="100000" r="100000"/>
                  </a:path>
                </a:gradFill>
              </a:rPr>
              <a:t> </a:t>
            </a:r>
            <a:r>
              <a:rPr lang="en-US" sz="2400" b="1" dirty="0"/>
              <a:t>which is initially empty.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5813" y="1443816"/>
            <a:ext cx="44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51348" y="2603032"/>
            <a:ext cx="784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When an item arrives, find</a:t>
            </a:r>
            <a:r>
              <a:rPr lang="en-US" sz="2400" b="1" dirty="0"/>
              <a:t> the first bin into which the item </a:t>
            </a:r>
            <a:r>
              <a:rPr lang="en-US" sz="2400" b="1" dirty="0">
                <a:solidFill>
                  <a:schemeClr val="bg1"/>
                </a:solidFill>
              </a:rPr>
              <a:t>can fit, if </a:t>
            </a:r>
            <a:r>
              <a:rPr lang="en-US" sz="2400" b="1" dirty="0" smtClean="0">
                <a:solidFill>
                  <a:schemeClr val="bg1"/>
                </a:solidFill>
              </a:rPr>
              <a:t>any-&gt;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76055" y="2691023"/>
            <a:ext cx="468112" cy="52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50157" y="4039305"/>
            <a:ext cx="793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If such a bin is found, </a:t>
            </a:r>
            <a:r>
              <a:rPr lang="en-US" sz="2400" b="1" dirty="0"/>
              <a:t>the new item is placed inside it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45913" y="4036928"/>
            <a:ext cx="43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50157" y="5156312"/>
            <a:ext cx="784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Otherwise, a new bin is </a:t>
            </a:r>
            <a:r>
              <a:rPr lang="en-US" sz="2400" b="1" dirty="0"/>
              <a:t>opened and the coming item is </a:t>
            </a:r>
            <a:r>
              <a:rPr lang="en-US" sz="2400" b="1" dirty="0">
                <a:solidFill>
                  <a:schemeClr val="bg1"/>
                </a:solidFill>
              </a:rPr>
              <a:t>placed inside it.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45913" y="5303780"/>
            <a:ext cx="43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00656" y="212561"/>
            <a:ext cx="739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STEPS of FIRST FIT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0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203240"/>
            <a:ext cx="583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6963" y="2441121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410119" y="5072743"/>
            <a:ext cx="1691472" cy="653982"/>
            <a:chOff x="1410119" y="5072743"/>
            <a:chExt cx="1691472" cy="653982"/>
          </a:xfrm>
        </p:grpSpPr>
        <p:sp>
          <p:nvSpPr>
            <p:cNvPr id="9" name="Rectangle 8"/>
            <p:cNvSpPr/>
            <p:nvPr/>
          </p:nvSpPr>
          <p:spPr>
            <a:xfrm>
              <a:off x="1410119" y="507358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69995" y="507274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30026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90057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0088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50311" y="1561894"/>
            <a:ext cx="974690" cy="656073"/>
            <a:chOff x="1450311" y="1561894"/>
            <a:chExt cx="974690" cy="656073"/>
          </a:xfrm>
        </p:grpSpPr>
        <p:sp>
          <p:nvSpPr>
            <p:cNvPr id="5" name="Rectangle 4"/>
            <p:cNvSpPr/>
            <p:nvPr/>
          </p:nvSpPr>
          <p:spPr>
            <a:xfrm>
              <a:off x="1450311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93405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0088" y="15648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11794" y="5957832"/>
            <a:ext cx="671565" cy="653144"/>
            <a:chOff x="1411794" y="5957832"/>
            <a:chExt cx="671565" cy="653144"/>
          </a:xfrm>
        </p:grpSpPr>
        <p:sp>
          <p:nvSpPr>
            <p:cNvPr id="10" name="Rectangle 9"/>
            <p:cNvSpPr/>
            <p:nvPr/>
          </p:nvSpPr>
          <p:spPr>
            <a:xfrm>
              <a:off x="1411794" y="595783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51763" y="595783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405096" y="4122124"/>
            <a:ext cx="1333083" cy="662773"/>
            <a:chOff x="1405096" y="4122124"/>
            <a:chExt cx="1333083" cy="662773"/>
          </a:xfrm>
        </p:grpSpPr>
        <p:sp>
          <p:nvSpPr>
            <p:cNvPr id="8" name="Rectangle 7"/>
            <p:cNvSpPr/>
            <p:nvPr/>
          </p:nvSpPr>
          <p:spPr>
            <a:xfrm>
              <a:off x="1405096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81684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8367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06583" y="413175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11794" y="3233267"/>
            <a:ext cx="1934309" cy="656912"/>
            <a:chOff x="1411794" y="3242897"/>
            <a:chExt cx="1934309" cy="656912"/>
          </a:xfrm>
        </p:grpSpPr>
        <p:sp>
          <p:nvSpPr>
            <p:cNvPr id="6" name="Rectangle 5"/>
            <p:cNvSpPr/>
            <p:nvPr/>
          </p:nvSpPr>
          <p:spPr>
            <a:xfrm>
              <a:off x="1411794" y="324666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43390" y="324582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4507" y="324498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04682" y="324582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89834" y="324666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74986" y="324289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411794" y="793820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GROUPS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79227" y="165763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4013" y="259541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54944" y="334917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34013" y="422749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79227" y="516848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47403" y="6053570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822625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557848" y="188846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28965" y="188762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19140" y="188846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0429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889444" y="188553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138790" y="18855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22625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57848" y="310577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828965" y="31049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519140" y="310577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20429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889444" y="310284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138790" y="310284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2625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557848" y="447793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828965" y="44770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519140" y="447793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20429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889444" y="447500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138790" y="447500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0950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541100" y="584632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12217" y="584548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502392" y="584632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8754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872696" y="58433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122042" y="584339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436430" y="988823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MINIBUSES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3361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651 -0.00023 L 0.27396 -0.00023 C 0.39948 -0.00023 0.55443 0.01297 0.55443 0.02361 L 0.55443 0.04769 " pathEditMode="relative" rAng="0" ptsTypes="AAAA" p14:bounceEnd="1500">
                                          <p:cBhvr>
                                            <p:cTn id="6" dur="2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047" y="2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grpId="0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2.22222E-6 L 0.63581 -0.0794 " pathEditMode="relative" rAng="0" ptsTypes="AA" p14:bounceEnd="1500">
                                          <p:cBhvr>
                                            <p:cTn id="10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784" y="-39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61 0.00278 L 0.56133 -0.01944 " pathEditMode="relative" rAng="0" ptsTypes="AA" p14:bounceEnd="1500">
                                          <p:cBhvr>
                                            <p:cTn id="14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30" y="-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4.44444E-6 L 0.55781 0.04791 " pathEditMode="relative" rAng="0" ptsTypes="AA" p14:bounceEnd="1500">
                                          <p:cBhvr>
                                            <p:cTn id="18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91" y="2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63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1.48148E-6 L 0.55794 0.11273 " pathEditMode="relative" rAng="0" ptsTypes="AA" p14:bounceEnd="1500">
                                          <p:cBhvr>
                                            <p:cTn id="2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91" y="56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08 0.00186 L 0.66471 -0.59213 " pathEditMode="relative" rAng="0" ptsTypes="AA" p14:bounceEnd="1500">
                                          <p:cBhvr>
                                            <p:cTn id="26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125" y="-2969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651 -0.00023 L 0.27396 -0.00023 C 0.39948 -0.00023 0.55443 0.01297 0.55443 0.02361 L 0.55443 0.04769 " pathEditMode="relative" rAng="0" ptsTypes="AAAA">
                                          <p:cBhvr>
                                            <p:cTn id="6" dur="2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047" y="2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2.22222E-6 L 0.63581 -0.0794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1784" y="-39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61 0.00278 L 0.56133 -0.01944 " pathEditMode="relative" rAng="0" ptsTypes="AA">
                                          <p:cBhvr>
                                            <p:cTn id="14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30" y="-11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4.44444E-6 L 0.55781 0.04791 " pathEditMode="relative" rAng="0" ptsTypes="AA">
                                          <p:cBhvr>
                                            <p:cTn id="18" dur="2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91" y="2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1.48148E-6 L 0.55794 0.11273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91" y="562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208 0.00186 L 0.66471 -0.59213 " pathEditMode="relative" rAng="0" ptsTypes="AA">
                                          <p:cBhvr>
                                            <p:cTn id="26" dur="2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125" y="-2969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0362" y="2574150"/>
            <a:ext cx="8370282" cy="2626500"/>
          </a:xfrm>
          <a:prstGeom prst="roundRect">
            <a:avLst>
              <a:gd name="adj" fmla="val 50000"/>
            </a:avLst>
          </a:prstGeom>
          <a:gradFill>
            <a:gsLst>
              <a:gs pos="22000">
                <a:srgbClr val="92D050"/>
              </a:gs>
              <a:gs pos="98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35298" y="2940322"/>
            <a:ext cx="73453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Number of Minibuses need:</a:t>
            </a:r>
          </a:p>
          <a:p>
            <a:r>
              <a:rPr lang="en-US" sz="3200" dirty="0"/>
              <a:t>                                         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4 </a:t>
            </a:r>
            <a:r>
              <a:rPr lang="en-US" sz="3200" dirty="0" smtClean="0"/>
              <a:t>Minibuses</a:t>
            </a:r>
          </a:p>
          <a:p>
            <a:r>
              <a:rPr lang="en-US" sz="3200" dirty="0" smtClean="0"/>
              <a:t>Waste of Space: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        7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353655" y="1003340"/>
            <a:ext cx="583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85328" y="709635"/>
            <a:ext cx="818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DECREASING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 rot="13558217">
            <a:off x="2638691" y="-390807"/>
            <a:ext cx="6793199" cy="7995912"/>
          </a:xfrm>
          <a:custGeom>
            <a:avLst/>
            <a:gdLst>
              <a:gd name="connsiteX0" fmla="*/ 7122344 w 7653685"/>
              <a:gd name="connsiteY0" fmla="*/ 3478264 h 8956498"/>
              <a:gd name="connsiteX1" fmla="*/ 2380829 w 7653685"/>
              <a:gd name="connsiteY1" fmla="*/ 8383152 h 8956498"/>
              <a:gd name="connsiteX2" fmla="*/ 331391 w 7653685"/>
              <a:gd name="connsiteY2" fmla="*/ 8652657 h 8956498"/>
              <a:gd name="connsiteX3" fmla="*/ 531342 w 7653685"/>
              <a:gd name="connsiteY3" fmla="*/ 6595269 h 8956498"/>
              <a:gd name="connsiteX4" fmla="*/ 5272857 w 7653685"/>
              <a:gd name="connsiteY4" fmla="*/ 1690380 h 8956498"/>
              <a:gd name="connsiteX5" fmla="*/ 6059581 w 7653685"/>
              <a:gd name="connsiteY5" fmla="*/ 1192578 h 8956498"/>
              <a:gd name="connsiteX6" fmla="*/ 6158532 w 7653685"/>
              <a:gd name="connsiteY6" fmla="*/ 1165609 h 8956498"/>
              <a:gd name="connsiteX7" fmla="*/ 6133800 w 7653685"/>
              <a:gd name="connsiteY7" fmla="*/ 1165609 h 8956498"/>
              <a:gd name="connsiteX8" fmla="*/ 6455348 w 7653685"/>
              <a:gd name="connsiteY8" fmla="*/ 0 h 8956498"/>
              <a:gd name="connsiteX9" fmla="*/ 6771726 w 7653685"/>
              <a:gd name="connsiteY9" fmla="*/ 1146870 h 8956498"/>
              <a:gd name="connsiteX10" fmla="*/ 6873938 w 7653685"/>
              <a:gd name="connsiteY10" fmla="*/ 1164340 h 8956498"/>
              <a:gd name="connsiteX11" fmla="*/ 7322294 w 7653685"/>
              <a:gd name="connsiteY11" fmla="*/ 1420876 h 8956498"/>
              <a:gd name="connsiteX12" fmla="*/ 7122344 w 7653685"/>
              <a:gd name="connsiteY12" fmla="*/ 3478264 h 895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53685" h="8956498">
                <a:moveTo>
                  <a:pt x="7122344" y="3478264"/>
                </a:moveTo>
                <a:lnTo>
                  <a:pt x="2380829" y="8383152"/>
                </a:lnTo>
                <a:cubicBezTo>
                  <a:pt x="1759738" y="9025643"/>
                  <a:pt x="842141" y="9146395"/>
                  <a:pt x="331391" y="8652657"/>
                </a:cubicBezTo>
                <a:cubicBezTo>
                  <a:pt x="-179358" y="8158920"/>
                  <a:pt x="-89748" y="7237760"/>
                  <a:pt x="531342" y="6595269"/>
                </a:cubicBezTo>
                <a:lnTo>
                  <a:pt x="5272857" y="1690380"/>
                </a:lnTo>
                <a:cubicBezTo>
                  <a:pt x="5505766" y="1449446"/>
                  <a:pt x="5780371" y="1281882"/>
                  <a:pt x="6059581" y="1192578"/>
                </a:cubicBezTo>
                <a:lnTo>
                  <a:pt x="6158532" y="1165609"/>
                </a:lnTo>
                <a:lnTo>
                  <a:pt x="6133800" y="1165609"/>
                </a:lnTo>
                <a:lnTo>
                  <a:pt x="6455348" y="0"/>
                </a:lnTo>
                <a:lnTo>
                  <a:pt x="6771726" y="1146870"/>
                </a:lnTo>
                <a:lnTo>
                  <a:pt x="6873938" y="1164340"/>
                </a:lnTo>
                <a:cubicBezTo>
                  <a:pt x="7041491" y="1212413"/>
                  <a:pt x="7194607" y="1297441"/>
                  <a:pt x="7322294" y="1420876"/>
                </a:cubicBezTo>
                <a:cubicBezTo>
                  <a:pt x="7833044" y="1914613"/>
                  <a:pt x="7743434" y="2835774"/>
                  <a:pt x="7122344" y="3478264"/>
                </a:cubicBezTo>
                <a:close/>
              </a:path>
            </a:pathLst>
          </a:custGeom>
          <a:gradFill>
            <a:gsLst>
              <a:gs pos="0">
                <a:srgbClr val="FFC000"/>
              </a:gs>
              <a:gs pos="81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31218" y="2506854"/>
            <a:ext cx="84205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First-fit-decreasing (FFD) </a:t>
            </a:r>
            <a:r>
              <a:rPr lang="en-US" sz="2400" b="1" dirty="0"/>
              <a:t>is an algorithm for bin packing. Its input is a list of items of different sizes. Its output is a packing - a partition of the items into bins of fixed capacity, such that the sum of sizes of items in each bin is at most the capacity</a:t>
            </a:r>
            <a:r>
              <a:rPr lang="en-US" sz="28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807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2753296" y="1187387"/>
            <a:ext cx="8149164" cy="1042182"/>
          </a:xfrm>
          <a:prstGeom prst="snip2DiagRect">
            <a:avLst/>
          </a:prstGeom>
          <a:gradFill>
            <a:gsLst>
              <a:gs pos="2000">
                <a:srgbClr val="002060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2217336" y="1187387"/>
            <a:ext cx="932822" cy="96882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2343174" y="1377449"/>
            <a:ext cx="666121" cy="639521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2634342" y="2529677"/>
            <a:ext cx="8268119" cy="988925"/>
          </a:xfrm>
          <a:prstGeom prst="snip2DiagRect">
            <a:avLst/>
          </a:prstGeom>
          <a:gradFill>
            <a:gsLst>
              <a:gs pos="2000">
                <a:schemeClr val="accent2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217336" y="2529678"/>
            <a:ext cx="834013" cy="84406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347964" y="2700499"/>
            <a:ext cx="572756" cy="54261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2733151" y="3892065"/>
            <a:ext cx="8169309" cy="884254"/>
          </a:xfrm>
          <a:prstGeom prst="snip2DiagRect">
            <a:avLst/>
          </a:prstGeom>
          <a:gradFill>
            <a:gsLst>
              <a:gs pos="2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316145" y="3892065"/>
            <a:ext cx="834013" cy="84406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446773" y="4062886"/>
            <a:ext cx="572756" cy="542611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4079631" y="4960204"/>
            <a:ext cx="7747280" cy="544116"/>
          </a:xfrm>
          <a:prstGeom prst="snip2DiagRect">
            <a:avLst/>
          </a:prstGeom>
          <a:gradFill>
            <a:gsLst>
              <a:gs pos="2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such a bin is found, </a:t>
            </a:r>
            <a:r>
              <a:rPr lang="en-US" sz="2400" dirty="0">
                <a:solidFill>
                  <a:schemeClr val="tx1"/>
                </a:solidFill>
              </a:rPr>
              <a:t>put the new item in 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7961" y="1497677"/>
            <a:ext cx="687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Order the items from </a:t>
            </a:r>
            <a:r>
              <a:rPr lang="en-US" sz="2400" b="1" dirty="0"/>
              <a:t>largest to smallest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5813" y="1443816"/>
            <a:ext cx="44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1348" y="2603032"/>
            <a:ext cx="7841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Open a new empty bin </a:t>
            </a:r>
            <a:r>
              <a:rPr lang="en-US" sz="2400" b="1" dirty="0"/>
              <a:t>,bin #1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6055" y="2691023"/>
            <a:ext cx="468112" cy="52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0157" y="3930100"/>
            <a:ext cx="793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From each item from largest to smallest </a:t>
            </a:r>
            <a:r>
              <a:rPr lang="en-US" sz="2400" b="1" dirty="0"/>
              <a:t>,find the first bin into which the item fits, if </a:t>
            </a:r>
            <a:r>
              <a:rPr lang="en-US" sz="2400" b="1" dirty="0" smtClean="0"/>
              <a:t>any-&gt;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5913" y="4036928"/>
            <a:ext cx="438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0331" y="230415"/>
            <a:ext cx="739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STEPS of FIRST FIT DECREASING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4079631" y="5672983"/>
            <a:ext cx="7747280" cy="526850"/>
          </a:xfrm>
          <a:prstGeom prst="snip2DiagRect">
            <a:avLst/>
          </a:prstGeom>
          <a:gradFill>
            <a:gsLst>
              <a:gs pos="2000">
                <a:schemeClr val="accent6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Otherwise , open </a:t>
            </a:r>
            <a:r>
              <a:rPr lang="en-US" dirty="0"/>
              <a:t>a new empty </a:t>
            </a:r>
            <a:r>
              <a:rPr lang="en-US" dirty="0">
                <a:solidFill>
                  <a:schemeClr val="tx1"/>
                </a:solidFill>
              </a:rPr>
              <a:t>bin and put the new item in it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2753296" y="4809152"/>
            <a:ext cx="11840" cy="1127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3" idx="2"/>
          </p:cNvCxnSpPr>
          <p:nvPr/>
        </p:nvCxnSpPr>
        <p:spPr>
          <a:xfrm>
            <a:off x="2765136" y="5936408"/>
            <a:ext cx="1314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2"/>
          </p:cNvCxnSpPr>
          <p:nvPr/>
        </p:nvCxnSpPr>
        <p:spPr>
          <a:xfrm>
            <a:off x="2765136" y="5232262"/>
            <a:ext cx="1314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  <p:bldP spid="18" grpId="0"/>
      <p:bldP spid="19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389834" y="3246666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101591" y="202109"/>
            <a:ext cx="658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DECREASING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1794" y="793820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GROUPS</a:t>
            </a:r>
            <a:endParaRPr lang="en-US" sz="2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879227" y="1561894"/>
            <a:ext cx="1545774" cy="656073"/>
            <a:chOff x="879227" y="1561894"/>
            <a:chExt cx="1545774" cy="656073"/>
          </a:xfrm>
        </p:grpSpPr>
        <p:sp>
          <p:nvSpPr>
            <p:cNvPr id="4" name="Rectangle 3"/>
            <p:cNvSpPr/>
            <p:nvPr/>
          </p:nvSpPr>
          <p:spPr>
            <a:xfrm>
              <a:off x="1450311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93405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0088" y="15648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79227" y="1657632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4013" y="2441121"/>
            <a:ext cx="944546" cy="653143"/>
            <a:chOff x="834013" y="2441121"/>
            <a:chExt cx="944546" cy="653143"/>
          </a:xfrm>
        </p:grpSpPr>
        <p:sp>
          <p:nvSpPr>
            <p:cNvPr id="6" name="Rectangle 5"/>
            <p:cNvSpPr/>
            <p:nvPr/>
          </p:nvSpPr>
          <p:spPr>
            <a:xfrm>
              <a:off x="1446963" y="2441121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4013" y="2595411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54944" y="3242897"/>
            <a:ext cx="2491159" cy="656912"/>
            <a:chOff x="854944" y="3242897"/>
            <a:chExt cx="2491159" cy="656912"/>
          </a:xfrm>
        </p:grpSpPr>
        <p:sp>
          <p:nvSpPr>
            <p:cNvPr id="5" name="Rectangle 4"/>
            <p:cNvSpPr/>
            <p:nvPr/>
          </p:nvSpPr>
          <p:spPr>
            <a:xfrm>
              <a:off x="1411794" y="324666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43390" y="324582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14507" y="324498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04682" y="324582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74986" y="324289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4944" y="3349171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34013" y="4122124"/>
            <a:ext cx="1904166" cy="662773"/>
            <a:chOff x="834013" y="4122124"/>
            <a:chExt cx="1904166" cy="662773"/>
          </a:xfrm>
        </p:grpSpPr>
        <p:sp>
          <p:nvSpPr>
            <p:cNvPr id="7" name="Rectangle 6"/>
            <p:cNvSpPr/>
            <p:nvPr/>
          </p:nvSpPr>
          <p:spPr>
            <a:xfrm>
              <a:off x="1405096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81684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8367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6583" y="413175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4013" y="4227492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79227" y="5072743"/>
            <a:ext cx="2222364" cy="653982"/>
            <a:chOff x="879227" y="5072743"/>
            <a:chExt cx="2222364" cy="653982"/>
          </a:xfrm>
        </p:grpSpPr>
        <p:sp>
          <p:nvSpPr>
            <p:cNvPr id="8" name="Rectangle 7"/>
            <p:cNvSpPr/>
            <p:nvPr/>
          </p:nvSpPr>
          <p:spPr>
            <a:xfrm>
              <a:off x="1410119" y="507358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9995" y="507274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0026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0057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0088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79227" y="5168481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47403" y="5957832"/>
            <a:ext cx="1235956" cy="653144"/>
            <a:chOff x="847403" y="5957832"/>
            <a:chExt cx="1235956" cy="653144"/>
          </a:xfrm>
        </p:grpSpPr>
        <p:sp>
          <p:nvSpPr>
            <p:cNvPr id="9" name="Rectangle 8"/>
            <p:cNvSpPr/>
            <p:nvPr/>
          </p:nvSpPr>
          <p:spPr>
            <a:xfrm>
              <a:off x="1411794" y="595783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1763" y="595783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7403" y="6053570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822625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557848" y="188846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828965" y="188762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519140" y="188846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20429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889444" y="188553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138790" y="18855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22625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557848" y="310577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828965" y="31049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9519140" y="310577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20429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889444" y="310284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138790" y="310284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2625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557848" y="447793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828965" y="44770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519140" y="447793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20429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889444" y="447500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138790" y="447500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0950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541100" y="584632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12217" y="584548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502392" y="584632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18754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872696" y="58433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122042" y="584339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436430" y="988823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MINIBUSES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36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 0.00371 L 0.23437 -0.2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1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3 0.00394 L 0.23437 -0.241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11 -0.00463 L 0.23073 -0.3844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92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-0.00162 L 0.23607 -0.128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9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23737 0.377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62" y="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23685 -0.1275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22222E-6 L 0.23529 0.5092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4885" y="1591418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1794" y="793820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GROUPS</a:t>
            </a:r>
            <a:endParaRPr lang="en-US" sz="2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793445" y="4372669"/>
            <a:ext cx="1545774" cy="656073"/>
            <a:chOff x="879227" y="1561894"/>
            <a:chExt cx="1545774" cy="656073"/>
          </a:xfrm>
        </p:grpSpPr>
        <p:sp>
          <p:nvSpPr>
            <p:cNvPr id="7" name="Rectangle 6"/>
            <p:cNvSpPr/>
            <p:nvPr/>
          </p:nvSpPr>
          <p:spPr>
            <a:xfrm>
              <a:off x="1450311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93405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0088" y="15648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9227" y="1657632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83403" y="6150473"/>
            <a:ext cx="944546" cy="653143"/>
            <a:chOff x="834013" y="2441121"/>
            <a:chExt cx="944546" cy="653143"/>
          </a:xfrm>
        </p:grpSpPr>
        <p:sp>
          <p:nvSpPr>
            <p:cNvPr id="12" name="Rectangle 11"/>
            <p:cNvSpPr/>
            <p:nvPr/>
          </p:nvSpPr>
          <p:spPr>
            <a:xfrm>
              <a:off x="1446963" y="2441121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4013" y="2595411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69995" y="1587649"/>
            <a:ext cx="2491159" cy="656912"/>
            <a:chOff x="854944" y="3242897"/>
            <a:chExt cx="2491159" cy="656912"/>
          </a:xfrm>
        </p:grpSpPr>
        <p:sp>
          <p:nvSpPr>
            <p:cNvPr id="15" name="Rectangle 14"/>
            <p:cNvSpPr/>
            <p:nvPr/>
          </p:nvSpPr>
          <p:spPr>
            <a:xfrm>
              <a:off x="1411794" y="324666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43390" y="324582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14507" y="324498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04682" y="324582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74986" y="324289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54944" y="3349171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6</a:t>
              </a:r>
              <a:endParaRPr lang="en-US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93445" y="3589867"/>
            <a:ext cx="1904166" cy="662773"/>
            <a:chOff x="834013" y="4122124"/>
            <a:chExt cx="1904166" cy="662773"/>
          </a:xfrm>
        </p:grpSpPr>
        <p:sp>
          <p:nvSpPr>
            <p:cNvPr id="22" name="Rectangle 21"/>
            <p:cNvSpPr/>
            <p:nvPr/>
          </p:nvSpPr>
          <p:spPr>
            <a:xfrm>
              <a:off x="1405096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81684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8367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06583" y="413175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4013" y="4227492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38664" y="2594026"/>
            <a:ext cx="2222364" cy="653982"/>
            <a:chOff x="879227" y="5072743"/>
            <a:chExt cx="2222364" cy="653982"/>
          </a:xfrm>
        </p:grpSpPr>
        <p:sp>
          <p:nvSpPr>
            <p:cNvPr id="28" name="Rectangle 27"/>
            <p:cNvSpPr/>
            <p:nvPr/>
          </p:nvSpPr>
          <p:spPr>
            <a:xfrm>
              <a:off x="1410119" y="507358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69995" y="507274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30026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090057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50088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79227" y="5168481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33633" y="5241579"/>
            <a:ext cx="1235956" cy="653144"/>
            <a:chOff x="847403" y="5957832"/>
            <a:chExt cx="1235956" cy="653144"/>
          </a:xfrm>
        </p:grpSpPr>
        <p:sp>
          <p:nvSpPr>
            <p:cNvPr id="35" name="Rectangle 34"/>
            <p:cNvSpPr/>
            <p:nvPr/>
          </p:nvSpPr>
          <p:spPr>
            <a:xfrm>
              <a:off x="1411794" y="595783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51763" y="595783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403" y="6053570"/>
              <a:ext cx="376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822625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57848" y="188846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828965" y="188762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519140" y="188846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20429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889444" y="188553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138790" y="18855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22625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557848" y="310577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828965" y="31049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519140" y="310577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20429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889444" y="310284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0138790" y="310284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22625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557848" y="447793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828965" y="44770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519140" y="447793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20429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889444" y="447500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138790" y="447500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20950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8541100" y="584632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812217" y="584548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502392" y="584632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18754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872696" y="58433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122042" y="584339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436430" y="988823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MINIBUSES</a:t>
            </a:r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01591" y="202109"/>
            <a:ext cx="658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DECREASING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4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0.40351 0.036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20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0.40351 0.037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69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0.39609 0.070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05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39987 0.13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3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50547 0.0143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86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52487 -0.3104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0" y="-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5526 -0.6175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69" y="-3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2510" y="895446"/>
            <a:ext cx="658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DECREASING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10362" y="2574150"/>
            <a:ext cx="8370282" cy="2626500"/>
          </a:xfrm>
          <a:prstGeom prst="roundRect">
            <a:avLst>
              <a:gd name="adj" fmla="val 50000"/>
            </a:avLst>
          </a:prstGeom>
          <a:gradFill>
            <a:gsLst>
              <a:gs pos="28000">
                <a:srgbClr val="B898D0"/>
              </a:gs>
              <a:gs pos="99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35298" y="2940322"/>
            <a:ext cx="73453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Number of Minibuses need:</a:t>
            </a:r>
          </a:p>
          <a:p>
            <a:r>
              <a:rPr lang="en-US" sz="3200" dirty="0"/>
              <a:t>                                          </a:t>
            </a:r>
            <a:r>
              <a:rPr lang="en-US" sz="3200" dirty="0">
                <a:solidFill>
                  <a:srgbClr val="FF0000"/>
                </a:solidFill>
              </a:rPr>
              <a:t> 3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Minibuses</a:t>
            </a:r>
          </a:p>
          <a:p>
            <a:r>
              <a:rPr lang="en-US" sz="3200" dirty="0" smtClean="0"/>
              <a:t>Waste of Space: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        NO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2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5328" y="709635"/>
            <a:ext cx="818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FULL-BIN PACKING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 rot="13558217">
            <a:off x="2638691" y="-390807"/>
            <a:ext cx="6793199" cy="7995912"/>
          </a:xfrm>
          <a:custGeom>
            <a:avLst/>
            <a:gdLst>
              <a:gd name="connsiteX0" fmla="*/ 7122344 w 7653685"/>
              <a:gd name="connsiteY0" fmla="*/ 3478264 h 8956498"/>
              <a:gd name="connsiteX1" fmla="*/ 2380829 w 7653685"/>
              <a:gd name="connsiteY1" fmla="*/ 8383152 h 8956498"/>
              <a:gd name="connsiteX2" fmla="*/ 331391 w 7653685"/>
              <a:gd name="connsiteY2" fmla="*/ 8652657 h 8956498"/>
              <a:gd name="connsiteX3" fmla="*/ 531342 w 7653685"/>
              <a:gd name="connsiteY3" fmla="*/ 6595269 h 8956498"/>
              <a:gd name="connsiteX4" fmla="*/ 5272857 w 7653685"/>
              <a:gd name="connsiteY4" fmla="*/ 1690380 h 8956498"/>
              <a:gd name="connsiteX5" fmla="*/ 6059581 w 7653685"/>
              <a:gd name="connsiteY5" fmla="*/ 1192578 h 8956498"/>
              <a:gd name="connsiteX6" fmla="*/ 6158532 w 7653685"/>
              <a:gd name="connsiteY6" fmla="*/ 1165609 h 8956498"/>
              <a:gd name="connsiteX7" fmla="*/ 6133800 w 7653685"/>
              <a:gd name="connsiteY7" fmla="*/ 1165609 h 8956498"/>
              <a:gd name="connsiteX8" fmla="*/ 6455348 w 7653685"/>
              <a:gd name="connsiteY8" fmla="*/ 0 h 8956498"/>
              <a:gd name="connsiteX9" fmla="*/ 6771726 w 7653685"/>
              <a:gd name="connsiteY9" fmla="*/ 1146870 h 8956498"/>
              <a:gd name="connsiteX10" fmla="*/ 6873938 w 7653685"/>
              <a:gd name="connsiteY10" fmla="*/ 1164340 h 8956498"/>
              <a:gd name="connsiteX11" fmla="*/ 7322294 w 7653685"/>
              <a:gd name="connsiteY11" fmla="*/ 1420876 h 8956498"/>
              <a:gd name="connsiteX12" fmla="*/ 7122344 w 7653685"/>
              <a:gd name="connsiteY12" fmla="*/ 3478264 h 895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53685" h="8956498">
                <a:moveTo>
                  <a:pt x="7122344" y="3478264"/>
                </a:moveTo>
                <a:lnTo>
                  <a:pt x="2380829" y="8383152"/>
                </a:lnTo>
                <a:cubicBezTo>
                  <a:pt x="1759738" y="9025643"/>
                  <a:pt x="842141" y="9146395"/>
                  <a:pt x="331391" y="8652657"/>
                </a:cubicBezTo>
                <a:cubicBezTo>
                  <a:pt x="-179358" y="8158920"/>
                  <a:pt x="-89748" y="7237760"/>
                  <a:pt x="531342" y="6595269"/>
                </a:cubicBezTo>
                <a:lnTo>
                  <a:pt x="5272857" y="1690380"/>
                </a:lnTo>
                <a:cubicBezTo>
                  <a:pt x="5505766" y="1449446"/>
                  <a:pt x="5780371" y="1281882"/>
                  <a:pt x="6059581" y="1192578"/>
                </a:cubicBezTo>
                <a:lnTo>
                  <a:pt x="6158532" y="1165609"/>
                </a:lnTo>
                <a:lnTo>
                  <a:pt x="6133800" y="1165609"/>
                </a:lnTo>
                <a:lnTo>
                  <a:pt x="6455348" y="0"/>
                </a:lnTo>
                <a:lnTo>
                  <a:pt x="6771726" y="1146870"/>
                </a:lnTo>
                <a:lnTo>
                  <a:pt x="6873938" y="1164340"/>
                </a:lnTo>
                <a:cubicBezTo>
                  <a:pt x="7041491" y="1212413"/>
                  <a:pt x="7194607" y="1297441"/>
                  <a:pt x="7322294" y="1420876"/>
                </a:cubicBezTo>
                <a:cubicBezTo>
                  <a:pt x="7833044" y="1914613"/>
                  <a:pt x="7743434" y="2835774"/>
                  <a:pt x="7122344" y="3478264"/>
                </a:cubicBezTo>
                <a:close/>
              </a:path>
            </a:pathLst>
          </a:custGeom>
          <a:gradFill>
            <a:gsLst>
              <a:gs pos="0">
                <a:srgbClr val="FFC000"/>
              </a:gs>
              <a:gs pos="81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31218" y="2506854"/>
            <a:ext cx="8420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Full-Bin Packing </a:t>
            </a:r>
            <a:r>
              <a:rPr lang="en-US" sz="2400" b="1" dirty="0"/>
              <a:t>is an online algorithm for bin packing. Its input is a list of items of different sizes. Its output is a packing - a partition of the items into bins of fixed capacity, such that the sum of sizes of items in each bin is at most the capacity.</a:t>
            </a:r>
          </a:p>
        </p:txBody>
      </p:sp>
    </p:spTree>
    <p:extLst>
      <p:ext uri="{BB962C8B-B14F-4D97-AF65-F5344CB8AC3E}">
        <p14:creationId xmlns:p14="http://schemas.microsoft.com/office/powerpoint/2010/main" val="237196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Diagonal Corner Rectangle 1"/>
          <p:cNvSpPr/>
          <p:nvPr/>
        </p:nvSpPr>
        <p:spPr>
          <a:xfrm>
            <a:off x="2753296" y="1187387"/>
            <a:ext cx="8149164" cy="1042182"/>
          </a:xfrm>
          <a:prstGeom prst="snip2DiagRect">
            <a:avLst/>
          </a:prstGeom>
          <a:gradFill>
            <a:gsLst>
              <a:gs pos="2000">
                <a:srgbClr val="002060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2217336" y="1187387"/>
            <a:ext cx="932822" cy="96882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/>
          <p:cNvSpPr/>
          <p:nvPr/>
        </p:nvSpPr>
        <p:spPr>
          <a:xfrm>
            <a:off x="2343174" y="1377449"/>
            <a:ext cx="666121" cy="639521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2634342" y="2529677"/>
            <a:ext cx="8268119" cy="988925"/>
          </a:xfrm>
          <a:prstGeom prst="snip2DiagRect">
            <a:avLst/>
          </a:prstGeom>
          <a:gradFill>
            <a:gsLst>
              <a:gs pos="2000">
                <a:schemeClr val="accent2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2217336" y="2529678"/>
            <a:ext cx="834013" cy="844061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2347964" y="2700499"/>
            <a:ext cx="572756" cy="54261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/>
          <p:cNvSpPr/>
          <p:nvPr/>
        </p:nvSpPr>
        <p:spPr>
          <a:xfrm>
            <a:off x="4524296" y="3672850"/>
            <a:ext cx="7372952" cy="544116"/>
          </a:xfrm>
          <a:prstGeom prst="snip2DiagRect">
            <a:avLst/>
          </a:prstGeom>
          <a:gradFill>
            <a:gsLst>
              <a:gs pos="2000">
                <a:schemeClr val="accent2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If such a bin is found, </a:t>
            </a:r>
            <a:r>
              <a:rPr lang="en-US" sz="2000" b="1" dirty="0">
                <a:solidFill>
                  <a:schemeClr val="tx1"/>
                </a:solidFill>
              </a:rPr>
              <a:t>the new item is placed inside it.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7961" y="1497677"/>
            <a:ext cx="687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It keeps a list of open bins, which is initially empty.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5813" y="1443816"/>
            <a:ext cx="444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51348" y="2603032"/>
            <a:ext cx="784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When an item arrives, it find </a:t>
            </a:r>
            <a:r>
              <a:rPr lang="en-US" sz="2400" b="1" dirty="0"/>
              <a:t>a bin with the maximum load </a:t>
            </a:r>
            <a:r>
              <a:rPr lang="en-US" sz="2400" b="1" dirty="0">
                <a:solidFill>
                  <a:schemeClr val="bg1"/>
                </a:solidFill>
              </a:rPr>
              <a:t>into which the item can fit, if any.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476055" y="2691023"/>
            <a:ext cx="468112" cy="52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0331" y="230415"/>
            <a:ext cx="7390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STEPS of FULL BIN PACKING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Snip Diagonal Corner Rectangle 18"/>
          <p:cNvSpPr/>
          <p:nvPr/>
        </p:nvSpPr>
        <p:spPr>
          <a:xfrm>
            <a:off x="4534344" y="4371214"/>
            <a:ext cx="7272469" cy="526850"/>
          </a:xfrm>
          <a:prstGeom prst="snip2DiagRect">
            <a:avLst/>
          </a:prstGeom>
          <a:gradFill>
            <a:gsLst>
              <a:gs pos="2000">
                <a:schemeClr val="accent2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Otherwise, a new bin is opened and </a:t>
            </a:r>
            <a:r>
              <a:rPr lang="en-US" sz="2000" b="1" dirty="0">
                <a:solidFill>
                  <a:schemeClr val="tx1"/>
                </a:solidFill>
              </a:rPr>
              <a:t>the coming item is placed inside it.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97961" y="3507383"/>
            <a:ext cx="11840" cy="1127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9" idx="2"/>
          </p:cNvCxnSpPr>
          <p:nvPr/>
        </p:nvCxnSpPr>
        <p:spPr>
          <a:xfrm>
            <a:off x="3219849" y="4634639"/>
            <a:ext cx="1314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2"/>
          </p:cNvCxnSpPr>
          <p:nvPr/>
        </p:nvCxnSpPr>
        <p:spPr>
          <a:xfrm>
            <a:off x="3209801" y="3944908"/>
            <a:ext cx="13144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  <p:bldP spid="15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0514" y="0"/>
            <a:ext cx="7405635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51986" y="2311122"/>
            <a:ext cx="45016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203200" dir="18900000">
                    <a:prstClr val="black">
                      <a:alpha val="50000"/>
                    </a:prstClr>
                  </a:innerShdw>
                </a:effectLst>
                <a:latin typeface="Bahnschrift SemiLight" panose="020B0502040204020203" pitchFamily="34" charset="0"/>
              </a:rPr>
              <a:t>The Topic We Will Present &gt;&gt;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203200" dir="18900000">
                  <a:prstClr val="black">
                    <a:alpha val="50000"/>
                  </a:prstClr>
                </a:innerShdw>
              </a:effectLst>
              <a:latin typeface="Bahnschrift SemiLight" panose="020B05020402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23798" y="0"/>
            <a:ext cx="0" cy="678766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477189" y="561036"/>
            <a:ext cx="2110156" cy="894304"/>
          </a:xfrm>
          <a:custGeom>
            <a:avLst/>
            <a:gdLst>
              <a:gd name="connsiteX0" fmla="*/ 763675 w 2642715"/>
              <a:gd name="connsiteY0" fmla="*/ 291401 h 894304"/>
              <a:gd name="connsiteX1" fmla="*/ 763675 w 2642715"/>
              <a:gd name="connsiteY1" fmla="*/ 291402 h 894304"/>
              <a:gd name="connsiteX2" fmla="*/ 2642715 w 2642715"/>
              <a:gd name="connsiteY2" fmla="*/ 291402 h 894304"/>
              <a:gd name="connsiteX3" fmla="*/ 2642715 w 2642715"/>
              <a:gd name="connsiteY3" fmla="*/ 894304 h 894304"/>
              <a:gd name="connsiteX4" fmla="*/ 763672 w 2642715"/>
              <a:gd name="connsiteY4" fmla="*/ 894304 h 894304"/>
              <a:gd name="connsiteX5" fmla="*/ 763672 w 2642715"/>
              <a:gd name="connsiteY5" fmla="*/ 894302 h 894304"/>
              <a:gd name="connsiteX6" fmla="*/ 0 w 2642715"/>
              <a:gd name="connsiteY6" fmla="*/ 592852 h 894304"/>
              <a:gd name="connsiteX7" fmla="*/ 2326189 w 2642715"/>
              <a:gd name="connsiteY7" fmla="*/ 0 h 894304"/>
              <a:gd name="connsiteX8" fmla="*/ 2637690 w 2642715"/>
              <a:gd name="connsiteY8" fmla="*/ 291400 h 894304"/>
              <a:gd name="connsiteX9" fmla="*/ 2326189 w 2642715"/>
              <a:gd name="connsiteY9" fmla="*/ 291400 h 8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2715" h="894304">
                <a:moveTo>
                  <a:pt x="763675" y="291401"/>
                </a:moveTo>
                <a:lnTo>
                  <a:pt x="763675" y="291402"/>
                </a:lnTo>
                <a:lnTo>
                  <a:pt x="2642715" y="291402"/>
                </a:lnTo>
                <a:lnTo>
                  <a:pt x="2642715" y="894304"/>
                </a:lnTo>
                <a:lnTo>
                  <a:pt x="763672" y="894304"/>
                </a:lnTo>
                <a:lnTo>
                  <a:pt x="763672" y="894302"/>
                </a:lnTo>
                <a:lnTo>
                  <a:pt x="0" y="592852"/>
                </a:lnTo>
                <a:close/>
                <a:moveTo>
                  <a:pt x="2326189" y="0"/>
                </a:moveTo>
                <a:lnTo>
                  <a:pt x="2637690" y="291400"/>
                </a:lnTo>
                <a:lnTo>
                  <a:pt x="2326189" y="29140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409155" y="1489537"/>
            <a:ext cx="2110156" cy="894304"/>
          </a:xfrm>
          <a:custGeom>
            <a:avLst/>
            <a:gdLst>
              <a:gd name="connsiteX0" fmla="*/ 763675 w 2642715"/>
              <a:gd name="connsiteY0" fmla="*/ 291401 h 894304"/>
              <a:gd name="connsiteX1" fmla="*/ 763675 w 2642715"/>
              <a:gd name="connsiteY1" fmla="*/ 291402 h 894304"/>
              <a:gd name="connsiteX2" fmla="*/ 2642715 w 2642715"/>
              <a:gd name="connsiteY2" fmla="*/ 291402 h 894304"/>
              <a:gd name="connsiteX3" fmla="*/ 2642715 w 2642715"/>
              <a:gd name="connsiteY3" fmla="*/ 894304 h 894304"/>
              <a:gd name="connsiteX4" fmla="*/ 763672 w 2642715"/>
              <a:gd name="connsiteY4" fmla="*/ 894304 h 894304"/>
              <a:gd name="connsiteX5" fmla="*/ 763672 w 2642715"/>
              <a:gd name="connsiteY5" fmla="*/ 894302 h 894304"/>
              <a:gd name="connsiteX6" fmla="*/ 0 w 2642715"/>
              <a:gd name="connsiteY6" fmla="*/ 592852 h 894304"/>
              <a:gd name="connsiteX7" fmla="*/ 2326189 w 2642715"/>
              <a:gd name="connsiteY7" fmla="*/ 0 h 894304"/>
              <a:gd name="connsiteX8" fmla="*/ 2637690 w 2642715"/>
              <a:gd name="connsiteY8" fmla="*/ 291400 h 894304"/>
              <a:gd name="connsiteX9" fmla="*/ 2326189 w 2642715"/>
              <a:gd name="connsiteY9" fmla="*/ 291400 h 8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2715" h="894304">
                <a:moveTo>
                  <a:pt x="763675" y="291401"/>
                </a:moveTo>
                <a:lnTo>
                  <a:pt x="763675" y="291402"/>
                </a:lnTo>
                <a:lnTo>
                  <a:pt x="2642715" y="291402"/>
                </a:lnTo>
                <a:lnTo>
                  <a:pt x="2642715" y="894304"/>
                </a:lnTo>
                <a:lnTo>
                  <a:pt x="763672" y="894304"/>
                </a:lnTo>
                <a:lnTo>
                  <a:pt x="763672" y="894302"/>
                </a:lnTo>
                <a:lnTo>
                  <a:pt x="0" y="592852"/>
                </a:lnTo>
                <a:close/>
                <a:moveTo>
                  <a:pt x="2326189" y="0"/>
                </a:moveTo>
                <a:lnTo>
                  <a:pt x="2637690" y="291400"/>
                </a:lnTo>
                <a:lnTo>
                  <a:pt x="2326189" y="291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37203" y="2504901"/>
            <a:ext cx="2110156" cy="894304"/>
          </a:xfrm>
          <a:custGeom>
            <a:avLst/>
            <a:gdLst>
              <a:gd name="connsiteX0" fmla="*/ 763675 w 2642715"/>
              <a:gd name="connsiteY0" fmla="*/ 291401 h 894304"/>
              <a:gd name="connsiteX1" fmla="*/ 763675 w 2642715"/>
              <a:gd name="connsiteY1" fmla="*/ 291402 h 894304"/>
              <a:gd name="connsiteX2" fmla="*/ 2642715 w 2642715"/>
              <a:gd name="connsiteY2" fmla="*/ 291402 h 894304"/>
              <a:gd name="connsiteX3" fmla="*/ 2642715 w 2642715"/>
              <a:gd name="connsiteY3" fmla="*/ 894304 h 894304"/>
              <a:gd name="connsiteX4" fmla="*/ 763672 w 2642715"/>
              <a:gd name="connsiteY4" fmla="*/ 894304 h 894304"/>
              <a:gd name="connsiteX5" fmla="*/ 763672 w 2642715"/>
              <a:gd name="connsiteY5" fmla="*/ 894302 h 894304"/>
              <a:gd name="connsiteX6" fmla="*/ 0 w 2642715"/>
              <a:gd name="connsiteY6" fmla="*/ 592852 h 894304"/>
              <a:gd name="connsiteX7" fmla="*/ 2326189 w 2642715"/>
              <a:gd name="connsiteY7" fmla="*/ 0 h 894304"/>
              <a:gd name="connsiteX8" fmla="*/ 2637690 w 2642715"/>
              <a:gd name="connsiteY8" fmla="*/ 291400 h 894304"/>
              <a:gd name="connsiteX9" fmla="*/ 2326189 w 2642715"/>
              <a:gd name="connsiteY9" fmla="*/ 291400 h 8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2715" h="894304">
                <a:moveTo>
                  <a:pt x="763675" y="291401"/>
                </a:moveTo>
                <a:lnTo>
                  <a:pt x="763675" y="291402"/>
                </a:lnTo>
                <a:lnTo>
                  <a:pt x="2642715" y="291402"/>
                </a:lnTo>
                <a:lnTo>
                  <a:pt x="2642715" y="894304"/>
                </a:lnTo>
                <a:lnTo>
                  <a:pt x="763672" y="894304"/>
                </a:lnTo>
                <a:lnTo>
                  <a:pt x="763672" y="894302"/>
                </a:lnTo>
                <a:lnTo>
                  <a:pt x="0" y="592852"/>
                </a:lnTo>
                <a:close/>
                <a:moveTo>
                  <a:pt x="2326189" y="0"/>
                </a:moveTo>
                <a:lnTo>
                  <a:pt x="2637690" y="291400"/>
                </a:lnTo>
                <a:lnTo>
                  <a:pt x="2326189" y="29140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5458136" y="3490225"/>
            <a:ext cx="2110156" cy="894304"/>
          </a:xfrm>
          <a:custGeom>
            <a:avLst/>
            <a:gdLst>
              <a:gd name="connsiteX0" fmla="*/ 763675 w 2642715"/>
              <a:gd name="connsiteY0" fmla="*/ 291401 h 894304"/>
              <a:gd name="connsiteX1" fmla="*/ 763675 w 2642715"/>
              <a:gd name="connsiteY1" fmla="*/ 291402 h 894304"/>
              <a:gd name="connsiteX2" fmla="*/ 2642715 w 2642715"/>
              <a:gd name="connsiteY2" fmla="*/ 291402 h 894304"/>
              <a:gd name="connsiteX3" fmla="*/ 2642715 w 2642715"/>
              <a:gd name="connsiteY3" fmla="*/ 894304 h 894304"/>
              <a:gd name="connsiteX4" fmla="*/ 763672 w 2642715"/>
              <a:gd name="connsiteY4" fmla="*/ 894304 h 894304"/>
              <a:gd name="connsiteX5" fmla="*/ 763672 w 2642715"/>
              <a:gd name="connsiteY5" fmla="*/ 894302 h 894304"/>
              <a:gd name="connsiteX6" fmla="*/ 0 w 2642715"/>
              <a:gd name="connsiteY6" fmla="*/ 592852 h 894304"/>
              <a:gd name="connsiteX7" fmla="*/ 2326189 w 2642715"/>
              <a:gd name="connsiteY7" fmla="*/ 0 h 894304"/>
              <a:gd name="connsiteX8" fmla="*/ 2637690 w 2642715"/>
              <a:gd name="connsiteY8" fmla="*/ 291400 h 894304"/>
              <a:gd name="connsiteX9" fmla="*/ 2326189 w 2642715"/>
              <a:gd name="connsiteY9" fmla="*/ 291400 h 8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2715" h="894304">
                <a:moveTo>
                  <a:pt x="763675" y="291401"/>
                </a:moveTo>
                <a:lnTo>
                  <a:pt x="763675" y="291402"/>
                </a:lnTo>
                <a:lnTo>
                  <a:pt x="2642715" y="291402"/>
                </a:lnTo>
                <a:lnTo>
                  <a:pt x="2642715" y="894304"/>
                </a:lnTo>
                <a:lnTo>
                  <a:pt x="763672" y="894304"/>
                </a:lnTo>
                <a:lnTo>
                  <a:pt x="763672" y="894302"/>
                </a:lnTo>
                <a:lnTo>
                  <a:pt x="0" y="592852"/>
                </a:lnTo>
                <a:close/>
                <a:moveTo>
                  <a:pt x="2326189" y="0"/>
                </a:moveTo>
                <a:lnTo>
                  <a:pt x="2637690" y="291400"/>
                </a:lnTo>
                <a:lnTo>
                  <a:pt x="2326189" y="2914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477189" y="4413532"/>
            <a:ext cx="2110156" cy="894304"/>
          </a:xfrm>
          <a:custGeom>
            <a:avLst/>
            <a:gdLst>
              <a:gd name="connsiteX0" fmla="*/ 763675 w 2642715"/>
              <a:gd name="connsiteY0" fmla="*/ 291401 h 894304"/>
              <a:gd name="connsiteX1" fmla="*/ 763675 w 2642715"/>
              <a:gd name="connsiteY1" fmla="*/ 291402 h 894304"/>
              <a:gd name="connsiteX2" fmla="*/ 2642715 w 2642715"/>
              <a:gd name="connsiteY2" fmla="*/ 291402 h 894304"/>
              <a:gd name="connsiteX3" fmla="*/ 2642715 w 2642715"/>
              <a:gd name="connsiteY3" fmla="*/ 894304 h 894304"/>
              <a:gd name="connsiteX4" fmla="*/ 763672 w 2642715"/>
              <a:gd name="connsiteY4" fmla="*/ 894304 h 894304"/>
              <a:gd name="connsiteX5" fmla="*/ 763672 w 2642715"/>
              <a:gd name="connsiteY5" fmla="*/ 894302 h 894304"/>
              <a:gd name="connsiteX6" fmla="*/ 0 w 2642715"/>
              <a:gd name="connsiteY6" fmla="*/ 592852 h 894304"/>
              <a:gd name="connsiteX7" fmla="*/ 2326189 w 2642715"/>
              <a:gd name="connsiteY7" fmla="*/ 0 h 894304"/>
              <a:gd name="connsiteX8" fmla="*/ 2637690 w 2642715"/>
              <a:gd name="connsiteY8" fmla="*/ 291400 h 894304"/>
              <a:gd name="connsiteX9" fmla="*/ 2326189 w 2642715"/>
              <a:gd name="connsiteY9" fmla="*/ 291400 h 8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2715" h="894304">
                <a:moveTo>
                  <a:pt x="763675" y="291401"/>
                </a:moveTo>
                <a:lnTo>
                  <a:pt x="763675" y="291402"/>
                </a:lnTo>
                <a:lnTo>
                  <a:pt x="2642715" y="291402"/>
                </a:lnTo>
                <a:lnTo>
                  <a:pt x="2642715" y="894304"/>
                </a:lnTo>
                <a:lnTo>
                  <a:pt x="763672" y="894304"/>
                </a:lnTo>
                <a:lnTo>
                  <a:pt x="763672" y="894302"/>
                </a:lnTo>
                <a:lnTo>
                  <a:pt x="0" y="592852"/>
                </a:lnTo>
                <a:close/>
                <a:moveTo>
                  <a:pt x="2326189" y="0"/>
                </a:moveTo>
                <a:lnTo>
                  <a:pt x="2637690" y="291400"/>
                </a:lnTo>
                <a:lnTo>
                  <a:pt x="2326189" y="29140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6179736" y="1302682"/>
            <a:ext cx="146706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5953648" y="984738"/>
            <a:ext cx="1693148" cy="317944"/>
            <a:chOff x="5953648" y="984738"/>
            <a:chExt cx="1693148" cy="317944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6179736" y="984738"/>
              <a:ext cx="1467060" cy="10049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953648" y="1145512"/>
              <a:ext cx="223576" cy="15717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5953648" y="993646"/>
              <a:ext cx="223576" cy="15480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/>
          <p:cNvCxnSpPr/>
          <p:nvPr/>
        </p:nvCxnSpPr>
        <p:spPr>
          <a:xfrm flipV="1">
            <a:off x="6007238" y="1909986"/>
            <a:ext cx="1467060" cy="10049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007238" y="2227930"/>
            <a:ext cx="146706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781150" y="2070760"/>
            <a:ext cx="223576" cy="15717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781150" y="1918894"/>
            <a:ext cx="223576" cy="15480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988815" y="2231574"/>
            <a:ext cx="146706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137238" y="2959547"/>
            <a:ext cx="141012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137238" y="3235508"/>
            <a:ext cx="1410121" cy="4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 flipV="1">
            <a:off x="5913662" y="3086019"/>
            <a:ext cx="189035" cy="11288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5913662" y="2952053"/>
            <a:ext cx="223576" cy="16115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6051407" y="4187028"/>
            <a:ext cx="1410121" cy="4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 flipV="1">
            <a:off x="5827831" y="4036885"/>
            <a:ext cx="223576" cy="16050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5827831" y="3903573"/>
            <a:ext cx="223576" cy="16115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051407" y="3903573"/>
            <a:ext cx="141012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6142683" y="5115773"/>
            <a:ext cx="1410121" cy="4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 flipV="1">
            <a:off x="5919107" y="4965630"/>
            <a:ext cx="223576" cy="16050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5919107" y="4832318"/>
            <a:ext cx="223576" cy="16115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142683" y="4832318"/>
            <a:ext cx="141012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6263891" y="992215"/>
            <a:ext cx="1072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en-US" sz="2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186014" y="1877617"/>
            <a:ext cx="1072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en-US" sz="2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241491" y="2905885"/>
            <a:ext cx="1072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en-US" sz="2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92359" y="3870379"/>
            <a:ext cx="1072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en-US" sz="2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428434" y="4778030"/>
            <a:ext cx="1072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en-US" sz="2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791868" y="813916"/>
            <a:ext cx="401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What is Bin Packing? 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791868" y="2868479"/>
            <a:ext cx="401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Example 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791868" y="3833896"/>
            <a:ext cx="401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Algorithm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 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783706" y="5588985"/>
            <a:ext cx="401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Application 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838555" y="1909986"/>
            <a:ext cx="40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4 Things we need to Know</a:t>
            </a:r>
            <a:endParaRPr lang="en-US" sz="2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477189" y="5337671"/>
            <a:ext cx="2110156" cy="894304"/>
          </a:xfrm>
          <a:custGeom>
            <a:avLst/>
            <a:gdLst>
              <a:gd name="connsiteX0" fmla="*/ 763675 w 2642715"/>
              <a:gd name="connsiteY0" fmla="*/ 291401 h 894304"/>
              <a:gd name="connsiteX1" fmla="*/ 763675 w 2642715"/>
              <a:gd name="connsiteY1" fmla="*/ 291402 h 894304"/>
              <a:gd name="connsiteX2" fmla="*/ 2642715 w 2642715"/>
              <a:gd name="connsiteY2" fmla="*/ 291402 h 894304"/>
              <a:gd name="connsiteX3" fmla="*/ 2642715 w 2642715"/>
              <a:gd name="connsiteY3" fmla="*/ 894304 h 894304"/>
              <a:gd name="connsiteX4" fmla="*/ 763672 w 2642715"/>
              <a:gd name="connsiteY4" fmla="*/ 894304 h 894304"/>
              <a:gd name="connsiteX5" fmla="*/ 763672 w 2642715"/>
              <a:gd name="connsiteY5" fmla="*/ 894302 h 894304"/>
              <a:gd name="connsiteX6" fmla="*/ 0 w 2642715"/>
              <a:gd name="connsiteY6" fmla="*/ 592852 h 894304"/>
              <a:gd name="connsiteX7" fmla="*/ 2326189 w 2642715"/>
              <a:gd name="connsiteY7" fmla="*/ 0 h 894304"/>
              <a:gd name="connsiteX8" fmla="*/ 2637690 w 2642715"/>
              <a:gd name="connsiteY8" fmla="*/ 291400 h 894304"/>
              <a:gd name="connsiteX9" fmla="*/ 2326189 w 2642715"/>
              <a:gd name="connsiteY9" fmla="*/ 291400 h 89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2715" h="894304">
                <a:moveTo>
                  <a:pt x="763675" y="291401"/>
                </a:moveTo>
                <a:lnTo>
                  <a:pt x="763675" y="291402"/>
                </a:lnTo>
                <a:lnTo>
                  <a:pt x="2642715" y="291402"/>
                </a:lnTo>
                <a:lnTo>
                  <a:pt x="2642715" y="894304"/>
                </a:lnTo>
                <a:lnTo>
                  <a:pt x="763672" y="894304"/>
                </a:lnTo>
                <a:lnTo>
                  <a:pt x="763672" y="894302"/>
                </a:lnTo>
                <a:lnTo>
                  <a:pt x="0" y="592852"/>
                </a:lnTo>
                <a:close/>
                <a:moveTo>
                  <a:pt x="2326189" y="0"/>
                </a:moveTo>
                <a:lnTo>
                  <a:pt x="2637690" y="291400"/>
                </a:lnTo>
                <a:lnTo>
                  <a:pt x="2326189" y="291400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142683" y="6039912"/>
            <a:ext cx="1410121" cy="41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5919107" y="5889769"/>
            <a:ext cx="223576" cy="16050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919107" y="5756457"/>
            <a:ext cx="223576" cy="16115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142683" y="5756457"/>
            <a:ext cx="141012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28434" y="5702169"/>
            <a:ext cx="1072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06</a:t>
            </a:r>
            <a:endParaRPr lang="en-US" sz="2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55238" y="4696489"/>
            <a:ext cx="4015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Time Complexity </a:t>
            </a:r>
            <a:endParaRPr 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963" y="2441121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10119" y="5072743"/>
            <a:ext cx="1691472" cy="653982"/>
            <a:chOff x="1410119" y="5072743"/>
            <a:chExt cx="1691472" cy="653982"/>
          </a:xfrm>
        </p:grpSpPr>
        <p:sp>
          <p:nvSpPr>
            <p:cNvPr id="4" name="Rectangle 3"/>
            <p:cNvSpPr/>
            <p:nvPr/>
          </p:nvSpPr>
          <p:spPr>
            <a:xfrm>
              <a:off x="1410119" y="507358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69995" y="507274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0026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0057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0088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50311" y="1561894"/>
            <a:ext cx="974690" cy="656073"/>
            <a:chOff x="1450311" y="1561894"/>
            <a:chExt cx="974690" cy="656073"/>
          </a:xfrm>
        </p:grpSpPr>
        <p:sp>
          <p:nvSpPr>
            <p:cNvPr id="10" name="Rectangle 9"/>
            <p:cNvSpPr/>
            <p:nvPr/>
          </p:nvSpPr>
          <p:spPr>
            <a:xfrm>
              <a:off x="1450311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93405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0088" y="15648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11794" y="5957832"/>
            <a:ext cx="671565" cy="653144"/>
            <a:chOff x="1411794" y="5957832"/>
            <a:chExt cx="671565" cy="653144"/>
          </a:xfrm>
        </p:grpSpPr>
        <p:sp>
          <p:nvSpPr>
            <p:cNvPr id="14" name="Rectangle 13"/>
            <p:cNvSpPr/>
            <p:nvPr/>
          </p:nvSpPr>
          <p:spPr>
            <a:xfrm>
              <a:off x="1411794" y="595783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1763" y="5957832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5096" y="4122124"/>
            <a:ext cx="1333083" cy="662773"/>
            <a:chOff x="1405096" y="4122124"/>
            <a:chExt cx="1333083" cy="662773"/>
          </a:xfrm>
        </p:grpSpPr>
        <p:sp>
          <p:nvSpPr>
            <p:cNvPr id="17" name="Rectangle 16"/>
            <p:cNvSpPr/>
            <p:nvPr/>
          </p:nvSpPr>
          <p:spPr>
            <a:xfrm>
              <a:off x="1405096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81684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38367" y="41221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06583" y="413175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11794" y="3233267"/>
            <a:ext cx="1934309" cy="656912"/>
            <a:chOff x="1411794" y="3242897"/>
            <a:chExt cx="1934309" cy="656912"/>
          </a:xfrm>
        </p:grpSpPr>
        <p:sp>
          <p:nvSpPr>
            <p:cNvPr id="22" name="Rectangle 21"/>
            <p:cNvSpPr/>
            <p:nvPr/>
          </p:nvSpPr>
          <p:spPr>
            <a:xfrm>
              <a:off x="1411794" y="324666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43390" y="324582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14507" y="324498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04682" y="324582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89834" y="324666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074986" y="324289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11794" y="793820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GROUPS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9227" y="165763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4013" y="259541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4944" y="334917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34013" y="422749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79227" y="516848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847403" y="6053570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22625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557848" y="188846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828965" y="188762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519140" y="188846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0429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89444" y="188553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138790" y="18855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22625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557848" y="310577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9828965" y="31049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519140" y="310577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20429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889444" y="310284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138790" y="310284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22625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557848" y="447793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828965" y="44770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519140" y="447793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20429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889444" y="447500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138790" y="447500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20950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41100" y="584632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12217" y="584548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502392" y="584632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18754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872696" y="58433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122042" y="584339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436430" y="988823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MINIBUSES</a:t>
            </a:r>
            <a:endParaRPr 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686907" y="106096"/>
            <a:ext cx="658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FULL-BIN PACKING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0.00277 L 0.08451 -0.37431 " pathEditMode="relative" rAng="0" ptsTypes="AA" p14:bounceEnd="1500">
                                          <p:cBhvr>
                                            <p:cTn id="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41" y="-1886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44444E-6 L 0.03151 -0.11527 " pathEditMode="relative" rAng="0" ptsTypes="AA" p14:bounceEnd="1500">
                                          <p:cBhvr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76" y="-57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 p14:presetBounceEnd="15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6 L 0.1388 -0.1287 " pathEditMode="relative" rAng="0" ptsTypes="AA" p14:bounceEnd="1500">
                                          <p:cBhvr>
                                            <p:cTn id="14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40" y="-643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156 0.00277 L 0.08451 -0.37431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41" y="-1886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4.44444E-6 L 0.03151 -0.11527 " pathEditMode="relative" rAng="0" ptsTypes="AA">
                                          <p:cBhvr>
                                            <p:cTn id="10" dur="2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76" y="-57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6 L 0.1388 -0.1287 " pathEditMode="relative" rAng="0" ptsTypes="AA">
                                          <p:cBhvr>
                                            <p:cTn id="14" dur="2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40" y="-643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0119" y="5073582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1750088" y="5072743"/>
            <a:ext cx="2004640" cy="653144"/>
            <a:chOff x="1750088" y="5072743"/>
            <a:chExt cx="2004640" cy="653144"/>
          </a:xfrm>
        </p:grpSpPr>
        <p:sp>
          <p:nvSpPr>
            <p:cNvPr id="7" name="Rectangle 6"/>
            <p:cNvSpPr/>
            <p:nvPr/>
          </p:nvSpPr>
          <p:spPr>
            <a:xfrm>
              <a:off x="3096566" y="5072744"/>
              <a:ext cx="318193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769995" y="5072743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30026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90057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50088" y="507274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36535" y="5072743"/>
              <a:ext cx="318193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2718080" y="1579718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450311" y="1561894"/>
            <a:ext cx="2267581" cy="680597"/>
            <a:chOff x="1450311" y="1561894"/>
            <a:chExt cx="2267581" cy="680597"/>
          </a:xfrm>
        </p:grpSpPr>
        <p:sp>
          <p:nvSpPr>
            <p:cNvPr id="2" name="Rectangle 1"/>
            <p:cNvSpPr/>
            <p:nvPr/>
          </p:nvSpPr>
          <p:spPr>
            <a:xfrm>
              <a:off x="1450311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84809" y="1579718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3405" y="156189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0088" y="1564824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1397" y="1579718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86296" y="1589348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761622" y="250045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1438590" y="2484028"/>
            <a:ext cx="2262553" cy="673338"/>
            <a:chOff x="1446963" y="2441121"/>
            <a:chExt cx="2262553" cy="673338"/>
          </a:xfrm>
        </p:grpSpPr>
        <p:sp>
          <p:nvSpPr>
            <p:cNvPr id="3" name="Rectangle 2"/>
            <p:cNvSpPr/>
            <p:nvPr/>
          </p:nvSpPr>
          <p:spPr>
            <a:xfrm>
              <a:off x="1775207" y="246131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46963" y="2441121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06803" y="246047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77920" y="245963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68095" y="2460476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38399" y="2457547"/>
              <a:ext cx="331596" cy="653143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>
                  <a:alpha val="4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11794" y="793820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GROUPS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9227" y="165763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4013" y="259541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854944" y="334917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834013" y="422749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79227" y="516848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47403" y="6053570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822625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57848" y="188846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828965" y="188762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519140" y="188846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20429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889444" y="188553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138790" y="18855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22625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557848" y="310577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828965" y="31049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9519140" y="310577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20429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889444" y="310284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0138790" y="310284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2625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557848" y="447793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28965" y="44770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519140" y="447793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20429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889444" y="447500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138790" y="447500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0950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541100" y="584632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812217" y="584548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502392" y="584632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18754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872696" y="58433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122042" y="584339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436430" y="988823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MINIBUSES</a:t>
            </a:r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686907" y="106096"/>
            <a:ext cx="658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FULL-BIN PACKING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9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55443 0.045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21" y="22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55729 0.0476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5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55729 0.086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5" y="43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55131 0.085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65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55378 -0.081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82" y="-40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5599 -0.0844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99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2510" y="895446"/>
            <a:ext cx="6583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FULL-BIN PACKING ALGORITHM</a:t>
            </a:r>
          </a:p>
          <a:p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110362" y="2574150"/>
            <a:ext cx="8370282" cy="2626500"/>
          </a:xfrm>
          <a:prstGeom prst="roundRect">
            <a:avLst>
              <a:gd name="adj" fmla="val 50000"/>
            </a:avLst>
          </a:prstGeom>
          <a:gradFill>
            <a:gsLst>
              <a:gs pos="28000">
                <a:srgbClr val="B898D0"/>
              </a:gs>
              <a:gs pos="99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35298" y="2940322"/>
            <a:ext cx="73453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Number of Minibuses need:</a:t>
            </a:r>
          </a:p>
          <a:p>
            <a:r>
              <a:rPr lang="en-US" sz="3200" dirty="0"/>
              <a:t>                                          </a:t>
            </a:r>
            <a:r>
              <a:rPr lang="en-US" sz="3200" dirty="0">
                <a:solidFill>
                  <a:srgbClr val="FF0000"/>
                </a:solidFill>
              </a:rPr>
              <a:t> 3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Minibuses</a:t>
            </a:r>
          </a:p>
          <a:p>
            <a:r>
              <a:rPr lang="en-US" sz="3200" dirty="0" smtClean="0"/>
              <a:t>Waste of Space:</a:t>
            </a:r>
          </a:p>
          <a:p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        NO </a:t>
            </a:r>
            <a:r>
              <a:rPr lang="en-US" sz="3200" dirty="0" smtClean="0"/>
              <a:t>Space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60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1919235" y="874207"/>
            <a:ext cx="361741" cy="261257"/>
          </a:xfrm>
          <a:prstGeom prst="actionButtonForwardNex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0976" y="774002"/>
            <a:ext cx="35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EXAMPLE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7415" y="1541123"/>
            <a:ext cx="1023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</a:t>
            </a:r>
            <a:r>
              <a:rPr lang="en-US" sz="2400" dirty="0" smtClean="0"/>
              <a:t>lumber is using  lengths of pipe 12 feet long and wishes to cut these lengths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179154"/>
              </p:ext>
            </p:extLst>
          </p:nvPr>
        </p:nvGraphicFramePr>
        <p:xfrm>
          <a:off x="2100105" y="2486819"/>
          <a:ext cx="7947130" cy="3108960"/>
        </p:xfrm>
        <a:graphic>
          <a:graphicData uri="http://schemas.openxmlformats.org/drawingml/2006/table">
            <a:tbl>
              <a:tblPr firstRow="1" bandRow="1">
                <a:effectLst/>
                <a:tableStyleId>{ED083AE6-46FA-4A59-8FB0-9F97EB10719F}</a:tableStyleId>
              </a:tblPr>
              <a:tblGrid>
                <a:gridCol w="3973565"/>
                <a:gridCol w="3973565"/>
              </a:tblGrid>
              <a:tr h="475957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                length(feet)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                  </a:t>
                      </a:r>
                      <a:r>
                        <a:rPr lang="en-US" sz="2800" b="1" dirty="0" smtClean="0"/>
                        <a:t>Number</a:t>
                      </a:r>
                      <a:endParaRPr lang="en-US" sz="2800" b="1" dirty="0"/>
                    </a:p>
                  </a:txBody>
                  <a:tcPr/>
                </a:tc>
              </a:tr>
              <a:tr h="4759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759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4759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18000"/>
                      </a:schemeClr>
                    </a:solidFill>
                  </a:tcPr>
                </a:tc>
              </a:tr>
              <a:tr h="4759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759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5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6293" y="386563"/>
            <a:ext cx="583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LOWER BOUND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8881" y="1715782"/>
            <a:ext cx="1941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2 x 2 = 4</a:t>
            </a:r>
          </a:p>
          <a:p>
            <a:r>
              <a:rPr lang="en-US" sz="3200" dirty="0" smtClean="0"/>
              <a:t>3 x 4 = 12</a:t>
            </a:r>
          </a:p>
          <a:p>
            <a:r>
              <a:rPr lang="en-US" sz="3200" dirty="0" smtClean="0"/>
              <a:t>4 x 3 = 12</a:t>
            </a:r>
          </a:p>
          <a:p>
            <a:r>
              <a:rPr lang="en-US" sz="3200" dirty="0" smtClean="0"/>
              <a:t>6 x 1 = 6</a:t>
            </a:r>
          </a:p>
          <a:p>
            <a:r>
              <a:rPr lang="en-US" sz="3200" dirty="0" smtClean="0"/>
              <a:t>7 x 2 = 14</a:t>
            </a:r>
            <a:endParaRPr lang="en-US" sz="320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7299789" y="4270327"/>
            <a:ext cx="9709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94998" y="4223712"/>
            <a:ext cx="124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48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996198" y="5055779"/>
            <a:ext cx="6976602" cy="14157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Number </a:t>
            </a:r>
            <a:r>
              <a:rPr lang="en-US" sz="3200" dirty="0"/>
              <a:t>of </a:t>
            </a:r>
            <a:r>
              <a:rPr lang="en-US" sz="3200" dirty="0" smtClean="0"/>
              <a:t>pipes </a:t>
            </a:r>
            <a:r>
              <a:rPr lang="en-US" sz="3200" dirty="0"/>
              <a:t>need:</a:t>
            </a:r>
          </a:p>
          <a:p>
            <a:r>
              <a:rPr lang="en-US" sz="3200" dirty="0" smtClean="0"/>
              <a:t>                                             = 48/12 = </a:t>
            </a:r>
            <a:r>
              <a:rPr lang="en-US" sz="3600" dirty="0" smtClean="0"/>
              <a:t>4 </a:t>
            </a:r>
            <a:endParaRPr lang="en-US" sz="3600" dirty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76486"/>
              </p:ext>
            </p:extLst>
          </p:nvPr>
        </p:nvGraphicFramePr>
        <p:xfrm>
          <a:off x="1816603" y="1142989"/>
          <a:ext cx="3715070" cy="3305696"/>
        </p:xfrm>
        <a:graphic>
          <a:graphicData uri="http://schemas.openxmlformats.org/drawingml/2006/table">
            <a:tbl>
              <a:tblPr firstRow="1" bandRow="1">
                <a:effectLst/>
                <a:tableStyleId>{ED083AE6-46FA-4A59-8FB0-9F97EB10719F}</a:tableStyleId>
              </a:tblPr>
              <a:tblGrid>
                <a:gridCol w="1857535"/>
                <a:gridCol w="1857535"/>
              </a:tblGrid>
              <a:tr h="71489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 </a:t>
                      </a:r>
                      <a:r>
                        <a:rPr lang="en-US" sz="2400" b="1" dirty="0" smtClean="0"/>
                        <a:t>length(feet)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  </a:t>
                      </a:r>
                      <a:r>
                        <a:rPr lang="en-US" sz="2400" b="1" dirty="0" smtClean="0"/>
                        <a:t>Number</a:t>
                      </a:r>
                      <a:endParaRPr lang="en-US" sz="2400" b="1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18000"/>
                      </a:schemeClr>
                    </a:solidFill>
                  </a:tcPr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10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67630"/>
              </p:ext>
            </p:extLst>
          </p:nvPr>
        </p:nvGraphicFramePr>
        <p:xfrm>
          <a:off x="689169" y="982471"/>
          <a:ext cx="3715070" cy="3305696"/>
        </p:xfrm>
        <a:graphic>
          <a:graphicData uri="http://schemas.openxmlformats.org/drawingml/2006/table">
            <a:tbl>
              <a:tblPr firstRow="1" bandRow="1">
                <a:effectLst/>
                <a:tableStyleId>{ED083AE6-46FA-4A59-8FB0-9F97EB10719F}</a:tableStyleId>
              </a:tblPr>
              <a:tblGrid>
                <a:gridCol w="1857535"/>
                <a:gridCol w="1857535"/>
              </a:tblGrid>
              <a:tr h="71489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 </a:t>
                      </a:r>
                      <a:r>
                        <a:rPr lang="en-US" sz="2400" b="1" dirty="0" smtClean="0"/>
                        <a:t>length(feet)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  </a:t>
                      </a:r>
                      <a:r>
                        <a:rPr lang="en-US" sz="2400" b="1" dirty="0" smtClean="0"/>
                        <a:t>Number</a:t>
                      </a:r>
                      <a:endParaRPr lang="en-US" sz="2400" b="1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18000"/>
                      </a:schemeClr>
                    </a:solidFill>
                  </a:tcPr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02284" y="222504"/>
            <a:ext cx="583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96339" y="1830517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64161" y="1835655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96339" y="2352783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3067" y="2347645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49795" y="2342507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76523" y="2337369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96339" y="2864031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3067" y="2858893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49795" y="2853755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96339" y="3477797"/>
            <a:ext cx="482886" cy="297950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96339" y="3942588"/>
            <a:ext cx="482886" cy="29795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23067" y="3932689"/>
            <a:ext cx="482886" cy="29795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0800000" flipH="1" flipV="1">
            <a:off x="8119199" y="1173041"/>
            <a:ext cx="278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12 feet long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5953" y="4902574"/>
            <a:ext cx="5772727" cy="1600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</a:t>
            </a:r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smtClean="0"/>
              <a:t>pipes need</a:t>
            </a:r>
            <a:r>
              <a:rPr lang="en-US" sz="2400" dirty="0"/>
              <a:t> </a:t>
            </a:r>
            <a:r>
              <a:rPr lang="en-US" sz="2400" dirty="0" smtClean="0"/>
              <a:t>= 6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Total  feet waste=(2+2+4+6+5+5)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=24 feet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29987 0.014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30052 0.013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41862 -0.06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42344 -0.0611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72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19817 0.0057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0.20104 0.0064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41862 -0.067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4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25 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29883 -0.0215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9766 2.22222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4297 0.0791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05166"/>
              </p:ext>
            </p:extLst>
          </p:nvPr>
        </p:nvGraphicFramePr>
        <p:xfrm>
          <a:off x="689169" y="982471"/>
          <a:ext cx="3715070" cy="3305696"/>
        </p:xfrm>
        <a:graphic>
          <a:graphicData uri="http://schemas.openxmlformats.org/drawingml/2006/table">
            <a:tbl>
              <a:tblPr firstRow="1" bandRow="1">
                <a:effectLst/>
                <a:tableStyleId>{ED083AE6-46FA-4A59-8FB0-9F97EB10719F}</a:tableStyleId>
              </a:tblPr>
              <a:tblGrid>
                <a:gridCol w="1857535"/>
                <a:gridCol w="1857535"/>
              </a:tblGrid>
              <a:tr h="71489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 </a:t>
                      </a:r>
                      <a:r>
                        <a:rPr lang="en-US" sz="2400" b="1" dirty="0" smtClean="0"/>
                        <a:t>length(feet)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  </a:t>
                      </a:r>
                      <a:r>
                        <a:rPr lang="en-US" sz="2400" b="1" dirty="0" smtClean="0"/>
                        <a:t>Number</a:t>
                      </a:r>
                      <a:endParaRPr lang="en-US" sz="2400" b="1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18000"/>
                      </a:schemeClr>
                    </a:solidFill>
                  </a:tcPr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69692" y="210872"/>
            <a:ext cx="818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DECREASING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96339" y="1830517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4161" y="1835655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96339" y="2337369"/>
            <a:ext cx="2363070" cy="313364"/>
            <a:chOff x="4796339" y="2337369"/>
            <a:chExt cx="2363070" cy="313364"/>
          </a:xfrm>
        </p:grpSpPr>
        <p:sp>
          <p:nvSpPr>
            <p:cNvPr id="6" name="Rectangle 5"/>
            <p:cNvSpPr/>
            <p:nvPr/>
          </p:nvSpPr>
          <p:spPr>
            <a:xfrm>
              <a:off x="4796339" y="2352783"/>
              <a:ext cx="482886" cy="2979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3067" y="2347645"/>
              <a:ext cx="482886" cy="2979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49795" y="2342507"/>
              <a:ext cx="482886" cy="2979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76523" y="2337369"/>
              <a:ext cx="482886" cy="29795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96339" y="2853755"/>
            <a:ext cx="1736342" cy="308226"/>
            <a:chOff x="4796339" y="2853755"/>
            <a:chExt cx="1736342" cy="308226"/>
          </a:xfrm>
        </p:grpSpPr>
        <p:sp>
          <p:nvSpPr>
            <p:cNvPr id="10" name="Rectangle 9"/>
            <p:cNvSpPr/>
            <p:nvPr/>
          </p:nvSpPr>
          <p:spPr>
            <a:xfrm>
              <a:off x="4796339" y="2864031"/>
              <a:ext cx="482886" cy="297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23067" y="2858893"/>
              <a:ext cx="482886" cy="297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9795" y="2853755"/>
              <a:ext cx="482886" cy="297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796339" y="3477797"/>
            <a:ext cx="482886" cy="297950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96339" y="3932689"/>
            <a:ext cx="1109614" cy="307849"/>
            <a:chOff x="4796339" y="3932689"/>
            <a:chExt cx="1109614" cy="307849"/>
          </a:xfrm>
        </p:grpSpPr>
        <p:sp>
          <p:nvSpPr>
            <p:cNvPr id="14" name="Rectangle 13"/>
            <p:cNvSpPr/>
            <p:nvPr/>
          </p:nvSpPr>
          <p:spPr>
            <a:xfrm>
              <a:off x="4796339" y="3942588"/>
              <a:ext cx="482886" cy="297950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23067" y="3932689"/>
              <a:ext cx="482886" cy="297950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0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33333E-6 L 0.25039 -0.3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3" y="-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25078 -0.1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39" y="-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25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0.24792 0.154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96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24844 0.309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1546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24492 0.3099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21818"/>
              </p:ext>
            </p:extLst>
          </p:nvPr>
        </p:nvGraphicFramePr>
        <p:xfrm>
          <a:off x="689169" y="982471"/>
          <a:ext cx="3715070" cy="3305696"/>
        </p:xfrm>
        <a:graphic>
          <a:graphicData uri="http://schemas.openxmlformats.org/drawingml/2006/table">
            <a:tbl>
              <a:tblPr firstRow="1" bandRow="1">
                <a:effectLst/>
                <a:tableStyleId>{ED083AE6-46FA-4A59-8FB0-9F97EB10719F}</a:tableStyleId>
              </a:tblPr>
              <a:tblGrid>
                <a:gridCol w="1857535"/>
                <a:gridCol w="1857535"/>
              </a:tblGrid>
              <a:tr h="71489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 </a:t>
                      </a:r>
                      <a:r>
                        <a:rPr lang="en-US" sz="2400" b="1" dirty="0" smtClean="0"/>
                        <a:t>length(feet)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  </a:t>
                      </a:r>
                      <a:r>
                        <a:rPr lang="en-US" sz="2400" b="1" dirty="0" smtClean="0"/>
                        <a:t>Number</a:t>
                      </a:r>
                      <a:endParaRPr lang="en-US" sz="2400" b="1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18000"/>
                      </a:schemeClr>
                    </a:solidFill>
                  </a:tcPr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769692" y="210872"/>
            <a:ext cx="818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DECREASING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37383" y="3668772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5205" y="3673910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382" y="3191809"/>
            <a:ext cx="497019" cy="364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82453" y="3185529"/>
            <a:ext cx="497019" cy="364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27525" y="3179248"/>
            <a:ext cx="497019" cy="364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72596" y="3172968"/>
            <a:ext cx="497019" cy="364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837383" y="2702856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64111" y="2697718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90839" y="2692580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837383" y="2244093"/>
            <a:ext cx="482886" cy="297950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37383" y="1733866"/>
            <a:ext cx="482886" cy="29795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64111" y="1723967"/>
            <a:ext cx="482886" cy="29795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8269615" y="873538"/>
            <a:ext cx="278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12 feet long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5953" y="4902574"/>
            <a:ext cx="5772727" cy="160043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</a:t>
            </a:r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smtClean="0"/>
              <a:t>pipes need</a:t>
            </a:r>
            <a:r>
              <a:rPr lang="en-US" sz="2400" dirty="0"/>
              <a:t> </a:t>
            </a:r>
            <a:r>
              <a:rPr lang="en-US" sz="2400" dirty="0" smtClean="0"/>
              <a:t>= 5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Total  feet waste=(1+1+10)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=12 feet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263 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17409 0.065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22304 0.05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27044 -0.13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21901 -0.072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16615 -0.009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22252 -0.00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1862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21224 -0.002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1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20599 0.000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31875 -0.14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-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16744 -0.0030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21527"/>
              </p:ext>
            </p:extLst>
          </p:nvPr>
        </p:nvGraphicFramePr>
        <p:xfrm>
          <a:off x="689169" y="982471"/>
          <a:ext cx="3715070" cy="3305696"/>
        </p:xfrm>
        <a:graphic>
          <a:graphicData uri="http://schemas.openxmlformats.org/drawingml/2006/table">
            <a:tbl>
              <a:tblPr firstRow="1" bandRow="1">
                <a:effectLst/>
                <a:tableStyleId>{ED083AE6-46FA-4A59-8FB0-9F97EB10719F}</a:tableStyleId>
              </a:tblPr>
              <a:tblGrid>
                <a:gridCol w="1857535"/>
                <a:gridCol w="1857535"/>
              </a:tblGrid>
              <a:tr h="714896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  </a:t>
                      </a:r>
                      <a:r>
                        <a:rPr lang="en-US" sz="2400" b="1" dirty="0" smtClean="0"/>
                        <a:t>length(feet)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     </a:t>
                      </a:r>
                      <a:r>
                        <a:rPr lang="en-US" sz="2400" b="1" dirty="0" smtClean="0"/>
                        <a:t>Number</a:t>
                      </a:r>
                      <a:endParaRPr lang="en-US" sz="2400" b="1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chemeClr val="accent4">
                        <a:alpha val="18000"/>
                      </a:schemeClr>
                    </a:solidFill>
                  </a:tcPr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4631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96339" y="1830517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4161" y="1835655"/>
            <a:ext cx="482886" cy="297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6339" y="2352783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23067" y="2347645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49795" y="2342507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6523" y="2337369"/>
            <a:ext cx="482886" cy="2979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96339" y="2864031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23067" y="2858893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49795" y="2853755"/>
            <a:ext cx="482886" cy="297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96339" y="3431340"/>
            <a:ext cx="482886" cy="297950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796339" y="3942588"/>
            <a:ext cx="482886" cy="29795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23067" y="3932689"/>
            <a:ext cx="482886" cy="29795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7202" y="247622"/>
            <a:ext cx="818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FULL-BIN PACKING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7595847" y="824342"/>
            <a:ext cx="278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12 feet long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05953" y="4948060"/>
            <a:ext cx="5772727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</a:t>
            </a:r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smtClean="0"/>
              <a:t>pipes need</a:t>
            </a:r>
            <a:r>
              <a:rPr lang="en-US" sz="2400" dirty="0"/>
              <a:t> </a:t>
            </a:r>
            <a:r>
              <a:rPr lang="en-US" sz="2400" dirty="0" smtClean="0"/>
              <a:t>= 4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Total  feet waste=0 feet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(OPTIMAL LOWER BOUND)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20404 -0.3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0.30052 -0.081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26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34714 -0.003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25391 -0.23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5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25 -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29232 0.075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9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25469 0.0055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253 0.0076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24583 0.0071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25313 0.0078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0.20234 0.164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0.19596 0.1652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1919235" y="874207"/>
            <a:ext cx="361741" cy="261257"/>
          </a:xfrm>
          <a:prstGeom prst="actionButtonForwardNex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0976" y="774002"/>
            <a:ext cx="35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ALGORITHM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5182" y="3396342"/>
            <a:ext cx="889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35019" y="1418423"/>
            <a:ext cx="6937089" cy="49515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Begin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Binpacking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(pointer, size, no of sets)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Declare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bincount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, m,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 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Initialize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bincount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= 1, m=size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 For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= 0 to number of sets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 if (m - *(a +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) &gt; 0) do    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m = m - *(a +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)    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Continue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 Else    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Increase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bincount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   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m = size;      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Decrement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      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2060"/>
                </a:solidFill>
                <a:latin typeface="var(--bs-font-monospace)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var(--bs-font-monospace)"/>
              </a:rPr>
              <a:t>                 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Print number of bins required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var(--bs-font-monospace)"/>
              </a:rPr>
              <a:t>End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15431" r="59444" b="17304"/>
          <a:stretch/>
        </p:blipFill>
        <p:spPr>
          <a:xfrm>
            <a:off x="1538565" y="1582452"/>
            <a:ext cx="1484822" cy="2089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3" t="12883" r="3639" b="18352"/>
          <a:stretch/>
        </p:blipFill>
        <p:spPr>
          <a:xfrm>
            <a:off x="9822097" y="4343792"/>
            <a:ext cx="1135488" cy="21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2573"/>
            <a:ext cx="12192000" cy="2685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715784" y="585627"/>
            <a:ext cx="287677" cy="27740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54485" y="724328"/>
            <a:ext cx="297951" cy="277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91137" y="585627"/>
            <a:ext cx="72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What is </a:t>
            </a:r>
            <a:r>
              <a:rPr lang="en-US" sz="2400" i="1" dirty="0" smtClean="0">
                <a:latin typeface="Arial Black" panose="020B0A04020102020204" pitchFamily="34" charset="0"/>
              </a:rPr>
              <a:t>Bin Packing</a:t>
            </a:r>
            <a:r>
              <a:rPr lang="en-US" sz="2400" dirty="0" smtClean="0">
                <a:latin typeface="Arial Black" panose="020B0A04020102020204" pitchFamily="34" charset="0"/>
              </a:rPr>
              <a:t>?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7689" y="1547527"/>
            <a:ext cx="10531012" cy="207925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FFFFCC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>
                <a:solidFill>
                  <a:schemeClr val="tx1"/>
                </a:solidFill>
              </a:rPr>
              <a:t>The </a:t>
            </a:r>
            <a:r>
              <a:rPr lang="en-US" sz="2600" b="1" i="1" dirty="0">
                <a:solidFill>
                  <a:schemeClr val="tx1"/>
                </a:solidFill>
              </a:rPr>
              <a:t>B</a:t>
            </a:r>
            <a:r>
              <a:rPr lang="en-US" sz="2600" b="1" i="1" dirty="0" smtClean="0">
                <a:solidFill>
                  <a:schemeClr val="tx1"/>
                </a:solidFill>
              </a:rPr>
              <a:t>in </a:t>
            </a:r>
            <a:r>
              <a:rPr lang="en-US" sz="2600" b="1" i="1" dirty="0">
                <a:solidFill>
                  <a:schemeClr val="tx1"/>
                </a:solidFill>
              </a:rPr>
              <a:t>P</a:t>
            </a:r>
            <a:r>
              <a:rPr lang="en-US" sz="2600" b="1" i="1" dirty="0" smtClean="0">
                <a:solidFill>
                  <a:schemeClr val="tx1"/>
                </a:solidFill>
              </a:rPr>
              <a:t>acking problem</a:t>
            </a:r>
            <a:r>
              <a:rPr lang="en-US" sz="2600" b="1" i="1" baseline="30000" dirty="0">
                <a:solidFill>
                  <a:schemeClr val="tx1"/>
                </a:solidFill>
              </a:rPr>
              <a:t> </a:t>
            </a:r>
            <a:r>
              <a:rPr lang="en-US" sz="2600" i="1" dirty="0" smtClean="0">
                <a:solidFill>
                  <a:schemeClr val="tx1"/>
                </a:solidFill>
              </a:rPr>
              <a:t>is </a:t>
            </a:r>
            <a:r>
              <a:rPr lang="en-US" sz="2600" i="1" dirty="0">
                <a:solidFill>
                  <a:schemeClr val="tx1"/>
                </a:solidFill>
              </a:rPr>
              <a:t>an </a:t>
            </a:r>
            <a:r>
              <a:rPr lang="en-US" sz="2600" i="1" dirty="0" smtClean="0">
                <a:solidFill>
                  <a:schemeClr val="tx1"/>
                </a:solidFill>
              </a:rPr>
              <a:t>optimized problem , </a:t>
            </a:r>
            <a:r>
              <a:rPr lang="en-US" sz="2600" i="1" dirty="0">
                <a:solidFill>
                  <a:schemeClr val="tx1"/>
                </a:solidFill>
              </a:rPr>
              <a:t>in which items of different sizes must be packed into a finite number of bins or containers, each of a fixed given capacity, in a way that minimizes the number of bins used.</a:t>
            </a:r>
          </a:p>
        </p:txBody>
      </p:sp>
    </p:spTree>
    <p:extLst>
      <p:ext uri="{BB962C8B-B14F-4D97-AF65-F5344CB8AC3E}">
        <p14:creationId xmlns:p14="http://schemas.microsoft.com/office/powerpoint/2010/main" val="21857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1919235" y="874207"/>
            <a:ext cx="361741" cy="261257"/>
          </a:xfrm>
          <a:prstGeom prst="actionButtonForwardNex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0976" y="774002"/>
            <a:ext cx="35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TIME COMPLEXITY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96593" y="1828800"/>
            <a:ext cx="10130319" cy="420213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100000">
                <a:srgbClr val="FFFFCC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he</a:t>
            </a:r>
            <a:r>
              <a:rPr lang="en-US" sz="2400" dirty="0">
                <a:solidFill>
                  <a:schemeClr val="tx1"/>
                </a:solidFill>
              </a:rPr>
              <a:t> first </a:t>
            </a:r>
            <a:r>
              <a:rPr lang="en-US" sz="2400" dirty="0" smtClean="0">
                <a:solidFill>
                  <a:schemeClr val="tx1"/>
                </a:solidFill>
              </a:rPr>
              <a:t>fit</a:t>
            </a:r>
            <a:r>
              <a:rPr lang="en-US" sz="2400" dirty="0">
                <a:solidFill>
                  <a:schemeClr val="tx1"/>
                </a:solidFill>
              </a:rPr>
              <a:t> algorithm provides a fast but often non-optimal solution, involving placing each item into the first bin in which it will fit. It requires </a:t>
            </a:r>
            <a:r>
              <a:rPr lang="en-US" sz="2400" dirty="0">
                <a:solidFill>
                  <a:schemeClr val="accent1"/>
                </a:solidFill>
                <a:hlinkClick r:id="rId2" tooltip="Big O notation"/>
              </a:rPr>
              <a:t>Θ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 log </a:t>
            </a:r>
            <a:r>
              <a:rPr lang="en-US" sz="2400" i="1" dirty="0">
                <a:solidFill>
                  <a:schemeClr val="accent1"/>
                </a:solidFill>
              </a:rPr>
              <a:t>n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</a:rPr>
              <a:t>time, where 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 is the number of items to be packed. The algorithm can be made much more effective by first </a:t>
            </a:r>
            <a:r>
              <a:rPr lang="en-US" sz="2400" dirty="0" smtClean="0">
                <a:solidFill>
                  <a:schemeClr val="tx1"/>
                </a:solidFill>
              </a:rPr>
              <a:t>sorting</a:t>
            </a:r>
            <a:r>
              <a:rPr lang="en-US" sz="2400" dirty="0">
                <a:solidFill>
                  <a:schemeClr val="tx1"/>
                </a:solidFill>
              </a:rPr>
              <a:t> the list of items into decreasing order (sometimes known as the first-fit decreasing algorithm), although this still does not guarantee an optimal </a:t>
            </a:r>
            <a:r>
              <a:rPr lang="en-US" sz="2400" dirty="0" smtClean="0">
                <a:solidFill>
                  <a:schemeClr val="tx1"/>
                </a:solidFill>
              </a:rPr>
              <a:t>solution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06" y="78448"/>
            <a:ext cx="1771899" cy="17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9" t="25241" r="33224"/>
          <a:stretch/>
        </p:blipFill>
        <p:spPr>
          <a:xfrm>
            <a:off x="4685015" y="1428108"/>
            <a:ext cx="3071974" cy="422974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2338" y="1859623"/>
            <a:ext cx="4027469" cy="1017141"/>
          </a:xfrm>
          <a:prstGeom prst="roundRect">
            <a:avLst/>
          </a:prstGeom>
          <a:gradFill>
            <a:gsLst>
              <a:gs pos="0">
                <a:schemeClr val="accent2"/>
              </a:gs>
              <a:gs pos="45000">
                <a:srgbClr val="A5002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First Fit</a:t>
            </a:r>
          </a:p>
          <a:p>
            <a:pPr algn="ctr"/>
            <a:r>
              <a:rPr lang="en-US" dirty="0" smtClean="0"/>
              <a:t>         -&gt;</a:t>
            </a:r>
            <a:r>
              <a:rPr lang="en-US" sz="2000" dirty="0" smtClean="0"/>
              <a:t>Doesn’t </a:t>
            </a:r>
            <a:r>
              <a:rPr lang="en-US" sz="2000" dirty="0"/>
              <a:t>always lead to an optimal </a:t>
            </a:r>
            <a:r>
              <a:rPr lang="en-US" sz="2000" dirty="0" smtClean="0"/>
              <a:t>                                                                                                                                                                                            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64442" y="475966"/>
            <a:ext cx="704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DISADVANTAGES VS ADVANTAGES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2338" y="3192761"/>
            <a:ext cx="4037744" cy="1037690"/>
          </a:xfrm>
          <a:prstGeom prst="roundRect">
            <a:avLst/>
          </a:prstGeom>
          <a:gradFill>
            <a:gsLst>
              <a:gs pos="0">
                <a:schemeClr val="accent2"/>
              </a:gs>
              <a:gs pos="45000">
                <a:srgbClr val="A5002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First Fit Decreasing</a:t>
            </a:r>
          </a:p>
          <a:p>
            <a:pPr algn="ctr"/>
            <a:r>
              <a:rPr lang="en-US" dirty="0"/>
              <a:t>           </a:t>
            </a:r>
            <a:r>
              <a:rPr lang="en-US" dirty="0" smtClean="0"/>
              <a:t>-&gt; </a:t>
            </a:r>
            <a:r>
              <a:rPr lang="en-US" sz="2000" dirty="0" smtClean="0"/>
              <a:t>Do </a:t>
            </a:r>
            <a:r>
              <a:rPr lang="en-US" sz="2000" dirty="0"/>
              <a:t>not always get an optimal solution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2337" y="4525899"/>
            <a:ext cx="4027469" cy="1017141"/>
          </a:xfrm>
          <a:prstGeom prst="round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Full-Bin packing</a:t>
            </a:r>
          </a:p>
          <a:p>
            <a:pPr algn="ctr"/>
            <a:r>
              <a:rPr lang="en-US" dirty="0" smtClean="0"/>
              <a:t>            -&gt;</a:t>
            </a:r>
            <a:r>
              <a:rPr lang="en-US" sz="2000" dirty="0" smtClean="0"/>
              <a:t>Can </a:t>
            </a:r>
            <a:r>
              <a:rPr lang="en-US" sz="2000" dirty="0"/>
              <a:t>be difficult to perform, if numbers are awkward       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56989" y="1755169"/>
            <a:ext cx="4027469" cy="101714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First Fit</a:t>
            </a:r>
          </a:p>
          <a:p>
            <a:pPr algn="ctr"/>
            <a:r>
              <a:rPr lang="en-US" sz="2000" dirty="0"/>
              <a:t>         </a:t>
            </a:r>
            <a:r>
              <a:rPr lang="en-US" sz="2000" dirty="0" smtClean="0"/>
              <a:t>-&gt;Quick </a:t>
            </a:r>
            <a:r>
              <a:rPr lang="en-US" sz="2000" dirty="0"/>
              <a:t>and easy to perform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56989" y="3088307"/>
            <a:ext cx="4037744" cy="133313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First Fit Decreasing</a:t>
            </a:r>
          </a:p>
          <a:p>
            <a:r>
              <a:rPr lang="en-US" sz="2000" dirty="0"/>
              <a:t>           </a:t>
            </a:r>
            <a:r>
              <a:rPr lang="en-US" sz="2000" dirty="0" smtClean="0"/>
              <a:t>-&gt;</a:t>
            </a:r>
            <a:r>
              <a:rPr lang="en-US" sz="2000" dirty="0"/>
              <a:t>Quick and easy to </a:t>
            </a:r>
            <a:r>
              <a:rPr lang="en-US" sz="2000" dirty="0" smtClean="0"/>
              <a:t>perform </a:t>
            </a:r>
          </a:p>
          <a:p>
            <a:r>
              <a:rPr lang="en-US" sz="2000" dirty="0"/>
              <a:t>           -&gt;Usually better solution </a:t>
            </a:r>
            <a:r>
              <a:rPr lang="en-US" sz="2000" dirty="0" smtClean="0"/>
              <a:t>than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US" sz="2000" dirty="0" err="1" smtClean="0"/>
              <a:t>First_fit</a:t>
            </a:r>
            <a:r>
              <a:rPr lang="en-US" sz="2000" dirty="0" smtClean="0"/>
              <a:t>        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756988" y="4798707"/>
            <a:ext cx="4027469" cy="101714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Full-Bin packing-&gt;</a:t>
            </a:r>
          </a:p>
          <a:p>
            <a:r>
              <a:rPr lang="en-US" sz="2000" dirty="0"/>
              <a:t>           -&gt;Usually gets a good solution</a:t>
            </a:r>
            <a:endParaRPr lang="en-US" sz="2000" dirty="0" smtClean="0"/>
          </a:p>
          <a:p>
            <a:pPr algn="ctr"/>
            <a:r>
              <a:rPr lang="en-US" dirty="0" smtClean="0"/>
              <a:t>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2280863" y="1684962"/>
            <a:ext cx="1602768" cy="129454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rial Rounded MT Bold" panose="020F0704030504030204" pitchFamily="34" charset="0"/>
              </a:rPr>
              <a:t>1</a:t>
            </a:r>
            <a:endParaRPr lang="en-US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 flipV="1">
            <a:off x="2280863" y="2373328"/>
            <a:ext cx="1602768" cy="3524037"/>
          </a:xfrm>
          <a:custGeom>
            <a:avLst/>
            <a:gdLst>
              <a:gd name="connsiteX0" fmla="*/ 0 w 1469204"/>
              <a:gd name="connsiteY0" fmla="*/ 2815119 h 2815119"/>
              <a:gd name="connsiteX1" fmla="*/ 287676 w 1469204"/>
              <a:gd name="connsiteY1" fmla="*/ 2815119 h 2815119"/>
              <a:gd name="connsiteX2" fmla="*/ 734602 w 1469204"/>
              <a:gd name="connsiteY2" fmla="*/ 2363056 h 2815119"/>
              <a:gd name="connsiteX3" fmla="*/ 1181528 w 1469204"/>
              <a:gd name="connsiteY3" fmla="*/ 2815119 h 2815119"/>
              <a:gd name="connsiteX4" fmla="*/ 1469204 w 1469204"/>
              <a:gd name="connsiteY4" fmla="*/ 2815119 h 2815119"/>
              <a:gd name="connsiteX5" fmla="*/ 1469204 w 1469204"/>
              <a:gd name="connsiteY5" fmla="*/ 244872 h 2815119"/>
              <a:gd name="connsiteX6" fmla="*/ 1224332 w 1469204"/>
              <a:gd name="connsiteY6" fmla="*/ 0 h 2815119"/>
              <a:gd name="connsiteX7" fmla="*/ 244872 w 1469204"/>
              <a:gd name="connsiteY7" fmla="*/ 0 h 2815119"/>
              <a:gd name="connsiteX8" fmla="*/ 0 w 1469204"/>
              <a:gd name="connsiteY8" fmla="*/ 244872 h 281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204" h="2815119">
                <a:moveTo>
                  <a:pt x="0" y="2815119"/>
                </a:moveTo>
                <a:lnTo>
                  <a:pt x="287676" y="2815119"/>
                </a:lnTo>
                <a:cubicBezTo>
                  <a:pt x="287676" y="2565451"/>
                  <a:pt x="487772" y="2363056"/>
                  <a:pt x="734602" y="2363056"/>
                </a:cubicBezTo>
                <a:cubicBezTo>
                  <a:pt x="981432" y="2363056"/>
                  <a:pt x="1181528" y="2565451"/>
                  <a:pt x="1181528" y="2815119"/>
                </a:cubicBezTo>
                <a:lnTo>
                  <a:pt x="1469204" y="2815119"/>
                </a:lnTo>
                <a:lnTo>
                  <a:pt x="1469204" y="244872"/>
                </a:lnTo>
                <a:cubicBezTo>
                  <a:pt x="1469204" y="109633"/>
                  <a:pt x="1359571" y="0"/>
                  <a:pt x="1224332" y="0"/>
                </a:cubicBezTo>
                <a:lnTo>
                  <a:pt x="244872" y="0"/>
                </a:lnTo>
                <a:cubicBezTo>
                  <a:pt x="109633" y="0"/>
                  <a:pt x="0" y="109633"/>
                  <a:pt x="0" y="2448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SUSUS</a:t>
            </a:r>
            <a:endParaRPr lang="en-US" sz="2400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4446997" y="1684962"/>
            <a:ext cx="1602768" cy="1294544"/>
          </a:xfrm>
          <a:prstGeom prst="round2Same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9" name="Freeform 8"/>
          <p:cNvSpPr/>
          <p:nvPr/>
        </p:nvSpPr>
        <p:spPr>
          <a:xfrm flipV="1">
            <a:off x="4446997" y="2373328"/>
            <a:ext cx="1602768" cy="3524037"/>
          </a:xfrm>
          <a:custGeom>
            <a:avLst/>
            <a:gdLst>
              <a:gd name="connsiteX0" fmla="*/ 0 w 1469204"/>
              <a:gd name="connsiteY0" fmla="*/ 2815119 h 2815119"/>
              <a:gd name="connsiteX1" fmla="*/ 287676 w 1469204"/>
              <a:gd name="connsiteY1" fmla="*/ 2815119 h 2815119"/>
              <a:gd name="connsiteX2" fmla="*/ 734602 w 1469204"/>
              <a:gd name="connsiteY2" fmla="*/ 2363056 h 2815119"/>
              <a:gd name="connsiteX3" fmla="*/ 1181528 w 1469204"/>
              <a:gd name="connsiteY3" fmla="*/ 2815119 h 2815119"/>
              <a:gd name="connsiteX4" fmla="*/ 1469204 w 1469204"/>
              <a:gd name="connsiteY4" fmla="*/ 2815119 h 2815119"/>
              <a:gd name="connsiteX5" fmla="*/ 1469204 w 1469204"/>
              <a:gd name="connsiteY5" fmla="*/ 244872 h 2815119"/>
              <a:gd name="connsiteX6" fmla="*/ 1224332 w 1469204"/>
              <a:gd name="connsiteY6" fmla="*/ 0 h 2815119"/>
              <a:gd name="connsiteX7" fmla="*/ 244872 w 1469204"/>
              <a:gd name="connsiteY7" fmla="*/ 0 h 2815119"/>
              <a:gd name="connsiteX8" fmla="*/ 0 w 1469204"/>
              <a:gd name="connsiteY8" fmla="*/ 244872 h 281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204" h="2815119">
                <a:moveTo>
                  <a:pt x="0" y="2815119"/>
                </a:moveTo>
                <a:lnTo>
                  <a:pt x="287676" y="2815119"/>
                </a:lnTo>
                <a:cubicBezTo>
                  <a:pt x="287676" y="2565451"/>
                  <a:pt x="487772" y="2363056"/>
                  <a:pt x="734602" y="2363056"/>
                </a:cubicBezTo>
                <a:cubicBezTo>
                  <a:pt x="981432" y="2363056"/>
                  <a:pt x="1181528" y="2565451"/>
                  <a:pt x="1181528" y="2815119"/>
                </a:cubicBezTo>
                <a:lnTo>
                  <a:pt x="1469204" y="2815119"/>
                </a:lnTo>
                <a:lnTo>
                  <a:pt x="1469204" y="244872"/>
                </a:lnTo>
                <a:cubicBezTo>
                  <a:pt x="1469204" y="109633"/>
                  <a:pt x="1359571" y="0"/>
                  <a:pt x="1224332" y="0"/>
                </a:cubicBezTo>
                <a:lnTo>
                  <a:pt x="244872" y="0"/>
                </a:lnTo>
                <a:cubicBezTo>
                  <a:pt x="109633" y="0"/>
                  <a:pt x="0" y="109633"/>
                  <a:pt x="0" y="2448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 err="1" smtClean="0"/>
              <a:t>ppppppppppPrduction</a:t>
            </a:r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6613131" y="1684962"/>
            <a:ext cx="1602768" cy="1294544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11" name="Freeform 10"/>
          <p:cNvSpPr/>
          <p:nvPr/>
        </p:nvSpPr>
        <p:spPr>
          <a:xfrm flipV="1">
            <a:off x="6613131" y="2373328"/>
            <a:ext cx="1602768" cy="3524037"/>
          </a:xfrm>
          <a:custGeom>
            <a:avLst/>
            <a:gdLst>
              <a:gd name="connsiteX0" fmla="*/ 0 w 1469204"/>
              <a:gd name="connsiteY0" fmla="*/ 2815119 h 2815119"/>
              <a:gd name="connsiteX1" fmla="*/ 287676 w 1469204"/>
              <a:gd name="connsiteY1" fmla="*/ 2815119 h 2815119"/>
              <a:gd name="connsiteX2" fmla="*/ 734602 w 1469204"/>
              <a:gd name="connsiteY2" fmla="*/ 2363056 h 2815119"/>
              <a:gd name="connsiteX3" fmla="*/ 1181528 w 1469204"/>
              <a:gd name="connsiteY3" fmla="*/ 2815119 h 2815119"/>
              <a:gd name="connsiteX4" fmla="*/ 1469204 w 1469204"/>
              <a:gd name="connsiteY4" fmla="*/ 2815119 h 2815119"/>
              <a:gd name="connsiteX5" fmla="*/ 1469204 w 1469204"/>
              <a:gd name="connsiteY5" fmla="*/ 244872 h 2815119"/>
              <a:gd name="connsiteX6" fmla="*/ 1224332 w 1469204"/>
              <a:gd name="connsiteY6" fmla="*/ 0 h 2815119"/>
              <a:gd name="connsiteX7" fmla="*/ 244872 w 1469204"/>
              <a:gd name="connsiteY7" fmla="*/ 0 h 2815119"/>
              <a:gd name="connsiteX8" fmla="*/ 0 w 1469204"/>
              <a:gd name="connsiteY8" fmla="*/ 244872 h 281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204" h="2815119">
                <a:moveTo>
                  <a:pt x="0" y="2815119"/>
                </a:moveTo>
                <a:lnTo>
                  <a:pt x="287676" y="2815119"/>
                </a:lnTo>
                <a:cubicBezTo>
                  <a:pt x="287676" y="2565451"/>
                  <a:pt x="487772" y="2363056"/>
                  <a:pt x="734602" y="2363056"/>
                </a:cubicBezTo>
                <a:cubicBezTo>
                  <a:pt x="981432" y="2363056"/>
                  <a:pt x="1181528" y="2565451"/>
                  <a:pt x="1181528" y="2815119"/>
                </a:cubicBezTo>
                <a:lnTo>
                  <a:pt x="1469204" y="2815119"/>
                </a:lnTo>
                <a:lnTo>
                  <a:pt x="1469204" y="244872"/>
                </a:lnTo>
                <a:cubicBezTo>
                  <a:pt x="1469204" y="109633"/>
                  <a:pt x="1359571" y="0"/>
                  <a:pt x="1224332" y="0"/>
                </a:cubicBezTo>
                <a:lnTo>
                  <a:pt x="244872" y="0"/>
                </a:lnTo>
                <a:cubicBezTo>
                  <a:pt x="109633" y="0"/>
                  <a:pt x="0" y="109633"/>
                  <a:pt x="0" y="2448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SUSU</a:t>
            </a:r>
            <a:endParaRPr lang="en-US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8779265" y="1684962"/>
            <a:ext cx="1602768" cy="1294544"/>
          </a:xfrm>
          <a:prstGeom prst="round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13" name="Freeform 12"/>
          <p:cNvSpPr/>
          <p:nvPr/>
        </p:nvSpPr>
        <p:spPr>
          <a:xfrm flipV="1">
            <a:off x="8779265" y="2373328"/>
            <a:ext cx="1602768" cy="3524037"/>
          </a:xfrm>
          <a:custGeom>
            <a:avLst/>
            <a:gdLst>
              <a:gd name="connsiteX0" fmla="*/ 0 w 1469204"/>
              <a:gd name="connsiteY0" fmla="*/ 2815119 h 2815119"/>
              <a:gd name="connsiteX1" fmla="*/ 287676 w 1469204"/>
              <a:gd name="connsiteY1" fmla="*/ 2815119 h 2815119"/>
              <a:gd name="connsiteX2" fmla="*/ 734602 w 1469204"/>
              <a:gd name="connsiteY2" fmla="*/ 2363056 h 2815119"/>
              <a:gd name="connsiteX3" fmla="*/ 1181528 w 1469204"/>
              <a:gd name="connsiteY3" fmla="*/ 2815119 h 2815119"/>
              <a:gd name="connsiteX4" fmla="*/ 1469204 w 1469204"/>
              <a:gd name="connsiteY4" fmla="*/ 2815119 h 2815119"/>
              <a:gd name="connsiteX5" fmla="*/ 1469204 w 1469204"/>
              <a:gd name="connsiteY5" fmla="*/ 244872 h 2815119"/>
              <a:gd name="connsiteX6" fmla="*/ 1224332 w 1469204"/>
              <a:gd name="connsiteY6" fmla="*/ 0 h 2815119"/>
              <a:gd name="connsiteX7" fmla="*/ 244872 w 1469204"/>
              <a:gd name="connsiteY7" fmla="*/ 0 h 2815119"/>
              <a:gd name="connsiteX8" fmla="*/ 0 w 1469204"/>
              <a:gd name="connsiteY8" fmla="*/ 244872 h 281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9204" h="2815119">
                <a:moveTo>
                  <a:pt x="0" y="2815119"/>
                </a:moveTo>
                <a:lnTo>
                  <a:pt x="287676" y="2815119"/>
                </a:lnTo>
                <a:cubicBezTo>
                  <a:pt x="287676" y="2565451"/>
                  <a:pt x="487772" y="2363056"/>
                  <a:pt x="734602" y="2363056"/>
                </a:cubicBezTo>
                <a:cubicBezTo>
                  <a:pt x="981432" y="2363056"/>
                  <a:pt x="1181528" y="2565451"/>
                  <a:pt x="1181528" y="2815119"/>
                </a:cubicBezTo>
                <a:lnTo>
                  <a:pt x="1469204" y="2815119"/>
                </a:lnTo>
                <a:lnTo>
                  <a:pt x="1469204" y="244872"/>
                </a:lnTo>
                <a:cubicBezTo>
                  <a:pt x="1469204" y="109633"/>
                  <a:pt x="1359571" y="0"/>
                  <a:pt x="1224332" y="0"/>
                </a:cubicBezTo>
                <a:lnTo>
                  <a:pt x="244872" y="0"/>
                </a:lnTo>
                <a:cubicBezTo>
                  <a:pt x="109633" y="0"/>
                  <a:pt x="0" y="109633"/>
                  <a:pt x="0" y="2448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SUSU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30184" y="3719847"/>
            <a:ext cx="1140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Supply</a:t>
            </a:r>
          </a:p>
          <a:p>
            <a:r>
              <a:rPr lang="en-US" sz="2400" b="1" dirty="0" smtClean="0"/>
              <a:t>Chain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16520" y="3838270"/>
            <a:ext cx="143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Production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13131" y="3513762"/>
            <a:ext cx="1524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Distribution and Inventory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79265" y="3308278"/>
            <a:ext cx="15154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b="1" dirty="0" smtClean="0"/>
              <a:t>mplements </a:t>
            </a:r>
            <a:r>
              <a:rPr lang="en-US" sz="2000" b="1" dirty="0"/>
              <a:t>efficient </a:t>
            </a:r>
            <a:r>
              <a:rPr lang="en-US" sz="2000" b="1" dirty="0" smtClean="0"/>
              <a:t>utilization </a:t>
            </a:r>
            <a:r>
              <a:rPr lang="en-US" sz="2000" b="1" dirty="0"/>
              <a:t>of given resources</a:t>
            </a:r>
          </a:p>
        </p:txBody>
      </p:sp>
      <p:sp>
        <p:nvSpPr>
          <p:cNvPr id="21" name="Action Button: Forward or Next 20">
            <a:hlinkClick r:id="" action="ppaction://hlinkshowjump?jump=nextslide" highlightClick="1"/>
          </p:cNvPr>
          <p:cNvSpPr/>
          <p:nvPr/>
        </p:nvSpPr>
        <p:spPr>
          <a:xfrm>
            <a:off x="4616520" y="823392"/>
            <a:ext cx="361741" cy="261257"/>
          </a:xfrm>
          <a:prstGeom prst="actionButtonForwardNex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978261" y="723187"/>
            <a:ext cx="35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APPLICATIONS</a:t>
            </a:r>
            <a:endParaRPr lang="en-US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98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Forward or Next 1">
            <a:hlinkClick r:id="" action="ppaction://hlinkshowjump?jump=nextslide" highlightClick="1"/>
          </p:cNvPr>
          <p:cNvSpPr/>
          <p:nvPr/>
        </p:nvSpPr>
        <p:spPr>
          <a:xfrm>
            <a:off x="1919235" y="874207"/>
            <a:ext cx="361741" cy="261257"/>
          </a:xfrm>
          <a:prstGeom prst="actionButtonForwardNex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0976" y="774002"/>
            <a:ext cx="35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CONCLUSION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235" y="1962364"/>
            <a:ext cx="99165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We </a:t>
            </a:r>
            <a:r>
              <a:rPr lang="en-US" sz="3000" dirty="0"/>
              <a:t>consider the bin packing problem.</a:t>
            </a:r>
          </a:p>
          <a:p>
            <a:pPr lvl="2"/>
            <a:r>
              <a:rPr lang="en-US" sz="3000" dirty="0"/>
              <a:t>– For almost all instances, we can obtain its solution</a:t>
            </a:r>
          </a:p>
          <a:p>
            <a:pPr lvl="2"/>
            <a:r>
              <a:rPr lang="en-US" sz="3000" dirty="0"/>
              <a:t>with any approximation factor.</a:t>
            </a:r>
          </a:p>
          <a:p>
            <a:pPr lvl="2"/>
            <a:r>
              <a:rPr lang="en-US" sz="3000" dirty="0"/>
              <a:t>– There is an approx. algorithm to find factor 2 solution.</a:t>
            </a:r>
          </a:p>
          <a:p>
            <a:pPr lvl="2"/>
            <a:r>
              <a:rPr lang="en-US" sz="3000" dirty="0"/>
              <a:t>– It is impossible to find a solution with arbitrary</a:t>
            </a:r>
          </a:p>
          <a:p>
            <a:pPr lvl="2"/>
            <a:r>
              <a:rPr lang="en-US" sz="3000" dirty="0"/>
              <a:t>approximation ratio under P is not equal to NP.</a:t>
            </a:r>
          </a:p>
          <a:p>
            <a:pPr lvl="2"/>
            <a:r>
              <a:rPr lang="en-US" sz="3000" dirty="0"/>
              <a:t>– There is an approx. algorithm with arbitrary</a:t>
            </a:r>
          </a:p>
          <a:p>
            <a:pPr lvl="2"/>
            <a:r>
              <a:rPr lang="en-US" sz="3000" dirty="0"/>
              <a:t>approximation ratio for large size instances.</a:t>
            </a:r>
          </a:p>
        </p:txBody>
      </p:sp>
    </p:spTree>
    <p:extLst>
      <p:ext uri="{BB962C8B-B14F-4D97-AF65-F5344CB8AC3E}">
        <p14:creationId xmlns:p14="http://schemas.microsoft.com/office/powerpoint/2010/main" val="32588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 rot="13611233">
            <a:off x="6679853" y="-1545168"/>
            <a:ext cx="5568593" cy="6618191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93243" y="2527443"/>
            <a:ext cx="4294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t="100000" r="100000"/>
                  </a:path>
                </a:gradFill>
                <a:latin typeface="Bernard MT Condensed" panose="02050806060905020404" pitchFamily="18" charset="0"/>
              </a:rPr>
              <a:t>Thank</a:t>
            </a:r>
          </a:p>
          <a:p>
            <a:r>
              <a:rPr lang="en-US" sz="4800" dirty="0"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t="100000" r="100000"/>
                  </a:path>
                </a:gradFill>
                <a:latin typeface="Bernard MT Condensed" panose="02050806060905020404" pitchFamily="18" charset="0"/>
              </a:rPr>
              <a:t> </a:t>
            </a:r>
            <a:r>
              <a:rPr lang="en-US" sz="4800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path path="circle">
                    <a:fillToRect t="100000" r="100000"/>
                  </a:path>
                </a:gradFill>
                <a:latin typeface="Bernard MT Condensed" panose="02050806060905020404" pitchFamily="18" charset="0"/>
              </a:rPr>
              <a:t>        you…</a:t>
            </a:r>
            <a:endParaRPr lang="en-US" sz="4800" dirty="0">
              <a:gradFill>
                <a:gsLst>
                  <a:gs pos="0">
                    <a:schemeClr val="accent4"/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path path="circle">
                  <a:fillToRect t="100000" r="100000"/>
                </a:path>
              </a:gra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8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" t="2097" r="-187" b="12060"/>
          <a:stretch/>
        </p:blipFill>
        <p:spPr>
          <a:xfrm>
            <a:off x="0" y="3287730"/>
            <a:ext cx="4130211" cy="3570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55" y="3678148"/>
            <a:ext cx="3369924" cy="31798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4818" y="1037690"/>
            <a:ext cx="1010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6 groups of people , of group sizes 3,1,6,4,5 and 2 need to fit onto minibuses with capacity 7 but must stay together with their groups . We can do that by using Bin packing. 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34601" y="1181528"/>
            <a:ext cx="287677" cy="27740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3302" y="1320229"/>
            <a:ext cx="297951" cy="2774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4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19E7ED9F-FDD2-3308-78A0-9F69E2D0264F}"/>
              </a:ext>
            </a:extLst>
          </p:cNvPr>
          <p:cNvSpPr/>
          <p:nvPr/>
        </p:nvSpPr>
        <p:spPr>
          <a:xfrm>
            <a:off x="1294829" y="941252"/>
            <a:ext cx="9511647" cy="4996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381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4002F637-DB6E-15F6-7ECE-172563CDC676}"/>
              </a:ext>
            </a:extLst>
          </p:cNvPr>
          <p:cNvSpPr/>
          <p:nvPr/>
        </p:nvSpPr>
        <p:spPr>
          <a:xfrm>
            <a:off x="1483048" y="1056825"/>
            <a:ext cx="9024936" cy="249368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EA19DEB0-06E8-77F1-5123-422F5366C208}"/>
              </a:ext>
            </a:extLst>
          </p:cNvPr>
          <p:cNvGrpSpPr/>
          <p:nvPr/>
        </p:nvGrpSpPr>
        <p:grpSpPr>
          <a:xfrm>
            <a:off x="2090267" y="937687"/>
            <a:ext cx="2194560" cy="5125572"/>
            <a:chOff x="2190750" y="505608"/>
            <a:chExt cx="2194560" cy="5125572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6F610995-252B-9817-4969-2EA9A954F2FD}"/>
                </a:ext>
              </a:extLst>
            </p:cNvPr>
            <p:cNvSpPr/>
            <p:nvPr/>
          </p:nvSpPr>
          <p:spPr>
            <a:xfrm>
              <a:off x="2190750" y="3436620"/>
              <a:ext cx="2194560" cy="2194560"/>
            </a:xfrm>
            <a:custGeom>
              <a:avLst/>
              <a:gdLst>
                <a:gd name="connsiteX0" fmla="*/ 1097280 w 2194560"/>
                <a:gd name="connsiteY0" fmla="*/ 76199 h 2194560"/>
                <a:gd name="connsiteX1" fmla="*/ 987742 w 2194560"/>
                <a:gd name="connsiteY1" fmla="*/ 185737 h 2194560"/>
                <a:gd name="connsiteX2" fmla="*/ 1097280 w 2194560"/>
                <a:gd name="connsiteY2" fmla="*/ 295275 h 2194560"/>
                <a:gd name="connsiteX3" fmla="*/ 1206818 w 2194560"/>
                <a:gd name="connsiteY3" fmla="*/ 185737 h 2194560"/>
                <a:gd name="connsiteX4" fmla="*/ 1097280 w 2194560"/>
                <a:gd name="connsiteY4" fmla="*/ 76199 h 2194560"/>
                <a:gd name="connsiteX5" fmla="*/ 1097280 w 2194560"/>
                <a:gd name="connsiteY5" fmla="*/ 0 h 2194560"/>
                <a:gd name="connsiteX6" fmla="*/ 2194560 w 2194560"/>
                <a:gd name="connsiteY6" fmla="*/ 1097280 h 2194560"/>
                <a:gd name="connsiteX7" fmla="*/ 1097280 w 2194560"/>
                <a:gd name="connsiteY7" fmla="*/ 2194560 h 2194560"/>
                <a:gd name="connsiteX8" fmla="*/ 0 w 2194560"/>
                <a:gd name="connsiteY8" fmla="*/ 1097280 h 2194560"/>
                <a:gd name="connsiteX9" fmla="*/ 1097280 w 2194560"/>
                <a:gd name="connsiteY9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4560" h="2194560">
                  <a:moveTo>
                    <a:pt x="1097280" y="76199"/>
                  </a:moveTo>
                  <a:cubicBezTo>
                    <a:pt x="1036784" y="76199"/>
                    <a:pt x="987742" y="125241"/>
                    <a:pt x="987742" y="185737"/>
                  </a:cubicBezTo>
                  <a:cubicBezTo>
                    <a:pt x="987742" y="246233"/>
                    <a:pt x="1036784" y="295275"/>
                    <a:pt x="1097280" y="295275"/>
                  </a:cubicBezTo>
                  <a:cubicBezTo>
                    <a:pt x="1157776" y="295275"/>
                    <a:pt x="1206818" y="246233"/>
                    <a:pt x="1206818" y="185737"/>
                  </a:cubicBezTo>
                  <a:cubicBezTo>
                    <a:pt x="1206818" y="125241"/>
                    <a:pt x="1157776" y="76199"/>
                    <a:pt x="1097280" y="76199"/>
                  </a:cubicBezTo>
                  <a:close/>
                  <a:moveTo>
                    <a:pt x="1097280" y="0"/>
                  </a:moveTo>
                  <a:cubicBezTo>
                    <a:pt x="1703291" y="0"/>
                    <a:pt x="2194560" y="491269"/>
                    <a:pt x="2194560" y="1097280"/>
                  </a:cubicBezTo>
                  <a:cubicBezTo>
                    <a:pt x="2194560" y="1703291"/>
                    <a:pt x="1703291" y="2194560"/>
                    <a:pt x="1097280" y="2194560"/>
                  </a:cubicBezTo>
                  <a:cubicBezTo>
                    <a:pt x="491269" y="2194560"/>
                    <a:pt x="0" y="1703291"/>
                    <a:pt x="0" y="1097280"/>
                  </a:cubicBezTo>
                  <a:cubicBezTo>
                    <a:pt x="0" y="491269"/>
                    <a:pt x="491269" y="0"/>
                    <a:pt x="1097280" y="0"/>
                  </a:cubicBezTo>
                  <a:close/>
                </a:path>
              </a:pathLst>
            </a:custGeom>
            <a:gradFill>
              <a:gsLst>
                <a:gs pos="0">
                  <a:srgbClr val="92D050">
                    <a:alpha val="50000"/>
                  </a:srgbClr>
                </a:gs>
                <a:gs pos="54000">
                  <a:srgbClr val="008000">
                    <a:alpha val="75000"/>
                  </a:srgbClr>
                </a:gs>
              </a:gsLst>
              <a:lin ang="5400000" scaled="1"/>
            </a:gradFill>
            <a:ln>
              <a:gradFill>
                <a:gsLst>
                  <a:gs pos="0">
                    <a:srgbClr val="009900"/>
                  </a:gs>
                  <a:gs pos="100000">
                    <a:schemeClr val="bg1"/>
                  </a:gs>
                </a:gsLst>
                <a:lin ang="10200000" scaled="0"/>
              </a:gradFill>
            </a:ln>
            <a:effectLst>
              <a:reflection blurRad="6350" stA="50000" endA="3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D538D36-35D0-5115-3CAD-63AFC84EF92F}"/>
                </a:ext>
              </a:extLst>
            </p:cNvPr>
            <p:cNvSpPr/>
            <p:nvPr/>
          </p:nvSpPr>
          <p:spPr>
            <a:xfrm>
              <a:off x="3048001" y="505608"/>
              <a:ext cx="485774" cy="4615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A97C5B83-0E51-CB55-DC5C-4B5B5F0D9D92}"/>
                </a:ext>
              </a:extLst>
            </p:cNvPr>
            <p:cNvSpPr/>
            <p:nvPr/>
          </p:nvSpPr>
          <p:spPr>
            <a:xfrm>
              <a:off x="3095382" y="560444"/>
              <a:ext cx="385295" cy="351875"/>
            </a:xfrm>
            <a:prstGeom prst="ellipse">
              <a:avLst/>
            </a:prstGeom>
            <a:gradFill>
              <a:gsLst>
                <a:gs pos="0">
                  <a:srgbClr val="92D050">
                    <a:alpha val="50000"/>
                  </a:srgbClr>
                </a:gs>
                <a:gs pos="54000">
                  <a:srgbClr val="008000">
                    <a:alpha val="75000"/>
                  </a:srgbClr>
                </a:gs>
              </a:gsLst>
              <a:lin ang="5400000" scaled="1"/>
            </a:gradFill>
            <a:ln>
              <a:gradFill>
                <a:gsLst>
                  <a:gs pos="0">
                    <a:srgbClr val="009900"/>
                  </a:gs>
                  <a:gs pos="100000">
                    <a:schemeClr val="bg1"/>
                  </a:gs>
                </a:gsLst>
                <a:lin ang="102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F883BC0D-B9EE-41AE-D6AD-5FD01760A86A}"/>
                </a:ext>
              </a:extLst>
            </p:cNvPr>
            <p:cNvCxnSpPr>
              <a:cxnSpLocks/>
              <a:stCxn id="15" idx="4"/>
              <a:endCxn id="9" idx="5"/>
            </p:cNvCxnSpPr>
            <p:nvPr/>
          </p:nvCxnSpPr>
          <p:spPr>
            <a:xfrm>
              <a:off x="3288030" y="912319"/>
              <a:ext cx="0" cy="25243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250D40D-3514-5B1D-2547-D3505B1B6E69}"/>
                </a:ext>
              </a:extLst>
            </p:cNvPr>
            <p:cNvSpPr/>
            <p:nvPr/>
          </p:nvSpPr>
          <p:spPr>
            <a:xfrm>
              <a:off x="3288030" y="3436620"/>
              <a:ext cx="123829" cy="148590"/>
            </a:xfrm>
            <a:custGeom>
              <a:avLst/>
              <a:gdLst>
                <a:gd name="connsiteX0" fmla="*/ 7620 w 123829"/>
                <a:gd name="connsiteY0" fmla="*/ 0 h 148590"/>
                <a:gd name="connsiteX1" fmla="*/ 110490 w 123829"/>
                <a:gd name="connsiteY1" fmla="*/ 76200 h 148590"/>
                <a:gd name="connsiteX2" fmla="*/ 110490 w 123829"/>
                <a:gd name="connsiteY2" fmla="*/ 118110 h 148590"/>
                <a:gd name="connsiteX3" fmla="*/ 0 w 123829"/>
                <a:gd name="connsiteY3" fmla="*/ 140970 h 148590"/>
                <a:gd name="connsiteX4" fmla="*/ 0 w 123829"/>
                <a:gd name="connsiteY4" fmla="*/ 140970 h 148590"/>
                <a:gd name="connsiteX5" fmla="*/ 15240 w 123829"/>
                <a:gd name="connsiteY5" fmla="*/ 144780 h 148590"/>
                <a:gd name="connsiteX6" fmla="*/ 3810 w 123829"/>
                <a:gd name="connsiteY6" fmla="*/ 148590 h 14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9" h="148590">
                  <a:moveTo>
                    <a:pt x="7620" y="0"/>
                  </a:moveTo>
                  <a:cubicBezTo>
                    <a:pt x="50482" y="28257"/>
                    <a:pt x="93345" y="56515"/>
                    <a:pt x="110490" y="76200"/>
                  </a:cubicBezTo>
                  <a:cubicBezTo>
                    <a:pt x="127635" y="95885"/>
                    <a:pt x="128905" y="107315"/>
                    <a:pt x="110490" y="118110"/>
                  </a:cubicBezTo>
                  <a:cubicBezTo>
                    <a:pt x="92075" y="128905"/>
                    <a:pt x="0" y="140970"/>
                    <a:pt x="0" y="140970"/>
                  </a:cubicBezTo>
                  <a:lnTo>
                    <a:pt x="0" y="140970"/>
                  </a:lnTo>
                  <a:cubicBezTo>
                    <a:pt x="2540" y="141605"/>
                    <a:pt x="14605" y="143510"/>
                    <a:pt x="15240" y="144780"/>
                  </a:cubicBezTo>
                  <a:cubicBezTo>
                    <a:pt x="15875" y="146050"/>
                    <a:pt x="9842" y="147320"/>
                    <a:pt x="3810" y="1485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4F9BBBA4-49EF-1D77-639A-F3728BF5B103}"/>
                </a:ext>
              </a:extLst>
            </p:cNvPr>
            <p:cNvSpPr txBox="1"/>
            <p:nvPr/>
          </p:nvSpPr>
          <p:spPr>
            <a:xfrm>
              <a:off x="2410943" y="4189251"/>
              <a:ext cx="1754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Lower Bound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Algorithm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D8C6D662-E4D1-DA93-76B8-23BE65B5230B}"/>
              </a:ext>
            </a:extLst>
          </p:cNvPr>
          <p:cNvGrpSpPr/>
          <p:nvPr/>
        </p:nvGrpSpPr>
        <p:grpSpPr>
          <a:xfrm>
            <a:off x="4201244" y="958088"/>
            <a:ext cx="2194560" cy="4335551"/>
            <a:chOff x="4301727" y="526009"/>
            <a:chExt cx="2194560" cy="4335551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320AF708-9C22-F664-4AF1-1A63A1BB817F}"/>
                </a:ext>
              </a:extLst>
            </p:cNvPr>
            <p:cNvSpPr/>
            <p:nvPr/>
          </p:nvSpPr>
          <p:spPr>
            <a:xfrm>
              <a:off x="4301727" y="2667000"/>
              <a:ext cx="2194560" cy="2194560"/>
            </a:xfrm>
            <a:custGeom>
              <a:avLst/>
              <a:gdLst>
                <a:gd name="connsiteX0" fmla="*/ 1097280 w 2194560"/>
                <a:gd name="connsiteY0" fmla="*/ 76199 h 2194560"/>
                <a:gd name="connsiteX1" fmla="*/ 987742 w 2194560"/>
                <a:gd name="connsiteY1" fmla="*/ 185737 h 2194560"/>
                <a:gd name="connsiteX2" fmla="*/ 1097280 w 2194560"/>
                <a:gd name="connsiteY2" fmla="*/ 295275 h 2194560"/>
                <a:gd name="connsiteX3" fmla="*/ 1206818 w 2194560"/>
                <a:gd name="connsiteY3" fmla="*/ 185737 h 2194560"/>
                <a:gd name="connsiteX4" fmla="*/ 1097280 w 2194560"/>
                <a:gd name="connsiteY4" fmla="*/ 76199 h 2194560"/>
                <a:gd name="connsiteX5" fmla="*/ 1097280 w 2194560"/>
                <a:gd name="connsiteY5" fmla="*/ 0 h 2194560"/>
                <a:gd name="connsiteX6" fmla="*/ 2194560 w 2194560"/>
                <a:gd name="connsiteY6" fmla="*/ 1097280 h 2194560"/>
                <a:gd name="connsiteX7" fmla="*/ 1097280 w 2194560"/>
                <a:gd name="connsiteY7" fmla="*/ 2194560 h 2194560"/>
                <a:gd name="connsiteX8" fmla="*/ 0 w 2194560"/>
                <a:gd name="connsiteY8" fmla="*/ 1097280 h 2194560"/>
                <a:gd name="connsiteX9" fmla="*/ 1097280 w 2194560"/>
                <a:gd name="connsiteY9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4560" h="2194560">
                  <a:moveTo>
                    <a:pt x="1097280" y="76199"/>
                  </a:moveTo>
                  <a:cubicBezTo>
                    <a:pt x="1036784" y="76199"/>
                    <a:pt x="987742" y="125241"/>
                    <a:pt x="987742" y="185737"/>
                  </a:cubicBezTo>
                  <a:cubicBezTo>
                    <a:pt x="987742" y="246233"/>
                    <a:pt x="1036784" y="295275"/>
                    <a:pt x="1097280" y="295275"/>
                  </a:cubicBezTo>
                  <a:cubicBezTo>
                    <a:pt x="1157776" y="295275"/>
                    <a:pt x="1206818" y="246233"/>
                    <a:pt x="1206818" y="185737"/>
                  </a:cubicBezTo>
                  <a:cubicBezTo>
                    <a:pt x="1206818" y="125241"/>
                    <a:pt x="1157776" y="76199"/>
                    <a:pt x="1097280" y="76199"/>
                  </a:cubicBezTo>
                  <a:close/>
                  <a:moveTo>
                    <a:pt x="1097280" y="0"/>
                  </a:moveTo>
                  <a:cubicBezTo>
                    <a:pt x="1703291" y="0"/>
                    <a:pt x="2194560" y="491269"/>
                    <a:pt x="2194560" y="1097280"/>
                  </a:cubicBezTo>
                  <a:cubicBezTo>
                    <a:pt x="2194560" y="1703291"/>
                    <a:pt x="1703291" y="2194560"/>
                    <a:pt x="1097280" y="2194560"/>
                  </a:cubicBezTo>
                  <a:cubicBezTo>
                    <a:pt x="491269" y="2194560"/>
                    <a:pt x="0" y="1703291"/>
                    <a:pt x="0" y="1097280"/>
                  </a:cubicBezTo>
                  <a:cubicBezTo>
                    <a:pt x="0" y="491269"/>
                    <a:pt x="491269" y="0"/>
                    <a:pt x="1097280" y="0"/>
                  </a:cubicBezTo>
                  <a:close/>
                </a:path>
              </a:pathLst>
            </a:custGeom>
            <a:gradFill>
              <a:gsLst>
                <a:gs pos="54000">
                  <a:srgbClr val="FFC000">
                    <a:alpha val="70000"/>
                  </a:srgbClr>
                </a:gs>
                <a:gs pos="97000">
                  <a:srgbClr val="FFFFCC"/>
                </a:gs>
              </a:gsLst>
              <a:lin ang="5400000" scaled="1"/>
            </a:gradFill>
            <a:ln>
              <a:gradFill>
                <a:gsLst>
                  <a:gs pos="0">
                    <a:srgbClr val="FFC000"/>
                  </a:gs>
                  <a:gs pos="98000">
                    <a:schemeClr val="bg1"/>
                  </a:gs>
                </a:gsLst>
                <a:lin ang="18600000" scaled="0"/>
              </a:gradFill>
            </a:ln>
            <a:effectLst>
              <a:reflection blurRad="6350" stA="50000" endA="3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785B789-E381-6D3B-6CCD-EF0E3B4D3885}"/>
                </a:ext>
              </a:extLst>
            </p:cNvPr>
            <p:cNvSpPr/>
            <p:nvPr/>
          </p:nvSpPr>
          <p:spPr>
            <a:xfrm>
              <a:off x="5178979" y="526009"/>
              <a:ext cx="485774" cy="4615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2CFA5ECA-4153-C529-7594-048BBC6A399D}"/>
                </a:ext>
              </a:extLst>
            </p:cNvPr>
            <p:cNvSpPr/>
            <p:nvPr/>
          </p:nvSpPr>
          <p:spPr>
            <a:xfrm>
              <a:off x="5229218" y="580845"/>
              <a:ext cx="385295" cy="351875"/>
            </a:xfrm>
            <a:prstGeom prst="ellipse">
              <a:avLst/>
            </a:prstGeom>
            <a:gradFill>
              <a:gsLst>
                <a:gs pos="54000">
                  <a:srgbClr val="FFC000">
                    <a:alpha val="70000"/>
                  </a:srgbClr>
                </a:gs>
                <a:gs pos="97000">
                  <a:srgbClr val="FFFFCC"/>
                </a:gs>
              </a:gsLst>
              <a:lin ang="5400000" scaled="1"/>
            </a:gradFill>
            <a:ln>
              <a:gradFill>
                <a:gsLst>
                  <a:gs pos="0">
                    <a:srgbClr val="FFC000"/>
                  </a:gs>
                  <a:gs pos="98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DE4BB0D1-1B40-F46E-F6FC-E1BF6496B61A}"/>
                </a:ext>
              </a:extLst>
            </p:cNvPr>
            <p:cNvSpPr/>
            <p:nvPr/>
          </p:nvSpPr>
          <p:spPr>
            <a:xfrm>
              <a:off x="5337092" y="2667000"/>
              <a:ext cx="123829" cy="148590"/>
            </a:xfrm>
            <a:custGeom>
              <a:avLst/>
              <a:gdLst>
                <a:gd name="connsiteX0" fmla="*/ 7620 w 123829"/>
                <a:gd name="connsiteY0" fmla="*/ 0 h 148590"/>
                <a:gd name="connsiteX1" fmla="*/ 110490 w 123829"/>
                <a:gd name="connsiteY1" fmla="*/ 76200 h 148590"/>
                <a:gd name="connsiteX2" fmla="*/ 110490 w 123829"/>
                <a:gd name="connsiteY2" fmla="*/ 118110 h 148590"/>
                <a:gd name="connsiteX3" fmla="*/ 0 w 123829"/>
                <a:gd name="connsiteY3" fmla="*/ 140970 h 148590"/>
                <a:gd name="connsiteX4" fmla="*/ 0 w 123829"/>
                <a:gd name="connsiteY4" fmla="*/ 140970 h 148590"/>
                <a:gd name="connsiteX5" fmla="*/ 15240 w 123829"/>
                <a:gd name="connsiteY5" fmla="*/ 144780 h 148590"/>
                <a:gd name="connsiteX6" fmla="*/ 3810 w 123829"/>
                <a:gd name="connsiteY6" fmla="*/ 148590 h 14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9" h="148590">
                  <a:moveTo>
                    <a:pt x="7620" y="0"/>
                  </a:moveTo>
                  <a:cubicBezTo>
                    <a:pt x="50482" y="28257"/>
                    <a:pt x="93345" y="56515"/>
                    <a:pt x="110490" y="76200"/>
                  </a:cubicBezTo>
                  <a:cubicBezTo>
                    <a:pt x="127635" y="95885"/>
                    <a:pt x="128905" y="107315"/>
                    <a:pt x="110490" y="118110"/>
                  </a:cubicBezTo>
                  <a:cubicBezTo>
                    <a:pt x="92075" y="128905"/>
                    <a:pt x="0" y="140970"/>
                    <a:pt x="0" y="140970"/>
                  </a:cubicBezTo>
                  <a:lnTo>
                    <a:pt x="0" y="140970"/>
                  </a:lnTo>
                  <a:cubicBezTo>
                    <a:pt x="2540" y="141605"/>
                    <a:pt x="14605" y="143510"/>
                    <a:pt x="15240" y="144780"/>
                  </a:cubicBezTo>
                  <a:cubicBezTo>
                    <a:pt x="15875" y="146050"/>
                    <a:pt x="9842" y="147320"/>
                    <a:pt x="3810" y="1485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07EABD0-4C5A-7AE7-DF86-F8D5304F51C4}"/>
                </a:ext>
              </a:extLst>
            </p:cNvPr>
            <p:cNvCxnSpPr>
              <a:stCxn id="16" idx="4"/>
              <a:endCxn id="11" idx="5"/>
            </p:cNvCxnSpPr>
            <p:nvPr/>
          </p:nvCxnSpPr>
          <p:spPr>
            <a:xfrm flipH="1">
              <a:off x="5399007" y="987555"/>
              <a:ext cx="22859" cy="167944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DDB0BF57-1936-19BB-4C02-777932CB2EBB}"/>
                </a:ext>
              </a:extLst>
            </p:cNvPr>
            <p:cNvSpPr txBox="1"/>
            <p:nvPr/>
          </p:nvSpPr>
          <p:spPr>
            <a:xfrm>
              <a:off x="4695976" y="3467100"/>
              <a:ext cx="145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First Fit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Algorithm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DDAC83EF-531D-EC9C-61C3-421CDD74E8B6}"/>
              </a:ext>
            </a:extLst>
          </p:cNvPr>
          <p:cNvGrpSpPr/>
          <p:nvPr/>
        </p:nvGrpSpPr>
        <p:grpSpPr>
          <a:xfrm>
            <a:off x="6131486" y="937092"/>
            <a:ext cx="2194560" cy="5156647"/>
            <a:chOff x="6231969" y="505013"/>
            <a:chExt cx="2194560" cy="515664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8D7A585C-BC45-D1A5-7086-2785E7CC62BD}"/>
                </a:ext>
              </a:extLst>
            </p:cNvPr>
            <p:cNvSpPr/>
            <p:nvPr/>
          </p:nvSpPr>
          <p:spPr>
            <a:xfrm>
              <a:off x="6231969" y="3467100"/>
              <a:ext cx="2194560" cy="2194560"/>
            </a:xfrm>
            <a:custGeom>
              <a:avLst/>
              <a:gdLst>
                <a:gd name="connsiteX0" fmla="*/ 1097280 w 2194560"/>
                <a:gd name="connsiteY0" fmla="*/ 76199 h 2194560"/>
                <a:gd name="connsiteX1" fmla="*/ 987742 w 2194560"/>
                <a:gd name="connsiteY1" fmla="*/ 185737 h 2194560"/>
                <a:gd name="connsiteX2" fmla="*/ 1097280 w 2194560"/>
                <a:gd name="connsiteY2" fmla="*/ 295275 h 2194560"/>
                <a:gd name="connsiteX3" fmla="*/ 1206818 w 2194560"/>
                <a:gd name="connsiteY3" fmla="*/ 185737 h 2194560"/>
                <a:gd name="connsiteX4" fmla="*/ 1097280 w 2194560"/>
                <a:gd name="connsiteY4" fmla="*/ 76199 h 2194560"/>
                <a:gd name="connsiteX5" fmla="*/ 1097280 w 2194560"/>
                <a:gd name="connsiteY5" fmla="*/ 0 h 2194560"/>
                <a:gd name="connsiteX6" fmla="*/ 2194560 w 2194560"/>
                <a:gd name="connsiteY6" fmla="*/ 1097280 h 2194560"/>
                <a:gd name="connsiteX7" fmla="*/ 1097280 w 2194560"/>
                <a:gd name="connsiteY7" fmla="*/ 2194560 h 2194560"/>
                <a:gd name="connsiteX8" fmla="*/ 0 w 2194560"/>
                <a:gd name="connsiteY8" fmla="*/ 1097280 h 2194560"/>
                <a:gd name="connsiteX9" fmla="*/ 1097280 w 2194560"/>
                <a:gd name="connsiteY9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4560" h="2194560">
                  <a:moveTo>
                    <a:pt x="1097280" y="76199"/>
                  </a:moveTo>
                  <a:cubicBezTo>
                    <a:pt x="1036784" y="76199"/>
                    <a:pt x="987742" y="125241"/>
                    <a:pt x="987742" y="185737"/>
                  </a:cubicBezTo>
                  <a:cubicBezTo>
                    <a:pt x="987742" y="246233"/>
                    <a:pt x="1036784" y="295275"/>
                    <a:pt x="1097280" y="295275"/>
                  </a:cubicBezTo>
                  <a:cubicBezTo>
                    <a:pt x="1157776" y="295275"/>
                    <a:pt x="1206818" y="246233"/>
                    <a:pt x="1206818" y="185737"/>
                  </a:cubicBezTo>
                  <a:cubicBezTo>
                    <a:pt x="1206818" y="125241"/>
                    <a:pt x="1157776" y="76199"/>
                    <a:pt x="1097280" y="76199"/>
                  </a:cubicBezTo>
                  <a:close/>
                  <a:moveTo>
                    <a:pt x="1097280" y="0"/>
                  </a:moveTo>
                  <a:cubicBezTo>
                    <a:pt x="1703291" y="0"/>
                    <a:pt x="2194560" y="491269"/>
                    <a:pt x="2194560" y="1097280"/>
                  </a:cubicBezTo>
                  <a:cubicBezTo>
                    <a:pt x="2194560" y="1703291"/>
                    <a:pt x="1703291" y="2194560"/>
                    <a:pt x="1097280" y="2194560"/>
                  </a:cubicBezTo>
                  <a:cubicBezTo>
                    <a:pt x="491269" y="2194560"/>
                    <a:pt x="0" y="1703291"/>
                    <a:pt x="0" y="1097280"/>
                  </a:cubicBezTo>
                  <a:cubicBezTo>
                    <a:pt x="0" y="491269"/>
                    <a:pt x="491269" y="0"/>
                    <a:pt x="1097280" y="0"/>
                  </a:cubicBezTo>
                  <a:close/>
                </a:path>
              </a:pathLst>
            </a:custGeom>
            <a:gradFill>
              <a:gsLst>
                <a:gs pos="43000">
                  <a:srgbClr val="7030A0">
                    <a:alpha val="70000"/>
                  </a:srgbClr>
                </a:gs>
                <a:gs pos="97000">
                  <a:schemeClr val="bg1"/>
                </a:gs>
              </a:gsLst>
              <a:lin ang="5400000" scaled="1"/>
            </a:gradFill>
            <a:ln>
              <a:gradFill>
                <a:gsLst>
                  <a:gs pos="0">
                    <a:srgbClr val="FFC000"/>
                  </a:gs>
                  <a:gs pos="98000">
                    <a:schemeClr val="bg1"/>
                  </a:gs>
                </a:gsLst>
                <a:lin ang="18600000" scaled="0"/>
              </a:gradFill>
            </a:ln>
            <a:effectLst>
              <a:reflection blurRad="6350" stA="50000" endA="3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B1C3D399-11AB-EC97-86EE-10B22288A0DD}"/>
                </a:ext>
              </a:extLst>
            </p:cNvPr>
            <p:cNvSpPr/>
            <p:nvPr/>
          </p:nvSpPr>
          <p:spPr>
            <a:xfrm>
              <a:off x="7143751" y="505013"/>
              <a:ext cx="485774" cy="4615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CCDACE7D-3440-9B23-C5FF-68E71CB31CC0}"/>
                </a:ext>
              </a:extLst>
            </p:cNvPr>
            <p:cNvSpPr/>
            <p:nvPr/>
          </p:nvSpPr>
          <p:spPr>
            <a:xfrm>
              <a:off x="7193990" y="560444"/>
              <a:ext cx="385295" cy="351875"/>
            </a:xfrm>
            <a:prstGeom prst="ellipse">
              <a:avLst/>
            </a:prstGeom>
            <a:gradFill>
              <a:gsLst>
                <a:gs pos="43000">
                  <a:srgbClr val="7030A0">
                    <a:alpha val="70000"/>
                  </a:srgbClr>
                </a:gs>
                <a:gs pos="97000">
                  <a:schemeClr val="bg1"/>
                </a:gs>
              </a:gsLst>
              <a:lin ang="5400000" scaled="1"/>
            </a:gradFill>
            <a:ln>
              <a:gradFill>
                <a:gsLst>
                  <a:gs pos="0">
                    <a:srgbClr val="FFC000"/>
                  </a:gs>
                  <a:gs pos="98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131B5E51-043A-9F5D-F5EF-9ED5F5102C4B}"/>
                </a:ext>
              </a:extLst>
            </p:cNvPr>
            <p:cNvSpPr/>
            <p:nvPr/>
          </p:nvSpPr>
          <p:spPr>
            <a:xfrm>
              <a:off x="7254240" y="3467100"/>
              <a:ext cx="121940" cy="137160"/>
            </a:xfrm>
            <a:custGeom>
              <a:avLst/>
              <a:gdLst>
                <a:gd name="connsiteX0" fmla="*/ 7620 w 121940"/>
                <a:gd name="connsiteY0" fmla="*/ 0 h 137160"/>
                <a:gd name="connsiteX1" fmla="*/ 121920 w 121940"/>
                <a:gd name="connsiteY1" fmla="*/ 99060 h 137160"/>
                <a:gd name="connsiteX2" fmla="*/ 0 w 121940"/>
                <a:gd name="connsiteY2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40" h="137160">
                  <a:moveTo>
                    <a:pt x="7620" y="0"/>
                  </a:moveTo>
                  <a:cubicBezTo>
                    <a:pt x="65405" y="38100"/>
                    <a:pt x="123190" y="76200"/>
                    <a:pt x="121920" y="99060"/>
                  </a:cubicBezTo>
                  <a:cubicBezTo>
                    <a:pt x="120650" y="121920"/>
                    <a:pt x="60325" y="129540"/>
                    <a:pt x="0" y="1371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7ED2F048-1CB5-E65B-4F94-4F803E39D34A}"/>
                </a:ext>
              </a:extLst>
            </p:cNvPr>
            <p:cNvCxnSpPr>
              <a:stCxn id="18" idx="4"/>
              <a:endCxn id="12" idx="5"/>
            </p:cNvCxnSpPr>
            <p:nvPr/>
          </p:nvCxnSpPr>
          <p:spPr>
            <a:xfrm flipH="1">
              <a:off x="7329249" y="966559"/>
              <a:ext cx="57389" cy="25005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62F177A1-4018-4C94-BCDE-52E879CD49AA}"/>
                </a:ext>
              </a:extLst>
            </p:cNvPr>
            <p:cNvSpPr txBox="1"/>
            <p:nvPr/>
          </p:nvSpPr>
          <p:spPr>
            <a:xfrm>
              <a:off x="6605508" y="4064615"/>
              <a:ext cx="1633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First Fit Decreasing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Algorithm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="" xmlns:a16="http://schemas.microsoft.com/office/drawing/2014/main" id="{8CD816D3-264B-F712-D870-E57B97161400}"/>
              </a:ext>
            </a:extLst>
          </p:cNvPr>
          <p:cNvGrpSpPr/>
          <p:nvPr/>
        </p:nvGrpSpPr>
        <p:grpSpPr>
          <a:xfrm>
            <a:off x="8108659" y="916912"/>
            <a:ext cx="2194560" cy="4503112"/>
            <a:chOff x="8217124" y="507038"/>
            <a:chExt cx="2194560" cy="4503112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19725625-A11E-3200-4AF9-64923DAF1176}"/>
                </a:ext>
              </a:extLst>
            </p:cNvPr>
            <p:cNvSpPr/>
            <p:nvPr/>
          </p:nvSpPr>
          <p:spPr>
            <a:xfrm>
              <a:off x="8217124" y="2815590"/>
              <a:ext cx="2194560" cy="2194560"/>
            </a:xfrm>
            <a:custGeom>
              <a:avLst/>
              <a:gdLst>
                <a:gd name="connsiteX0" fmla="*/ 1097280 w 2194560"/>
                <a:gd name="connsiteY0" fmla="*/ 76199 h 2194560"/>
                <a:gd name="connsiteX1" fmla="*/ 987742 w 2194560"/>
                <a:gd name="connsiteY1" fmla="*/ 185737 h 2194560"/>
                <a:gd name="connsiteX2" fmla="*/ 1097280 w 2194560"/>
                <a:gd name="connsiteY2" fmla="*/ 295275 h 2194560"/>
                <a:gd name="connsiteX3" fmla="*/ 1206818 w 2194560"/>
                <a:gd name="connsiteY3" fmla="*/ 185737 h 2194560"/>
                <a:gd name="connsiteX4" fmla="*/ 1097280 w 2194560"/>
                <a:gd name="connsiteY4" fmla="*/ 76199 h 2194560"/>
                <a:gd name="connsiteX5" fmla="*/ 1097280 w 2194560"/>
                <a:gd name="connsiteY5" fmla="*/ 0 h 2194560"/>
                <a:gd name="connsiteX6" fmla="*/ 2194560 w 2194560"/>
                <a:gd name="connsiteY6" fmla="*/ 1097280 h 2194560"/>
                <a:gd name="connsiteX7" fmla="*/ 1097280 w 2194560"/>
                <a:gd name="connsiteY7" fmla="*/ 2194560 h 2194560"/>
                <a:gd name="connsiteX8" fmla="*/ 0 w 2194560"/>
                <a:gd name="connsiteY8" fmla="*/ 1097280 h 2194560"/>
                <a:gd name="connsiteX9" fmla="*/ 1097280 w 2194560"/>
                <a:gd name="connsiteY9" fmla="*/ 0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4560" h="2194560">
                  <a:moveTo>
                    <a:pt x="1097280" y="76199"/>
                  </a:moveTo>
                  <a:cubicBezTo>
                    <a:pt x="1036784" y="76199"/>
                    <a:pt x="987742" y="125241"/>
                    <a:pt x="987742" y="185737"/>
                  </a:cubicBezTo>
                  <a:cubicBezTo>
                    <a:pt x="987742" y="246233"/>
                    <a:pt x="1036784" y="295275"/>
                    <a:pt x="1097280" y="295275"/>
                  </a:cubicBezTo>
                  <a:cubicBezTo>
                    <a:pt x="1157776" y="295275"/>
                    <a:pt x="1206818" y="246233"/>
                    <a:pt x="1206818" y="185737"/>
                  </a:cubicBezTo>
                  <a:cubicBezTo>
                    <a:pt x="1206818" y="125241"/>
                    <a:pt x="1157776" y="76199"/>
                    <a:pt x="1097280" y="76199"/>
                  </a:cubicBezTo>
                  <a:close/>
                  <a:moveTo>
                    <a:pt x="1097280" y="0"/>
                  </a:moveTo>
                  <a:cubicBezTo>
                    <a:pt x="1703291" y="0"/>
                    <a:pt x="2194560" y="491269"/>
                    <a:pt x="2194560" y="1097280"/>
                  </a:cubicBezTo>
                  <a:cubicBezTo>
                    <a:pt x="2194560" y="1703291"/>
                    <a:pt x="1703291" y="2194560"/>
                    <a:pt x="1097280" y="2194560"/>
                  </a:cubicBezTo>
                  <a:cubicBezTo>
                    <a:pt x="491269" y="2194560"/>
                    <a:pt x="0" y="1703291"/>
                    <a:pt x="0" y="1097280"/>
                  </a:cubicBezTo>
                  <a:cubicBezTo>
                    <a:pt x="0" y="491269"/>
                    <a:pt x="491269" y="0"/>
                    <a:pt x="1097280" y="0"/>
                  </a:cubicBezTo>
                  <a:close/>
                </a:path>
              </a:pathLst>
            </a:custGeom>
            <a:gradFill>
              <a:gsLst>
                <a:gs pos="56000">
                  <a:srgbClr val="00B0F0">
                    <a:alpha val="60000"/>
                  </a:srgbClr>
                </a:gs>
                <a:gs pos="97000">
                  <a:srgbClr val="002060"/>
                </a:gs>
              </a:gsLst>
              <a:lin ang="5400000" scaled="1"/>
            </a:gradFill>
            <a:ln>
              <a:gradFill>
                <a:gsLst>
                  <a:gs pos="0">
                    <a:srgbClr val="FFC000"/>
                  </a:gs>
                  <a:gs pos="98000">
                    <a:schemeClr val="bg1"/>
                  </a:gs>
                </a:gsLst>
                <a:lin ang="18600000" scaled="0"/>
              </a:gradFill>
            </a:ln>
            <a:effectLst>
              <a:reflection blurRad="6350" stA="50000" endA="300" endPos="41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993E2523-47EC-C016-0162-C6D738FBF106}"/>
                </a:ext>
              </a:extLst>
            </p:cNvPr>
            <p:cNvSpPr/>
            <p:nvPr/>
          </p:nvSpPr>
          <p:spPr>
            <a:xfrm>
              <a:off x="9105901" y="507038"/>
              <a:ext cx="485774" cy="46154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8788C998-F300-9953-34A1-724AB711C230}"/>
                </a:ext>
              </a:extLst>
            </p:cNvPr>
            <p:cNvSpPr/>
            <p:nvPr/>
          </p:nvSpPr>
          <p:spPr>
            <a:xfrm>
              <a:off x="9156140" y="560444"/>
              <a:ext cx="385295" cy="351875"/>
            </a:xfrm>
            <a:prstGeom prst="ellipse">
              <a:avLst/>
            </a:prstGeom>
            <a:gradFill>
              <a:gsLst>
                <a:gs pos="56000">
                  <a:srgbClr val="00B0F0">
                    <a:alpha val="60000"/>
                  </a:srgbClr>
                </a:gs>
                <a:gs pos="97000">
                  <a:srgbClr val="002060"/>
                </a:gs>
              </a:gsLst>
              <a:lin ang="5400000" scaled="1"/>
            </a:gradFill>
            <a:ln>
              <a:gradFill>
                <a:gsLst>
                  <a:gs pos="0">
                    <a:srgbClr val="FFC000"/>
                  </a:gs>
                  <a:gs pos="98000">
                    <a:schemeClr val="bg1"/>
                  </a:gs>
                </a:gsLst>
                <a:lin ang="186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CACF9854-CF34-D987-EE54-A6BB4EE09EB5}"/>
                </a:ext>
              </a:extLst>
            </p:cNvPr>
            <p:cNvSpPr/>
            <p:nvPr/>
          </p:nvSpPr>
          <p:spPr>
            <a:xfrm>
              <a:off x="9299833" y="2825867"/>
              <a:ext cx="116827" cy="171450"/>
            </a:xfrm>
            <a:custGeom>
              <a:avLst/>
              <a:gdLst>
                <a:gd name="connsiteX0" fmla="*/ 0 w 129726"/>
                <a:gd name="connsiteY0" fmla="*/ 0 h 144780"/>
                <a:gd name="connsiteX1" fmla="*/ 129540 w 129726"/>
                <a:gd name="connsiteY1" fmla="*/ 76200 h 144780"/>
                <a:gd name="connsiteX2" fmla="*/ 22860 w 129726"/>
                <a:gd name="connsiteY2" fmla="*/ 144780 h 14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26" h="144780">
                  <a:moveTo>
                    <a:pt x="0" y="0"/>
                  </a:moveTo>
                  <a:cubicBezTo>
                    <a:pt x="62865" y="26035"/>
                    <a:pt x="125730" y="52070"/>
                    <a:pt x="129540" y="76200"/>
                  </a:cubicBezTo>
                  <a:cubicBezTo>
                    <a:pt x="133350" y="100330"/>
                    <a:pt x="78105" y="122555"/>
                    <a:pt x="22860" y="14478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32B8D632-E075-EA95-B7F1-1C7386536A0A}"/>
                </a:ext>
              </a:extLst>
            </p:cNvPr>
            <p:cNvSpPr txBox="1"/>
            <p:nvPr/>
          </p:nvSpPr>
          <p:spPr>
            <a:xfrm>
              <a:off x="8698855" y="3364210"/>
              <a:ext cx="16659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Full Bin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Packing</a:t>
              </a:r>
            </a:p>
            <a:p>
              <a:r>
                <a:rPr lang="en-US" b="1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Algorithm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FF6263B3-3F09-F788-21C8-6E4B6391550B}"/>
                </a:ext>
              </a:extLst>
            </p:cNvPr>
            <p:cNvCxnSpPr>
              <a:cxnSpLocks/>
              <a:stCxn id="21" idx="4"/>
              <a:endCxn id="13" idx="5"/>
            </p:cNvCxnSpPr>
            <p:nvPr/>
          </p:nvCxnSpPr>
          <p:spPr>
            <a:xfrm flipH="1">
              <a:off x="9314404" y="912319"/>
              <a:ext cx="34384" cy="19032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999622" y="291402"/>
            <a:ext cx="867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                   FOUR Things We Need to KNOW&gt;&gt;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7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7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8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20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570" y="786044"/>
            <a:ext cx="583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LOWER BOUND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0251" y="1457011"/>
            <a:ext cx="7033846" cy="1577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 rot="13558217">
            <a:off x="2552026" y="-62351"/>
            <a:ext cx="6793199" cy="7995912"/>
          </a:xfrm>
          <a:custGeom>
            <a:avLst/>
            <a:gdLst>
              <a:gd name="connsiteX0" fmla="*/ 7122344 w 7653685"/>
              <a:gd name="connsiteY0" fmla="*/ 3478264 h 8956498"/>
              <a:gd name="connsiteX1" fmla="*/ 2380829 w 7653685"/>
              <a:gd name="connsiteY1" fmla="*/ 8383152 h 8956498"/>
              <a:gd name="connsiteX2" fmla="*/ 331391 w 7653685"/>
              <a:gd name="connsiteY2" fmla="*/ 8652657 h 8956498"/>
              <a:gd name="connsiteX3" fmla="*/ 531342 w 7653685"/>
              <a:gd name="connsiteY3" fmla="*/ 6595269 h 8956498"/>
              <a:gd name="connsiteX4" fmla="*/ 5272857 w 7653685"/>
              <a:gd name="connsiteY4" fmla="*/ 1690380 h 8956498"/>
              <a:gd name="connsiteX5" fmla="*/ 6059581 w 7653685"/>
              <a:gd name="connsiteY5" fmla="*/ 1192578 h 8956498"/>
              <a:gd name="connsiteX6" fmla="*/ 6158532 w 7653685"/>
              <a:gd name="connsiteY6" fmla="*/ 1165609 h 8956498"/>
              <a:gd name="connsiteX7" fmla="*/ 6133800 w 7653685"/>
              <a:gd name="connsiteY7" fmla="*/ 1165609 h 8956498"/>
              <a:gd name="connsiteX8" fmla="*/ 6455348 w 7653685"/>
              <a:gd name="connsiteY8" fmla="*/ 0 h 8956498"/>
              <a:gd name="connsiteX9" fmla="*/ 6771726 w 7653685"/>
              <a:gd name="connsiteY9" fmla="*/ 1146870 h 8956498"/>
              <a:gd name="connsiteX10" fmla="*/ 6873938 w 7653685"/>
              <a:gd name="connsiteY10" fmla="*/ 1164340 h 8956498"/>
              <a:gd name="connsiteX11" fmla="*/ 7322294 w 7653685"/>
              <a:gd name="connsiteY11" fmla="*/ 1420876 h 8956498"/>
              <a:gd name="connsiteX12" fmla="*/ 7122344 w 7653685"/>
              <a:gd name="connsiteY12" fmla="*/ 3478264 h 895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53685" h="8956498">
                <a:moveTo>
                  <a:pt x="7122344" y="3478264"/>
                </a:moveTo>
                <a:lnTo>
                  <a:pt x="2380829" y="8383152"/>
                </a:lnTo>
                <a:cubicBezTo>
                  <a:pt x="1759738" y="9025643"/>
                  <a:pt x="842141" y="9146395"/>
                  <a:pt x="331391" y="8652657"/>
                </a:cubicBezTo>
                <a:cubicBezTo>
                  <a:pt x="-179358" y="8158920"/>
                  <a:pt x="-89748" y="7237760"/>
                  <a:pt x="531342" y="6595269"/>
                </a:cubicBezTo>
                <a:lnTo>
                  <a:pt x="5272857" y="1690380"/>
                </a:lnTo>
                <a:cubicBezTo>
                  <a:pt x="5505766" y="1449446"/>
                  <a:pt x="5780371" y="1281882"/>
                  <a:pt x="6059581" y="1192578"/>
                </a:cubicBezTo>
                <a:lnTo>
                  <a:pt x="6158532" y="1165609"/>
                </a:lnTo>
                <a:lnTo>
                  <a:pt x="6133800" y="1165609"/>
                </a:lnTo>
                <a:lnTo>
                  <a:pt x="6455348" y="0"/>
                </a:lnTo>
                <a:lnTo>
                  <a:pt x="6771726" y="1146870"/>
                </a:lnTo>
                <a:lnTo>
                  <a:pt x="6873938" y="1164340"/>
                </a:lnTo>
                <a:cubicBezTo>
                  <a:pt x="7041491" y="1212413"/>
                  <a:pt x="7194607" y="1297441"/>
                  <a:pt x="7322294" y="1420876"/>
                </a:cubicBezTo>
                <a:cubicBezTo>
                  <a:pt x="7833044" y="1914613"/>
                  <a:pt x="7743434" y="2835774"/>
                  <a:pt x="7122344" y="3478264"/>
                </a:cubicBezTo>
                <a:close/>
              </a:path>
            </a:pathLst>
          </a:custGeom>
          <a:gradFill>
            <a:gsLst>
              <a:gs pos="0">
                <a:srgbClr val="FFC000"/>
              </a:gs>
              <a:gs pos="81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6084" y="2714730"/>
            <a:ext cx="7033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Lower Bound </a:t>
            </a:r>
            <a:r>
              <a:rPr lang="en-US" sz="2400" b="1" dirty="0" smtClean="0"/>
              <a:t>is the smallest value that would round up to the estimated value. It is based upon the calculation of minimum time that is required to execute an algorithm is known as a Lower Bound 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24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0311" y="156189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11794" y="3246666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6963" y="2441121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5096" y="412212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0119" y="5073582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11794" y="5957833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9995" y="5072743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0026" y="507274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90057" y="507274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50088" y="507274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93405" y="156189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0088" y="156482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51763" y="5957832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81684" y="412212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8367" y="412212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43390" y="3245827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06583" y="4131754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14507" y="3244986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04682" y="3245826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89834" y="3246666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074986" y="3242897"/>
            <a:ext cx="331596" cy="653143"/>
          </a:xfrm>
          <a:prstGeom prst="rect">
            <a:avLst/>
          </a:prstGeom>
          <a:solidFill>
            <a:srgbClr val="00FF00"/>
          </a:solidFill>
          <a:ln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46844" y="202109"/>
            <a:ext cx="583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LOWER BOUND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1794" y="793820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GROUPS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79227" y="165763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4013" y="259541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54944" y="334917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34013" y="4227492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879227" y="5168481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47403" y="6053570"/>
            <a:ext cx="37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822625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557848" y="188846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828965" y="188762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519140" y="188846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9204292" y="188930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89444" y="188553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138790" y="18855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22625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557848" y="310577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828965" y="310493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519140" y="310577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204292" y="310661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889444" y="3102846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138790" y="3102845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822625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557848" y="447793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828965" y="44770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519140" y="447793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204292" y="447877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8889444" y="4475004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138790" y="447500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820950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8541100" y="584632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812217" y="584548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9502392" y="584632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187544" y="584716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8872696" y="5843393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0122042" y="5843392"/>
            <a:ext cx="331596" cy="653143"/>
          </a:xfrm>
          <a:prstGeom prst="rect">
            <a:avLst/>
          </a:prstGeom>
          <a:noFill/>
          <a:ln w="57150">
            <a:solidFill>
              <a:schemeClr val="tx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436430" y="988823"/>
            <a:ext cx="18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MINIBUSES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2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0405" y="163046"/>
            <a:ext cx="583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LOWER BOUND ALGORITHM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2224" y="1397032"/>
            <a:ext cx="7928150" cy="1436603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accent2"/>
              </a:gs>
              <a:gs pos="100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3917" y="1607736"/>
            <a:ext cx="7134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Sum of Group Member:</a:t>
            </a:r>
          </a:p>
          <a:p>
            <a:r>
              <a:rPr lang="en-US" sz="2800" dirty="0"/>
              <a:t>                                       3+1+6+4+5+2=</a:t>
            </a:r>
            <a:r>
              <a:rPr lang="en-US" sz="28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195376" y="3727394"/>
            <a:ext cx="8601389" cy="1748958"/>
          </a:xfrm>
          <a:prstGeom prst="roundRect">
            <a:avLst>
              <a:gd name="adj" fmla="val 50000"/>
            </a:avLst>
          </a:prstGeom>
          <a:gradFill>
            <a:gsLst>
              <a:gs pos="22000">
                <a:schemeClr val="accent6"/>
              </a:gs>
              <a:gs pos="98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79148" y="4046858"/>
            <a:ext cx="7345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Minibuses need:</a:t>
            </a:r>
          </a:p>
          <a:p>
            <a:r>
              <a:rPr lang="en-US" sz="2400" dirty="0"/>
              <a:t>                                           Sum of Group Member /Capacity</a:t>
            </a:r>
          </a:p>
          <a:p>
            <a:r>
              <a:rPr lang="en-US" sz="2400" dirty="0"/>
              <a:t>                                           =21/7 =</a:t>
            </a:r>
            <a:r>
              <a:rPr lang="en-US" sz="2400" dirty="0">
                <a:solidFill>
                  <a:srgbClr val="FF0000"/>
                </a:solidFill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33987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50000"/>
                <a:lumOff val="50000"/>
              </a:schemeClr>
            </a:gs>
            <a:gs pos="100000">
              <a:schemeClr val="bg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08232" y="699587"/>
            <a:ext cx="5838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FIRST FIT ALGORITHM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 rot="13558217">
            <a:off x="2638691" y="-390807"/>
            <a:ext cx="6793199" cy="7995912"/>
          </a:xfrm>
          <a:custGeom>
            <a:avLst/>
            <a:gdLst>
              <a:gd name="connsiteX0" fmla="*/ 7122344 w 7653685"/>
              <a:gd name="connsiteY0" fmla="*/ 3478264 h 8956498"/>
              <a:gd name="connsiteX1" fmla="*/ 2380829 w 7653685"/>
              <a:gd name="connsiteY1" fmla="*/ 8383152 h 8956498"/>
              <a:gd name="connsiteX2" fmla="*/ 331391 w 7653685"/>
              <a:gd name="connsiteY2" fmla="*/ 8652657 h 8956498"/>
              <a:gd name="connsiteX3" fmla="*/ 531342 w 7653685"/>
              <a:gd name="connsiteY3" fmla="*/ 6595269 h 8956498"/>
              <a:gd name="connsiteX4" fmla="*/ 5272857 w 7653685"/>
              <a:gd name="connsiteY4" fmla="*/ 1690380 h 8956498"/>
              <a:gd name="connsiteX5" fmla="*/ 6059581 w 7653685"/>
              <a:gd name="connsiteY5" fmla="*/ 1192578 h 8956498"/>
              <a:gd name="connsiteX6" fmla="*/ 6158532 w 7653685"/>
              <a:gd name="connsiteY6" fmla="*/ 1165609 h 8956498"/>
              <a:gd name="connsiteX7" fmla="*/ 6133800 w 7653685"/>
              <a:gd name="connsiteY7" fmla="*/ 1165609 h 8956498"/>
              <a:gd name="connsiteX8" fmla="*/ 6455348 w 7653685"/>
              <a:gd name="connsiteY8" fmla="*/ 0 h 8956498"/>
              <a:gd name="connsiteX9" fmla="*/ 6771726 w 7653685"/>
              <a:gd name="connsiteY9" fmla="*/ 1146870 h 8956498"/>
              <a:gd name="connsiteX10" fmla="*/ 6873938 w 7653685"/>
              <a:gd name="connsiteY10" fmla="*/ 1164340 h 8956498"/>
              <a:gd name="connsiteX11" fmla="*/ 7322294 w 7653685"/>
              <a:gd name="connsiteY11" fmla="*/ 1420876 h 8956498"/>
              <a:gd name="connsiteX12" fmla="*/ 7122344 w 7653685"/>
              <a:gd name="connsiteY12" fmla="*/ 3478264 h 895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53685" h="8956498">
                <a:moveTo>
                  <a:pt x="7122344" y="3478264"/>
                </a:moveTo>
                <a:lnTo>
                  <a:pt x="2380829" y="8383152"/>
                </a:lnTo>
                <a:cubicBezTo>
                  <a:pt x="1759738" y="9025643"/>
                  <a:pt x="842141" y="9146395"/>
                  <a:pt x="331391" y="8652657"/>
                </a:cubicBezTo>
                <a:cubicBezTo>
                  <a:pt x="-179358" y="8158920"/>
                  <a:pt x="-89748" y="7237760"/>
                  <a:pt x="531342" y="6595269"/>
                </a:cubicBezTo>
                <a:lnTo>
                  <a:pt x="5272857" y="1690380"/>
                </a:lnTo>
                <a:cubicBezTo>
                  <a:pt x="5505766" y="1449446"/>
                  <a:pt x="5780371" y="1281882"/>
                  <a:pt x="6059581" y="1192578"/>
                </a:cubicBezTo>
                <a:lnTo>
                  <a:pt x="6158532" y="1165609"/>
                </a:lnTo>
                <a:lnTo>
                  <a:pt x="6133800" y="1165609"/>
                </a:lnTo>
                <a:lnTo>
                  <a:pt x="6455348" y="0"/>
                </a:lnTo>
                <a:lnTo>
                  <a:pt x="6771726" y="1146870"/>
                </a:lnTo>
                <a:lnTo>
                  <a:pt x="6873938" y="1164340"/>
                </a:lnTo>
                <a:cubicBezTo>
                  <a:pt x="7041491" y="1212413"/>
                  <a:pt x="7194607" y="1297441"/>
                  <a:pt x="7322294" y="1420876"/>
                </a:cubicBezTo>
                <a:cubicBezTo>
                  <a:pt x="7833044" y="1914613"/>
                  <a:pt x="7743434" y="2835774"/>
                  <a:pt x="7122344" y="3478264"/>
                </a:cubicBezTo>
                <a:close/>
              </a:path>
            </a:pathLst>
          </a:custGeom>
          <a:gradFill>
            <a:gsLst>
              <a:gs pos="0">
                <a:srgbClr val="FFC000"/>
              </a:gs>
              <a:gs pos="81000">
                <a:schemeClr val="bg1"/>
              </a:gs>
            </a:gsLst>
            <a:path path="circle">
              <a:fillToRect t="100000" r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38948" y="2386274"/>
            <a:ext cx="7918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First Fit</a:t>
            </a:r>
            <a:r>
              <a:rPr lang="en-US" sz="2800" b="1" dirty="0"/>
              <a:t> fits data into memory  by scanning from the beginning of available memory to the end , until the first free space which is at least big enough to accept the data is found.</a:t>
            </a:r>
          </a:p>
        </p:txBody>
      </p:sp>
    </p:spTree>
    <p:extLst>
      <p:ext uri="{BB962C8B-B14F-4D97-AF65-F5344CB8AC3E}">
        <p14:creationId xmlns:p14="http://schemas.microsoft.com/office/powerpoint/2010/main" val="23367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1163</Words>
  <Application>Microsoft Office PowerPoint</Application>
  <PresentationFormat>Widescreen</PresentationFormat>
  <Paragraphs>348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Yu Gothic</vt:lpstr>
      <vt:lpstr>Arial</vt:lpstr>
      <vt:lpstr>Arial Black</vt:lpstr>
      <vt:lpstr>Arial Rounded MT Bold</vt:lpstr>
      <vt:lpstr>Bahnschrift SemiLight</vt:lpstr>
      <vt:lpstr>Berlin Sans FB Demi</vt:lpstr>
      <vt:lpstr>Bernard MT Condensed</vt:lpstr>
      <vt:lpstr>Book Antiqua</vt:lpstr>
      <vt:lpstr>Calibri</vt:lpstr>
      <vt:lpstr>Calibri Light</vt:lpstr>
      <vt:lpstr>var(--bs-font-monospace)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Bristy Rahman</dc:creator>
  <cp:lastModifiedBy>Microsoft account</cp:lastModifiedBy>
  <cp:revision>86</cp:revision>
  <dcterms:created xsi:type="dcterms:W3CDTF">2022-12-15T14:02:02Z</dcterms:created>
  <dcterms:modified xsi:type="dcterms:W3CDTF">2022-12-19T15:35:57Z</dcterms:modified>
</cp:coreProperties>
</file>