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6" r:id="rId18"/>
    <p:sldId id="277" r:id="rId19"/>
    <p:sldId id="278" r:id="rId20"/>
    <p:sldId id="279" r:id="rId21"/>
    <p:sldId id="280" r:id="rId22"/>
    <p:sldId id="281" r:id="rId23"/>
    <p:sldId id="282" r:id="rId24"/>
    <p:sldId id="266" r:id="rId25"/>
    <p:sldId id="283" r:id="rId26"/>
    <p:sldId id="284"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B8FFF94-30E9-4FFC-A525-891A92B204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B8FFF94-30E9-4FFC-A525-891A92B2041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8FFF94-30E9-4FFC-A525-891A92B2041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FFF94-30E9-4FFC-A525-891A92B2041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B8FFF94-30E9-4FFC-A525-891A92B204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02405-6375-43D2-9BA2-F602CCF4C9B9}"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EB8FFF94-30E9-4FFC-A525-891A92B20413}"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E9F02405-6375-43D2-9BA2-F602CCF4C9B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 y="0"/>
            <a:ext cx="12192001" cy="4291330"/>
          </a:xfrm>
          <a:prstGeom prst="rect">
            <a:avLst/>
          </a:prstGeom>
        </p:spPr>
        <p:txBody>
          <a:bodyPr vert="horz" wrap="square" lIns="0" tIns="123825" rIns="0" bIns="0" rtlCol="0">
            <a:spAutoFit/>
          </a:bodyPr>
          <a:lstStyle/>
          <a:p>
            <a:pPr marL="635" algn="ctr">
              <a:lnSpc>
                <a:spcPct val="100000"/>
              </a:lnSpc>
              <a:spcBef>
                <a:spcPts val="975"/>
              </a:spcBef>
            </a:pPr>
            <a:r>
              <a:rPr sz="1400" dirty="0">
                <a:solidFill>
                  <a:schemeClr val="tx1"/>
                </a:solidFill>
                <a:latin typeface="Times New Roman" panose="02020603050405020304" pitchFamily="18" charset="0"/>
                <a:cs typeface="Times New Roman" panose="02020603050405020304" pitchFamily="18" charset="0"/>
              </a:rPr>
              <a:t>A</a:t>
            </a:r>
            <a:endParaRPr sz="1400" dirty="0">
              <a:solidFill>
                <a:schemeClr val="tx1"/>
              </a:solidFill>
              <a:latin typeface="Times New Roman" panose="02020603050405020304" pitchFamily="18" charset="0"/>
              <a:cs typeface="Times New Roman" panose="02020603050405020304" pitchFamily="18" charset="0"/>
            </a:endParaRPr>
          </a:p>
          <a:p>
            <a:pPr marR="125095" algn="ctr">
              <a:lnSpc>
                <a:spcPct val="100000"/>
              </a:lnSpc>
              <a:spcBef>
                <a:spcPts val="875"/>
              </a:spcBef>
            </a:pPr>
            <a:r>
              <a:rPr sz="1400" spc="-5" dirty="0">
                <a:solidFill>
                  <a:schemeClr val="tx1"/>
                </a:solidFill>
                <a:latin typeface="Times New Roman" panose="02020603050405020304" pitchFamily="18" charset="0"/>
                <a:cs typeface="Times New Roman" panose="02020603050405020304" pitchFamily="18" charset="0"/>
              </a:rPr>
              <a:t>Major</a:t>
            </a:r>
            <a:r>
              <a:rPr sz="1400" spc="-10" dirty="0">
                <a:solidFill>
                  <a:schemeClr val="tx1"/>
                </a:solidFill>
                <a:latin typeface="Times New Roman" panose="02020603050405020304" pitchFamily="18" charset="0"/>
                <a:cs typeface="Times New Roman" panose="02020603050405020304" pitchFamily="18" charset="0"/>
              </a:rPr>
              <a:t> </a:t>
            </a:r>
            <a:r>
              <a:rPr sz="1400" spc="-5" dirty="0">
                <a:solidFill>
                  <a:schemeClr val="tx1"/>
                </a:solidFill>
                <a:latin typeface="Times New Roman" panose="02020603050405020304" pitchFamily="18" charset="0"/>
                <a:cs typeface="Times New Roman" panose="02020603050405020304" pitchFamily="18" charset="0"/>
              </a:rPr>
              <a:t>Project</a:t>
            </a:r>
            <a:endParaRPr sz="1400" dirty="0">
              <a:solidFill>
                <a:schemeClr val="tx1"/>
              </a:solidFill>
              <a:latin typeface="Times New Roman" panose="02020603050405020304" pitchFamily="18" charset="0"/>
              <a:cs typeface="Times New Roman" panose="02020603050405020304" pitchFamily="18" charset="0"/>
            </a:endParaRPr>
          </a:p>
          <a:p>
            <a:pPr marL="3810" algn="ctr">
              <a:lnSpc>
                <a:spcPct val="100000"/>
              </a:lnSpc>
              <a:spcBef>
                <a:spcPts val="885"/>
              </a:spcBef>
            </a:pPr>
            <a:r>
              <a:rPr sz="1400" spc="-5" dirty="0">
                <a:solidFill>
                  <a:schemeClr val="tx1"/>
                </a:solidFill>
                <a:latin typeface="Times New Roman" panose="02020603050405020304" pitchFamily="18" charset="0"/>
                <a:cs typeface="Times New Roman" panose="02020603050405020304" pitchFamily="18" charset="0"/>
              </a:rPr>
              <a:t>On</a:t>
            </a:r>
            <a:endParaRPr sz="1400" dirty="0">
              <a:solidFill>
                <a:schemeClr val="tx1"/>
              </a:solidFill>
              <a:latin typeface="Times New Roman" panose="02020603050405020304" pitchFamily="18" charset="0"/>
              <a:cs typeface="Times New Roman" panose="02020603050405020304" pitchFamily="18" charset="0"/>
            </a:endParaRPr>
          </a:p>
          <a:p>
            <a:pPr marL="12700" marR="5080" algn="ctr">
              <a:lnSpc>
                <a:spcPts val="1840"/>
              </a:lnSpc>
              <a:spcBef>
                <a:spcPts val="880"/>
              </a:spcBef>
            </a:pPr>
            <a:r>
              <a:rPr sz="1600" b="1" spc="-5" dirty="0">
                <a:solidFill>
                  <a:schemeClr val="tx1"/>
                </a:solidFill>
                <a:latin typeface="Times New Roman" panose="02020603050405020304" pitchFamily="18" charset="0"/>
                <a:cs typeface="Times New Roman" panose="02020603050405020304" pitchFamily="18" charset="0"/>
              </a:rPr>
              <a:t>DEEP LEARNING BASED</a:t>
            </a:r>
            <a:r>
              <a:rPr lang="en-IN" sz="1600" b="1" spc="-5" dirty="0">
                <a:solidFill>
                  <a:schemeClr val="tx1"/>
                </a:solidFill>
                <a:latin typeface="Times New Roman" panose="02020603050405020304" pitchFamily="18" charset="0"/>
                <a:cs typeface="Times New Roman" panose="02020603050405020304" pitchFamily="18" charset="0"/>
              </a:rPr>
              <a:t> </a:t>
            </a:r>
            <a:r>
              <a:rPr sz="1600" b="1" spc="-5" dirty="0">
                <a:solidFill>
                  <a:schemeClr val="tx1"/>
                </a:solidFill>
                <a:latin typeface="Times New Roman" panose="02020603050405020304" pitchFamily="18" charset="0"/>
                <a:cs typeface="Times New Roman" panose="02020603050405020304" pitchFamily="18" charset="0"/>
              </a:rPr>
              <a:t> AUTOMATED IMAGE CAPTION   GENERATOR </a:t>
            </a:r>
            <a:endParaRPr sz="1600" b="1" spc="-5" dirty="0">
              <a:solidFill>
                <a:schemeClr val="tx1"/>
              </a:solidFill>
              <a:latin typeface="Times New Roman" panose="02020603050405020304" pitchFamily="18" charset="0"/>
              <a:cs typeface="Times New Roman" panose="02020603050405020304" pitchFamily="18" charset="0"/>
            </a:endParaRPr>
          </a:p>
          <a:p>
            <a:pPr marL="12700" marR="5080" algn="ctr">
              <a:lnSpc>
                <a:spcPts val="1840"/>
              </a:lnSpc>
              <a:spcBef>
                <a:spcPts val="880"/>
              </a:spcBef>
            </a:pPr>
            <a:r>
              <a:rPr sz="1350" spc="-5" dirty="0">
                <a:solidFill>
                  <a:schemeClr val="tx1"/>
                </a:solidFill>
                <a:latin typeface="Times New Roman" panose="02020603050405020304" pitchFamily="18" charset="0"/>
                <a:cs typeface="Times New Roman" panose="02020603050405020304" pitchFamily="18" charset="0"/>
              </a:rPr>
              <a:t>BACHELOR OF</a:t>
            </a:r>
            <a:r>
              <a:rPr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TECHNOLOGY</a:t>
            </a:r>
            <a:endParaRPr sz="135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855"/>
              </a:spcBef>
            </a:pPr>
            <a:r>
              <a:rPr sz="1250" dirty="0">
                <a:solidFill>
                  <a:schemeClr val="tx1"/>
                </a:solidFill>
                <a:latin typeface="Times New Roman" panose="02020603050405020304" pitchFamily="18" charset="0"/>
                <a:cs typeface="Times New Roman" panose="02020603050405020304" pitchFamily="18" charset="0"/>
              </a:rPr>
              <a:t>In</a:t>
            </a:r>
            <a:endParaRPr sz="125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775"/>
              </a:spcBef>
            </a:pPr>
            <a:r>
              <a:rPr sz="1350" spc="-5" dirty="0">
                <a:solidFill>
                  <a:schemeClr val="tx1"/>
                </a:solidFill>
                <a:latin typeface="Times New Roman" panose="02020603050405020304" pitchFamily="18" charset="0"/>
                <a:cs typeface="Times New Roman" panose="02020603050405020304" pitchFamily="18" charset="0"/>
              </a:rPr>
              <a:t>COMPUTER SCIENCE AND</a:t>
            </a:r>
            <a:r>
              <a:rPr sz="1350" spc="1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ENGINEERING</a:t>
            </a:r>
            <a:endParaRPr sz="1350" dirty="0">
              <a:solidFill>
                <a:schemeClr val="tx1"/>
              </a:solidFill>
              <a:latin typeface="Times New Roman" panose="02020603050405020304" pitchFamily="18" charset="0"/>
              <a:cs typeface="Times New Roman" panose="02020603050405020304" pitchFamily="18" charset="0"/>
            </a:endParaRPr>
          </a:p>
          <a:p>
            <a:pPr marL="2964180">
              <a:lnSpc>
                <a:spcPct val="100000"/>
              </a:lnSpc>
              <a:spcBef>
                <a:spcPts val="860"/>
              </a:spcBef>
            </a:pPr>
            <a:r>
              <a:rPr lang="en-IN" sz="1250" spc="-5" dirty="0">
                <a:solidFill>
                  <a:schemeClr val="tx1"/>
                </a:solidFill>
                <a:latin typeface="Times New Roman" panose="02020603050405020304" pitchFamily="18" charset="0"/>
                <a:cs typeface="Times New Roman" panose="02020603050405020304" pitchFamily="18" charset="0"/>
              </a:rPr>
              <a:t>                                                                              </a:t>
            </a:r>
            <a:r>
              <a:rPr sz="1250" spc="-5" dirty="0">
                <a:solidFill>
                  <a:schemeClr val="tx1"/>
                </a:solidFill>
                <a:latin typeface="Times New Roman" panose="02020603050405020304" pitchFamily="18" charset="0"/>
                <a:cs typeface="Times New Roman" panose="02020603050405020304" pitchFamily="18" charset="0"/>
              </a:rPr>
              <a:t>By</a:t>
            </a:r>
            <a:endParaRPr sz="1250" dirty="0">
              <a:solidFill>
                <a:schemeClr val="tx1"/>
              </a:solidFill>
              <a:latin typeface="Times New Roman" panose="02020603050405020304" pitchFamily="18" charset="0"/>
              <a:cs typeface="Times New Roman" panose="02020603050405020304" pitchFamily="18" charset="0"/>
            </a:endParaRPr>
          </a:p>
          <a:p>
            <a:pPr marL="1996440">
              <a:lnSpc>
                <a:spcPct val="100000"/>
              </a:lnSpc>
              <a:spcBef>
                <a:spcPts val="760"/>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B. KAWSHIK</a:t>
            </a:r>
            <a:r>
              <a:rPr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(197R1A05K0)</a:t>
            </a:r>
            <a:endParaRPr sz="1350" dirty="0">
              <a:solidFill>
                <a:schemeClr val="tx1"/>
              </a:solidFill>
              <a:latin typeface="Times New Roman" panose="02020603050405020304" pitchFamily="18" charset="0"/>
              <a:cs typeface="Times New Roman" panose="02020603050405020304" pitchFamily="18" charset="0"/>
            </a:endParaRPr>
          </a:p>
          <a:p>
            <a:pPr marL="1903730">
              <a:lnSpc>
                <a:spcPct val="100000"/>
              </a:lnSpc>
              <a:spcBef>
                <a:spcPts val="280"/>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G. SAI MAHESH</a:t>
            </a:r>
            <a:r>
              <a:rPr sz="1350" spc="30"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(197R1A05K9)</a:t>
            </a:r>
            <a:endParaRPr sz="1350" dirty="0">
              <a:solidFill>
                <a:schemeClr val="tx1"/>
              </a:solidFill>
              <a:latin typeface="Times New Roman" panose="02020603050405020304" pitchFamily="18" charset="0"/>
              <a:cs typeface="Times New Roman" panose="02020603050405020304" pitchFamily="18" charset="0"/>
            </a:endParaRPr>
          </a:p>
          <a:p>
            <a:pPr marL="1897380">
              <a:lnSpc>
                <a:spcPct val="100000"/>
              </a:lnSpc>
              <a:spcBef>
                <a:spcPts val="275"/>
              </a:spcBef>
            </a:pPr>
            <a:r>
              <a:rPr lang="en-IN" sz="1350" spc="-5"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M. SAI KUMAR</a:t>
            </a:r>
            <a:r>
              <a:rPr sz="1350" spc="30" dirty="0">
                <a:solidFill>
                  <a:schemeClr val="tx1"/>
                </a:solidFill>
                <a:latin typeface="Times New Roman" panose="02020603050405020304" pitchFamily="18" charset="0"/>
                <a:cs typeface="Times New Roman" panose="02020603050405020304" pitchFamily="18" charset="0"/>
              </a:rPr>
              <a:t> </a:t>
            </a:r>
            <a:r>
              <a:rPr sz="1350" spc="-5" dirty="0">
                <a:solidFill>
                  <a:schemeClr val="tx1"/>
                </a:solidFill>
                <a:latin typeface="Times New Roman" panose="02020603050405020304" pitchFamily="18" charset="0"/>
                <a:cs typeface="Times New Roman" panose="02020603050405020304" pitchFamily="18" charset="0"/>
              </a:rPr>
              <a:t>(197R1A</a:t>
            </a:r>
            <a:r>
              <a:rPr lang="en-IN" sz="1350" spc="-5" dirty="0">
                <a:solidFill>
                  <a:schemeClr val="tx1"/>
                </a:solidFill>
                <a:latin typeface="Times New Roman" panose="02020603050405020304" pitchFamily="18" charset="0"/>
                <a:cs typeface="Times New Roman" panose="02020603050405020304" pitchFamily="18" charset="0"/>
              </a:rPr>
              <a:t>05M8)</a:t>
            </a:r>
            <a:endParaRPr lang="en-IN" sz="1350" dirty="0">
              <a:solidFill>
                <a:schemeClr val="tx1"/>
              </a:solidFill>
              <a:latin typeface="Times New Roman" panose="02020603050405020304" pitchFamily="18" charset="0"/>
              <a:cs typeface="Times New Roman" panose="02020603050405020304" pitchFamily="18" charset="0"/>
            </a:endParaRPr>
          </a:p>
          <a:p>
            <a:pPr marL="1897380">
              <a:lnSpc>
                <a:spcPct val="100000"/>
              </a:lnSpc>
              <a:spcBef>
                <a:spcPts val="275"/>
              </a:spcBef>
            </a:pPr>
            <a:r>
              <a:rPr lang="en-IN" sz="1350" spc="-5" dirty="0">
                <a:solidFill>
                  <a:schemeClr val="tx1"/>
                </a:solidFill>
                <a:latin typeface="Times New Roman" panose="02020603050405020304" pitchFamily="18" charset="0"/>
                <a:cs typeface="Times New Roman" panose="02020603050405020304" pitchFamily="18" charset="0"/>
              </a:rPr>
              <a:t>                                                                                Under the Guidance</a:t>
            </a:r>
            <a:r>
              <a:rPr lang="en-IN" sz="1350" spc="15" dirty="0">
                <a:solidFill>
                  <a:schemeClr val="tx1"/>
                </a:solidFill>
                <a:latin typeface="Times New Roman" panose="02020603050405020304" pitchFamily="18" charset="0"/>
                <a:cs typeface="Times New Roman" panose="02020603050405020304" pitchFamily="18" charset="0"/>
              </a:rPr>
              <a:t> </a:t>
            </a:r>
            <a:r>
              <a:rPr lang="en-IN" sz="1350" spc="-5" dirty="0">
                <a:solidFill>
                  <a:schemeClr val="tx1"/>
                </a:solidFill>
                <a:latin typeface="Times New Roman" panose="02020603050405020304" pitchFamily="18" charset="0"/>
                <a:cs typeface="Times New Roman" panose="02020603050405020304" pitchFamily="18" charset="0"/>
              </a:rPr>
              <a:t>of</a:t>
            </a:r>
            <a:endParaRPr lang="en-IN" sz="1350" dirty="0">
              <a:solidFill>
                <a:schemeClr val="tx1"/>
              </a:solidFill>
              <a:latin typeface="Times New Roman" panose="02020603050405020304" pitchFamily="18" charset="0"/>
              <a:cs typeface="Times New Roman" panose="02020603050405020304" pitchFamily="18" charset="0"/>
            </a:endParaRPr>
          </a:p>
          <a:p>
            <a:pPr marL="2009140">
              <a:lnSpc>
                <a:spcPct val="100000"/>
              </a:lnSpc>
              <a:spcBef>
                <a:spcPts val="935"/>
              </a:spcBef>
            </a:pPr>
            <a:r>
              <a:rPr lang="en-IN" sz="1350" b="1" spc="-10" dirty="0">
                <a:solidFill>
                  <a:schemeClr val="tx1"/>
                </a:solidFill>
                <a:latin typeface="Times New Roman" panose="02020603050405020304" pitchFamily="18" charset="0"/>
                <a:cs typeface="Times New Roman" panose="02020603050405020304" pitchFamily="18" charset="0"/>
              </a:rPr>
              <a:t>                                                                               </a:t>
            </a:r>
            <a:r>
              <a:rPr lang="en-IN" sz="1400" b="1" spc="-10" dirty="0">
                <a:solidFill>
                  <a:schemeClr val="tx1"/>
                </a:solidFill>
                <a:latin typeface="Times New Roman" panose="02020603050405020304" pitchFamily="18" charset="0"/>
                <a:cs typeface="Times New Roman" panose="02020603050405020304" pitchFamily="18" charset="0"/>
              </a:rPr>
              <a:t>J . NARASIMHA RAO</a:t>
            </a:r>
            <a:endParaRPr sz="1400" b="1" dirty="0">
              <a:solidFill>
                <a:schemeClr val="tx1"/>
              </a:solidFill>
              <a:latin typeface="Times New Roman" panose="02020603050405020304" pitchFamily="18" charset="0"/>
              <a:cs typeface="Times New Roman" panose="02020603050405020304" pitchFamily="18" charset="0"/>
            </a:endParaRPr>
          </a:p>
          <a:p>
            <a:pPr marL="86995" algn="ctr">
              <a:lnSpc>
                <a:spcPct val="100000"/>
              </a:lnSpc>
              <a:spcBef>
                <a:spcPts val="965"/>
              </a:spcBef>
            </a:pPr>
            <a:r>
              <a:rPr lang="en-IN" sz="1250" b="1" spc="-5" dirty="0">
                <a:solidFill>
                  <a:schemeClr val="tx1"/>
                </a:solidFill>
                <a:latin typeface="Verdana" panose="020B0604030504040204"/>
                <a:cs typeface="Verdana" panose="020B0604030504040204"/>
              </a:rPr>
              <a:t>  </a:t>
            </a:r>
            <a:r>
              <a:rPr sz="1250" b="1" spc="-5" dirty="0">
                <a:solidFill>
                  <a:schemeClr val="tx1"/>
                </a:solidFill>
                <a:latin typeface="Verdana" panose="020B0604030504040204"/>
                <a:cs typeface="Verdana" panose="020B0604030504040204"/>
              </a:rPr>
              <a:t>(</a:t>
            </a:r>
            <a:r>
              <a:rPr lang="en-IN" sz="1250" b="1" spc="-5" dirty="0">
                <a:solidFill>
                  <a:schemeClr val="tx1"/>
                </a:solidFill>
                <a:latin typeface="Times New Roman" panose="02020603050405020304" pitchFamily="18" charset="0"/>
                <a:cs typeface="Times New Roman" panose="02020603050405020304" pitchFamily="18" charset="0"/>
              </a:rPr>
              <a:t>Associate</a:t>
            </a:r>
            <a:r>
              <a:rPr lang="en-IN" sz="1250" b="1" spc="-5" dirty="0">
                <a:solidFill>
                  <a:schemeClr val="tx1"/>
                </a:solidFill>
                <a:latin typeface="Verdana" panose="020B0604030504040204"/>
                <a:cs typeface="Verdana" panose="020B0604030504040204"/>
              </a:rPr>
              <a:t> </a:t>
            </a:r>
            <a:r>
              <a:rPr sz="1250" b="1" spc="-5" dirty="0">
                <a:solidFill>
                  <a:schemeClr val="tx1"/>
                </a:solidFill>
                <a:latin typeface="Times New Roman" panose="02020603050405020304" pitchFamily="18" charset="0"/>
                <a:cs typeface="Times New Roman" panose="02020603050405020304" pitchFamily="18" charset="0"/>
              </a:rPr>
              <a:t>Professor)</a:t>
            </a:r>
            <a:endParaRPr sz="1250" b="1" spc="-5" dirty="0">
              <a:solidFill>
                <a:schemeClr val="tx1"/>
              </a:solidFill>
              <a:latin typeface="Times New Roman" panose="02020603050405020304" pitchFamily="18" charset="0"/>
              <a:cs typeface="Times New Roman" panose="02020603050405020304" pitchFamily="18" charset="0"/>
            </a:endParaRPr>
          </a:p>
        </p:txBody>
      </p:sp>
      <p:sp>
        <p:nvSpPr>
          <p:cNvPr id="5" name="object 4"/>
          <p:cNvSpPr/>
          <p:nvPr/>
        </p:nvSpPr>
        <p:spPr>
          <a:xfrm>
            <a:off x="5616786" y="4291523"/>
            <a:ext cx="1126236" cy="830580"/>
          </a:xfrm>
          <a:prstGeom prst="rect">
            <a:avLst/>
          </a:prstGeom>
          <a:blipFill>
            <a:blip r:embed="rId1" cstate="print"/>
            <a:stretch>
              <a:fillRect/>
            </a:stretch>
          </a:blipFill>
        </p:spPr>
        <p:txBody>
          <a:bodyPr wrap="square" lIns="0" tIns="0" rIns="0" bIns="0" rtlCol="0"/>
          <a:lstStyle/>
          <a:p/>
        </p:txBody>
      </p:sp>
      <p:sp>
        <p:nvSpPr>
          <p:cNvPr id="6" name="object 3"/>
          <p:cNvSpPr txBox="1"/>
          <p:nvPr/>
        </p:nvSpPr>
        <p:spPr>
          <a:xfrm>
            <a:off x="2074824" y="5011152"/>
            <a:ext cx="8398696" cy="1739194"/>
          </a:xfrm>
          <a:prstGeom prst="rect">
            <a:avLst/>
          </a:prstGeom>
        </p:spPr>
        <p:txBody>
          <a:bodyPr vert="horz" wrap="square" lIns="0" tIns="124460" rIns="0" bIns="0" rtlCol="0">
            <a:spAutoFit/>
          </a:bodyPr>
          <a:lstStyle/>
          <a:p>
            <a:pPr marL="1270" algn="ctr">
              <a:lnSpc>
                <a:spcPct val="100000"/>
              </a:lnSpc>
              <a:spcBef>
                <a:spcPts val="980"/>
              </a:spcBef>
            </a:pPr>
            <a:r>
              <a:rPr sz="1350" b="1" spc="-5" dirty="0">
                <a:latin typeface="Times New Roman" panose="02020603050405020304" pitchFamily="18" charset="0"/>
                <a:cs typeface="Times New Roman" panose="02020603050405020304" pitchFamily="18" charset="0"/>
              </a:rPr>
              <a:t>DEPARTMENT </a:t>
            </a:r>
            <a:r>
              <a:rPr sz="1350" b="1" spc="-10" dirty="0">
                <a:latin typeface="Times New Roman" panose="02020603050405020304" pitchFamily="18" charset="0"/>
                <a:cs typeface="Times New Roman" panose="02020603050405020304" pitchFamily="18" charset="0"/>
              </a:rPr>
              <a:t>OF </a:t>
            </a:r>
            <a:r>
              <a:rPr sz="1350" b="1" spc="-5" dirty="0">
                <a:latin typeface="Times New Roman" panose="02020603050405020304" pitchFamily="18" charset="0"/>
                <a:cs typeface="Times New Roman" panose="02020603050405020304" pitchFamily="18" charset="0"/>
              </a:rPr>
              <a:t>COMPUTER SCIENCE </a:t>
            </a:r>
            <a:r>
              <a:rPr sz="1350" b="1" spc="-10" dirty="0">
                <a:latin typeface="Times New Roman" panose="02020603050405020304" pitchFamily="18" charset="0"/>
                <a:cs typeface="Times New Roman" panose="02020603050405020304" pitchFamily="18" charset="0"/>
              </a:rPr>
              <a:t>AND</a:t>
            </a:r>
            <a:r>
              <a:rPr sz="1350" b="1" spc="55" dirty="0">
                <a:latin typeface="Times New Roman" panose="02020603050405020304" pitchFamily="18" charset="0"/>
                <a:cs typeface="Times New Roman" panose="02020603050405020304" pitchFamily="18" charset="0"/>
              </a:rPr>
              <a:t> </a:t>
            </a:r>
            <a:r>
              <a:rPr sz="1350" b="1" spc="-5" dirty="0">
                <a:latin typeface="Times New Roman" panose="02020603050405020304" pitchFamily="18" charset="0"/>
                <a:cs typeface="Times New Roman" panose="02020603050405020304" pitchFamily="18" charset="0"/>
              </a:rPr>
              <a:t>ENGINEERING</a:t>
            </a:r>
            <a:endParaRPr sz="1350" dirty="0">
              <a:latin typeface="Times New Roman" panose="02020603050405020304" pitchFamily="18" charset="0"/>
              <a:cs typeface="Times New Roman" panose="02020603050405020304" pitchFamily="18" charset="0"/>
            </a:endParaRPr>
          </a:p>
          <a:p>
            <a:pPr marL="2341245" marR="1612265" indent="-320040">
              <a:lnSpc>
                <a:spcPts val="2780"/>
              </a:lnSpc>
              <a:spcBef>
                <a:spcPts val="185"/>
              </a:spcBef>
            </a:pPr>
            <a:r>
              <a:rPr lang="en-IN" sz="1450" b="1" spc="-5" dirty="0">
                <a:solidFill>
                  <a:srgbClr val="1C4477"/>
                </a:solidFill>
                <a:latin typeface="Times New Roman" panose="02020603050405020304" pitchFamily="18" charset="0"/>
                <a:cs typeface="Times New Roman" panose="02020603050405020304" pitchFamily="18" charset="0"/>
              </a:rPr>
              <a:t>               </a:t>
            </a:r>
            <a:r>
              <a:rPr sz="1450" b="1" spc="-5" dirty="0">
                <a:solidFill>
                  <a:srgbClr val="1C4477"/>
                </a:solidFill>
                <a:latin typeface="Times New Roman" panose="02020603050405020304" pitchFamily="18" charset="0"/>
                <a:cs typeface="Times New Roman" panose="02020603050405020304" pitchFamily="18" charset="0"/>
              </a:rPr>
              <a:t>CMR </a:t>
            </a:r>
            <a:r>
              <a:rPr sz="1450" b="1" dirty="0">
                <a:solidFill>
                  <a:srgbClr val="1C4477"/>
                </a:solidFill>
                <a:latin typeface="Times New Roman" panose="02020603050405020304" pitchFamily="18" charset="0"/>
                <a:cs typeface="Times New Roman" panose="02020603050405020304" pitchFamily="18" charset="0"/>
              </a:rPr>
              <a:t>TECHNICAL</a:t>
            </a:r>
            <a:r>
              <a:rPr sz="1450" b="1" spc="-100" dirty="0">
                <a:solidFill>
                  <a:srgbClr val="1C4477"/>
                </a:solidFill>
                <a:latin typeface="Times New Roman" panose="02020603050405020304" pitchFamily="18" charset="0"/>
                <a:cs typeface="Times New Roman" panose="02020603050405020304" pitchFamily="18" charset="0"/>
              </a:rPr>
              <a:t> </a:t>
            </a:r>
            <a:r>
              <a:rPr sz="1450" b="1" dirty="0">
                <a:solidFill>
                  <a:srgbClr val="1C4477"/>
                </a:solidFill>
                <a:latin typeface="Times New Roman" panose="02020603050405020304" pitchFamily="18" charset="0"/>
                <a:cs typeface="Times New Roman" panose="02020603050405020304" pitchFamily="18" charset="0"/>
              </a:rPr>
              <a:t>CAMPUS  </a:t>
            </a:r>
            <a:endParaRPr lang="en-IN" sz="1450" b="1" dirty="0">
              <a:solidFill>
                <a:srgbClr val="1C4477"/>
              </a:solidFill>
              <a:latin typeface="Times New Roman" panose="02020603050405020304" pitchFamily="18" charset="0"/>
              <a:cs typeface="Times New Roman" panose="02020603050405020304" pitchFamily="18" charset="0"/>
            </a:endParaRPr>
          </a:p>
          <a:p>
            <a:pPr marL="2341245" marR="1612265" indent="-320040">
              <a:spcBef>
                <a:spcPts val="185"/>
              </a:spcBef>
            </a:pPr>
            <a:r>
              <a:rPr lang="en-IN" sz="1450" b="1" spc="-5" dirty="0">
                <a:solidFill>
                  <a:srgbClr val="1C4477"/>
                </a:solidFill>
                <a:latin typeface="Times New Roman" panose="02020603050405020304" pitchFamily="18" charset="0"/>
                <a:cs typeface="Times New Roman" panose="02020603050405020304" pitchFamily="18" charset="0"/>
              </a:rPr>
              <a:t>                    </a:t>
            </a:r>
            <a:r>
              <a:rPr sz="1450" b="1" spc="-5" dirty="0">
                <a:latin typeface="Times New Roman" panose="02020603050405020304" pitchFamily="18" charset="0"/>
                <a:cs typeface="Times New Roman" panose="02020603050405020304" pitchFamily="18" charset="0"/>
              </a:rPr>
              <a:t>UGC</a:t>
            </a:r>
            <a:r>
              <a:rPr sz="1450" b="1" spc="-15" dirty="0">
                <a:latin typeface="Times New Roman" panose="02020603050405020304" pitchFamily="18" charset="0"/>
                <a:cs typeface="Times New Roman" panose="02020603050405020304" pitchFamily="18" charset="0"/>
              </a:rPr>
              <a:t> </a:t>
            </a:r>
            <a:r>
              <a:rPr sz="1450" b="1" spc="-5" dirty="0">
                <a:latin typeface="Times New Roman" panose="02020603050405020304" pitchFamily="18" charset="0"/>
                <a:cs typeface="Times New Roman" panose="02020603050405020304" pitchFamily="18" charset="0"/>
              </a:rPr>
              <a:t>AUTONOMOUS</a:t>
            </a:r>
            <a:endParaRPr sz="1450" dirty="0">
              <a:latin typeface="Times New Roman" panose="02020603050405020304" pitchFamily="18" charset="0"/>
              <a:cs typeface="Times New Roman" panose="02020603050405020304" pitchFamily="18" charset="0"/>
            </a:endParaRPr>
          </a:p>
          <a:p>
            <a:pPr marL="12700" marR="5080" indent="-635" algn="ctr">
              <a:lnSpc>
                <a:spcPct val="158000"/>
              </a:lnSpc>
              <a:spcBef>
                <a:spcPts val="50"/>
              </a:spcBef>
            </a:pPr>
            <a:r>
              <a:rPr sz="1050" spc="-5" dirty="0">
                <a:latin typeface="Times New Roman" panose="02020603050405020304" pitchFamily="18" charset="0"/>
                <a:cs typeface="Times New Roman" panose="02020603050405020304" pitchFamily="18" charset="0"/>
              </a:rPr>
              <a:t>(Accredited </a:t>
            </a:r>
            <a:r>
              <a:rPr sz="1050" spc="-10" dirty="0">
                <a:latin typeface="Times New Roman" panose="02020603050405020304" pitchFamily="18" charset="0"/>
                <a:cs typeface="Times New Roman" panose="02020603050405020304" pitchFamily="18" charset="0"/>
              </a:rPr>
              <a:t>by NAAC, </a:t>
            </a:r>
            <a:r>
              <a:rPr sz="1050" spc="-5" dirty="0">
                <a:latin typeface="Times New Roman" panose="02020603050405020304" pitchFamily="18" charset="0"/>
                <a:cs typeface="Times New Roman" panose="02020603050405020304" pitchFamily="18" charset="0"/>
              </a:rPr>
              <a:t>NBA, Permanently Affiliated to JNTUH, Approved </a:t>
            </a:r>
            <a:r>
              <a:rPr sz="1050" spc="-10" dirty="0">
                <a:latin typeface="Times New Roman" panose="02020603050405020304" pitchFamily="18" charset="0"/>
                <a:cs typeface="Times New Roman" panose="02020603050405020304" pitchFamily="18" charset="0"/>
              </a:rPr>
              <a:t>by AICTE, New </a:t>
            </a:r>
            <a:r>
              <a:rPr sz="1050" spc="-5" dirty="0">
                <a:latin typeface="Times New Roman" panose="02020603050405020304" pitchFamily="18" charset="0"/>
                <a:cs typeface="Times New Roman" panose="02020603050405020304" pitchFamily="18" charset="0"/>
              </a:rPr>
              <a:t>Delhi)  Recognized Under Section 2(f) &amp; 12(B) of </a:t>
            </a:r>
            <a:r>
              <a:rPr sz="1050" spc="-10" dirty="0">
                <a:latin typeface="Times New Roman" panose="02020603050405020304" pitchFamily="18" charset="0"/>
                <a:cs typeface="Times New Roman" panose="02020603050405020304" pitchFamily="18" charset="0"/>
              </a:rPr>
              <a:t>the UGC </a:t>
            </a:r>
            <a:r>
              <a:rPr sz="1050" spc="-5" dirty="0">
                <a:latin typeface="Times New Roman" panose="02020603050405020304" pitchFamily="18" charset="0"/>
                <a:cs typeface="Times New Roman" panose="02020603050405020304" pitchFamily="18" charset="0"/>
              </a:rPr>
              <a:t>Act.1956, Kandlakoya (V), Medchal Road,  Hyderabad-501401.</a:t>
            </a:r>
            <a:endParaRPr sz="1050" dirty="0">
              <a:latin typeface="Times New Roman" panose="02020603050405020304" pitchFamily="18" charset="0"/>
              <a:cs typeface="Times New Roman" panose="02020603050405020304" pitchFamily="18" charset="0"/>
            </a:endParaRPr>
          </a:p>
          <a:p>
            <a:pPr marR="85725" algn="ctr">
              <a:lnSpc>
                <a:spcPct val="100000"/>
              </a:lnSpc>
              <a:spcBef>
                <a:spcPts val="500"/>
              </a:spcBef>
            </a:pPr>
            <a:r>
              <a:rPr sz="1200" b="1" spc="-5" dirty="0">
                <a:latin typeface="Verdana" panose="020B0604030504040204"/>
                <a:cs typeface="Verdana" panose="020B0604030504040204"/>
              </a:rPr>
              <a:t>2019-2023</a:t>
            </a:r>
            <a:endParaRPr sz="1200" dirty="0">
              <a:latin typeface="Verdana" panose="020B0604030504040204"/>
              <a:cs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262380"/>
          </a:xfrm>
        </p:spPr>
        <p:txBody>
          <a:bodyPr/>
          <a:lstStyle/>
          <a:p>
            <a:pPr algn="ctr"/>
            <a:r>
              <a:rPr lang="en-IN" sz="4400" b="1" dirty="0">
                <a:latin typeface="Times New Roman" panose="02020603050405020304" pitchFamily="18" charset="0"/>
                <a:cs typeface="Times New Roman" panose="02020603050405020304" pitchFamily="18" charset="0"/>
              </a:rPr>
              <a:t>ARCHITECTURE</a:t>
            </a:r>
            <a:endParaRPr lang="en-IN" sz="44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1048871" y="1690688"/>
            <a:ext cx="9448620"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216660"/>
          </a:xfrm>
        </p:spPr>
        <p:txBody>
          <a:bodyPr/>
          <a:lstStyle/>
          <a:p>
            <a:pPr algn="ctr"/>
            <a:r>
              <a:rPr lang="en-IN" sz="4400" b="1" dirty="0">
                <a:latin typeface="Times New Roman" panose="02020603050405020304" pitchFamily="18" charset="0"/>
                <a:cs typeface="Times New Roman" panose="02020603050405020304" pitchFamily="18" charset="0"/>
              </a:rPr>
              <a:t>MODULE</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7840" y="1407795"/>
            <a:ext cx="10972800" cy="4953000"/>
          </a:xfrm>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Types of Logins </a:t>
            </a:r>
            <a:r>
              <a:rPr lang="en-US" sz="1800" dirty="0">
                <a:latin typeface="Times New Roman" panose="02020603050405020304" pitchFamily="18" charset="0"/>
                <a:cs typeface="Times New Roman" panose="02020603050405020304" pitchFamily="18" charset="0"/>
              </a:rPr>
              <a:t>: User</a:t>
            </a:r>
            <a:r>
              <a:rPr lang="en-US" sz="1800">
                <a:latin typeface="Times New Roman" panose="02020603050405020304" pitchFamily="18" charset="0"/>
                <a:cs typeface="Times New Roman" panose="02020603050405020304" pitchFamily="18" charset="0"/>
              </a:rPr>
              <a:t>, Trainer.</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User Process </a:t>
            </a:r>
            <a:r>
              <a:rPr lang="en-US" sz="1800" dirty="0">
                <a:latin typeface="Times New Roman" panose="02020603050405020304" pitchFamily="18" charset="0"/>
                <a:cs typeface="Times New Roman" panose="02020603050405020304" pitchFamily="18" charset="0"/>
              </a:rPr>
              <a:t>: User gives input as an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Flicker 8k Dataset </a:t>
            </a:r>
            <a:r>
              <a:rPr lang="en-US" sz="1800" dirty="0">
                <a:latin typeface="Times New Roman" panose="02020603050405020304" pitchFamily="18" charset="0"/>
                <a:cs typeface="Times New Roman" panose="02020603050405020304" pitchFamily="18" charset="0"/>
              </a:rPr>
              <a:t>: It is a training model in Deep learning.</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CNN algorithm</a:t>
            </a:r>
            <a:r>
              <a:rPr lang="en-US" sz="1800" dirty="0">
                <a:latin typeface="Times New Roman" panose="02020603050405020304" pitchFamily="18" charset="0"/>
                <a:cs typeface="Times New Roman" panose="02020603050405020304" pitchFamily="18" charset="0"/>
              </a:rPr>
              <a:t>: It exact the feature from the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LSTM algorithm </a:t>
            </a:r>
            <a:r>
              <a:rPr lang="en-US" sz="1800" dirty="0">
                <a:latin typeface="Times New Roman" panose="02020603050405020304" pitchFamily="18" charset="0"/>
                <a:cs typeface="Times New Roman" panose="02020603050405020304" pitchFamily="18" charset="0"/>
              </a:rPr>
              <a:t>: Data available in CNN algorithm ,by using this data it gives the </a:t>
            </a:r>
            <a:r>
              <a:rPr lang="en-US" sz="1800" dirty="0" err="1">
                <a:latin typeface="Times New Roman" panose="02020603050405020304" pitchFamily="18" charset="0"/>
                <a:cs typeface="Times New Roman" panose="02020603050405020304" pitchFamily="18" charset="0"/>
              </a:rPr>
              <a:t>relavent</a:t>
            </a:r>
            <a:r>
              <a:rPr lang="en-US" sz="1800" dirty="0">
                <a:latin typeface="Times New Roman" panose="02020603050405020304" pitchFamily="18" charset="0"/>
                <a:cs typeface="Times New Roman" panose="02020603050405020304" pitchFamily="18" charset="0"/>
              </a:rPr>
              <a:t> captioning for the given image.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Execution model : </a:t>
            </a:r>
            <a:r>
              <a:rPr lang="en-US" sz="1800" dirty="0">
                <a:latin typeface="Times New Roman" panose="02020603050405020304" pitchFamily="18" charset="0"/>
                <a:cs typeface="Times New Roman" panose="02020603050405020304" pitchFamily="18" charset="0"/>
              </a:rPr>
              <a:t>By using flicker 8k dataset and two wide range Algorithms, CNN and LSTM, will help us to produce the captioning of an image.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320" y="187620"/>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UML DIAGRAMS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682" y="1357460"/>
            <a:ext cx="11184118" cy="4819503"/>
          </a:xfrm>
        </p:spPr>
        <p:txBody>
          <a:bodyPr/>
          <a:lstStyle/>
          <a:p>
            <a:pPr marL="0" indent="0">
              <a:buNone/>
            </a:pPr>
            <a:r>
              <a:rPr lang="en-IN" sz="1800" b="1" dirty="0">
                <a:latin typeface="Times New Roman" panose="02020603050405020304" pitchFamily="18" charset="0"/>
                <a:cs typeface="Times New Roman" panose="02020603050405020304" pitchFamily="18" charset="0"/>
              </a:rPr>
              <a:t>USE CASE DIAGRAM</a:t>
            </a:r>
            <a:r>
              <a:rPr lang="en-IN" dirty="0"/>
              <a:t>:</a:t>
            </a:r>
            <a:endParaRPr lang="en-IN" sz="2000" dirty="0"/>
          </a:p>
        </p:txBody>
      </p:sp>
      <p:pic>
        <p:nvPicPr>
          <p:cNvPr id="17" name="Picture 16"/>
          <p:cNvPicPr>
            <a:picLocks noChangeAspect="1"/>
          </p:cNvPicPr>
          <p:nvPr/>
        </p:nvPicPr>
        <p:blipFill>
          <a:blip r:embed="rId1"/>
          <a:stretch>
            <a:fillRect/>
          </a:stretch>
        </p:blipFill>
        <p:spPr>
          <a:xfrm>
            <a:off x="2969533" y="1869728"/>
            <a:ext cx="5768840" cy="4099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655"/>
            <a:ext cx="11278386" cy="6101549"/>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CLASS DIAGRAM: </a:t>
            </a:r>
            <a:endParaRPr lang="en-IN"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rot="18030559">
            <a:off x="4038600" y="1388639"/>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a:t>
            </a:r>
            <a:endParaRPr lang="en-IN" dirty="0"/>
          </a:p>
        </p:txBody>
      </p:sp>
      <p:sp>
        <p:nvSpPr>
          <p:cNvPr id="25" name="TextBox 24"/>
          <p:cNvSpPr txBox="1"/>
          <p:nvPr/>
        </p:nvSpPr>
        <p:spPr>
          <a:xfrm rot="16200000">
            <a:off x="5958086" y="2617972"/>
            <a:ext cx="1568143"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a:t>
            </a:r>
            <a:endParaRPr lang="en-IN" dirty="0"/>
          </a:p>
        </p:txBody>
      </p:sp>
      <p:sp>
        <p:nvSpPr>
          <p:cNvPr id="4" name="Rectangle 1"/>
          <p:cNvSpPr>
            <a:spLocks noChangeArrowheads="1"/>
          </p:cNvSpPr>
          <p:nvPr/>
        </p:nvSpPr>
        <p:spPr bwMode="auto">
          <a:xfrm>
            <a:off x="4492625" y="2747963"/>
            <a:ext cx="3862481" cy="71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0047" y="1210235"/>
            <a:ext cx="5629835" cy="29493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79197" y="2275611"/>
            <a:ext cx="616771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1</a:t>
            </a:r>
            <a:endParaRPr lang="en-IN" dirty="0"/>
          </a:p>
        </p:txBody>
      </p:sp>
      <p:sp>
        <p:nvSpPr>
          <p:cNvPr id="7" name="TextBox 6"/>
          <p:cNvSpPr txBox="1"/>
          <p:nvPr/>
        </p:nvSpPr>
        <p:spPr>
          <a:xfrm>
            <a:off x="5363441" y="2265139"/>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1</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idx="1"/>
          </p:nvPr>
        </p:nvSpPr>
        <p:spPr>
          <a:xfrm>
            <a:off x="0" y="107576"/>
            <a:ext cx="11353799" cy="6804212"/>
          </a:xfrm>
        </p:spPr>
        <p:txBody>
          <a:bodyPr/>
          <a:lstStyle/>
          <a:p>
            <a:r>
              <a:rPr lang="en-IN" sz="1800" b="1" dirty="0">
                <a:latin typeface="Times New Roman" panose="02020603050405020304" pitchFamily="18" charset="0"/>
                <a:cs typeface="Times New Roman" panose="02020603050405020304" pitchFamily="18" charset="0"/>
              </a:rPr>
              <a:t>SEQUENCE DIAGRAM</a:t>
            </a:r>
            <a:r>
              <a:rPr lang="en-IN" dirty="0"/>
              <a:t>:</a:t>
            </a:r>
            <a:endParaRPr lang="en-IN" dirty="0"/>
          </a:p>
        </p:txBody>
      </p:sp>
      <p:pic>
        <p:nvPicPr>
          <p:cNvPr id="2062"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4485" y="452732"/>
            <a:ext cx="4720012" cy="599738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496485" y="1403377"/>
            <a:ext cx="1872503"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1.Import Libraries</a:t>
            </a:r>
            <a:endParaRPr lang="en-IN" sz="12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5435134" y="1938927"/>
            <a:ext cx="2218764" cy="276999"/>
          </a:xfrm>
          <a:prstGeom prst="rect">
            <a:avLst/>
          </a:prstGeom>
          <a:noFill/>
        </p:spPr>
        <p:txBody>
          <a:bodyPr wrap="square">
            <a:spAutoFit/>
          </a:bodyPr>
          <a:lstStyle/>
          <a:p>
            <a:r>
              <a:rPr lang="en-IN" sz="1200" dirty="0"/>
              <a:t>  2.Load Image Dataset</a:t>
            </a:r>
            <a:endParaRPr lang="en-IN" sz="1200" dirty="0"/>
          </a:p>
        </p:txBody>
      </p:sp>
      <p:sp>
        <p:nvSpPr>
          <p:cNvPr id="44" name="TextBox 43"/>
          <p:cNvSpPr txBox="1"/>
          <p:nvPr/>
        </p:nvSpPr>
        <p:spPr>
          <a:xfrm>
            <a:off x="5496484" y="2561082"/>
            <a:ext cx="1872503" cy="276999"/>
          </a:xfrm>
          <a:prstGeom prst="rect">
            <a:avLst/>
          </a:prstGeom>
          <a:noFill/>
        </p:spPr>
        <p:txBody>
          <a:bodyPr wrap="square">
            <a:spAutoFit/>
          </a:bodyPr>
          <a:lstStyle/>
          <a:p>
            <a:r>
              <a:rPr lang="en-IN" sz="1200" dirty="0"/>
              <a:t>3.</a:t>
            </a:r>
            <a:r>
              <a:rPr lang="en-IN" sz="1200" dirty="0">
                <a:latin typeface="Times New Roman" panose="02020603050405020304" pitchFamily="18" charset="0"/>
                <a:cs typeface="Times New Roman" panose="02020603050405020304" pitchFamily="18" charset="0"/>
              </a:rPr>
              <a:t>Data Processing</a:t>
            </a:r>
            <a:endParaRPr lang="en-IN" sz="12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5499847" y="3312927"/>
            <a:ext cx="2218764" cy="276999"/>
          </a:xfrm>
          <a:prstGeom prst="rect">
            <a:avLst/>
          </a:prstGeom>
          <a:noFill/>
        </p:spPr>
        <p:txBody>
          <a:bodyPr wrap="square">
            <a:spAutoFit/>
          </a:bodyPr>
          <a:lstStyle/>
          <a:p>
            <a:r>
              <a:rPr lang="en-IN" sz="1200" dirty="0"/>
              <a:t>4.</a:t>
            </a:r>
            <a:r>
              <a:rPr lang="en-IN" sz="1200" dirty="0">
                <a:latin typeface="Times New Roman" panose="02020603050405020304" pitchFamily="18" charset="0"/>
                <a:cs typeface="Times New Roman" panose="02020603050405020304" pitchFamily="18" charset="0"/>
              </a:rPr>
              <a:t>Feature Extraction</a:t>
            </a:r>
            <a:endParaRPr lang="en-IN" sz="12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5496486" y="3999048"/>
            <a:ext cx="6158752" cy="276999"/>
          </a:xfrm>
          <a:prstGeom prst="rect">
            <a:avLst/>
          </a:prstGeom>
          <a:noFill/>
        </p:spPr>
        <p:txBody>
          <a:bodyPr wrap="square">
            <a:spAutoFit/>
          </a:bodyPr>
          <a:lstStyle/>
          <a:p>
            <a:r>
              <a:rPr lang="en-IN" sz="1200" dirty="0"/>
              <a:t>5.</a:t>
            </a:r>
            <a:r>
              <a:rPr lang="en-IN" sz="1200" dirty="0">
                <a:latin typeface="Times New Roman" panose="02020603050405020304" pitchFamily="18" charset="0"/>
                <a:cs typeface="Times New Roman" panose="02020603050405020304" pitchFamily="18" charset="0"/>
              </a:rPr>
              <a:t>Run open cv</a:t>
            </a:r>
            <a:endParaRPr lang="en-IN" sz="12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5370419" y="5273107"/>
            <a:ext cx="6149788" cy="276999"/>
          </a:xfrm>
          <a:prstGeom prst="rect">
            <a:avLst/>
          </a:prstGeom>
          <a:noFill/>
        </p:spPr>
        <p:txBody>
          <a:bodyPr wrap="square">
            <a:spAutoFit/>
          </a:bodyPr>
          <a:lstStyle/>
          <a:p>
            <a:r>
              <a:rPr lang="en-IN" sz="1200" dirty="0"/>
              <a:t>7. </a:t>
            </a:r>
            <a:r>
              <a:rPr lang="en-IN" sz="1200" dirty="0">
                <a:latin typeface="Times New Roman" panose="02020603050405020304" pitchFamily="18" charset="0"/>
                <a:cs typeface="Times New Roman" panose="02020603050405020304" pitchFamily="18" charset="0"/>
              </a:rPr>
              <a:t>Displays  the caption to User</a:t>
            </a:r>
            <a:endParaRPr lang="en-IN" sz="12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5408240" y="4673098"/>
            <a:ext cx="6149788" cy="276999"/>
          </a:xfrm>
          <a:prstGeom prst="rect">
            <a:avLst/>
          </a:prstGeom>
          <a:noFill/>
        </p:spPr>
        <p:txBody>
          <a:bodyPr wrap="square">
            <a:spAutoFit/>
          </a:bodyPr>
          <a:lstStyle/>
          <a:p>
            <a:r>
              <a:rPr lang="en-IN" sz="1200" dirty="0"/>
              <a:t>6</a:t>
            </a:r>
            <a:r>
              <a:rPr lang="en-IN" sz="1200" dirty="0">
                <a:latin typeface="Times New Roman" panose="02020603050405020304" pitchFamily="18" charset="0"/>
                <a:cs typeface="Times New Roman" panose="02020603050405020304" pitchFamily="18" charset="0"/>
              </a:rPr>
              <a:t>.Captures image with text</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176963"/>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ACTIVITY DIAGRAM:</a:t>
            </a:r>
            <a:endParaRPr lang="en-IN"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478039" y="0"/>
            <a:ext cx="5235921" cy="68580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2550"/>
            <a:ext cx="10972800" cy="848995"/>
          </a:xfrm>
        </p:spPr>
        <p:txBody>
          <a:bodyPr/>
          <a:p>
            <a:pPr algn="ctr"/>
            <a:r>
              <a:rPr lang="en-IN" sz="2400" b="1" dirty="0">
                <a:latin typeface="Times New Roman" panose="02020603050405020304" pitchFamily="18" charset="0"/>
                <a:cs typeface="Times New Roman" panose="02020603050405020304" pitchFamily="18" charset="0"/>
                <a:sym typeface="+mn-ea"/>
              </a:rPr>
              <a:t>Source Code:-</a:t>
            </a:r>
            <a:endParaRPr lang="en-IN" sz="2400" b="1" dirty="0">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495935" y="810895"/>
            <a:ext cx="10298430" cy="6739255"/>
          </a:xfrm>
          <a:prstGeom prst="rect">
            <a:avLst/>
          </a:prstGeom>
          <a:noFill/>
        </p:spPr>
        <p:txBody>
          <a:bodyPr wrap="square" rtlCol="0" anchor="t">
            <a:spAutoFit/>
          </a:bodyPr>
          <a:p>
            <a:r>
              <a:rPr lang="en-US">
                <a:latin typeface="Times New Roman" panose="02020603050405020304" pitchFamily="18" charset="0"/>
                <a:cs typeface="Times New Roman" panose="02020603050405020304" pitchFamily="18" charset="0"/>
              </a:rPr>
              <a:t>1)import os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pickle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numpy as np</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tqdm.notebook import tqdm</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tensorflow.keras.applications.vgg16 import VGG16, preprocess_input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tensorflow.keras.preprocessing.image import load_img, img_to_array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tensorflow.keras.preprocessing.text import Tokenizer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tensorflow.keras.preprocessing.sequence import pad_sequences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tensorflow.keras.models import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tensorflow.keras.utils import to_categorical, plot_model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tensorflow.keras.layers import Input, Dense, LSTM, Embedding, Dropout, add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2)BASE_DIR = '/kaggle/input/flickr8k'</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WORKING_DIR = '/kaggle/working'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Extract Image Features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3)# load vgg16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model = VGG16()</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 restructure the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model = Model(inputs=model.inputs, outputs=model.layers[-2].output)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 summarize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print(model.summary())</a:t>
            </a:r>
            <a:endParaRPr lang="en-US">
              <a:latin typeface="Times New Roman" panose="02020603050405020304" pitchFamily="18" charset="0"/>
              <a:cs typeface="Times New Roman" panose="02020603050405020304" pitchFamily="18" charset="0"/>
            </a:endParaRPr>
          </a:p>
          <a:p>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280035"/>
            <a:ext cx="13047980" cy="6462395"/>
          </a:xfrm>
          <a:prstGeom prst="rect">
            <a:avLst/>
          </a:prstGeom>
          <a:noFill/>
        </p:spPr>
        <p:txBody>
          <a:bodyPr wrap="square" rtlCol="0" anchor="t">
            <a:spAutoFit/>
          </a:bodyPr>
          <a:p>
            <a:r>
              <a:rPr lang="en-US">
                <a:latin typeface="Times New Roman" panose="02020603050405020304" pitchFamily="18" charset="0"/>
                <a:cs typeface="Times New Roman" panose="02020603050405020304" pitchFamily="18" charset="0"/>
              </a:rPr>
              <a:t>4)features =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directory = os.path.join(BASE_DIR, 'Images')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for img_name in tqdm(os.listdir(directory)):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load the image from file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img_path = directory + '/' + img_name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load_img(img_path, target_size=(224, 224))</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convert image pixels to numpy array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img_to_array(image)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reshape data for model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image.reshape((1, image.shape[0], image.shape[1], image.shape[2]))</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preprocess image for vgg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 = preprocess_input(image)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extract features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feature = model.predict(image, verbose=0)</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get image ID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image_id = img_name.split('.')[0]</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 store feature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features[image_id] = feature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5)pickle.dump(features, open(os.path.join(WORKING_DIR, 'features.pkl'), 'wb'))</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778615" cy="230695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sym typeface="+mn-ea"/>
              </a:rPr>
              <a:t>6)with open(os.path.join(WORKING_DIR, 'features.pkl'), 'rb') as 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features = pickle.load(f)</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Load the Captions Data</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7)with open(os.path.join(BASE_DIR, 'captions.txt'), 'r') as 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next(f)</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sym typeface="+mn-ea"/>
              </a:rPr>
              <a:t>    captions_doc = f.read()</a:t>
            </a:r>
            <a:endParaRPr lang="en-US" sz="1600"/>
          </a:p>
        </p:txBody>
      </p:sp>
      <p:sp>
        <p:nvSpPr>
          <p:cNvPr id="5" name="Text Box 4"/>
          <p:cNvSpPr txBox="1"/>
          <p:nvPr/>
        </p:nvSpPr>
        <p:spPr>
          <a:xfrm>
            <a:off x="0" y="2306955"/>
            <a:ext cx="8858250" cy="4015105"/>
          </a:xfrm>
          <a:prstGeom prst="rect">
            <a:avLst/>
          </a:prstGeom>
          <a:noFill/>
        </p:spPr>
        <p:txBody>
          <a:bodyPr wrap="square" rtlCol="0" anchor="t">
            <a:spAutoFit/>
          </a:bodyPr>
          <a:p>
            <a:r>
              <a:rPr lang="en-US" sz="1500">
                <a:latin typeface="Times New Roman" panose="02020603050405020304" pitchFamily="18" charset="0"/>
                <a:cs typeface="Times New Roman" panose="02020603050405020304" pitchFamily="18" charset="0"/>
              </a:rPr>
              <a:t>8)mapping = {}</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process lines</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for line in tqdm(captions_doc.split('\n')):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split the line by comma(,)</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tokens = line.split(',')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if len(line) &lt; 2:</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continue</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image_id, caption = tokens[0], tokens[1:]</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remove extension from image ID</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image_id = image_id.split('.')[0]</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convert caption list to string</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caption = " ".join(caption)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create list if needed</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if image_id not in mapping:</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mapping[image_id] = []</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 store the caption</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mapping[image_id].append(caption)</a:t>
            </a:r>
            <a:endParaRPr lang="en-US" sz="15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0970" y="105410"/>
            <a:ext cx="7458075" cy="476948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9)len(mapping)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10)def clean(mapping):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key, captions in mapping.items():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i in range(len(captions)):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take one caption at a time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captions[i]</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preprocessing steps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convert to lowercase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caption.lower()</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delete digits, special chars, etc.,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caption.replace('[^A-Za-z]',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delete additional spaces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caption.replace('\s+', '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 add start and end tags to the caption</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 = 'startseq ' + " ".join([word for word in caption.split() if len(word)&gt;1]) + ' endseq'</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captions[i] = caption\</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11)mapping['1000268201_693b08cb0e']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12)clean(mapping)</a:t>
            </a:r>
            <a:endParaRPr lang="en-US" sz="1600">
              <a:latin typeface="Times New Roman" panose="02020603050405020304" pitchFamily="18" charset="0"/>
              <a:cs typeface="Times New Roman" panose="02020603050405020304" pitchFamily="18" charset="0"/>
            </a:endParaRPr>
          </a:p>
        </p:txBody>
      </p:sp>
      <p:sp>
        <p:nvSpPr>
          <p:cNvPr id="5" name="Text Box 4"/>
          <p:cNvSpPr txBox="1"/>
          <p:nvPr/>
        </p:nvSpPr>
        <p:spPr>
          <a:xfrm>
            <a:off x="231140" y="4827905"/>
            <a:ext cx="5075555" cy="1322070"/>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13)mapping['1000268201_693b08cb0e']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14)all_captions =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for key in mapping: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for caption in mapping[key]:</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all_captions.append(caption)</a:t>
            </a:r>
            <a:endParaRPr lang="en-US" sz="1600">
              <a:latin typeface="Times New Roman" panose="02020603050405020304" pitchFamily="18" charset="0"/>
              <a:cs typeface="Times New Roman" panose="02020603050405020304" pitchFamily="18" charset="0"/>
            </a:endParaRPr>
          </a:p>
        </p:txBody>
      </p:sp>
      <p:sp>
        <p:nvSpPr>
          <p:cNvPr id="6" name="Text Box 5"/>
          <p:cNvSpPr txBox="1"/>
          <p:nvPr/>
        </p:nvSpPr>
        <p:spPr>
          <a:xfrm>
            <a:off x="312420" y="6149975"/>
            <a:ext cx="2540000" cy="583565"/>
          </a:xfrm>
          <a:prstGeom prst="rect">
            <a:avLst/>
          </a:prstGeom>
          <a:noFill/>
        </p:spPr>
        <p:txBody>
          <a:bodyPr wrap="square" rtlCol="0" anchor="t">
            <a:spAutoFit/>
          </a:bodyPr>
          <a:p>
            <a:r>
              <a:rPr lang="en-US" sz="1600">
                <a:latin typeface="Times New Roman" panose="02020603050405020304" pitchFamily="18" charset="0"/>
                <a:cs typeface="Times New Roman" panose="02020603050405020304" pitchFamily="18" charset="0"/>
              </a:rPr>
              <a:t>15)len(all_captions)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16)all_captions[:10]</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197933"/>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6740" y="1439732"/>
            <a:ext cx="10515600" cy="4351338"/>
          </a:xfrm>
        </p:spPr>
        <p:txBody>
          <a:bodyPr>
            <a:noAutofit/>
          </a:bodyPr>
          <a:lstStyle/>
          <a:p>
            <a:pPr>
              <a:lnSpc>
                <a:spcPct val="150000"/>
              </a:lnSpc>
            </a:pPr>
            <a:r>
              <a:rPr lang="en-US" sz="1600" spc="-5" dirty="0">
                <a:latin typeface="Times New Roman" panose="02020603050405020304"/>
                <a:cs typeface="Times New Roman" panose="02020603050405020304"/>
              </a:rPr>
              <a:t>Caption generation is a difficult synthetic intelligence problem wherein a textual  description maybe generated </a:t>
            </a:r>
            <a:r>
              <a:rPr lang="en-US" sz="1600" dirty="0">
                <a:latin typeface="Times New Roman" panose="02020603050405020304"/>
                <a:cs typeface="Times New Roman" panose="02020603050405020304"/>
              </a:rPr>
              <a:t>for </a:t>
            </a:r>
            <a:r>
              <a:rPr lang="en-US" sz="1600" spc="-5" dirty="0">
                <a:latin typeface="Times New Roman" panose="02020603050405020304"/>
                <a:cs typeface="Times New Roman" panose="02020603050405020304"/>
              </a:rPr>
              <a:t>a given photograph/video.</a:t>
            </a:r>
            <a:endParaRPr lang="en-US" sz="1600" spc="-5" dirty="0">
              <a:latin typeface="Times New Roman" panose="02020603050405020304"/>
              <a:cs typeface="Times New Roman" panose="02020603050405020304"/>
            </a:endParaRPr>
          </a:p>
          <a:p>
            <a:pPr>
              <a:lnSpc>
                <a:spcPct val="150000"/>
              </a:lnSpc>
            </a:pPr>
            <a:r>
              <a:rPr lang="en-US" sz="1600" spc="-5" dirty="0">
                <a:latin typeface="Times New Roman" panose="02020603050405020304"/>
                <a:cs typeface="Times New Roman" panose="02020603050405020304"/>
              </a:rPr>
              <a:t> On every occasion  when a photograph </a:t>
            </a:r>
            <a:r>
              <a:rPr lang="en-US" sz="1600" spc="-10" dirty="0">
                <a:latin typeface="Times New Roman" panose="02020603050405020304"/>
                <a:cs typeface="Times New Roman" panose="02020603050405020304"/>
              </a:rPr>
              <a:t>seems </a:t>
            </a:r>
            <a:r>
              <a:rPr lang="en-US" sz="1600" spc="-5" dirty="0">
                <a:latin typeface="Times New Roman" panose="02020603050405020304"/>
                <a:cs typeface="Times New Roman" panose="02020603050405020304"/>
              </a:rPr>
              <a:t>in front </a:t>
            </a:r>
            <a:r>
              <a:rPr lang="en-US" sz="1600" dirty="0">
                <a:latin typeface="Times New Roman" panose="02020603050405020304"/>
                <a:cs typeface="Times New Roman" panose="02020603050405020304"/>
              </a:rPr>
              <a:t>of </a:t>
            </a:r>
            <a:r>
              <a:rPr lang="en-US" sz="1600" spc="-5" dirty="0">
                <a:latin typeface="Times New Roman" panose="02020603050405020304"/>
                <a:cs typeface="Times New Roman" panose="02020603050405020304"/>
              </a:rPr>
              <a:t>people, their mind is capable </a:t>
            </a:r>
            <a:r>
              <a:rPr lang="en-US" sz="1600" dirty="0">
                <a:latin typeface="Times New Roman" panose="02020603050405020304"/>
                <a:cs typeface="Times New Roman" panose="02020603050405020304"/>
              </a:rPr>
              <a:t>of  </a:t>
            </a:r>
            <a:r>
              <a:rPr lang="en-US" sz="1600" spc="-5" dirty="0">
                <a:latin typeface="Times New Roman" panose="02020603050405020304"/>
                <a:cs typeface="Times New Roman" panose="02020603050405020304"/>
              </a:rPr>
              <a:t>annotating </a:t>
            </a:r>
            <a:r>
              <a:rPr lang="en-US" sz="1600" dirty="0">
                <a:latin typeface="Times New Roman" panose="02020603050405020304"/>
                <a:cs typeface="Times New Roman" panose="02020603050405020304"/>
              </a:rPr>
              <a:t>or </a:t>
            </a:r>
            <a:r>
              <a:rPr lang="en-US" sz="1600" spc="-5" dirty="0">
                <a:latin typeface="Times New Roman" panose="02020603050405020304"/>
                <a:cs typeface="Times New Roman" panose="02020603050405020304"/>
              </a:rPr>
              <a:t>labeling it, however </a:t>
            </a:r>
            <a:r>
              <a:rPr lang="en-US" sz="1600" dirty="0">
                <a:latin typeface="Times New Roman" panose="02020603050405020304"/>
                <a:cs typeface="Times New Roman" panose="02020603050405020304"/>
              </a:rPr>
              <a:t>how </a:t>
            </a:r>
            <a:r>
              <a:rPr lang="en-US" sz="1600" spc="-5" dirty="0">
                <a:latin typeface="Times New Roman" panose="02020603050405020304"/>
                <a:cs typeface="Times New Roman" panose="02020603050405020304"/>
              </a:rPr>
              <a:t>can computer structures procedure and  label it with a noticeably relevant and correct caption? So we will train the  computers using deep learning algorithms and make it easy.</a:t>
            </a:r>
            <a:endParaRPr lang="en-US" sz="1600" spc="-5" dirty="0">
              <a:latin typeface="Times New Roman" panose="02020603050405020304"/>
              <a:cs typeface="Times New Roman" panose="02020603050405020304"/>
            </a:endParaRPr>
          </a:p>
          <a:p>
            <a:pPr>
              <a:lnSpc>
                <a:spcPct val="150000"/>
              </a:lnSpc>
            </a:pPr>
            <a:r>
              <a:rPr lang="en-US" sz="1600" spc="-5" dirty="0">
                <a:latin typeface="Times New Roman" panose="02020603050405020304"/>
                <a:cs typeface="Times New Roman" panose="02020603050405020304"/>
              </a:rPr>
              <a:t> With advanced deep  learning techniques, accessibility </a:t>
            </a:r>
            <a:r>
              <a:rPr lang="en-US" sz="1600" dirty="0">
                <a:latin typeface="Times New Roman" panose="02020603050405020304"/>
                <a:cs typeface="Times New Roman" panose="02020603050405020304"/>
              </a:rPr>
              <a:t>of </a:t>
            </a:r>
            <a:r>
              <a:rPr lang="en-US" sz="1600" spc="-5" dirty="0">
                <a:latin typeface="Times New Roman" panose="02020603050405020304"/>
                <a:cs typeface="Times New Roman" panose="02020603050405020304"/>
              </a:rPr>
              <a:t>big datasets and computer power we can  build an efficient model to generate captions. </a:t>
            </a:r>
            <a:endParaRPr lang="en-US" sz="1600" spc="-5" dirty="0">
              <a:latin typeface="Times New Roman" panose="02020603050405020304"/>
              <a:cs typeface="Times New Roman" panose="02020603050405020304"/>
            </a:endParaRPr>
          </a:p>
          <a:p>
            <a:pPr>
              <a:lnSpc>
                <a:spcPct val="150000"/>
              </a:lnSpc>
            </a:pPr>
            <a:r>
              <a:rPr lang="en-US" sz="1600" spc="-5" dirty="0">
                <a:latin typeface="Times New Roman" panose="02020603050405020304"/>
                <a:cs typeface="Times New Roman" panose="02020603050405020304"/>
              </a:rPr>
              <a:t>The strategies used right here are  </a:t>
            </a:r>
            <a:r>
              <a:rPr lang="en-US" sz="1600" b="1" spc="-5" dirty="0">
                <a:latin typeface="Times New Roman" panose="02020603050405020304"/>
                <a:cs typeface="Times New Roman" panose="02020603050405020304"/>
              </a:rPr>
              <a:t>LSTM(Long Short </a:t>
            </a:r>
            <a:r>
              <a:rPr lang="en-US" sz="1600" b="1" spc="-10" dirty="0">
                <a:latin typeface="Times New Roman" panose="02020603050405020304"/>
                <a:cs typeface="Times New Roman" panose="02020603050405020304"/>
              </a:rPr>
              <a:t>Term </a:t>
            </a:r>
            <a:r>
              <a:rPr lang="en-US" sz="1600" b="1" spc="-5" dirty="0">
                <a:latin typeface="Times New Roman" panose="02020603050405020304"/>
                <a:cs typeface="Times New Roman" panose="02020603050405020304"/>
              </a:rPr>
              <a:t>Memory)and CNN(Convolutional Neural  Networks).</a:t>
            </a:r>
            <a:r>
              <a:rPr lang="en-US" sz="1600" spc="-5" dirty="0">
                <a:latin typeface="Times New Roman" panose="02020603050405020304"/>
                <a:cs typeface="Times New Roman" panose="02020603050405020304"/>
              </a:rPr>
              <a:t>Feature extraction is done first and then captions are generated. </a:t>
            </a:r>
            <a:endParaRPr lang="en-US" sz="1600" spc="-5" dirty="0">
              <a:latin typeface="Times New Roman" panose="02020603050405020304"/>
              <a:cs typeface="Times New Roman" panose="02020603050405020304"/>
            </a:endParaRPr>
          </a:p>
          <a:p>
            <a:pPr>
              <a:lnSpc>
                <a:spcPct val="150000"/>
              </a:lnSpc>
            </a:pPr>
            <a:r>
              <a:rPr lang="en-US" sz="1600" spc="-5" dirty="0">
                <a:latin typeface="Times New Roman" panose="02020603050405020304"/>
                <a:cs typeface="Times New Roman" panose="02020603050405020304"/>
              </a:rPr>
              <a:t>The  flickr_8k dataset is used for training the model. The dataset which we are using  contains 8000 images and each image is mapped with </a:t>
            </a:r>
            <a:r>
              <a:rPr lang="en-US" sz="1600" dirty="0">
                <a:latin typeface="Times New Roman" panose="02020603050405020304"/>
                <a:cs typeface="Times New Roman" panose="02020603050405020304"/>
              </a:rPr>
              <a:t>five </a:t>
            </a:r>
            <a:r>
              <a:rPr lang="en-US" sz="1600" spc="-5" dirty="0">
                <a:latin typeface="Times New Roman" panose="02020603050405020304"/>
                <a:cs typeface="Times New Roman" panose="02020603050405020304"/>
              </a:rPr>
              <a:t>different</a:t>
            </a:r>
            <a:r>
              <a:rPr lang="en-US" sz="1600" spc="10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captions</a:t>
            </a:r>
            <a:endParaRPr lang="en-US" sz="1600" spc="-5" dirty="0">
              <a:latin typeface="Times New Roman" panose="02020603050405020304"/>
              <a:cs typeface="Times New Roman" panose="02020603050405020304"/>
            </a:endParaRPr>
          </a:p>
          <a:p>
            <a:pPr>
              <a:lnSpc>
                <a:spcPct val="150000"/>
              </a:lnSpc>
            </a:pPr>
            <a:r>
              <a:rPr lang="en-US" sz="1600" b="1" spc="-5" dirty="0">
                <a:latin typeface="Times New Roman" panose="02020603050405020304"/>
                <a:cs typeface="Times New Roman" panose="02020603050405020304"/>
              </a:rPr>
              <a:t>DOMAIN</a:t>
            </a:r>
            <a:r>
              <a:rPr lang="en-US" sz="1600" spc="-5" dirty="0">
                <a:latin typeface="Times New Roman" panose="02020603050405020304"/>
                <a:cs typeface="Times New Roman" panose="02020603050405020304"/>
              </a:rPr>
              <a:t> :  DEEP LEARNING</a:t>
            </a:r>
            <a:endParaRPr lang="en-US" sz="1600" spc="-5" dirty="0">
              <a:latin typeface="Times New Roman" panose="02020603050405020304"/>
              <a:cs typeface="Times New Roman" panose="02020603050405020304"/>
            </a:endParaRPr>
          </a:p>
          <a:p>
            <a:pPr>
              <a:lnSpc>
                <a:spcPct val="150000"/>
              </a:lnSpc>
            </a:pPr>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b="1" dirty="0">
                <a:latin typeface="Times New Roman" panose="02020603050405020304" pitchFamily="18" charset="0"/>
                <a:cs typeface="Times New Roman" panose="02020603050405020304" pitchFamily="18" charset="0"/>
                <a:sym typeface="+mn-ea"/>
              </a:rPr>
            </a:br>
            <a:r>
              <a:rPr lang="en-IN" b="1" dirty="0">
                <a:latin typeface="Times New Roman" panose="02020603050405020304" pitchFamily="18" charset="0"/>
                <a:cs typeface="Times New Roman" panose="02020603050405020304" pitchFamily="18" charset="0"/>
                <a:sym typeface="+mn-ea"/>
              </a:rPr>
              <a:t>SCREENSHOTS(RESULT)</a:t>
            </a:r>
            <a:br>
              <a:rPr lang="en-IN" b="1" dirty="0">
                <a:latin typeface="Times New Roman" panose="02020603050405020304" pitchFamily="18" charset="0"/>
                <a:cs typeface="Times New Roman" panose="02020603050405020304" pitchFamily="18" charset="0"/>
              </a:rPr>
            </a:br>
            <a:endParaRPr lang="en-US"/>
          </a:p>
        </p:txBody>
      </p:sp>
      <p:pic>
        <p:nvPicPr>
          <p:cNvPr id="14" name="Content Placeholder 13" descr="preprocessing text data"/>
          <p:cNvPicPr>
            <a:picLocks noChangeAspect="1"/>
          </p:cNvPicPr>
          <p:nvPr>
            <p:ph idx="1"/>
          </p:nvPr>
        </p:nvPicPr>
        <p:blipFill>
          <a:blip r:embed="rId1"/>
          <a:stretch>
            <a:fillRect/>
          </a:stretch>
        </p:blipFill>
        <p:spPr>
          <a:xfrm>
            <a:off x="1361440" y="1320165"/>
            <a:ext cx="8890000" cy="4526280"/>
          </a:xfrm>
          <a:prstGeom prst="rect">
            <a:avLst/>
          </a:prstGeom>
        </p:spPr>
      </p:pic>
      <p:sp>
        <p:nvSpPr>
          <p:cNvPr id="15" name="Text Box 14"/>
          <p:cNvSpPr txBox="1"/>
          <p:nvPr/>
        </p:nvSpPr>
        <p:spPr>
          <a:xfrm>
            <a:off x="4362450" y="5846445"/>
            <a:ext cx="3708400" cy="460375"/>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sym typeface="+mn-ea"/>
              </a:rPr>
              <a:t>pre-processing text data</a:t>
            </a:r>
            <a:endParaRPr 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Extracting images"/>
          <p:cNvPicPr>
            <a:picLocks noChangeAspect="1"/>
          </p:cNvPicPr>
          <p:nvPr>
            <p:ph idx="1"/>
          </p:nvPr>
        </p:nvPicPr>
        <p:blipFill>
          <a:blip r:embed="rId1"/>
          <a:stretch>
            <a:fillRect/>
          </a:stretch>
        </p:blipFill>
        <p:spPr>
          <a:xfrm>
            <a:off x="643890" y="920115"/>
            <a:ext cx="10046335" cy="4526280"/>
          </a:xfrm>
          <a:prstGeom prst="rect">
            <a:avLst/>
          </a:prstGeom>
          <a:noFill/>
          <a:ln w="9525">
            <a:noFill/>
          </a:ln>
        </p:spPr>
      </p:pic>
      <p:sp>
        <p:nvSpPr>
          <p:cNvPr id="5" name="Text Box 4"/>
          <p:cNvSpPr txBox="1"/>
          <p:nvPr/>
        </p:nvSpPr>
        <p:spPr>
          <a:xfrm>
            <a:off x="3722370" y="5446395"/>
            <a:ext cx="4586605" cy="460375"/>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sym typeface="+mn-ea"/>
              </a:rPr>
              <a:t>Extacting images</a:t>
            </a:r>
            <a:endParaRPr lang="en-US" sz="2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1"/>
          </p:nvPr>
        </p:nvPicPr>
        <p:blipFill>
          <a:blip r:embed="rId1"/>
          <a:stretch>
            <a:fillRect/>
          </a:stretch>
        </p:blipFill>
        <p:spPr>
          <a:xfrm>
            <a:off x="348615" y="618490"/>
            <a:ext cx="5376545" cy="4196715"/>
          </a:xfrm>
          <a:prstGeom prst="bevel">
            <a:avLst/>
          </a:prstGeom>
          <a:noFill/>
          <a:ln w="9525">
            <a:noFill/>
          </a:ln>
        </p:spPr>
      </p:pic>
      <p:sp>
        <p:nvSpPr>
          <p:cNvPr id="5" name="Text Box 4"/>
          <p:cNvSpPr txBox="1"/>
          <p:nvPr/>
        </p:nvSpPr>
        <p:spPr>
          <a:xfrm>
            <a:off x="3773805" y="5406390"/>
            <a:ext cx="5985510" cy="368300"/>
          </a:xfrm>
          <a:prstGeom prst="rect">
            <a:avLst/>
          </a:prstGeom>
          <a:noFill/>
        </p:spPr>
        <p:txBody>
          <a:bodyPr wrap="square" rtlCol="0" anchor="t">
            <a:spAutoFit/>
          </a:bodyPr>
          <a:p>
            <a:r>
              <a:rPr lang="en-US" b="1">
                <a:latin typeface="Times New Roman" panose="02020603050405020304" pitchFamily="18" charset="0"/>
                <a:cs typeface="Times New Roman" panose="02020603050405020304" pitchFamily="18" charset="0"/>
                <a:sym typeface="+mn-ea"/>
              </a:rPr>
              <a:t>Generating Captions</a:t>
            </a:r>
            <a:endParaRPr lang="en-US"/>
          </a:p>
        </p:txBody>
      </p:sp>
      <p:pic>
        <p:nvPicPr>
          <p:cNvPr id="7" name="Content Placeholder 6"/>
          <p:cNvPicPr>
            <a:picLocks noChangeAspect="1"/>
          </p:cNvPicPr>
          <p:nvPr>
            <p:ph sz="half" idx="2"/>
          </p:nvPr>
        </p:nvPicPr>
        <p:blipFill>
          <a:blip r:embed="rId2"/>
          <a:stretch>
            <a:fillRect/>
          </a:stretch>
        </p:blipFill>
        <p:spPr>
          <a:xfrm>
            <a:off x="5805170" y="525780"/>
            <a:ext cx="5711825" cy="44951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35" y="190500"/>
            <a:ext cx="10972800" cy="1197610"/>
          </a:xfrm>
        </p:spPr>
        <p:txBody>
          <a:bodyPr/>
          <a:lstStyle/>
          <a:p>
            <a:pPr algn="ctr"/>
            <a:r>
              <a:rPr lang="en-IN" sz="4400"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7840" y="1388110"/>
            <a:ext cx="10972800" cy="4953000"/>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 this work , we have Generated several appropriate and grammatically correct caption in a natural language like a human is a difficult task ,this task involves feature extraction and natural language processing concepts. </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The data set that has been used for this model is flickr_8k data set which consists around eight thousand images, for the given image the context of the image is recognized by targeting multiple objects.</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 We have used wide ranging applications of CNN and LSTM .</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As the users are increasing day by day the image captioning has a vast scope in the future, the model is built over a dataset of eight thousand images to improve the accuracy and performance this can be implemented on the higher dataset.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b="1" dirty="0">
                <a:latin typeface="Times New Roman" panose="02020603050405020304" pitchFamily="18" charset="0"/>
                <a:cs typeface="Times New Roman" panose="02020603050405020304" pitchFamily="18" charset="0"/>
                <a:sym typeface="+mn-ea"/>
              </a:rPr>
            </a:br>
            <a:r>
              <a:rPr lang="en-IN" b="1" dirty="0">
                <a:latin typeface="Times New Roman" panose="02020603050405020304" pitchFamily="18" charset="0"/>
                <a:cs typeface="Times New Roman" panose="02020603050405020304" pitchFamily="18" charset="0"/>
                <a:sym typeface="+mn-ea"/>
              </a:rPr>
              <a:t>FUTURE ENHANCEMENTS</a:t>
            </a:r>
            <a:br>
              <a:rPr lang="en-IN" b="1"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p>
            <a:pPr>
              <a:lnSpc>
                <a:spcPct val="130000"/>
              </a:lnSpc>
            </a:pPr>
            <a:r>
              <a:rPr lang="en-US" sz="2000">
                <a:latin typeface="Times New Roman" panose="02020603050405020304" pitchFamily="18" charset="0"/>
                <a:cs typeface="Times New Roman" panose="02020603050405020304" pitchFamily="18" charset="0"/>
              </a:rPr>
              <a:t>Image captioning is used in many applications including Google photos, Skin vision, Adobe photoshop, social media etc. </a:t>
            </a:r>
            <a:endParaRPr lang="en-US" sz="2000">
              <a:latin typeface="Times New Roman" panose="02020603050405020304" pitchFamily="18" charset="0"/>
              <a:cs typeface="Times New Roman" panose="02020603050405020304" pitchFamily="18" charset="0"/>
            </a:endParaRPr>
          </a:p>
          <a:p>
            <a:pPr>
              <a:lnSpc>
                <a:spcPct val="130000"/>
              </a:lnSpc>
            </a:pPr>
            <a:r>
              <a:rPr lang="en-US" sz="2000">
                <a:latin typeface="Times New Roman" panose="02020603050405020304" pitchFamily="18" charset="0"/>
                <a:cs typeface="Times New Roman" panose="02020603050405020304" pitchFamily="18" charset="0"/>
              </a:rPr>
              <a:t>It has recently become a significant issue, and we have explored several image generating strategies in the past, understand the process of image extraction and addressed the challenges faced by them, to improve the accuracy by extracting the features of the context of the image larger data set can be used. </a:t>
            </a:r>
            <a:endParaRPr lang="en-US" sz="2000">
              <a:latin typeface="Times New Roman" panose="02020603050405020304" pitchFamily="18" charset="0"/>
              <a:cs typeface="Times New Roman" panose="02020603050405020304" pitchFamily="18" charset="0"/>
            </a:endParaRPr>
          </a:p>
          <a:p>
            <a:pPr>
              <a:lnSpc>
                <a:spcPct val="130000"/>
              </a:lnSpc>
            </a:pPr>
            <a:r>
              <a:rPr lang="en-US" sz="2000">
                <a:latin typeface="Times New Roman" panose="02020603050405020304" pitchFamily="18" charset="0"/>
                <a:cs typeface="Times New Roman" panose="02020603050405020304" pitchFamily="18" charset="0"/>
              </a:rPr>
              <a:t>This project can be enhanced in the future by using CPUs and GPUs for achieving faster, cheaper and efficient algorithms, instead of limiting to the one language i.e , English the caption can be generated in different languages as required by the user.</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kern="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sym typeface="+mn-ea"/>
              </a:rPr>
              <a:t>GITHUB LINK</a:t>
            </a:r>
            <a:endParaRPr lang="en-US"/>
          </a:p>
        </p:txBody>
      </p:sp>
      <p:sp>
        <p:nvSpPr>
          <p:cNvPr id="3" name="Content Placeholder 2"/>
          <p:cNvSpPr>
            <a:spLocks noGrp="1"/>
          </p:cNvSpPr>
          <p:nvPr>
            <p:ph idx="1"/>
          </p:nvPr>
        </p:nvSpPr>
        <p:spPr/>
        <p:txBody>
          <a:bodyPr/>
          <a:p>
            <a:r>
              <a:rPr lang="en-US" sz="2600">
                <a:latin typeface="Times New Roman" panose="02020603050405020304" pitchFamily="18" charset="0"/>
                <a:cs typeface="Times New Roman" panose="02020603050405020304" pitchFamily="18" charset="0"/>
              </a:rPr>
              <a:t>https://github.com/kawshikbhyroju/Major-Project</a:t>
            </a:r>
            <a:endParaRPr lang="en-US"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94460"/>
            <a:ext cx="10515600" cy="1325563"/>
          </a:xfrm>
        </p:spPr>
        <p:txBody>
          <a:bodyPr>
            <a:normAutofit fontScale="90000"/>
          </a:bodyPr>
          <a:lstStyle/>
          <a:p>
            <a:pPr algn="ctr"/>
            <a:r>
              <a:rPr lang="en-IN" sz="8000" b="1" dirty="0"/>
              <a:t>                            </a:t>
            </a:r>
            <a:br>
              <a:rPr lang="en-IN" sz="8000" b="1" dirty="0"/>
            </a:br>
            <a:r>
              <a:rPr lang="en-IN" sz="8000" b="1" dirty="0">
                <a:latin typeface="+mn-lt"/>
              </a:rPr>
              <a:t>  </a:t>
            </a:r>
            <a:r>
              <a:rPr lang="en-IN" sz="8000" b="1" dirty="0">
                <a:latin typeface="Times New Roman" panose="02020603050405020304" pitchFamily="18" charset="0"/>
                <a:cs typeface="Times New Roman" panose="02020603050405020304" pitchFamily="18" charset="0"/>
              </a:rPr>
              <a:t>THANK YOU</a:t>
            </a:r>
            <a:br>
              <a:rPr lang="en-IN" sz="4400" b="1"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145" y="337596"/>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8315" y="1663700"/>
            <a:ext cx="10972800" cy="4953000"/>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Image captioning has gotten a lot of attention recently,especially in the natural language area. The necessity for natural language image descriptions with context is critical.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While this may appear far-fetched, recent advancements in domains like neural networks, computer vision, and natural language processing have paved the path for effectively characterizing images, or capturing their visually grounded meaning.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65" y="405130"/>
            <a:ext cx="10972800" cy="1216025"/>
          </a:xfrm>
        </p:spPr>
        <p:txBody>
          <a:bodyPr/>
          <a:lstStyle/>
          <a:p>
            <a:pPr algn="ctr"/>
            <a:r>
              <a:rPr lang="en-IN" sz="4400" b="1"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960" y="1715770"/>
            <a:ext cx="10972800" cy="4953000"/>
          </a:xfrm>
        </p:spPr>
        <p:txBody>
          <a:bodyPr>
            <a:normAutofit/>
          </a:bodyPr>
          <a:lstStyle/>
          <a:p>
            <a:r>
              <a:rPr lang="en-IN" sz="2000" dirty="0">
                <a:latin typeface="Times New Roman" panose="02020603050405020304" pitchFamily="18" charset="0"/>
                <a:cs typeface="Times New Roman" panose="02020603050405020304" pitchFamily="18" charset="0"/>
              </a:rPr>
              <a:t>Can describe only one single Target object. So that ,we can’t get accurate correct caption.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Not used advance approaches at present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It only gives caption to single frame.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174"/>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0"/>
            <a:ext cx="10515600" cy="5401993"/>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The proposed model is to generate the relevant natural language caption to the given input image, instead of just describing a single target object the model detects multiple target objects for generating grammatically correct caption .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We have used flickr_8k data set , the working of the model involves the following steps: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1.The given input image is pre processed.</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2. Convolution neural network (CNN) is used to extract features from the provided input image.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3.The information from the CNN is used by the LSTM for generating the relevant caption for the given image.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We're using cutting-edge approaches like Convolutional Neural Networks (CNN) and Recurrent Neural Networks (RNN), as well as associated image and human perceived description datasets, to do this. We show that our alignment approach works in retrieval tests on datasets like Flickr.</a:t>
            </a:r>
            <a:endParaRPr lang="en-IN"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69670"/>
          </a:xfrm>
        </p:spPr>
        <p:txBody>
          <a:bodyPr/>
          <a:lstStyle/>
          <a:p>
            <a:pPr algn="ctr"/>
            <a:r>
              <a:rPr lang="en-IN" sz="4400"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instead of just describing a single target object, this model detects multiple target objects and generating grammatically correct caption.</a:t>
            </a: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solidFill>
                  <a:srgbClr val="202122"/>
                </a:solidFill>
                <a:effectLst/>
                <a:latin typeface="Times New Roman" panose="02020603050405020304" pitchFamily="18" charset="0"/>
                <a:cs typeface="Times New Roman" panose="02020603050405020304" pitchFamily="18" charset="0"/>
              </a:rPr>
              <a:t>Higher accuracy &amp;stability.</a:t>
            </a:r>
            <a:endParaRPr lang="en-US" sz="20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Quicker time to unlock a device.</a:t>
            </a:r>
            <a:endParaRPr lang="en-US" sz="2000" b="0" i="0" dirty="0">
              <a:solidFill>
                <a:srgbClr val="202122"/>
              </a:solidFill>
              <a:effectLst/>
              <a:latin typeface="Times New Roman" panose="02020603050405020304" pitchFamily="18" charset="0"/>
              <a:cs typeface="Times New Roman" panose="02020603050405020304" pitchFamily="18" charset="0"/>
            </a:endParaRPr>
          </a:p>
          <a:p>
            <a:r>
              <a:rPr lang="en-US" sz="2000" dirty="0">
                <a:solidFill>
                  <a:srgbClr val="212121"/>
                </a:solidFill>
                <a:latin typeface="Times New Roman" panose="02020603050405020304" pitchFamily="18" charset="0"/>
                <a:cs typeface="Times New Roman" panose="02020603050405020304" pitchFamily="18" charset="0"/>
              </a:rPr>
              <a:t>C</a:t>
            </a:r>
            <a:r>
              <a:rPr lang="en-US" sz="2000" b="0" i="0" dirty="0">
                <a:solidFill>
                  <a:srgbClr val="212121"/>
                </a:solidFill>
                <a:effectLst/>
                <a:latin typeface="Times New Roman" panose="02020603050405020304" pitchFamily="18" charset="0"/>
                <a:cs typeface="Times New Roman" panose="02020603050405020304" pitchFamily="18" charset="0"/>
              </a:rPr>
              <a:t>an convey a range of Accurate emotions.</a:t>
            </a:r>
            <a:endParaRPr lang="en-US" sz="2000" b="0" i="0" dirty="0">
              <a:solidFill>
                <a:srgbClr val="21212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060"/>
            <a:ext cx="10515600" cy="1623695"/>
          </a:xfrm>
        </p:spPr>
        <p:txBody>
          <a:bodyPr/>
          <a:lstStyle/>
          <a:p>
            <a:pPr algn="ctr"/>
            <a:r>
              <a:rPr lang="en-IN" sz="4400" b="1" dirty="0">
                <a:latin typeface="Times New Roman" panose="02020603050405020304" pitchFamily="18" charset="0"/>
                <a:cs typeface="Times New Roman" panose="02020603050405020304" pitchFamily="18" charset="0"/>
              </a:rPr>
              <a:t>HARDWARE REQUIRMENTS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2795" y="1849530"/>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Processor – i5 and above (64-bit OS).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Memory – 4GB RAM (Higher specs are recommended for high performance).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Input devices – Keyboard, Mouse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76325"/>
          </a:xfrm>
        </p:spPr>
        <p:txBody>
          <a:bodyPr/>
          <a:lstStyle/>
          <a:p>
            <a:pPr algn="ctr"/>
            <a:r>
              <a:rPr lang="en-IN" sz="4400" b="1" dirty="0">
                <a:latin typeface="Times New Roman" panose="02020603050405020304" pitchFamily="18" charset="0"/>
                <a:cs typeface="Times New Roman" panose="02020603050405020304" pitchFamily="18" charset="0"/>
              </a:rPr>
              <a:t>SOFTWARE REQUIRMENTS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305" y="1482090"/>
            <a:ext cx="10972800" cy="4953000"/>
          </a:xfrm>
        </p:spPr>
        <p:txBody>
          <a:bodyPr>
            <a:normAutofit/>
          </a:bodyPr>
          <a:lstStyle/>
          <a:p>
            <a:r>
              <a:rPr lang="en-IN" sz="2000" dirty="0">
                <a:latin typeface="Times New Roman" panose="02020603050405020304" pitchFamily="18" charset="0"/>
                <a:cs typeface="Times New Roman" panose="02020603050405020304" pitchFamily="18" charset="0"/>
              </a:rPr>
              <a:t>Windows/Mac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Kaggle Notebook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Python3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CNN and LSTM algorithm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NumPy,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,TensorFlow libraries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30" y="321945"/>
            <a:ext cx="10972800" cy="1085850"/>
          </a:xfrm>
        </p:spPr>
        <p:txBody>
          <a:bodyPr/>
          <a:lstStyle/>
          <a:p>
            <a:pPr algn="ctr"/>
            <a:r>
              <a:rPr lang="en-IN" sz="4400" b="1" dirty="0">
                <a:latin typeface="Times New Roman" panose="02020603050405020304" pitchFamily="18" charset="0"/>
                <a:cs typeface="Times New Roman" panose="02020603050405020304" pitchFamily="18" charset="0"/>
              </a:rPr>
              <a:t>NOVELTY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6730" y="1407795"/>
            <a:ext cx="10972800" cy="4953000"/>
          </a:xfrm>
        </p:spPr>
        <p:txBody>
          <a:bodyPr>
            <a:normAutofit/>
          </a:bodyPr>
          <a:lstStyle/>
          <a:p>
            <a:r>
              <a:rPr lang="en-US" sz="2400" dirty="0">
                <a:latin typeface="Times New Roman" panose="02020603050405020304" pitchFamily="18" charset="0"/>
                <a:cs typeface="Times New Roman" panose="02020603050405020304" pitchFamily="18" charset="0"/>
              </a:rPr>
              <a:t>In this project, instead of just describing a single target object, this model detects multiple target objects for generating grammatically correct caption.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we can definitely save our time in recognizing the gesture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have used wide ranging applications of CNN and LSTM</a:t>
            </a:r>
            <a:endParaRPr lang="en-IN" sz="24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9741</Words>
  <Application>WPS Presentation</Application>
  <PresentationFormat>Widescreen</PresentationFormat>
  <Paragraphs>259</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Times New Roman</vt:lpstr>
      <vt:lpstr>Verdana</vt:lpstr>
      <vt:lpstr>Times New Roman</vt:lpstr>
      <vt:lpstr>Microsoft YaHei</vt:lpstr>
      <vt:lpstr>Arial Unicode MS</vt:lpstr>
      <vt:lpstr>Calibri</vt:lpstr>
      <vt:lpstr>Default Design</vt:lpstr>
      <vt:lpstr>PowerPoint 演示文稿</vt:lpstr>
      <vt:lpstr>ABSTRACT</vt:lpstr>
      <vt:lpstr>EXISTING SYSTEM</vt:lpstr>
      <vt:lpstr>DISADVANTAGES</vt:lpstr>
      <vt:lpstr>PROPOSED SYSTEM</vt:lpstr>
      <vt:lpstr>ADVANTAGES</vt:lpstr>
      <vt:lpstr>HARDWARE REQUIRMENTS</vt:lpstr>
      <vt:lpstr>SOFTWARE REQUIRMENTS</vt:lpstr>
      <vt:lpstr>NOVELTY</vt:lpstr>
      <vt:lpstr>ARCHITECTURE</vt:lpstr>
      <vt:lpstr>MODULE</vt:lpstr>
      <vt:lpstr>UML DIAGRAMS</vt:lpstr>
      <vt:lpstr>PowerPoint 演示文稿</vt:lpstr>
      <vt:lpstr>PowerPoint 演示文稿</vt:lpstr>
      <vt:lpstr>PowerPoint 演示文稿</vt:lpstr>
      <vt:lpstr>Source Code:-</vt:lpstr>
      <vt:lpstr>PowerPoint 演示文稿</vt:lpstr>
      <vt:lpstr>PowerPoint 演示文稿</vt:lpstr>
      <vt:lpstr>PowerPoint 演示文稿</vt:lpstr>
      <vt:lpstr> SCREENSHOTS(RESULT) </vt:lpstr>
      <vt:lpstr>PowerPoint 演示文稿</vt:lpstr>
      <vt:lpstr>PowerPoint 演示文稿</vt:lpstr>
      <vt:lpstr>CONCLUSION</vt:lpstr>
      <vt:lpstr> FUTURE ENHANCEMENTS </vt:lpstr>
      <vt:lpstr>GITHUB LINK</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Kawshik Bhyroju</dc:creator>
  <cp:lastModifiedBy>Ram charan Tej</cp:lastModifiedBy>
  <cp:revision>14</cp:revision>
  <dcterms:created xsi:type="dcterms:W3CDTF">2022-11-02T19:23:00Z</dcterms:created>
  <dcterms:modified xsi:type="dcterms:W3CDTF">2023-04-01T05:18:34Z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13551C4EE7E042A0A8F97B5914011A8E</vt:lpwstr>
  </property>
  <property fmtid="{D5CDD505-2E9C-101B-9397-08002B2CF9AE}" pid="3" name="KSOProductBuildVer">
    <vt:lpwstr>1033-11.2.0.11486</vt:lpwstr>
  </property>
</Properties>
</file>