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406" r:id="rId2"/>
    <p:sldId id="407" r:id="rId3"/>
    <p:sldId id="408" r:id="rId4"/>
    <p:sldId id="409" r:id="rId5"/>
    <p:sldId id="410" r:id="rId6"/>
    <p:sldId id="411" r:id="rId7"/>
    <p:sldId id="412" r:id="rId8"/>
    <p:sldId id="413" r:id="rId9"/>
    <p:sldId id="414" r:id="rId10"/>
    <p:sldId id="415" r:id="rId11"/>
    <p:sldId id="416" r:id="rId12"/>
    <p:sldId id="418" r:id="rId13"/>
    <p:sldId id="419" r:id="rId14"/>
    <p:sldId id="420" r:id="rId15"/>
    <p:sldId id="421"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19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74DC88-974B-4DF6-A193-97190AA6F631}" type="datetimeFigureOut">
              <a:rPr lang="en-US" smtClean="0"/>
              <a:pPr/>
              <a:t>3/27/2021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E0E5FE-2A7D-4A16-93FB-D2A900C703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02" name="Google Shape;102;p7: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8: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66" name="Google Shape;166;p18: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71" name="Google Shape;171;p19: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0: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79" name="Google Shape;179;p20: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85" name="Google Shape;185;p21: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2: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92" name="Google Shape;192;p22: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3: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99" name="Google Shape;199;p23: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4: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205" name="Google Shape;205;p24: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5: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212" name="Google Shape;212;p25: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6: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218" name="Google Shape;218;p26: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7: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225" name="Google Shape;225;p27: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sldNum" idx="12"/>
          </p:nvPr>
        </p:nvSpPr>
        <p:spPr>
          <a:xfrm>
            <a:off x="3884613" y="8685213"/>
            <a:ext cx="2971800" cy="457200"/>
          </a:xfrm>
          <a:prstGeom prst="rect">
            <a:avLst/>
          </a:prstGeom>
          <a:noFill/>
          <a:ln>
            <a:noFill/>
          </a:ln>
        </p:spPr>
        <p:txBody>
          <a:bodyPr spcFirstLastPara="1" wrap="square" lIns="91421" tIns="45711" rIns="91421" bIns="45711" anchor="b" anchorCtr="0">
            <a:noAutofit/>
          </a:bodyPr>
          <a:lstStyle/>
          <a:p>
            <a:fld id="{00000000-1234-1234-1234-123412341234}" type="slidenum">
              <a:rPr lang="en-US">
                <a:solidFill>
                  <a:schemeClr val="dk1"/>
                </a:solidFill>
                <a:latin typeface="Calibri"/>
                <a:ea typeface="Calibri"/>
                <a:cs typeface="Calibri"/>
                <a:sym typeface="Calibri"/>
              </a:rPr>
              <a:pPr/>
              <a:t>4</a:t>
            </a:fld>
            <a:endParaRPr>
              <a:solidFill>
                <a:schemeClr val="dk1"/>
              </a:solidFill>
              <a:latin typeface="Calibri"/>
              <a:ea typeface="Calibri"/>
              <a:cs typeface="Calibri"/>
              <a:sym typeface="Calibri"/>
            </a:endParaRPr>
          </a:p>
        </p:txBody>
      </p:sp>
      <p:sp>
        <p:nvSpPr>
          <p:cNvPr id="108" name="Google Shape;108;p8: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1" tIns="45711" rIns="91421" bIns="45711" anchor="t" anchorCtr="0">
            <a:noAutofit/>
          </a:bodyPr>
          <a:lstStyle/>
          <a:p>
            <a:endParaRPr sz="11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ecaa7083d_0_0:notes"/>
          <p:cNvSpPr txBox="1">
            <a:spLocks noGrp="1"/>
          </p:cNvSpPr>
          <p:nvPr>
            <p:ph type="body" idx="1"/>
          </p:nvPr>
        </p:nvSpPr>
        <p:spPr>
          <a:xfrm>
            <a:off x="685800" y="4343400"/>
            <a:ext cx="5486344" cy="4114857"/>
          </a:xfrm>
          <a:prstGeom prst="rect">
            <a:avLst/>
          </a:prstGeom>
        </p:spPr>
        <p:txBody>
          <a:bodyPr spcFirstLastPara="1" wrap="square" lIns="86479" tIns="86479" rIns="86479" bIns="86479" anchor="t" anchorCtr="0">
            <a:noAutofit/>
          </a:bodyPr>
          <a:lstStyle/>
          <a:p>
            <a:endParaRPr/>
          </a:p>
        </p:txBody>
      </p:sp>
      <p:sp>
        <p:nvSpPr>
          <p:cNvPr id="236" name="Google Shape;236;g1ecaa7083d_0_0: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8: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245" name="Google Shape;245;p28: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9: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251" name="Google Shape;251;p29: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0: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256" name="Google Shape;256;p30: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647b073ef_0_0: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647b073ef_0_0:notes"/>
          <p:cNvSpPr txBox="1">
            <a:spLocks noGrp="1"/>
          </p:cNvSpPr>
          <p:nvPr>
            <p:ph type="body" idx="1"/>
          </p:nvPr>
        </p:nvSpPr>
        <p:spPr>
          <a:xfrm>
            <a:off x="685800" y="4343400"/>
            <a:ext cx="5486344" cy="4114857"/>
          </a:xfrm>
          <a:prstGeom prst="rect">
            <a:avLst/>
          </a:prstGeom>
        </p:spPr>
        <p:txBody>
          <a:bodyPr spcFirstLastPara="1" wrap="square" lIns="86479" tIns="86479" rIns="86479" bIns="86479" anchor="t" anchorCtr="0">
            <a:noAutofit/>
          </a:bodyPr>
          <a:lstStyle/>
          <a:p>
            <a:endParaRPr/>
          </a:p>
        </p:txBody>
      </p:sp>
      <p:sp>
        <p:nvSpPr>
          <p:cNvPr id="263" name="Google Shape;263;g3647b073ef_0_0:notes"/>
          <p:cNvSpPr txBox="1">
            <a:spLocks noGrp="1"/>
          </p:cNvSpPr>
          <p:nvPr>
            <p:ph type="sldNum" idx="12"/>
          </p:nvPr>
        </p:nvSpPr>
        <p:spPr>
          <a:xfrm>
            <a:off x="3884613" y="8685213"/>
            <a:ext cx="2971688" cy="457143"/>
          </a:xfrm>
          <a:prstGeom prst="rect">
            <a:avLst/>
          </a:prstGeom>
        </p:spPr>
        <p:txBody>
          <a:bodyPr spcFirstLastPara="1" wrap="square" lIns="91421" tIns="45711" rIns="91421" bIns="45711" anchor="b" anchorCtr="0">
            <a:noAutofit/>
          </a:bodyPr>
          <a:lstStyle/>
          <a:p>
            <a:pPr>
              <a:buClr>
                <a:srgbClr val="000000"/>
              </a:buClr>
            </a:pPr>
            <a:fld id="{00000000-1234-1234-1234-123412341234}" type="slidenum">
              <a:rPr lang="en-US"/>
              <a:pPr>
                <a:buClr>
                  <a:srgbClr val="000000"/>
                </a:buClr>
              </a:pPr>
              <a:t>26</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647b073ef_1_9: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647b073ef_1_9:notes"/>
          <p:cNvSpPr txBox="1">
            <a:spLocks noGrp="1"/>
          </p:cNvSpPr>
          <p:nvPr>
            <p:ph type="body" idx="1"/>
          </p:nvPr>
        </p:nvSpPr>
        <p:spPr>
          <a:xfrm>
            <a:off x="685800" y="4343400"/>
            <a:ext cx="5486344" cy="4114857"/>
          </a:xfrm>
          <a:prstGeom prst="rect">
            <a:avLst/>
          </a:prstGeom>
        </p:spPr>
        <p:txBody>
          <a:bodyPr spcFirstLastPara="1" wrap="square" lIns="86479" tIns="86479" rIns="86479" bIns="86479" anchor="t" anchorCtr="0">
            <a:noAutofit/>
          </a:bodyPr>
          <a:lstStyle/>
          <a:p>
            <a:endParaRPr/>
          </a:p>
        </p:txBody>
      </p:sp>
      <p:sp>
        <p:nvSpPr>
          <p:cNvPr id="280" name="Google Shape;280;g3647b073ef_1_9:notes"/>
          <p:cNvSpPr txBox="1">
            <a:spLocks noGrp="1"/>
          </p:cNvSpPr>
          <p:nvPr>
            <p:ph type="sldNum" idx="12"/>
          </p:nvPr>
        </p:nvSpPr>
        <p:spPr>
          <a:xfrm>
            <a:off x="3884613" y="8685213"/>
            <a:ext cx="2971688" cy="457143"/>
          </a:xfrm>
          <a:prstGeom prst="rect">
            <a:avLst/>
          </a:prstGeom>
        </p:spPr>
        <p:txBody>
          <a:bodyPr spcFirstLastPara="1" wrap="square" lIns="91421" tIns="45711" rIns="91421" bIns="45711" anchor="b" anchorCtr="0">
            <a:noAutofit/>
          </a:bodyPr>
          <a:lstStyle/>
          <a:p>
            <a:pPr>
              <a:buClr>
                <a:srgbClr val="000000"/>
              </a:buClr>
            </a:pPr>
            <a:fld id="{00000000-1234-1234-1234-123412341234}" type="slidenum">
              <a:rPr lang="en-US"/>
              <a:pPr>
                <a:buClr>
                  <a:srgbClr val="000000"/>
                </a:buClr>
              </a:pPr>
              <a:t>27</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647b073ef_1_33:notes"/>
          <p:cNvSpPr>
            <a:spLocks noGrp="1" noRot="1" noChangeAspect="1"/>
          </p:cNvSpPr>
          <p:nvPr>
            <p:ph type="sldImg" idx="2"/>
          </p:nvPr>
        </p:nvSpPr>
        <p:spPr>
          <a:xfrm>
            <a:off x="1178719" y="686405"/>
            <a:ext cx="4500563" cy="342914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647b073ef_1_33:notes"/>
          <p:cNvSpPr txBox="1">
            <a:spLocks noGrp="1"/>
          </p:cNvSpPr>
          <p:nvPr>
            <p:ph type="body" idx="1"/>
          </p:nvPr>
        </p:nvSpPr>
        <p:spPr>
          <a:xfrm>
            <a:off x="685800" y="4343400"/>
            <a:ext cx="5486344" cy="4114857"/>
          </a:xfrm>
          <a:prstGeom prst="rect">
            <a:avLst/>
          </a:prstGeom>
        </p:spPr>
        <p:txBody>
          <a:bodyPr spcFirstLastPara="1" wrap="square" lIns="86479" tIns="86479" rIns="86479" bIns="86479" anchor="t" anchorCtr="0">
            <a:noAutofit/>
          </a:bodyPr>
          <a:lstStyle/>
          <a:p>
            <a:endParaRPr/>
          </a:p>
        </p:txBody>
      </p:sp>
      <p:sp>
        <p:nvSpPr>
          <p:cNvPr id="297" name="Google Shape;297;g3647b073ef_1_33:notes"/>
          <p:cNvSpPr txBox="1">
            <a:spLocks noGrp="1"/>
          </p:cNvSpPr>
          <p:nvPr>
            <p:ph type="sldNum" idx="12"/>
          </p:nvPr>
        </p:nvSpPr>
        <p:spPr>
          <a:xfrm>
            <a:off x="3884613" y="8685213"/>
            <a:ext cx="2971688" cy="457143"/>
          </a:xfrm>
          <a:prstGeom prst="rect">
            <a:avLst/>
          </a:prstGeom>
        </p:spPr>
        <p:txBody>
          <a:bodyPr spcFirstLastPara="1" wrap="square" lIns="91421" tIns="45711" rIns="91421" bIns="45711" anchor="b" anchorCtr="0">
            <a:noAutofit/>
          </a:bodyPr>
          <a:lstStyle/>
          <a:p>
            <a:pPr>
              <a:buClr>
                <a:srgbClr val="000000"/>
              </a:buClr>
            </a:pPr>
            <a:fld id="{00000000-1234-1234-1234-123412341234}" type="slidenum">
              <a:rPr lang="en-US"/>
              <a:pPr>
                <a:buClr>
                  <a:srgbClr val="000000"/>
                </a:buClr>
              </a:pPr>
              <a:t>28</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647b073ef_1_61: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647b073ef_1_61:notes"/>
          <p:cNvSpPr txBox="1">
            <a:spLocks noGrp="1"/>
          </p:cNvSpPr>
          <p:nvPr>
            <p:ph type="body" idx="1"/>
          </p:nvPr>
        </p:nvSpPr>
        <p:spPr>
          <a:xfrm>
            <a:off x="685800" y="4343400"/>
            <a:ext cx="5486344" cy="4114857"/>
          </a:xfrm>
          <a:prstGeom prst="rect">
            <a:avLst/>
          </a:prstGeom>
        </p:spPr>
        <p:txBody>
          <a:bodyPr spcFirstLastPara="1" wrap="square" lIns="86479" tIns="86479" rIns="86479" bIns="86479" anchor="t" anchorCtr="0">
            <a:noAutofit/>
          </a:bodyPr>
          <a:lstStyle/>
          <a:p>
            <a:endParaRPr/>
          </a:p>
        </p:txBody>
      </p:sp>
      <p:sp>
        <p:nvSpPr>
          <p:cNvPr id="318" name="Google Shape;318;g3647b073ef_1_61:notes"/>
          <p:cNvSpPr txBox="1">
            <a:spLocks noGrp="1"/>
          </p:cNvSpPr>
          <p:nvPr>
            <p:ph type="sldNum" idx="12"/>
          </p:nvPr>
        </p:nvSpPr>
        <p:spPr>
          <a:xfrm>
            <a:off x="3884613" y="8685213"/>
            <a:ext cx="2971688" cy="457143"/>
          </a:xfrm>
          <a:prstGeom prst="rect">
            <a:avLst/>
          </a:prstGeom>
        </p:spPr>
        <p:txBody>
          <a:bodyPr spcFirstLastPara="1" wrap="square" lIns="91421" tIns="45711" rIns="91421" bIns="45711" anchor="b" anchorCtr="0">
            <a:noAutofit/>
          </a:bodyPr>
          <a:lstStyle/>
          <a:p>
            <a:pPr>
              <a:buClr>
                <a:srgbClr val="000000"/>
              </a:buClr>
            </a:pPr>
            <a:fld id="{00000000-1234-1234-1234-123412341234}" type="slidenum">
              <a:rPr lang="en-US"/>
              <a:pPr>
                <a:buClr>
                  <a:srgbClr val="000000"/>
                </a:buClr>
              </a:pPr>
              <a:t>29</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647b073ef_1_68: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647b073ef_1_68:notes"/>
          <p:cNvSpPr txBox="1">
            <a:spLocks noGrp="1"/>
          </p:cNvSpPr>
          <p:nvPr>
            <p:ph type="body" idx="1"/>
          </p:nvPr>
        </p:nvSpPr>
        <p:spPr>
          <a:xfrm>
            <a:off x="685800" y="4343400"/>
            <a:ext cx="5486344" cy="4114857"/>
          </a:xfrm>
          <a:prstGeom prst="rect">
            <a:avLst/>
          </a:prstGeom>
        </p:spPr>
        <p:txBody>
          <a:bodyPr spcFirstLastPara="1" wrap="square" lIns="86479" tIns="86479" rIns="86479" bIns="86479" anchor="t" anchorCtr="0">
            <a:noAutofit/>
          </a:bodyPr>
          <a:lstStyle/>
          <a:p>
            <a:endParaRPr/>
          </a:p>
        </p:txBody>
      </p:sp>
      <p:sp>
        <p:nvSpPr>
          <p:cNvPr id="326" name="Google Shape;326;g3647b073ef_1_68:notes"/>
          <p:cNvSpPr txBox="1">
            <a:spLocks noGrp="1"/>
          </p:cNvSpPr>
          <p:nvPr>
            <p:ph type="sldNum" idx="12"/>
          </p:nvPr>
        </p:nvSpPr>
        <p:spPr>
          <a:xfrm>
            <a:off x="3884613" y="8685213"/>
            <a:ext cx="2971688" cy="457143"/>
          </a:xfrm>
          <a:prstGeom prst="rect">
            <a:avLst/>
          </a:prstGeom>
        </p:spPr>
        <p:txBody>
          <a:bodyPr spcFirstLastPara="1" wrap="square" lIns="91421" tIns="45711" rIns="91421" bIns="45711" anchor="b" anchorCtr="0">
            <a:noAutofit/>
          </a:bodyPr>
          <a:lstStyle/>
          <a:p>
            <a:fld id="{00000000-1234-1234-1234-123412341234}" type="slidenum">
              <a:rPr lang="en-US"/>
              <a:pPr/>
              <a:t>30</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647b073ef_1_85: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647b073ef_1_85:notes"/>
          <p:cNvSpPr txBox="1">
            <a:spLocks noGrp="1"/>
          </p:cNvSpPr>
          <p:nvPr>
            <p:ph type="body" idx="1"/>
          </p:nvPr>
        </p:nvSpPr>
        <p:spPr>
          <a:xfrm>
            <a:off x="685800" y="4343400"/>
            <a:ext cx="5486344" cy="4114857"/>
          </a:xfrm>
          <a:prstGeom prst="rect">
            <a:avLst/>
          </a:prstGeom>
        </p:spPr>
        <p:txBody>
          <a:bodyPr spcFirstLastPara="1" wrap="square" lIns="86479" tIns="86479" rIns="86479" bIns="86479" anchor="t" anchorCtr="0">
            <a:noAutofit/>
          </a:bodyPr>
          <a:lstStyle/>
          <a:p>
            <a:endParaRPr/>
          </a:p>
        </p:txBody>
      </p:sp>
      <p:sp>
        <p:nvSpPr>
          <p:cNvPr id="334" name="Google Shape;334;g3647b073ef_1_85:notes"/>
          <p:cNvSpPr txBox="1">
            <a:spLocks noGrp="1"/>
          </p:cNvSpPr>
          <p:nvPr>
            <p:ph type="sldNum" idx="12"/>
          </p:nvPr>
        </p:nvSpPr>
        <p:spPr>
          <a:xfrm>
            <a:off x="3884613" y="8685213"/>
            <a:ext cx="2971688" cy="457143"/>
          </a:xfrm>
          <a:prstGeom prst="rect">
            <a:avLst/>
          </a:prstGeom>
        </p:spPr>
        <p:txBody>
          <a:bodyPr spcFirstLastPara="1" wrap="square" lIns="91421" tIns="45711" rIns="91421" bIns="45711" anchor="b" anchorCtr="0">
            <a:noAutofit/>
          </a:bodyPr>
          <a:lstStyle/>
          <a:p>
            <a:fld id="{00000000-1234-1234-1234-123412341234}" type="slidenum">
              <a:rPr lang="en-US"/>
              <a:pPr/>
              <a:t>31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16" name="Google Shape;116;p10: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47b073ef_1_92: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47b073ef_1_92:notes"/>
          <p:cNvSpPr txBox="1">
            <a:spLocks noGrp="1"/>
          </p:cNvSpPr>
          <p:nvPr>
            <p:ph type="body" idx="1"/>
          </p:nvPr>
        </p:nvSpPr>
        <p:spPr>
          <a:xfrm>
            <a:off x="685800" y="4343400"/>
            <a:ext cx="5486344" cy="4114857"/>
          </a:xfrm>
          <a:prstGeom prst="rect">
            <a:avLst/>
          </a:prstGeom>
        </p:spPr>
        <p:txBody>
          <a:bodyPr spcFirstLastPara="1" wrap="square" lIns="86479" tIns="86479" rIns="86479" bIns="86479" anchor="t" anchorCtr="0">
            <a:noAutofit/>
          </a:bodyPr>
          <a:lstStyle/>
          <a:p>
            <a:endParaRPr/>
          </a:p>
        </p:txBody>
      </p:sp>
      <p:sp>
        <p:nvSpPr>
          <p:cNvPr id="342" name="Google Shape;342;g3647b073ef_1_92:notes"/>
          <p:cNvSpPr txBox="1">
            <a:spLocks noGrp="1"/>
          </p:cNvSpPr>
          <p:nvPr>
            <p:ph type="sldNum" idx="12"/>
          </p:nvPr>
        </p:nvSpPr>
        <p:spPr>
          <a:xfrm>
            <a:off x="3884613" y="8685213"/>
            <a:ext cx="2971688" cy="457143"/>
          </a:xfrm>
          <a:prstGeom prst="rect">
            <a:avLst/>
          </a:prstGeom>
        </p:spPr>
        <p:txBody>
          <a:bodyPr spcFirstLastPara="1" wrap="square" lIns="91421" tIns="45711" rIns="91421" bIns="45711" anchor="b" anchorCtr="0">
            <a:noAutofit/>
          </a:bodyPr>
          <a:lstStyle/>
          <a:p>
            <a:fld id="{00000000-1234-1234-1234-123412341234}" type="slidenum">
              <a:rPr lang="en-US"/>
              <a:pPr/>
              <a:t>32</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647b073ef_1_99:notes"/>
          <p:cNvSpPr>
            <a:spLocks noGrp="1" noRot="1" noChangeAspect="1"/>
          </p:cNvSpPr>
          <p:nvPr>
            <p:ph type="sldImg" idx="2"/>
          </p:nvPr>
        </p:nvSpPr>
        <p:spPr>
          <a:xfrm>
            <a:off x="1178719" y="686405"/>
            <a:ext cx="4500563" cy="342914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647b073ef_1_99:notes"/>
          <p:cNvSpPr txBox="1">
            <a:spLocks noGrp="1"/>
          </p:cNvSpPr>
          <p:nvPr>
            <p:ph type="body" idx="1"/>
          </p:nvPr>
        </p:nvSpPr>
        <p:spPr>
          <a:xfrm>
            <a:off x="685800" y="4343400"/>
            <a:ext cx="5486344" cy="4114857"/>
          </a:xfrm>
          <a:prstGeom prst="rect">
            <a:avLst/>
          </a:prstGeom>
        </p:spPr>
        <p:txBody>
          <a:bodyPr spcFirstLastPara="1" wrap="square" lIns="86479" tIns="86479" rIns="86479" bIns="86479" anchor="t" anchorCtr="0">
            <a:noAutofit/>
          </a:bodyPr>
          <a:lstStyle/>
          <a:p>
            <a:endParaRPr/>
          </a:p>
        </p:txBody>
      </p:sp>
      <p:sp>
        <p:nvSpPr>
          <p:cNvPr id="350" name="Google Shape;350;g3647b073ef_1_99:notes"/>
          <p:cNvSpPr txBox="1">
            <a:spLocks noGrp="1"/>
          </p:cNvSpPr>
          <p:nvPr>
            <p:ph type="sldNum" idx="12"/>
          </p:nvPr>
        </p:nvSpPr>
        <p:spPr>
          <a:xfrm>
            <a:off x="3884613" y="8685213"/>
            <a:ext cx="2971688" cy="457143"/>
          </a:xfrm>
          <a:prstGeom prst="rect">
            <a:avLst/>
          </a:prstGeom>
        </p:spPr>
        <p:txBody>
          <a:bodyPr spcFirstLastPara="1" wrap="square" lIns="91421" tIns="45711" rIns="91421" bIns="45711" anchor="b" anchorCtr="0">
            <a:noAutofit/>
          </a:bodyPr>
          <a:lstStyle/>
          <a:p>
            <a:pPr>
              <a:buClr>
                <a:srgbClr val="000000"/>
              </a:buClr>
            </a:pPr>
            <a:fld id="{00000000-1234-1234-1234-123412341234}" type="slidenum">
              <a:rPr lang="en-US"/>
              <a:pPr>
                <a:buClr>
                  <a:srgbClr val="000000"/>
                </a:buClr>
              </a:pPr>
              <a:t>33</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647b073ef_1_108: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647b073ef_1_108:notes"/>
          <p:cNvSpPr txBox="1">
            <a:spLocks noGrp="1"/>
          </p:cNvSpPr>
          <p:nvPr>
            <p:ph type="body" idx="1"/>
          </p:nvPr>
        </p:nvSpPr>
        <p:spPr>
          <a:xfrm>
            <a:off x="685800" y="4343400"/>
            <a:ext cx="5486344" cy="4114857"/>
          </a:xfrm>
          <a:prstGeom prst="rect">
            <a:avLst/>
          </a:prstGeom>
        </p:spPr>
        <p:txBody>
          <a:bodyPr spcFirstLastPara="1" wrap="square" lIns="86479" tIns="86479" rIns="86479" bIns="86479" anchor="t" anchorCtr="0">
            <a:noAutofit/>
          </a:bodyPr>
          <a:lstStyle/>
          <a:p>
            <a:endParaRPr/>
          </a:p>
        </p:txBody>
      </p:sp>
      <p:sp>
        <p:nvSpPr>
          <p:cNvPr id="358" name="Google Shape;358;g3647b073ef_1_108:notes"/>
          <p:cNvSpPr txBox="1">
            <a:spLocks noGrp="1"/>
          </p:cNvSpPr>
          <p:nvPr>
            <p:ph type="sldNum" idx="12"/>
          </p:nvPr>
        </p:nvSpPr>
        <p:spPr>
          <a:xfrm>
            <a:off x="3884613" y="8685213"/>
            <a:ext cx="2971688" cy="457143"/>
          </a:xfrm>
          <a:prstGeom prst="rect">
            <a:avLst/>
          </a:prstGeom>
        </p:spPr>
        <p:txBody>
          <a:bodyPr spcFirstLastPara="1" wrap="square" lIns="91421" tIns="45711" rIns="91421" bIns="45711" anchor="b" anchorCtr="0">
            <a:noAutofit/>
          </a:bodyPr>
          <a:lstStyle/>
          <a:p>
            <a:pPr>
              <a:buClr>
                <a:srgbClr val="000000"/>
              </a:buClr>
            </a:pPr>
            <a:fld id="{00000000-1234-1234-1234-123412341234}" type="slidenum">
              <a:rPr lang="en-US"/>
              <a:pPr>
                <a:buClr>
                  <a:srgbClr val="000000"/>
                </a:buClr>
              </a:pPr>
              <a:t>34</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647b073ef_1_115:notes"/>
          <p:cNvSpPr>
            <a:spLocks noGrp="1" noRot="1" noChangeAspect="1"/>
          </p:cNvSpPr>
          <p:nvPr>
            <p:ph type="sldImg" idx="2"/>
          </p:nvPr>
        </p:nvSpPr>
        <p:spPr>
          <a:xfrm>
            <a:off x="1178719" y="686405"/>
            <a:ext cx="4500563" cy="342914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647b073ef_1_115:notes"/>
          <p:cNvSpPr txBox="1">
            <a:spLocks noGrp="1"/>
          </p:cNvSpPr>
          <p:nvPr>
            <p:ph type="body" idx="1"/>
          </p:nvPr>
        </p:nvSpPr>
        <p:spPr>
          <a:xfrm>
            <a:off x="685800" y="4343400"/>
            <a:ext cx="5486344" cy="4114857"/>
          </a:xfrm>
          <a:prstGeom prst="rect">
            <a:avLst/>
          </a:prstGeom>
        </p:spPr>
        <p:txBody>
          <a:bodyPr spcFirstLastPara="1" wrap="square" lIns="86479" tIns="86479" rIns="86479" bIns="86479" anchor="t" anchorCtr="0">
            <a:noAutofit/>
          </a:bodyPr>
          <a:lstStyle/>
          <a:p>
            <a:endParaRPr/>
          </a:p>
        </p:txBody>
      </p:sp>
      <p:sp>
        <p:nvSpPr>
          <p:cNvPr id="365" name="Google Shape;365;g3647b073ef_1_115:notes"/>
          <p:cNvSpPr txBox="1">
            <a:spLocks noGrp="1"/>
          </p:cNvSpPr>
          <p:nvPr>
            <p:ph type="sldNum" idx="12"/>
          </p:nvPr>
        </p:nvSpPr>
        <p:spPr>
          <a:xfrm>
            <a:off x="3884613" y="8685213"/>
            <a:ext cx="2971688" cy="457143"/>
          </a:xfrm>
          <a:prstGeom prst="rect">
            <a:avLst/>
          </a:prstGeom>
        </p:spPr>
        <p:txBody>
          <a:bodyPr spcFirstLastPara="1" wrap="square" lIns="91421" tIns="45711" rIns="91421" bIns="45711" anchor="b" anchorCtr="0">
            <a:noAutofit/>
          </a:bodyPr>
          <a:lstStyle/>
          <a:p>
            <a:pPr>
              <a:buClr>
                <a:srgbClr val="000000"/>
              </a:buClr>
            </a:pPr>
            <a:fld id="{00000000-1234-1234-1234-123412341234}" type="slidenum">
              <a:rPr lang="en-US"/>
              <a:pPr>
                <a:buClr>
                  <a:srgbClr val="000000"/>
                </a:buClr>
              </a:pPr>
              <a:t>35</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68a1db99b_0_0:notes"/>
          <p:cNvSpPr>
            <a:spLocks noGrp="1" noRot="1" noChangeAspect="1"/>
          </p:cNvSpPr>
          <p:nvPr>
            <p:ph type="sldImg" idx="2"/>
          </p:nvPr>
        </p:nvSpPr>
        <p:spPr>
          <a:xfrm>
            <a:off x="1178719" y="686405"/>
            <a:ext cx="4500563" cy="342914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68a1db99b_0_0:notes"/>
          <p:cNvSpPr txBox="1">
            <a:spLocks noGrp="1"/>
          </p:cNvSpPr>
          <p:nvPr>
            <p:ph type="body" idx="1"/>
          </p:nvPr>
        </p:nvSpPr>
        <p:spPr>
          <a:xfrm>
            <a:off x="685800" y="4343400"/>
            <a:ext cx="5486344" cy="4114857"/>
          </a:xfrm>
          <a:prstGeom prst="rect">
            <a:avLst/>
          </a:prstGeom>
        </p:spPr>
        <p:txBody>
          <a:bodyPr spcFirstLastPara="1" wrap="square" lIns="86479" tIns="86479" rIns="86479" bIns="86479" anchor="t" anchorCtr="0">
            <a:noAutofit/>
          </a:bodyPr>
          <a:lstStyle/>
          <a:p>
            <a:endParaRPr/>
          </a:p>
        </p:txBody>
      </p:sp>
      <p:sp>
        <p:nvSpPr>
          <p:cNvPr id="372" name="Google Shape;372;g368a1db99b_0_0:notes"/>
          <p:cNvSpPr txBox="1">
            <a:spLocks noGrp="1"/>
          </p:cNvSpPr>
          <p:nvPr>
            <p:ph type="sldNum" idx="12"/>
          </p:nvPr>
        </p:nvSpPr>
        <p:spPr>
          <a:xfrm>
            <a:off x="3884613" y="8685213"/>
            <a:ext cx="2971688" cy="457143"/>
          </a:xfrm>
          <a:prstGeom prst="rect">
            <a:avLst/>
          </a:prstGeom>
        </p:spPr>
        <p:txBody>
          <a:bodyPr spcFirstLastPara="1" wrap="square" lIns="91421" tIns="45711" rIns="91421" bIns="45711" anchor="b" anchorCtr="0">
            <a:noAutofit/>
          </a:bodyPr>
          <a:lstStyle/>
          <a:p>
            <a:pPr>
              <a:buClr>
                <a:srgbClr val="000000"/>
              </a:buClr>
            </a:pPr>
            <a:fld id="{00000000-1234-1234-1234-123412341234}" type="slidenum">
              <a:rPr lang="en-US"/>
              <a:pPr>
                <a:buClr>
                  <a:srgbClr val="000000"/>
                </a:buClr>
              </a:pPr>
              <a:t>36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22" name="Google Shape;122;p11: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28" name="Google Shape;128;p12: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3: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34" name="Google Shape;134;p13: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4: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40" name="Google Shape;140;p14: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5: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46" name="Google Shape;146;p15: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txBox="1">
            <a:spLocks noGrp="1"/>
          </p:cNvSpPr>
          <p:nvPr>
            <p:ph type="body" idx="1"/>
          </p:nvPr>
        </p:nvSpPr>
        <p:spPr>
          <a:xfrm>
            <a:off x="685800" y="4343400"/>
            <a:ext cx="5486400" cy="4114800"/>
          </a:xfrm>
          <a:prstGeom prst="rect">
            <a:avLst/>
          </a:prstGeom>
        </p:spPr>
        <p:txBody>
          <a:bodyPr spcFirstLastPara="1" wrap="square" lIns="86479" tIns="86479" rIns="86479" bIns="86479" anchor="t" anchorCtr="0">
            <a:noAutofit/>
          </a:bodyPr>
          <a:lstStyle/>
          <a:p>
            <a:endParaRPr/>
          </a:p>
        </p:txBody>
      </p:sp>
      <p:sp>
        <p:nvSpPr>
          <p:cNvPr id="151" name="Google Shape;151;p16: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resistorguide.com/pull-up-resistor_pull-down-resistor/"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learn.sparkfun.com/tutorials/pull-up-resistor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30575"/>
            <a:ext cx="7772400" cy="1470025"/>
          </a:xfrm>
        </p:spPr>
        <p:txBody>
          <a:bodyPr>
            <a:normAutofit/>
          </a:bodyPr>
          <a:lstStyle/>
          <a:p>
            <a:r>
              <a:rPr lang="en-US" dirty="0" smtClean="0"/>
              <a:t>Microcontrollers:</a:t>
            </a:r>
            <a:br>
              <a:rPr lang="en-US" dirty="0" smtClean="0"/>
            </a:br>
            <a:r>
              <a:rPr lang="en-US" dirty="0" smtClean="0"/>
              <a:t>BASIC </a:t>
            </a:r>
            <a:r>
              <a:rPr lang="en-US" dirty="0" smtClean="0"/>
              <a:t>I/O </a:t>
            </a:r>
            <a:r>
              <a:rPr lang="en-US" dirty="0" smtClean="0"/>
              <a:t>in ATmega32/16</a:t>
            </a:r>
            <a:endParaRPr lang="en-US" dirty="0"/>
          </a:p>
        </p:txBody>
      </p:sp>
      <p:sp>
        <p:nvSpPr>
          <p:cNvPr id="3" name="Subtitle 2"/>
          <p:cNvSpPr>
            <a:spLocks noGrp="1"/>
          </p:cNvSpPr>
          <p:nvPr>
            <p:ph type="subTitle" idx="1"/>
          </p:nvPr>
        </p:nvSpPr>
        <p:spPr>
          <a:xfrm>
            <a:off x="1371600" y="609600"/>
            <a:ext cx="6400800" cy="762000"/>
          </a:xfrm>
        </p:spPr>
        <p:txBody>
          <a:bodyPr>
            <a:noAutofit/>
          </a:bodyPr>
          <a:lstStyle/>
          <a:p>
            <a:r>
              <a:rPr lang="en-US" sz="2800" dirty="0" smtClean="0"/>
              <a:t>CSE 315</a:t>
            </a:r>
          </a:p>
          <a:p>
            <a:r>
              <a:rPr lang="en-US" sz="2800" dirty="0" smtClean="0"/>
              <a:t>Microprocessors, Microcontrollers, and Embedded Systems</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Write a simple program to set the port B to 0xFF</a:t>
            </a:r>
            <a:endParaRPr sz="4400" b="0" i="0" u="none" strike="noStrike" cap="none">
              <a:solidFill>
                <a:srgbClr val="E36C09"/>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154" name="Google Shape;154;p23"/>
          <p:cNvSpPr txBox="1"/>
          <p:nvPr/>
        </p:nvSpPr>
        <p:spPr>
          <a:xfrm>
            <a:off x="304800" y="1295400"/>
            <a:ext cx="84582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rgbClr val="0000FF"/>
                </a:solidFill>
                <a:latin typeface="Consolas"/>
                <a:ea typeface="Consolas"/>
                <a:cs typeface="Consolas"/>
                <a:sym typeface="Consolas"/>
              </a:rPr>
              <a:t>#include</a:t>
            </a:r>
            <a:r>
              <a:rPr lang="en-US" sz="2400" b="0" i="0" u="none" strike="noStrike" cap="none">
                <a:solidFill>
                  <a:srgbClr val="800000"/>
                </a:solidFill>
                <a:latin typeface="Consolas"/>
                <a:ea typeface="Consolas"/>
                <a:cs typeface="Consolas"/>
                <a:sym typeface="Consolas"/>
              </a:rPr>
              <a:t> &lt;avr/io.h&gt;</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endParaRPr sz="2400">
              <a:solidFill>
                <a:srgbClr val="A000A0"/>
              </a:solidFill>
              <a:latin typeface="Consolas"/>
              <a:ea typeface="Consolas"/>
              <a:cs typeface="Consolas"/>
              <a:sym typeface="Consolas"/>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DDRD=</a:t>
            </a:r>
            <a:r>
              <a:rPr lang="en-US" sz="2400">
                <a:solidFill>
                  <a:srgbClr val="800000"/>
                </a:solidFill>
                <a:latin typeface="Consolas"/>
                <a:ea typeface="Consolas"/>
                <a:cs typeface="Consolas"/>
                <a:sym typeface="Consolas"/>
              </a:rPr>
              <a:t> 0b11111111; </a:t>
            </a:r>
            <a:r>
              <a:rPr lang="en-US" sz="2400">
                <a:solidFill>
                  <a:srgbClr val="008000"/>
                </a:solidFill>
                <a:latin typeface="Consolas"/>
                <a:ea typeface="Consolas"/>
                <a:cs typeface="Consolas"/>
                <a:sym typeface="Consolas"/>
              </a:rPr>
              <a:t>//initializing portD in 					//output mode</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PORTD=0b11111111;</a:t>
            </a:r>
            <a:r>
              <a:rPr lang="en-US" sz="2400">
                <a:solidFill>
                  <a:srgbClr val="008000"/>
                </a:solidFill>
                <a:latin typeface="Consolas"/>
                <a:ea typeface="Consolas"/>
                <a:cs typeface="Consolas"/>
                <a:sym typeface="Consolas"/>
              </a:rPr>
              <a:t>//writing value to portD</a:t>
            </a:r>
            <a:endParaRPr sz="2400">
              <a:solidFill>
                <a:srgbClr val="008000"/>
              </a:solidFill>
              <a:latin typeface="Consolas"/>
              <a:ea typeface="Consolas"/>
              <a:cs typeface="Consolas"/>
              <a:sym typeface="Consolas"/>
            </a:endParaRPr>
          </a:p>
          <a:p>
            <a:pPr marL="0" marR="0" lvl="0" indent="0" algn="l" rtl="0">
              <a:spcBef>
                <a:spcPts val="0"/>
              </a:spcBef>
              <a:spcAft>
                <a:spcPts val="0"/>
              </a:spcAft>
              <a:buNone/>
            </a:pPr>
            <a:endParaRPr sz="2400">
              <a:solidFill>
                <a:srgbClr val="008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8000"/>
                </a:solidFill>
                <a:latin typeface="Consolas"/>
                <a:ea typeface="Consolas"/>
                <a:cs typeface="Consolas"/>
                <a:sym typeface="Consolas"/>
              </a:rPr>
              <a:t>//TODO:: Nothing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 name="Google Shape;155;p23"/>
          <p:cNvSpPr/>
          <p:nvPr/>
        </p:nvSpPr>
        <p:spPr>
          <a:xfrm>
            <a:off x="1524000" y="5257800"/>
            <a:ext cx="3048000" cy="609600"/>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Write a simple program to blink a LED on port B pin 0</a:t>
            </a:r>
            <a:endParaRPr sz="4400" b="0" i="0" u="none" strike="noStrike" cap="none">
              <a:solidFill>
                <a:srgbClr val="E36C09"/>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174" name="Google Shape;174;p26"/>
          <p:cNvSpPr txBox="1"/>
          <p:nvPr/>
        </p:nvSpPr>
        <p:spPr>
          <a:xfrm>
            <a:off x="304800" y="1219498"/>
            <a:ext cx="42672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#include</a:t>
            </a:r>
            <a:r>
              <a:rPr lang="en-US" sz="2400">
                <a:solidFill>
                  <a:srgbClr val="800000"/>
                </a:solidFill>
                <a:latin typeface="Consolas"/>
                <a:ea typeface="Consolas"/>
                <a:cs typeface="Consolas"/>
                <a:sym typeface="Consolas"/>
              </a:rPr>
              <a:t> &lt;avr/io.h&gt;</a:t>
            </a:r>
            <a:endParaRPr/>
          </a:p>
          <a:p>
            <a:pPr marL="0" marR="0" lvl="0" indent="0" algn="l" rtl="0">
              <a:spcBef>
                <a:spcPts val="0"/>
              </a:spcBef>
              <a:spcAft>
                <a:spcPts val="0"/>
              </a:spcAft>
              <a:buNone/>
            </a:pPr>
            <a:endParaRPr sz="2400">
              <a:solidFill>
                <a:srgbClr val="00008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a:t>
            </a:r>
            <a:r>
              <a:rPr lang="en-US" sz="2400">
                <a:solidFill>
                  <a:srgbClr val="000080"/>
                </a:solidFill>
                <a:latin typeface="Consolas"/>
                <a:ea typeface="Consolas"/>
                <a:cs typeface="Consolas"/>
                <a:sym typeface="Consolas"/>
              </a:rPr>
              <a:t>c</a:t>
            </a:r>
            <a:r>
              <a:rPr lang="en-US" sz="2400">
                <a:solidFill>
                  <a:srgbClr val="800000"/>
                </a:solidFill>
                <a:latin typeface="Consolas"/>
                <a:ea typeface="Consolas"/>
                <a:cs typeface="Consolas"/>
                <a:sym typeface="Consolas"/>
              </a:rPr>
              <a:t> = 1;</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DDRB=</a:t>
            </a:r>
            <a:r>
              <a:rPr lang="en-US" sz="2400">
                <a:solidFill>
                  <a:srgbClr val="800000"/>
                </a:solidFill>
                <a:latin typeface="Consolas"/>
                <a:ea typeface="Consolas"/>
                <a:cs typeface="Consolas"/>
                <a:sym typeface="Consolas"/>
              </a:rPr>
              <a:t> 0b00000001;</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914400" marR="0" lvl="2" indent="0" algn="l" rtl="0">
              <a:spcBef>
                <a:spcPts val="0"/>
              </a:spcBef>
              <a:spcAft>
                <a:spcPts val="0"/>
              </a:spcAft>
              <a:buNone/>
            </a:pPr>
            <a:r>
              <a:rPr lang="en-US" sz="2400" b="0" i="0" u="none" strike="noStrike" cap="none">
                <a:solidFill>
                  <a:srgbClr val="A000A0"/>
                </a:solidFill>
                <a:latin typeface="Consolas"/>
                <a:ea typeface="Consolas"/>
                <a:cs typeface="Consolas"/>
                <a:sym typeface="Consolas"/>
              </a:rPr>
              <a:t>PORTB</a:t>
            </a:r>
            <a:r>
              <a:rPr lang="en-US" sz="2400" b="0" i="0" u="none" strike="noStrike" cap="none">
                <a:solidFill>
                  <a:srgbClr val="800000"/>
                </a:solidFill>
                <a:latin typeface="Consolas"/>
                <a:ea typeface="Consolas"/>
                <a:cs typeface="Consolas"/>
                <a:sym typeface="Consolas"/>
              </a:rPr>
              <a:t> = </a:t>
            </a:r>
            <a:r>
              <a:rPr lang="en-US" sz="2400" b="0" i="0" u="none" strike="noStrike" cap="none">
                <a:solidFill>
                  <a:srgbClr val="000080"/>
                </a:solidFill>
                <a:latin typeface="Consolas"/>
                <a:ea typeface="Consolas"/>
                <a:cs typeface="Consolas"/>
                <a:sym typeface="Consolas"/>
              </a:rPr>
              <a:t>c;</a:t>
            </a:r>
            <a:endParaRPr sz="2400" b="0" i="0" u="none" strike="noStrike" cap="none">
              <a:solidFill>
                <a:srgbClr val="800000"/>
              </a:solidFill>
              <a:latin typeface="Consolas"/>
              <a:ea typeface="Consolas"/>
              <a:cs typeface="Consolas"/>
              <a:sym typeface="Consolas"/>
            </a:endParaRPr>
          </a:p>
          <a:p>
            <a:pPr marL="914400" marR="0" lvl="2" indent="0" algn="l" rtl="0">
              <a:spcBef>
                <a:spcPts val="0"/>
              </a:spcBef>
              <a:spcAft>
                <a:spcPts val="0"/>
              </a:spcAft>
              <a:buNone/>
            </a:pPr>
            <a:r>
              <a:rPr lang="en-US" sz="2400" b="0" i="0" u="none" strike="noStrike" cap="none">
                <a:solidFill>
                  <a:srgbClr val="0000FF"/>
                </a:solidFill>
                <a:latin typeface="Consolas"/>
                <a:ea typeface="Consolas"/>
                <a:cs typeface="Consolas"/>
                <a:sym typeface="Consolas"/>
              </a:rPr>
              <a:t>if(</a:t>
            </a:r>
            <a:r>
              <a:rPr lang="en-US" sz="2400" b="0" i="0" u="none" strike="noStrike" cap="none">
                <a:solidFill>
                  <a:srgbClr val="000080"/>
                </a:solidFill>
                <a:latin typeface="Consolas"/>
                <a:ea typeface="Consolas"/>
                <a:cs typeface="Consolas"/>
                <a:sym typeface="Consolas"/>
              </a:rPr>
              <a:t>c)c=0;</a:t>
            </a:r>
            <a:endParaRPr/>
          </a:p>
          <a:p>
            <a:pPr marL="914400" marR="0" lvl="2" indent="0" algn="l" rtl="0">
              <a:spcBef>
                <a:spcPts val="0"/>
              </a:spcBef>
              <a:spcAft>
                <a:spcPts val="0"/>
              </a:spcAft>
              <a:buNone/>
            </a:pPr>
            <a:r>
              <a:rPr lang="en-US" sz="2400" b="0" i="0" u="none" strike="noStrike" cap="none">
                <a:solidFill>
                  <a:srgbClr val="0000FF"/>
                </a:solidFill>
                <a:latin typeface="Consolas"/>
                <a:ea typeface="Consolas"/>
                <a:cs typeface="Consolas"/>
                <a:sym typeface="Consolas"/>
              </a:rPr>
              <a:t>else</a:t>
            </a:r>
            <a:r>
              <a:rPr lang="en-US" sz="2400" b="0" i="0" u="none" strike="noStrike" cap="none">
                <a:solidFill>
                  <a:srgbClr val="800000"/>
                </a:solidFill>
                <a:latin typeface="Consolas"/>
                <a:ea typeface="Consolas"/>
                <a:cs typeface="Consolas"/>
                <a:sym typeface="Consolas"/>
              </a:rPr>
              <a:t> </a:t>
            </a:r>
            <a:r>
              <a:rPr lang="en-US" sz="2400" b="0" i="0" u="none" strike="noStrike" cap="none">
                <a:solidFill>
                  <a:srgbClr val="000080"/>
                </a:solidFill>
                <a:latin typeface="Consolas"/>
                <a:ea typeface="Consolas"/>
                <a:cs typeface="Consolas"/>
                <a:sym typeface="Consolas"/>
              </a:rPr>
              <a:t>c=1;</a:t>
            </a:r>
            <a:endParaRPr/>
          </a:p>
          <a:p>
            <a:pPr marL="914400" marR="0" lvl="2" indent="0" algn="l" rtl="0">
              <a:spcBef>
                <a:spcPts val="0"/>
              </a:spcBef>
              <a:spcAft>
                <a:spcPts val="0"/>
              </a:spcAft>
              <a:buNone/>
            </a:pPr>
            <a:r>
              <a:rPr lang="en-US" sz="2400" b="0" i="0" u="none" strike="noStrike" cap="none">
                <a:solidFill>
                  <a:srgbClr val="000080"/>
                </a:solidFill>
                <a:latin typeface="Consolas"/>
                <a:ea typeface="Consolas"/>
                <a:cs typeface="Consolas"/>
                <a:sym typeface="Consolas"/>
              </a:rPr>
              <a:t>delay();</a:t>
            </a:r>
            <a:endParaRPr/>
          </a:p>
          <a:p>
            <a:pPr marL="914400" marR="0" lvl="2" indent="0" algn="l" rtl="0">
              <a:spcBef>
                <a:spcPts val="0"/>
              </a:spcBef>
              <a:spcAft>
                <a:spcPts val="0"/>
              </a:spcAft>
              <a:buNone/>
            </a:pPr>
            <a:r>
              <a:rPr lang="en-US" sz="2400" b="0" i="0" u="none" strike="noStrike" cap="none">
                <a:solidFill>
                  <a:srgbClr val="800000"/>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p:txBody>
      </p:sp>
      <p:sp>
        <p:nvSpPr>
          <p:cNvPr id="175" name="Google Shape;175;p26"/>
          <p:cNvSpPr/>
          <p:nvPr/>
        </p:nvSpPr>
        <p:spPr>
          <a:xfrm>
            <a:off x="4572000" y="2209800"/>
            <a:ext cx="5867400" cy="3046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void</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delay()</a:t>
            </a:r>
            <a:endParaRPr/>
          </a:p>
          <a:p>
            <a:pPr marL="0" marR="0" lvl="0" indent="0" algn="l" rtl="0">
              <a:spcBef>
                <a:spcPts val="0"/>
              </a:spcBef>
              <a:spcAft>
                <a:spcPts val="0"/>
              </a:spcAft>
              <a:buNone/>
            </a:pPr>
            <a:r>
              <a:rPr lang="en-US" sz="2400">
                <a:solidFill>
                  <a:srgbClr val="880000"/>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i,j,k;</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for(i=0;i&lt;255;i++)</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for(j=0;j&lt;255;j++)</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for(k=0;k&lt;100;k++);</a:t>
            </a:r>
            <a:endParaRPr/>
          </a:p>
          <a:p>
            <a:pPr marL="0" marR="0" lvl="0" indent="0" algn="l" rtl="0">
              <a:spcBef>
                <a:spcPts val="0"/>
              </a:spcBef>
              <a:spcAft>
                <a:spcPts val="0"/>
              </a:spcAft>
              <a:buNone/>
            </a:pPr>
            <a:endParaRPr sz="2400">
              <a:solidFill>
                <a:srgbClr val="0000FF"/>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Write a simple program to animate 8 LEDs connected to PORT B</a:t>
            </a:r>
            <a:br>
              <a:rPr lang="en-US" sz="3959" b="0" i="0" u="none" strike="noStrike" cap="none">
                <a:solidFill>
                  <a:srgbClr val="E36C09"/>
                </a:solidFill>
                <a:latin typeface="Calibri"/>
                <a:ea typeface="Calibri"/>
                <a:cs typeface="Calibri"/>
                <a:sym typeface="Calibri"/>
              </a:rPr>
            </a:br>
            <a:endParaRPr sz="3959" b="0" i="0" u="none" strike="noStrike" cap="none">
              <a:solidFill>
                <a:srgbClr val="E36C09"/>
              </a:solidFill>
              <a:latin typeface="Calibri"/>
              <a:ea typeface="Calibri"/>
              <a:cs typeface="Calibri"/>
              <a:sym typeface="Calibri"/>
            </a:endParaRPr>
          </a:p>
        </p:txBody>
      </p:sp>
      <p:sp>
        <p:nvSpPr>
          <p:cNvPr id="182" name="Google Shape;182;p2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One LED at a time is ON</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The rest are off</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At first LED 0 is on, then LED 1, and so on.</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188" name="Google Shape;188;p28"/>
          <p:cNvSpPr/>
          <p:nvPr/>
        </p:nvSpPr>
        <p:spPr>
          <a:xfrm>
            <a:off x="609600" y="1219200"/>
            <a:ext cx="5257800" cy="48936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c = 0x01;</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DDRB=</a:t>
            </a:r>
            <a:r>
              <a:rPr lang="en-US" sz="2400">
                <a:solidFill>
                  <a:srgbClr val="800000"/>
                </a:solidFill>
                <a:latin typeface="Consolas"/>
                <a:ea typeface="Consolas"/>
                <a:cs typeface="Consolas"/>
                <a:sym typeface="Consolas"/>
              </a:rPr>
              <a:t> 0xFF;</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PORTB</a:t>
            </a:r>
            <a:r>
              <a:rPr lang="en-US" sz="2400">
                <a:solidFill>
                  <a:srgbClr val="800000"/>
                </a:solidFill>
                <a:latin typeface="Consolas"/>
                <a:ea typeface="Consolas"/>
                <a:cs typeface="Consolas"/>
                <a:sym typeface="Consolas"/>
              </a:rPr>
              <a:t> = c ;</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if(c==1&lt;&lt;7)c</a:t>
            </a:r>
            <a:r>
              <a:rPr lang="en-US" sz="2400">
                <a:solidFill>
                  <a:srgbClr val="800000"/>
                </a:solidFill>
                <a:latin typeface="Consolas"/>
                <a:ea typeface="Consolas"/>
                <a:cs typeface="Consolas"/>
                <a:sym typeface="Consolas"/>
              </a:rPr>
              <a:t> = 1; </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else</a:t>
            </a:r>
            <a:r>
              <a:rPr lang="en-US" sz="2400">
                <a:solidFill>
                  <a:srgbClr val="800000"/>
                </a:solidFill>
                <a:latin typeface="Consolas"/>
                <a:ea typeface="Consolas"/>
                <a:cs typeface="Consolas"/>
                <a:sym typeface="Consolas"/>
              </a:rPr>
              <a:t> c = c &lt;&lt; 1;</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80000"/>
                </a:solidFill>
                <a:latin typeface="Consolas"/>
                <a:ea typeface="Consolas"/>
                <a:cs typeface="Consolas"/>
                <a:sym typeface="Consolas"/>
              </a:rPr>
              <a:t>		delay();</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Accurately Generating Delay</a:t>
            </a:r>
            <a:endParaRPr sz="4400" b="0" i="0" u="none" strike="noStrike" cap="none">
              <a:solidFill>
                <a:srgbClr val="E36C09"/>
              </a:solidFill>
              <a:latin typeface="Calibri"/>
              <a:ea typeface="Calibri"/>
              <a:cs typeface="Calibri"/>
              <a:sym typeface="Calibri"/>
            </a:endParaRPr>
          </a:p>
        </p:txBody>
      </p:sp>
      <p:sp>
        <p:nvSpPr>
          <p:cNvPr id="195" name="Google Shape;195;p29"/>
          <p:cNvSpPr/>
          <p:nvPr/>
        </p:nvSpPr>
        <p:spPr>
          <a:xfrm>
            <a:off x="609600" y="1676400"/>
            <a:ext cx="6477000" cy="58477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#include</a:t>
            </a:r>
            <a:r>
              <a:rPr lang="en-US" sz="2200" dirty="0">
                <a:solidFill>
                  <a:srgbClr val="800000"/>
                </a:solidFill>
                <a:latin typeface="Consolas"/>
                <a:ea typeface="Consolas"/>
                <a:cs typeface="Consolas"/>
                <a:sym typeface="Consolas"/>
              </a:rPr>
              <a:t> &lt;</a:t>
            </a:r>
            <a:r>
              <a:rPr lang="en-US" sz="2200" dirty="0" err="1">
                <a:solidFill>
                  <a:srgbClr val="800000"/>
                </a:solidFill>
                <a:latin typeface="Consolas"/>
                <a:ea typeface="Consolas"/>
                <a:cs typeface="Consolas"/>
                <a:sym typeface="Consolas"/>
              </a:rPr>
              <a:t>avr</a:t>
            </a:r>
            <a:r>
              <a:rPr lang="en-US" sz="2200" dirty="0">
                <a:solidFill>
                  <a:srgbClr val="800000"/>
                </a:solidFill>
                <a:latin typeface="Consolas"/>
                <a:ea typeface="Consolas"/>
                <a:cs typeface="Consolas"/>
                <a:sym typeface="Consolas"/>
              </a:rPr>
              <a:t>/</a:t>
            </a:r>
            <a:r>
              <a:rPr lang="en-US" sz="2200" dirty="0" err="1">
                <a:solidFill>
                  <a:srgbClr val="800000"/>
                </a:solidFill>
                <a:latin typeface="Consolas"/>
                <a:ea typeface="Consolas"/>
                <a:cs typeface="Consolas"/>
                <a:sym typeface="Consolas"/>
              </a:rPr>
              <a:t>io.h</a:t>
            </a:r>
            <a:r>
              <a:rPr lang="en-US" sz="2200" dirty="0">
                <a:solidFill>
                  <a:srgbClr val="800000"/>
                </a:solidFill>
                <a:latin typeface="Consolas"/>
                <a:ea typeface="Consolas"/>
                <a:cs typeface="Consolas"/>
                <a:sym typeface="Consolas"/>
              </a:rPr>
              <a:t>&gt;</a:t>
            </a:r>
            <a:endParaRPr dirty="0"/>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#define</a:t>
            </a:r>
            <a:r>
              <a:rPr lang="en-US" sz="2200" dirty="0">
                <a:solidFill>
                  <a:srgbClr val="800000"/>
                </a:solidFill>
                <a:latin typeface="Consolas"/>
                <a:ea typeface="Consolas"/>
                <a:cs typeface="Consolas"/>
                <a:sym typeface="Consolas"/>
              </a:rPr>
              <a:t> </a:t>
            </a:r>
            <a:r>
              <a:rPr lang="en-US" sz="2200" dirty="0">
                <a:solidFill>
                  <a:srgbClr val="A000A0"/>
                </a:solidFill>
                <a:latin typeface="Consolas"/>
                <a:ea typeface="Consolas"/>
                <a:cs typeface="Consolas"/>
                <a:sym typeface="Consolas"/>
              </a:rPr>
              <a:t>F_CPU</a:t>
            </a:r>
            <a:r>
              <a:rPr lang="en-US" sz="2200" dirty="0">
                <a:solidFill>
                  <a:srgbClr val="800000"/>
                </a:solidFill>
                <a:latin typeface="Consolas"/>
                <a:ea typeface="Consolas"/>
                <a:cs typeface="Consolas"/>
                <a:sym typeface="Consolas"/>
              </a:rPr>
              <a:t> 1000000 // Clock Frequency</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#include</a:t>
            </a:r>
            <a:r>
              <a:rPr lang="en-US" sz="2200" dirty="0">
                <a:solidFill>
                  <a:srgbClr val="800000"/>
                </a:solidFill>
                <a:latin typeface="Consolas"/>
                <a:ea typeface="Consolas"/>
                <a:cs typeface="Consolas"/>
                <a:sym typeface="Consolas"/>
              </a:rPr>
              <a:t> &lt;</a:t>
            </a:r>
            <a:r>
              <a:rPr lang="en-US" sz="2200" dirty="0" err="1">
                <a:solidFill>
                  <a:srgbClr val="800000"/>
                </a:solidFill>
                <a:latin typeface="Consolas"/>
                <a:ea typeface="Consolas"/>
                <a:cs typeface="Consolas"/>
                <a:sym typeface="Consolas"/>
              </a:rPr>
              <a:t>util</a:t>
            </a:r>
            <a:r>
              <a:rPr lang="en-US" sz="2200" dirty="0">
                <a:solidFill>
                  <a:srgbClr val="800000"/>
                </a:solidFill>
                <a:latin typeface="Consolas"/>
                <a:ea typeface="Consolas"/>
                <a:cs typeface="Consolas"/>
                <a:sym typeface="Consolas"/>
              </a:rPr>
              <a:t>/</a:t>
            </a:r>
            <a:r>
              <a:rPr lang="en-US" sz="2200" dirty="0" err="1">
                <a:solidFill>
                  <a:srgbClr val="800000"/>
                </a:solidFill>
                <a:latin typeface="Consolas"/>
                <a:ea typeface="Consolas"/>
                <a:cs typeface="Consolas"/>
                <a:sym typeface="Consolas"/>
              </a:rPr>
              <a:t>delay.h</a:t>
            </a:r>
            <a:r>
              <a:rPr lang="en-US" sz="2200" dirty="0">
                <a:solidFill>
                  <a:srgbClr val="800000"/>
                </a:solidFill>
                <a:latin typeface="Consolas"/>
                <a:ea typeface="Consolas"/>
                <a:cs typeface="Consolas"/>
                <a:sym typeface="Consolas"/>
              </a:rPr>
              <a:t>&gt;</a:t>
            </a:r>
            <a:endParaRPr dirty="0"/>
          </a:p>
          <a:p>
            <a:pPr marL="0" marR="0" lvl="0" indent="0" algn="l" rtl="0">
              <a:spcBef>
                <a:spcPts val="0"/>
              </a:spcBef>
              <a:spcAft>
                <a:spcPts val="0"/>
              </a:spcAft>
              <a:buNone/>
            </a:pP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int</a:t>
            </a:r>
            <a:r>
              <a:rPr lang="en-US" sz="2200" dirty="0">
                <a:solidFill>
                  <a:srgbClr val="800000"/>
                </a:solidFill>
                <a:latin typeface="Consolas"/>
                <a:ea typeface="Consolas"/>
                <a:cs typeface="Consolas"/>
                <a:sym typeface="Consolas"/>
              </a:rPr>
              <a:t> </a:t>
            </a:r>
            <a:r>
              <a:rPr lang="en-US" sz="2200" dirty="0">
                <a:solidFill>
                  <a:srgbClr val="880000"/>
                </a:solidFill>
                <a:latin typeface="Consolas"/>
                <a:ea typeface="Consolas"/>
                <a:cs typeface="Consolas"/>
                <a:sym typeface="Consolas"/>
              </a:rPr>
              <a:t>main(</a:t>
            </a:r>
            <a:r>
              <a:rPr lang="en-US" sz="2200" dirty="0">
                <a:solidFill>
                  <a:srgbClr val="0000FF"/>
                </a:solidFill>
                <a:latin typeface="Consolas"/>
                <a:ea typeface="Consolas"/>
                <a:cs typeface="Consolas"/>
                <a:sym typeface="Consolas"/>
              </a:rPr>
              <a:t>void)</a:t>
            </a:r>
            <a:endParaRPr dirty="0"/>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a:t>
            </a:r>
            <a:endParaRPr dirty="0"/>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    </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a:t>
            </a:r>
            <a:r>
              <a:rPr lang="en-US" sz="2200" dirty="0">
                <a:solidFill>
                  <a:srgbClr val="0000FF"/>
                </a:solidFill>
                <a:latin typeface="Consolas"/>
                <a:ea typeface="Consolas"/>
                <a:cs typeface="Consolas"/>
                <a:sym typeface="Consolas"/>
              </a:rPr>
              <a:t>while(1)</a:t>
            </a:r>
            <a:endParaRPr dirty="0"/>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//1000 ms delay</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80000"/>
                </a:solidFill>
                <a:latin typeface="Consolas"/>
                <a:ea typeface="Consolas"/>
                <a:cs typeface="Consolas"/>
                <a:sym typeface="Consolas"/>
              </a:rPr>
              <a:t>	_</a:t>
            </a:r>
            <a:r>
              <a:rPr lang="en-US" sz="2200" dirty="0" err="1">
                <a:solidFill>
                  <a:srgbClr val="880000"/>
                </a:solidFill>
                <a:latin typeface="Consolas"/>
                <a:ea typeface="Consolas"/>
                <a:cs typeface="Consolas"/>
                <a:sym typeface="Consolas"/>
              </a:rPr>
              <a:t>delay_ms</a:t>
            </a:r>
            <a:r>
              <a:rPr lang="en-US" sz="2200" dirty="0">
                <a:solidFill>
                  <a:srgbClr val="880000"/>
                </a:solidFill>
                <a:latin typeface="Consolas"/>
                <a:ea typeface="Consolas"/>
                <a:cs typeface="Consolas"/>
                <a:sym typeface="Consolas"/>
              </a:rPr>
              <a:t>(1000);</a:t>
            </a:r>
            <a:endParaRPr dirty="0"/>
          </a:p>
          <a:p>
            <a:pPr marL="0" marR="0" lvl="0" indent="0" algn="l" rtl="0">
              <a:spcBef>
                <a:spcPts val="0"/>
              </a:spcBef>
              <a:spcAft>
                <a:spcPts val="0"/>
              </a:spcAft>
              <a:buNone/>
            </a:pPr>
            <a:endParaRPr sz="2200" dirty="0">
              <a:solidFill>
                <a:srgbClr val="88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endParaRPr sz="2200" dirty="0">
              <a:solidFill>
                <a:srgbClr val="800000"/>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Simple Input</a:t>
            </a:r>
            <a:endParaRPr sz="4400" b="0" i="0" u="none" strike="noStrike" cap="none">
              <a:solidFill>
                <a:srgbClr val="E36C09"/>
              </a:solidFill>
              <a:latin typeface="Calibri"/>
              <a:ea typeface="Calibri"/>
              <a:cs typeface="Calibri"/>
              <a:sym typeface="Calibri"/>
            </a:endParaRPr>
          </a:p>
        </p:txBody>
      </p:sp>
      <p:sp>
        <p:nvSpPr>
          <p:cNvPr id="202" name="Google Shape;202;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 8 bit input is connected to PORT A</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Show the input state on PORT B</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08" name="Google Shape;208;p31"/>
          <p:cNvSpPr/>
          <p:nvPr/>
        </p:nvSpPr>
        <p:spPr>
          <a:xfrm>
            <a:off x="762000" y="1676400"/>
            <a:ext cx="5257800" cy="48936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c;</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DDRA</a:t>
            </a:r>
            <a:r>
              <a:rPr lang="en-US" sz="2400">
                <a:solidFill>
                  <a:srgbClr val="800000"/>
                </a:solidFill>
                <a:latin typeface="Consolas"/>
                <a:ea typeface="Consolas"/>
                <a:cs typeface="Consolas"/>
                <a:sym typeface="Consolas"/>
              </a:rPr>
              <a:t> = 0x00;</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DDRB</a:t>
            </a:r>
            <a:r>
              <a:rPr lang="en-US" sz="2400">
                <a:solidFill>
                  <a:srgbClr val="800000"/>
                </a:solidFill>
                <a:latin typeface="Consolas"/>
                <a:ea typeface="Consolas"/>
                <a:cs typeface="Consolas"/>
                <a:sym typeface="Consolas"/>
              </a:rPr>
              <a:t> = 0xFF;</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c = </a:t>
            </a:r>
            <a:r>
              <a:rPr lang="en-US" sz="2400">
                <a:solidFill>
                  <a:srgbClr val="A000A0"/>
                </a:solidFill>
                <a:latin typeface="Consolas"/>
                <a:ea typeface="Consolas"/>
                <a:cs typeface="Consolas"/>
                <a:sym typeface="Consolas"/>
              </a:rPr>
              <a:t>PINA;</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PORTB</a:t>
            </a:r>
            <a:r>
              <a:rPr lang="en-US" sz="2400">
                <a:solidFill>
                  <a:srgbClr val="800000"/>
                </a:solidFill>
                <a:latin typeface="Consolas"/>
                <a:ea typeface="Consolas"/>
                <a:cs typeface="Consolas"/>
                <a:sym typeface="Consolas"/>
              </a:rPr>
              <a:t> = c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Simple Counter</a:t>
            </a:r>
            <a:endParaRPr sz="4400" b="0" i="0" u="none" strike="noStrike" cap="none">
              <a:solidFill>
                <a:srgbClr val="E36C09"/>
              </a:solidFill>
              <a:latin typeface="Calibri"/>
              <a:ea typeface="Calibri"/>
              <a:cs typeface="Calibri"/>
              <a:sym typeface="Calibri"/>
            </a:endParaRPr>
          </a:p>
        </p:txBody>
      </p:sp>
      <p:sp>
        <p:nvSpPr>
          <p:cNvPr id="215" name="Google Shape;215;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PA0 is connected with push button</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1 when pressed</a:t>
            </a:r>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PORT B connected to 8 LEDs</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Increment count when pressed the push button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ATmega32</a:t>
            </a:r>
            <a:endParaRPr lang="en-US" dirty="0"/>
          </a:p>
        </p:txBody>
      </p:sp>
      <p:sp>
        <p:nvSpPr>
          <p:cNvPr id="3" name="Content Placeholder 2"/>
          <p:cNvSpPr>
            <a:spLocks noGrp="1"/>
          </p:cNvSpPr>
          <p:nvPr>
            <p:ph idx="1"/>
          </p:nvPr>
        </p:nvSpPr>
        <p:spPr>
          <a:xfrm>
            <a:off x="457200" y="1600200"/>
            <a:ext cx="3733800" cy="4525963"/>
          </a:xfrm>
        </p:spPr>
        <p:txBody>
          <a:bodyPr>
            <a:normAutofit fontScale="92500" lnSpcReduction="10000"/>
          </a:bodyPr>
          <a:lstStyle/>
          <a:p>
            <a:r>
              <a:rPr lang="en-US" dirty="0" smtClean="0"/>
              <a:t>RISC</a:t>
            </a:r>
          </a:p>
          <a:p>
            <a:r>
              <a:rPr lang="en-US" dirty="0" smtClean="0"/>
              <a:t>131 instructions</a:t>
            </a:r>
          </a:p>
          <a:p>
            <a:r>
              <a:rPr lang="en-US" dirty="0" smtClean="0"/>
              <a:t>8 bit processor</a:t>
            </a:r>
          </a:p>
          <a:p>
            <a:r>
              <a:rPr lang="en-US" dirty="0" smtClean="0"/>
              <a:t>16MHz</a:t>
            </a:r>
          </a:p>
          <a:p>
            <a:r>
              <a:rPr lang="en-US" dirty="0" smtClean="0"/>
              <a:t>Flash program memory</a:t>
            </a:r>
          </a:p>
          <a:p>
            <a:r>
              <a:rPr lang="en-US" dirty="0" smtClean="0"/>
              <a:t>SRAM for data</a:t>
            </a:r>
          </a:p>
          <a:p>
            <a:r>
              <a:rPr lang="en-US" dirty="0" smtClean="0"/>
              <a:t>Timer, counter, ADC, USART</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4120546" y="0"/>
            <a:ext cx="5023454"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21" name="Google Shape;221;p33"/>
          <p:cNvSpPr/>
          <p:nvPr/>
        </p:nvSpPr>
        <p:spPr>
          <a:xfrm>
            <a:off x="457200" y="1143000"/>
            <a:ext cx="5105400" cy="5909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0000FF"/>
                </a:solidFill>
                <a:latin typeface="Consolas"/>
                <a:ea typeface="Consolas"/>
                <a:cs typeface="Consolas"/>
                <a:sym typeface="Consolas"/>
              </a:rPr>
              <a:t>int</a:t>
            </a:r>
            <a:r>
              <a:rPr lang="en-US" sz="2000">
                <a:solidFill>
                  <a:srgbClr val="800000"/>
                </a:solidFill>
                <a:latin typeface="Consolas"/>
                <a:ea typeface="Consolas"/>
                <a:cs typeface="Consolas"/>
                <a:sym typeface="Consolas"/>
              </a:rPr>
              <a:t> </a:t>
            </a:r>
            <a:r>
              <a:rPr lang="en-US" sz="2000">
                <a:solidFill>
                  <a:srgbClr val="880000"/>
                </a:solidFill>
                <a:latin typeface="Consolas"/>
                <a:ea typeface="Consolas"/>
                <a:cs typeface="Consolas"/>
                <a:sym typeface="Consolas"/>
              </a:rPr>
              <a:t>main(</a:t>
            </a:r>
            <a:r>
              <a:rPr lang="en-US" sz="20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unsigned</a:t>
            </a:r>
            <a:r>
              <a:rPr lang="en-US" sz="2000">
                <a:solidFill>
                  <a:srgbClr val="800000"/>
                </a:solidFill>
                <a:latin typeface="Consolas"/>
                <a:ea typeface="Consolas"/>
                <a:cs typeface="Consolas"/>
                <a:sym typeface="Consolas"/>
              </a:rPr>
              <a:t> </a:t>
            </a:r>
            <a:r>
              <a:rPr lang="en-US" sz="2000">
                <a:solidFill>
                  <a:srgbClr val="0000FF"/>
                </a:solidFill>
                <a:latin typeface="Consolas"/>
                <a:ea typeface="Consolas"/>
                <a:cs typeface="Consolas"/>
                <a:sym typeface="Consolas"/>
              </a:rPr>
              <a:t>char</a:t>
            </a:r>
            <a:r>
              <a:rPr lang="en-US" sz="2000">
                <a:solidFill>
                  <a:srgbClr val="800000"/>
                </a:solidFill>
                <a:latin typeface="Consolas"/>
                <a:ea typeface="Consolas"/>
                <a:cs typeface="Consolas"/>
                <a:sym typeface="Consolas"/>
              </a:rPr>
              <a:t> c=0,in=0;</a:t>
            </a:r>
            <a:endParaRPr/>
          </a:p>
          <a:p>
            <a:pPr marL="0" marR="0" lvl="0" indent="0" algn="l" rtl="0">
              <a:spcBef>
                <a:spcPts val="0"/>
              </a:spcBef>
              <a:spcAft>
                <a:spcPts val="0"/>
              </a:spcAft>
              <a:buNone/>
            </a:pPr>
            <a:r>
              <a:rPr lang="en-US" sz="2000">
                <a:solidFill>
                  <a:srgbClr val="A000A0"/>
                </a:solidFill>
                <a:latin typeface="Consolas"/>
                <a:ea typeface="Consolas"/>
                <a:cs typeface="Consolas"/>
                <a:sym typeface="Consolas"/>
              </a:rPr>
              <a:t>DDRA</a:t>
            </a:r>
            <a:r>
              <a:rPr lang="en-US" sz="2000">
                <a:solidFill>
                  <a:srgbClr val="800000"/>
                </a:solidFill>
                <a:latin typeface="Consolas"/>
                <a:ea typeface="Consolas"/>
                <a:cs typeface="Consolas"/>
                <a:sym typeface="Consolas"/>
              </a:rPr>
              <a:t> = 0xFE;</a:t>
            </a:r>
            <a:endParaRPr/>
          </a:p>
          <a:p>
            <a:pPr marL="0" marR="0" lvl="0" indent="0" algn="l" rtl="0">
              <a:spcBef>
                <a:spcPts val="0"/>
              </a:spcBef>
              <a:spcAft>
                <a:spcPts val="0"/>
              </a:spcAft>
              <a:buNone/>
            </a:pPr>
            <a:r>
              <a:rPr lang="en-US" sz="2000">
                <a:solidFill>
                  <a:srgbClr val="A000A0"/>
                </a:solidFill>
                <a:latin typeface="Consolas"/>
                <a:ea typeface="Consolas"/>
                <a:cs typeface="Consolas"/>
                <a:sym typeface="Consolas"/>
              </a:rPr>
              <a:t>DDRB</a:t>
            </a:r>
            <a:r>
              <a:rPr lang="en-US" sz="2000">
                <a:solidFill>
                  <a:srgbClr val="800000"/>
                </a:solidFill>
                <a:latin typeface="Consolas"/>
                <a:ea typeface="Consolas"/>
                <a:cs typeface="Consolas"/>
                <a:sym typeface="Consolas"/>
              </a:rPr>
              <a:t> = 0xFF;</a:t>
            </a:r>
            <a:endParaRPr/>
          </a:p>
          <a:p>
            <a:pPr marL="0" marR="0" lvl="0" indent="0" algn="l" rtl="0">
              <a:spcBef>
                <a:spcPts val="0"/>
              </a:spcBef>
              <a:spcAft>
                <a:spcPts val="0"/>
              </a:spcAft>
              <a:buNone/>
            </a:pP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r>
              <a:rPr lang="en-US" sz="20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000">
                <a:solidFill>
                  <a:srgbClr val="A000A0"/>
                </a:solidFill>
                <a:latin typeface="Consolas"/>
                <a:ea typeface="Consolas"/>
                <a:cs typeface="Consolas"/>
                <a:sym typeface="Consolas"/>
              </a:rPr>
              <a:t>	PORTB</a:t>
            </a:r>
            <a:r>
              <a:rPr lang="en-US" sz="2000">
                <a:solidFill>
                  <a:srgbClr val="800000"/>
                </a:solidFill>
                <a:latin typeface="Consolas"/>
                <a:ea typeface="Consolas"/>
                <a:cs typeface="Consolas"/>
                <a:sym typeface="Consolas"/>
              </a:rPr>
              <a:t> = c;</a:t>
            </a:r>
            <a:endParaRPr/>
          </a:p>
          <a:p>
            <a:pPr marL="0" marR="0" lvl="0" indent="0" algn="l" rtl="0">
              <a:spcBef>
                <a:spcPts val="0"/>
              </a:spcBef>
              <a:spcAft>
                <a:spcPts val="0"/>
              </a:spcAft>
              <a:buNone/>
            </a:pP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in = </a:t>
            </a:r>
            <a:r>
              <a:rPr lang="en-US" sz="2000">
                <a:solidFill>
                  <a:srgbClr val="A000A0"/>
                </a:solidFill>
                <a:latin typeface="Consolas"/>
                <a:ea typeface="Consolas"/>
                <a:cs typeface="Consolas"/>
                <a:sym typeface="Consolas"/>
              </a:rPr>
              <a:t>PINA;</a:t>
            </a:r>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	if(in)</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c++;</a:t>
            </a:r>
            <a:endParaRPr/>
          </a:p>
          <a:p>
            <a:pPr marL="0" marR="0" lvl="0" indent="0" algn="l" rtl="0">
              <a:spcBef>
                <a:spcPts val="0"/>
              </a:spcBef>
              <a:spcAft>
                <a:spcPts val="0"/>
              </a:spcAft>
              <a:buNone/>
            </a:pPr>
            <a:r>
              <a:rPr lang="en-US" sz="2000">
                <a:solidFill>
                  <a:srgbClr val="880000"/>
                </a:solidFill>
                <a:latin typeface="Consolas"/>
                <a:ea typeface="Consolas"/>
                <a:cs typeface="Consolas"/>
                <a:sym typeface="Consolas"/>
              </a:rPr>
              <a:t>		_delay_ms(1000);</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a:t>
            </a:r>
            <a:endParaRPr/>
          </a:p>
          <a:p>
            <a:pPr marL="0" marR="0" lvl="0" indent="0" algn="l" rtl="0">
              <a:spcBef>
                <a:spcPts val="0"/>
              </a:spcBef>
              <a:spcAft>
                <a:spcPts val="0"/>
              </a:spcAft>
              <a:buNone/>
            </a:pPr>
            <a:endParaRPr sz="1800">
              <a:solidFill>
                <a:srgbClr val="800000"/>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28" name="Google Shape;228;p34"/>
          <p:cNvSpPr/>
          <p:nvPr/>
        </p:nvSpPr>
        <p:spPr>
          <a:xfrm>
            <a:off x="457200" y="1143000"/>
            <a:ext cx="5105400" cy="59093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int</a:t>
            </a:r>
            <a:r>
              <a:rPr lang="en-US" sz="2000" dirty="0">
                <a:solidFill>
                  <a:srgbClr val="800000"/>
                </a:solidFill>
                <a:latin typeface="Consolas"/>
                <a:ea typeface="Consolas"/>
                <a:cs typeface="Consolas"/>
                <a:sym typeface="Consolas"/>
              </a:rPr>
              <a:t> </a:t>
            </a:r>
            <a:r>
              <a:rPr lang="en-US" sz="2000" dirty="0">
                <a:solidFill>
                  <a:srgbClr val="880000"/>
                </a:solidFill>
                <a:latin typeface="Consolas"/>
                <a:ea typeface="Consolas"/>
                <a:cs typeface="Consolas"/>
                <a:sym typeface="Consolas"/>
              </a:rPr>
              <a:t>main(</a:t>
            </a:r>
            <a:r>
              <a:rPr lang="en-US" sz="2000" dirty="0">
                <a:solidFill>
                  <a:srgbClr val="0000FF"/>
                </a:solidFill>
                <a:latin typeface="Consolas"/>
                <a:ea typeface="Consolas"/>
                <a:cs typeface="Consolas"/>
                <a:sym typeface="Consolas"/>
              </a:rPr>
              <a:t>void)</a:t>
            </a:r>
            <a:endParaRPr dirty="0"/>
          </a:p>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a:t>
            </a:r>
            <a:endParaRPr dirty="0"/>
          </a:p>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unsigned</a:t>
            </a:r>
            <a:r>
              <a:rPr lang="en-US" sz="2000" dirty="0">
                <a:solidFill>
                  <a:srgbClr val="800000"/>
                </a:solidFill>
                <a:latin typeface="Consolas"/>
                <a:ea typeface="Consolas"/>
                <a:cs typeface="Consolas"/>
                <a:sym typeface="Consolas"/>
              </a:rPr>
              <a:t> </a:t>
            </a:r>
            <a:r>
              <a:rPr lang="en-US" sz="2000" dirty="0">
                <a:solidFill>
                  <a:srgbClr val="0000FF"/>
                </a:solidFill>
                <a:latin typeface="Consolas"/>
                <a:ea typeface="Consolas"/>
                <a:cs typeface="Consolas"/>
                <a:sym typeface="Consolas"/>
              </a:rPr>
              <a:t>char</a:t>
            </a:r>
            <a:r>
              <a:rPr lang="en-US" sz="2000" dirty="0">
                <a:solidFill>
                  <a:srgbClr val="800000"/>
                </a:solidFill>
                <a:latin typeface="Consolas"/>
                <a:ea typeface="Consolas"/>
                <a:cs typeface="Consolas"/>
                <a:sym typeface="Consolas"/>
              </a:rPr>
              <a:t> c=0,in=0;</a:t>
            </a:r>
            <a:endParaRPr dirty="0"/>
          </a:p>
          <a:p>
            <a:pPr marL="0" marR="0" lvl="0" indent="0" algn="l" rtl="0">
              <a:spcBef>
                <a:spcPts val="0"/>
              </a:spcBef>
              <a:spcAft>
                <a:spcPts val="0"/>
              </a:spcAft>
              <a:buNone/>
            </a:pPr>
            <a:r>
              <a:rPr lang="en-US" sz="2000" dirty="0">
                <a:solidFill>
                  <a:srgbClr val="A000A0"/>
                </a:solidFill>
                <a:latin typeface="Consolas"/>
                <a:ea typeface="Consolas"/>
                <a:cs typeface="Consolas"/>
                <a:sym typeface="Consolas"/>
              </a:rPr>
              <a:t>DDRA</a:t>
            </a:r>
            <a:r>
              <a:rPr lang="en-US" sz="2000" dirty="0">
                <a:solidFill>
                  <a:srgbClr val="800000"/>
                </a:solidFill>
                <a:latin typeface="Consolas"/>
                <a:ea typeface="Consolas"/>
                <a:cs typeface="Consolas"/>
                <a:sym typeface="Consolas"/>
              </a:rPr>
              <a:t> = 0xFE;</a:t>
            </a:r>
            <a:endParaRPr dirty="0"/>
          </a:p>
          <a:p>
            <a:pPr marL="0" marR="0" lvl="0" indent="0" algn="l" rtl="0">
              <a:spcBef>
                <a:spcPts val="0"/>
              </a:spcBef>
              <a:spcAft>
                <a:spcPts val="0"/>
              </a:spcAft>
              <a:buNone/>
            </a:pPr>
            <a:r>
              <a:rPr lang="en-US" sz="2000" dirty="0">
                <a:solidFill>
                  <a:srgbClr val="A000A0"/>
                </a:solidFill>
                <a:latin typeface="Consolas"/>
                <a:ea typeface="Consolas"/>
                <a:cs typeface="Consolas"/>
                <a:sym typeface="Consolas"/>
              </a:rPr>
              <a:t>DDRB</a:t>
            </a:r>
            <a:r>
              <a:rPr lang="en-US" sz="2000" dirty="0">
                <a:solidFill>
                  <a:srgbClr val="800000"/>
                </a:solidFill>
                <a:latin typeface="Consolas"/>
                <a:ea typeface="Consolas"/>
                <a:cs typeface="Consolas"/>
                <a:sym typeface="Consolas"/>
              </a:rPr>
              <a:t> = 0xFF;</a:t>
            </a:r>
            <a:endParaRPr dirty="0"/>
          </a:p>
          <a:p>
            <a:pPr marL="0" marR="0" lvl="0" indent="0" algn="l" rtl="0">
              <a:spcBef>
                <a:spcPts val="0"/>
              </a:spcBef>
              <a:spcAft>
                <a:spcPts val="0"/>
              </a:spcAft>
              <a:buNone/>
            </a:pP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r>
              <a:rPr lang="en-US" sz="2000" dirty="0">
                <a:solidFill>
                  <a:srgbClr val="0000FF"/>
                </a:solidFill>
                <a:latin typeface="Consolas"/>
                <a:ea typeface="Consolas"/>
                <a:cs typeface="Consolas"/>
                <a:sym typeface="Consolas"/>
              </a:rPr>
              <a:t>while(1)</a:t>
            </a:r>
            <a:endParaRPr dirty="0"/>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000" dirty="0">
                <a:solidFill>
                  <a:srgbClr val="A000A0"/>
                </a:solidFill>
                <a:latin typeface="Consolas"/>
                <a:ea typeface="Consolas"/>
                <a:cs typeface="Consolas"/>
                <a:sym typeface="Consolas"/>
              </a:rPr>
              <a:t>	PORTB</a:t>
            </a:r>
            <a:r>
              <a:rPr lang="en-US" sz="2000" dirty="0">
                <a:solidFill>
                  <a:srgbClr val="800000"/>
                </a:solidFill>
                <a:latin typeface="Consolas"/>
                <a:ea typeface="Consolas"/>
                <a:cs typeface="Consolas"/>
                <a:sym typeface="Consolas"/>
              </a:rPr>
              <a:t> = c;</a:t>
            </a:r>
            <a:endParaRPr dirty="0"/>
          </a:p>
          <a:p>
            <a:pPr marL="0" marR="0" lvl="0" indent="0" algn="l" rtl="0">
              <a:spcBef>
                <a:spcPts val="0"/>
              </a:spcBef>
              <a:spcAft>
                <a:spcPts val="0"/>
              </a:spcAft>
              <a:buNone/>
            </a:pP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in = </a:t>
            </a:r>
            <a:r>
              <a:rPr lang="en-US" sz="2000" dirty="0">
                <a:solidFill>
                  <a:srgbClr val="A000A0"/>
                </a:solidFill>
                <a:latin typeface="Consolas"/>
                <a:ea typeface="Consolas"/>
                <a:cs typeface="Consolas"/>
                <a:sym typeface="Consolas"/>
              </a:rPr>
              <a:t>PINA;</a:t>
            </a:r>
            <a:endParaRPr dirty="0"/>
          </a:p>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	if(in)</a:t>
            </a:r>
            <a:endParaRPr dirty="0"/>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r>
              <a:rPr lang="en-US" sz="2000" dirty="0" err="1">
                <a:solidFill>
                  <a:srgbClr val="800000"/>
                </a:solidFill>
                <a:latin typeface="Consolas"/>
                <a:ea typeface="Consolas"/>
                <a:cs typeface="Consolas"/>
                <a:sym typeface="Consolas"/>
              </a:rPr>
              <a:t>c++</a:t>
            </a:r>
            <a:r>
              <a:rPr lang="en-US" sz="2000"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r>
              <a:rPr lang="en-US" sz="2000" dirty="0">
                <a:solidFill>
                  <a:srgbClr val="880000"/>
                </a:solidFill>
                <a:latin typeface="Consolas"/>
                <a:ea typeface="Consolas"/>
                <a:cs typeface="Consolas"/>
                <a:sym typeface="Consolas"/>
              </a:rPr>
              <a:t>		_</a:t>
            </a:r>
            <a:r>
              <a:rPr lang="en-US" sz="2000" dirty="0" err="1">
                <a:solidFill>
                  <a:srgbClr val="880000"/>
                </a:solidFill>
                <a:latin typeface="Consolas"/>
                <a:ea typeface="Consolas"/>
                <a:cs typeface="Consolas"/>
                <a:sym typeface="Consolas"/>
              </a:rPr>
              <a:t>delay_ms</a:t>
            </a:r>
            <a:r>
              <a:rPr lang="en-US" sz="2000" dirty="0">
                <a:solidFill>
                  <a:srgbClr val="880000"/>
                </a:solidFill>
                <a:latin typeface="Consolas"/>
                <a:ea typeface="Consolas"/>
                <a:cs typeface="Consolas"/>
                <a:sym typeface="Consolas"/>
              </a:rPr>
              <a:t>(1000);</a:t>
            </a:r>
            <a:endParaRPr dirty="0"/>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endParaRPr sz="1800" dirty="0">
              <a:solidFill>
                <a:srgbClr val="800000"/>
              </a:solidFill>
              <a:latin typeface="Consolas"/>
              <a:ea typeface="Consolas"/>
              <a:cs typeface="Consolas"/>
              <a:sym typeface="Consolas"/>
            </a:endParaRPr>
          </a:p>
        </p:txBody>
      </p:sp>
      <p:sp>
        <p:nvSpPr>
          <p:cNvPr id="229" name="Google Shape;229;p34"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34"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34"/>
          <p:cNvSpPr/>
          <p:nvPr/>
        </p:nvSpPr>
        <p:spPr>
          <a:xfrm>
            <a:off x="5410200" y="1219200"/>
            <a:ext cx="3429000" cy="1981200"/>
          </a:xfrm>
          <a:prstGeom prst="wedgeEllipseCallout">
            <a:avLst>
              <a:gd name="adj1" fmla="val -20833"/>
              <a:gd name="adj2" fmla="val 62500"/>
            </a:avLst>
          </a:prstGeom>
          <a:solidFill>
            <a:schemeClr val="accent3"/>
          </a:solidFill>
          <a:ln w="25400" cap="flat" cmpd="sng">
            <a:solidFill>
              <a:srgbClr val="7188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Calibri"/>
                <a:ea typeface="Calibri"/>
                <a:cs typeface="Calibri"/>
                <a:sym typeface="Calibri"/>
              </a:rPr>
              <a:t>There is still a problem in the design.</a:t>
            </a:r>
            <a:endParaRPr sz="2800" b="1">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39" name="Google Shape;239;p35"/>
          <p:cNvSpPr/>
          <p:nvPr/>
        </p:nvSpPr>
        <p:spPr>
          <a:xfrm>
            <a:off x="457200" y="1143000"/>
            <a:ext cx="5105400" cy="5909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err="1">
                <a:solidFill>
                  <a:srgbClr val="0000FF"/>
                </a:solidFill>
                <a:latin typeface="Consolas"/>
                <a:ea typeface="Consolas"/>
                <a:cs typeface="Consolas"/>
                <a:sym typeface="Consolas"/>
              </a:rPr>
              <a:t>int</a:t>
            </a:r>
            <a:r>
              <a:rPr lang="en-US" sz="2000" dirty="0">
                <a:solidFill>
                  <a:srgbClr val="800000"/>
                </a:solidFill>
                <a:latin typeface="Consolas"/>
                <a:ea typeface="Consolas"/>
                <a:cs typeface="Consolas"/>
                <a:sym typeface="Consolas"/>
              </a:rPr>
              <a:t> </a:t>
            </a:r>
            <a:r>
              <a:rPr lang="en-US" sz="2000" dirty="0">
                <a:solidFill>
                  <a:srgbClr val="880000"/>
                </a:solidFill>
                <a:latin typeface="Consolas"/>
                <a:ea typeface="Consolas"/>
                <a:cs typeface="Consolas"/>
                <a:sym typeface="Consolas"/>
              </a:rPr>
              <a:t>main(</a:t>
            </a:r>
            <a:r>
              <a:rPr lang="en-US" sz="2000" dirty="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a:t>
            </a:r>
            <a:endParaRPr/>
          </a:p>
          <a:p>
            <a:pPr marL="0" marR="0" lvl="0" indent="457200" algn="l" rtl="0">
              <a:spcBef>
                <a:spcPts val="0"/>
              </a:spcBef>
              <a:spcAft>
                <a:spcPts val="0"/>
              </a:spcAft>
              <a:buNone/>
            </a:pPr>
            <a:r>
              <a:rPr lang="en-US" sz="2000" dirty="0">
                <a:solidFill>
                  <a:srgbClr val="0000FF"/>
                </a:solidFill>
                <a:latin typeface="Consolas"/>
                <a:ea typeface="Consolas"/>
                <a:cs typeface="Consolas"/>
                <a:sym typeface="Consolas"/>
              </a:rPr>
              <a:t>unsigned</a:t>
            </a:r>
            <a:r>
              <a:rPr lang="en-US" sz="2000" dirty="0">
                <a:solidFill>
                  <a:srgbClr val="800000"/>
                </a:solidFill>
                <a:latin typeface="Consolas"/>
                <a:ea typeface="Consolas"/>
                <a:cs typeface="Consolas"/>
                <a:sym typeface="Consolas"/>
              </a:rPr>
              <a:t> </a:t>
            </a:r>
            <a:r>
              <a:rPr lang="en-US" sz="2000" dirty="0">
                <a:solidFill>
                  <a:srgbClr val="0000FF"/>
                </a:solidFill>
                <a:latin typeface="Consolas"/>
                <a:ea typeface="Consolas"/>
                <a:cs typeface="Consolas"/>
                <a:sym typeface="Consolas"/>
              </a:rPr>
              <a:t>char</a:t>
            </a:r>
            <a:r>
              <a:rPr lang="en-US" sz="2000" dirty="0">
                <a:solidFill>
                  <a:srgbClr val="800000"/>
                </a:solidFill>
                <a:latin typeface="Consolas"/>
                <a:ea typeface="Consolas"/>
                <a:cs typeface="Consolas"/>
                <a:sym typeface="Consolas"/>
              </a:rPr>
              <a:t> c=0,in=0;</a:t>
            </a:r>
            <a:endParaRPr/>
          </a:p>
          <a:p>
            <a:pPr marL="0" marR="0" lvl="0" indent="457200" algn="l" rtl="0">
              <a:spcBef>
                <a:spcPts val="0"/>
              </a:spcBef>
              <a:spcAft>
                <a:spcPts val="0"/>
              </a:spcAft>
              <a:buNone/>
            </a:pPr>
            <a:r>
              <a:rPr lang="en-US" sz="2000" dirty="0">
                <a:solidFill>
                  <a:srgbClr val="A000A0"/>
                </a:solidFill>
                <a:latin typeface="Consolas"/>
                <a:ea typeface="Consolas"/>
                <a:cs typeface="Consolas"/>
                <a:sym typeface="Consolas"/>
              </a:rPr>
              <a:t>DDRA</a:t>
            </a:r>
            <a:r>
              <a:rPr lang="en-US" sz="2000" dirty="0">
                <a:solidFill>
                  <a:srgbClr val="800000"/>
                </a:solidFill>
                <a:latin typeface="Consolas"/>
                <a:ea typeface="Consolas"/>
                <a:cs typeface="Consolas"/>
                <a:sym typeface="Consolas"/>
              </a:rPr>
              <a:t> = 0xFE;</a:t>
            </a:r>
            <a:endParaRPr/>
          </a:p>
          <a:p>
            <a:pPr marL="0" marR="0" lvl="0" indent="457200" algn="l" rtl="0">
              <a:spcBef>
                <a:spcPts val="0"/>
              </a:spcBef>
              <a:spcAft>
                <a:spcPts val="0"/>
              </a:spcAft>
              <a:buNone/>
            </a:pPr>
            <a:r>
              <a:rPr lang="en-US" sz="2000" dirty="0">
                <a:solidFill>
                  <a:srgbClr val="A000A0"/>
                </a:solidFill>
                <a:latin typeface="Consolas"/>
                <a:ea typeface="Consolas"/>
                <a:cs typeface="Consolas"/>
                <a:sym typeface="Consolas"/>
              </a:rPr>
              <a:t>DDRB</a:t>
            </a:r>
            <a:r>
              <a:rPr lang="en-US" sz="2000" dirty="0">
                <a:solidFill>
                  <a:srgbClr val="800000"/>
                </a:solidFill>
                <a:latin typeface="Consolas"/>
                <a:ea typeface="Consolas"/>
                <a:cs typeface="Consolas"/>
                <a:sym typeface="Consolas"/>
              </a:rPr>
              <a:t> = 0xFF;</a:t>
            </a:r>
            <a:endParaRPr/>
          </a:p>
          <a:p>
            <a:pPr marL="0" marR="0" lvl="0" indent="0" algn="l" rtl="0">
              <a:spcBef>
                <a:spcPts val="0"/>
              </a:spcBef>
              <a:spcAft>
                <a:spcPts val="0"/>
              </a:spcAft>
              <a:buNone/>
            </a:pP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r>
              <a:rPr lang="en-US" sz="2000" dirty="0" smtClean="0">
                <a:solidFill>
                  <a:srgbClr val="800000"/>
                </a:solidFill>
                <a:latin typeface="Consolas"/>
                <a:ea typeface="Consolas"/>
                <a:cs typeface="Consolas"/>
                <a:sym typeface="Consolas"/>
              </a:rPr>
              <a:t> </a:t>
            </a:r>
            <a:r>
              <a:rPr lang="en-US" sz="2000" dirty="0" smtClean="0">
                <a:solidFill>
                  <a:srgbClr val="800000"/>
                </a:solidFill>
                <a:latin typeface="Consolas"/>
                <a:ea typeface="Consolas"/>
                <a:cs typeface="Consolas"/>
                <a:sym typeface="Consolas"/>
              </a:rPr>
              <a:t>  </a:t>
            </a:r>
            <a:r>
              <a:rPr lang="en-US" sz="2000" dirty="0" smtClean="0">
                <a:solidFill>
                  <a:srgbClr val="A000A0"/>
                </a:solidFill>
                <a:latin typeface="Consolas"/>
                <a:ea typeface="Consolas"/>
                <a:cs typeface="Consolas"/>
                <a:sym typeface="Consolas"/>
              </a:rPr>
              <a:t>PORTB</a:t>
            </a:r>
            <a:r>
              <a:rPr lang="en-US" sz="2000" dirty="0" smtClean="0">
                <a:solidFill>
                  <a:srgbClr val="800000"/>
                </a:solidFill>
                <a:latin typeface="Consolas"/>
                <a:ea typeface="Consolas"/>
                <a:cs typeface="Consolas"/>
                <a:sym typeface="Consolas"/>
              </a:rPr>
              <a:t> </a:t>
            </a:r>
            <a:r>
              <a:rPr lang="en-US" sz="2000" dirty="0">
                <a:solidFill>
                  <a:srgbClr val="800000"/>
                </a:solidFill>
                <a:latin typeface="Consolas"/>
                <a:ea typeface="Consolas"/>
                <a:cs typeface="Consolas"/>
                <a:sym typeface="Consolas"/>
              </a:rPr>
              <a:t>= c;</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r>
              <a:rPr lang="en-US" sz="2000" dirty="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in = </a:t>
            </a:r>
            <a:r>
              <a:rPr lang="en-US" sz="2000" dirty="0">
                <a:solidFill>
                  <a:srgbClr val="A000A0"/>
                </a:solidFill>
                <a:latin typeface="Consolas"/>
                <a:ea typeface="Consolas"/>
                <a:cs typeface="Consolas"/>
                <a:sym typeface="Consolas"/>
              </a:rPr>
              <a:t>PINA;</a:t>
            </a:r>
            <a:endParaRPr/>
          </a:p>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		if(in &amp; 0x01)</a:t>
            </a:r>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r>
              <a:rPr lang="en-US" sz="2000" dirty="0" err="1">
                <a:solidFill>
                  <a:srgbClr val="800000"/>
                </a:solidFill>
                <a:latin typeface="Consolas"/>
                <a:ea typeface="Consolas"/>
                <a:cs typeface="Consolas"/>
                <a:sym typeface="Consolas"/>
              </a:rPr>
              <a:t>c++</a:t>
            </a:r>
            <a:r>
              <a:rPr lang="en-US" sz="2000" dirty="0">
                <a:solidFill>
                  <a:srgbClr val="800000"/>
                </a:solidFill>
                <a:latin typeface="Consolas"/>
                <a:ea typeface="Consolas"/>
                <a:cs typeface="Consolas"/>
                <a:sym typeface="Consolas"/>
              </a:rPr>
              <a:t>;</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r>
              <a:rPr lang="en-US" sz="2000" dirty="0">
                <a:solidFill>
                  <a:srgbClr val="A000A0"/>
                </a:solidFill>
                <a:latin typeface="Consolas"/>
                <a:ea typeface="Consolas"/>
                <a:cs typeface="Consolas"/>
                <a:sym typeface="Consolas"/>
              </a:rPr>
              <a:t>PORTB</a:t>
            </a:r>
            <a:r>
              <a:rPr lang="en-US" sz="2000" dirty="0">
                <a:solidFill>
                  <a:srgbClr val="800000"/>
                </a:solidFill>
                <a:latin typeface="Consolas"/>
                <a:ea typeface="Consolas"/>
                <a:cs typeface="Consolas"/>
                <a:sym typeface="Consolas"/>
              </a:rPr>
              <a:t> = c;</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80000"/>
                </a:solidFill>
                <a:latin typeface="Consolas"/>
                <a:ea typeface="Consolas"/>
                <a:cs typeface="Consolas"/>
                <a:sym typeface="Consolas"/>
              </a:rPr>
              <a:t>			_</a:t>
            </a:r>
            <a:r>
              <a:rPr lang="en-US" sz="2000" dirty="0" err="1">
                <a:solidFill>
                  <a:srgbClr val="880000"/>
                </a:solidFill>
                <a:latin typeface="Consolas"/>
                <a:ea typeface="Consolas"/>
                <a:cs typeface="Consolas"/>
                <a:sym typeface="Consolas"/>
              </a:rPr>
              <a:t>delay_ms</a:t>
            </a:r>
            <a:r>
              <a:rPr lang="en-US" sz="2000" dirty="0">
                <a:solidFill>
                  <a:srgbClr val="880000"/>
                </a:solidFill>
                <a:latin typeface="Consolas"/>
                <a:ea typeface="Consolas"/>
                <a:cs typeface="Consolas"/>
                <a:sym typeface="Consolas"/>
              </a:rPr>
              <a:t>(1000);</a:t>
            </a:r>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a:t>
            </a:r>
            <a:endParaRPr/>
          </a:p>
          <a:p>
            <a:pPr marL="0" marR="0" lvl="0" indent="0" algn="l" rtl="0">
              <a:spcBef>
                <a:spcPts val="0"/>
              </a:spcBef>
              <a:spcAft>
                <a:spcPts val="0"/>
              </a:spcAft>
              <a:buNone/>
            </a:pPr>
            <a:endParaRPr sz="1800">
              <a:solidFill>
                <a:srgbClr val="800000"/>
              </a:solidFill>
              <a:latin typeface="Consolas"/>
              <a:ea typeface="Consolas"/>
              <a:cs typeface="Consolas"/>
              <a:sym typeface="Consolas"/>
            </a:endParaRPr>
          </a:p>
        </p:txBody>
      </p:sp>
      <p:sp>
        <p:nvSpPr>
          <p:cNvPr id="240" name="Google Shape;240;p35"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35"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Write a program to read a byte from PORT A and write it to PORT B</a:t>
            </a:r>
            <a:endParaRPr sz="3959" b="0" i="0" u="none" strike="noStrike" cap="none">
              <a:solidFill>
                <a:srgbClr val="E36C09"/>
              </a:solidFill>
              <a:latin typeface="Calibri"/>
              <a:ea typeface="Calibri"/>
              <a:cs typeface="Calibri"/>
              <a:sym typeface="Calibri"/>
            </a:endParaRPr>
          </a:p>
        </p:txBody>
      </p:sp>
      <p:sp>
        <p:nvSpPr>
          <p:cNvPr id="248" name="Google Shape;248;p36"/>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ctrTitle"/>
          </p:nvPr>
        </p:nvSpPr>
        <p:spPr>
          <a:xfrm>
            <a:off x="838200" y="2971800"/>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If input (taken from </a:t>
            </a:r>
            <a:r>
              <a:rPr lang="en-US" sz="3959" b="0" i="1" u="none" strike="noStrike" cap="none">
                <a:solidFill>
                  <a:srgbClr val="E36C09"/>
                </a:solidFill>
                <a:latin typeface="Calibri"/>
                <a:ea typeface="Calibri"/>
                <a:cs typeface="Calibri"/>
                <a:sym typeface="Calibri"/>
              </a:rPr>
              <a:t>PORTC</a:t>
            </a:r>
            <a:r>
              <a:rPr lang="en-US" sz="3959" b="0" i="0" u="none" strike="noStrike" cap="none">
                <a:solidFill>
                  <a:srgbClr val="E36C09"/>
                </a:solidFill>
                <a:latin typeface="Calibri"/>
                <a:ea typeface="Calibri"/>
                <a:cs typeface="Calibri"/>
                <a:sym typeface="Calibri"/>
              </a:rPr>
              <a:t>) is less than 100, send it to </a:t>
            </a:r>
            <a:r>
              <a:rPr lang="en-US" sz="3959" b="0" i="1" u="none" strike="noStrike" cap="none">
                <a:solidFill>
                  <a:srgbClr val="E36C09"/>
                </a:solidFill>
                <a:latin typeface="Calibri"/>
                <a:ea typeface="Calibri"/>
                <a:cs typeface="Calibri"/>
                <a:sym typeface="Calibri"/>
              </a:rPr>
              <a:t>PORTB</a:t>
            </a:r>
            <a:r>
              <a:rPr lang="en-US" sz="3959" b="0" i="0" u="none" strike="noStrike" cap="none">
                <a:solidFill>
                  <a:srgbClr val="E36C09"/>
                </a:solidFill>
                <a:latin typeface="Calibri"/>
                <a:ea typeface="Calibri"/>
                <a:cs typeface="Calibri"/>
                <a:sym typeface="Calibri"/>
              </a:rPr>
              <a:t>, otherwise, send it to </a:t>
            </a:r>
            <a:r>
              <a:rPr lang="en-US" sz="3959" b="0" i="1" u="none" strike="noStrike" cap="none">
                <a:solidFill>
                  <a:srgbClr val="E36C09"/>
                </a:solidFill>
                <a:latin typeface="Calibri"/>
                <a:ea typeface="Calibri"/>
                <a:cs typeface="Calibri"/>
                <a:sym typeface="Calibri"/>
              </a:rPr>
              <a:t>PORTD</a:t>
            </a:r>
            <a:r>
              <a:rPr lang="en-US" sz="3959" b="0" i="0" u="none" strike="noStrike" cap="none">
                <a:solidFill>
                  <a:srgbClr val="E36C09"/>
                </a:solidFill>
                <a:latin typeface="Calibri"/>
                <a:ea typeface="Calibri"/>
                <a:cs typeface="Calibri"/>
                <a:sym typeface="Calibri"/>
              </a:rPr>
              <a:t/>
            </a:r>
            <a:br>
              <a:rPr lang="en-US" sz="3959" b="0" i="0" u="none" strike="noStrike" cap="none">
                <a:solidFill>
                  <a:srgbClr val="E36C09"/>
                </a:solidFill>
                <a:latin typeface="Calibri"/>
                <a:ea typeface="Calibri"/>
                <a:cs typeface="Calibri"/>
                <a:sym typeface="Calibri"/>
              </a:rPr>
            </a:br>
            <a:r>
              <a:rPr lang="en-US" sz="3959" b="0" i="0" u="none" strike="noStrike" cap="none">
                <a:solidFill>
                  <a:srgbClr val="E36C09"/>
                </a:solidFill>
                <a:latin typeface="Calibri"/>
                <a:ea typeface="Calibri"/>
                <a:cs typeface="Calibri"/>
                <a:sym typeface="Calibri"/>
              </a:rPr>
              <a:t/>
            </a:r>
            <a:br>
              <a:rPr lang="en-US" sz="3959" b="0" i="0" u="none" strike="noStrike" cap="none">
                <a:solidFill>
                  <a:srgbClr val="E36C09"/>
                </a:solidFill>
                <a:latin typeface="Calibri"/>
                <a:ea typeface="Calibri"/>
                <a:cs typeface="Calibri"/>
                <a:sym typeface="Calibri"/>
              </a:rPr>
            </a:br>
            <a:endParaRPr sz="3959" b="0" i="0" u="none" strike="noStrike" cap="none">
              <a:solidFill>
                <a:srgbClr val="E36C09"/>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457200" y="15067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Write a program to read a byte from PORT A and write its upper nibble to PORT B (lower nibble) and lower nibble to PORT C (upper nibble)</a:t>
            </a:r>
            <a:endParaRPr sz="3959" b="0" i="0" u="none" strike="noStrike" cap="none">
              <a:solidFill>
                <a:srgbClr val="E36C09"/>
              </a:solidFill>
              <a:latin typeface="Calibri"/>
              <a:ea typeface="Calibri"/>
              <a:cs typeface="Calibri"/>
              <a:sym typeface="Calibri"/>
            </a:endParaRPr>
          </a:p>
        </p:txBody>
      </p:sp>
      <p:sp>
        <p:nvSpPr>
          <p:cNvPr id="259" name="Google Shape;259;p38"/>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Discussions on push buttons</a:t>
            </a:r>
            <a:endParaRPr/>
          </a:p>
        </p:txBody>
      </p:sp>
      <p:sp>
        <p:nvSpPr>
          <p:cNvPr id="266" name="Google Shape;266;p39"/>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dirty="0"/>
              <a:t>This might seem like </a:t>
            </a:r>
            <a:r>
              <a:rPr lang="en-US" dirty="0" smtClean="0"/>
              <a:t>a</a:t>
            </a:r>
            <a:r>
              <a:rPr lang="en-US" dirty="0" smtClean="0"/>
              <a:t> </a:t>
            </a:r>
            <a:r>
              <a:rPr lang="en-US" dirty="0"/>
              <a:t>reasonable connection</a:t>
            </a:r>
            <a:endParaRPr/>
          </a:p>
          <a:p>
            <a:pPr marL="914400" lvl="1" indent="-406400" algn="l" rtl="0">
              <a:spcBef>
                <a:spcPts val="0"/>
              </a:spcBef>
              <a:spcAft>
                <a:spcPts val="0"/>
              </a:spcAft>
              <a:buSzPts val="2800"/>
              <a:buChar char="–"/>
            </a:pPr>
            <a:r>
              <a:rPr lang="en-US" dirty="0"/>
              <a:t>what is wrong with it </a:t>
            </a:r>
            <a:r>
              <a:rPr lang="en-US" dirty="0" smtClean="0"/>
              <a:t>?</a:t>
            </a:r>
            <a:endParaRPr/>
          </a:p>
        </p:txBody>
      </p:sp>
      <p:cxnSp>
        <p:nvCxnSpPr>
          <p:cNvPr id="267" name="Google Shape;267;p39"/>
          <p:cNvCxnSpPr/>
          <p:nvPr/>
        </p:nvCxnSpPr>
        <p:spPr>
          <a:xfrm>
            <a:off x="4533225" y="445577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268" name="Google Shape;268;p39"/>
          <p:cNvCxnSpPr/>
          <p:nvPr/>
        </p:nvCxnSpPr>
        <p:spPr>
          <a:xfrm rot="10800000" flipH="1">
            <a:off x="3893950" y="4130450"/>
            <a:ext cx="778800" cy="23100"/>
          </a:xfrm>
          <a:prstGeom prst="straightConnector1">
            <a:avLst/>
          </a:prstGeom>
          <a:noFill/>
          <a:ln w="76200" cap="flat" cmpd="sng">
            <a:solidFill>
              <a:schemeClr val="dk2"/>
            </a:solidFill>
            <a:prstDash val="solid"/>
            <a:round/>
            <a:headEnd type="none" w="med" len="med"/>
            <a:tailEnd type="none" w="med" len="med"/>
          </a:ln>
        </p:spPr>
      </p:cxnSp>
      <p:cxnSp>
        <p:nvCxnSpPr>
          <p:cNvPr id="269" name="Google Shape;269;p39"/>
          <p:cNvCxnSpPr/>
          <p:nvPr/>
        </p:nvCxnSpPr>
        <p:spPr>
          <a:xfrm>
            <a:off x="2359725" y="445577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270" name="Google Shape;270;p39"/>
          <p:cNvCxnSpPr/>
          <p:nvPr/>
        </p:nvCxnSpPr>
        <p:spPr>
          <a:xfrm>
            <a:off x="2394500" y="4444150"/>
            <a:ext cx="57900" cy="1150800"/>
          </a:xfrm>
          <a:prstGeom prst="straightConnector1">
            <a:avLst/>
          </a:prstGeom>
          <a:noFill/>
          <a:ln w="76200" cap="flat" cmpd="sng">
            <a:solidFill>
              <a:schemeClr val="dk2"/>
            </a:solidFill>
            <a:prstDash val="solid"/>
            <a:round/>
            <a:headEnd type="none" w="med" len="med"/>
            <a:tailEnd type="none" w="med" len="med"/>
          </a:ln>
        </p:spPr>
      </p:cxnSp>
      <p:cxnSp>
        <p:nvCxnSpPr>
          <p:cNvPr id="271" name="Google Shape;271;p39"/>
          <p:cNvCxnSpPr/>
          <p:nvPr/>
        </p:nvCxnSpPr>
        <p:spPr>
          <a:xfrm rot="10800000" flipH="1">
            <a:off x="2063150" y="5594950"/>
            <a:ext cx="720600" cy="11700"/>
          </a:xfrm>
          <a:prstGeom prst="straightConnector1">
            <a:avLst/>
          </a:prstGeom>
          <a:noFill/>
          <a:ln w="76200" cap="flat" cmpd="sng">
            <a:solidFill>
              <a:schemeClr val="dk2"/>
            </a:solidFill>
            <a:prstDash val="solid"/>
            <a:round/>
            <a:headEnd type="none" w="med" len="med"/>
            <a:tailEnd type="none" w="med" len="med"/>
          </a:ln>
        </p:spPr>
      </p:cxnSp>
      <p:cxnSp>
        <p:nvCxnSpPr>
          <p:cNvPr id="272" name="Google Shape;272;p39"/>
          <p:cNvCxnSpPr/>
          <p:nvPr/>
        </p:nvCxnSpPr>
        <p:spPr>
          <a:xfrm rot="10800000" flipH="1">
            <a:off x="2198150" y="5734275"/>
            <a:ext cx="450600" cy="2700"/>
          </a:xfrm>
          <a:prstGeom prst="straightConnector1">
            <a:avLst/>
          </a:prstGeom>
          <a:noFill/>
          <a:ln w="76200" cap="flat" cmpd="sng">
            <a:solidFill>
              <a:schemeClr val="dk2"/>
            </a:solidFill>
            <a:prstDash val="solid"/>
            <a:round/>
            <a:headEnd type="none" w="med" len="med"/>
            <a:tailEnd type="none" w="med" len="med"/>
          </a:ln>
        </p:spPr>
      </p:cxnSp>
      <p:cxnSp>
        <p:nvCxnSpPr>
          <p:cNvPr id="273" name="Google Shape;273;p39"/>
          <p:cNvCxnSpPr/>
          <p:nvPr/>
        </p:nvCxnSpPr>
        <p:spPr>
          <a:xfrm rot="10800000" flipH="1">
            <a:off x="2295650" y="5864600"/>
            <a:ext cx="255600" cy="34800"/>
          </a:xfrm>
          <a:prstGeom prst="straightConnector1">
            <a:avLst/>
          </a:prstGeom>
          <a:noFill/>
          <a:ln w="76200" cap="flat" cmpd="sng">
            <a:solidFill>
              <a:schemeClr val="dk2"/>
            </a:solidFill>
            <a:prstDash val="solid"/>
            <a:round/>
            <a:headEnd type="none" w="med" len="med"/>
            <a:tailEnd type="none" w="med" len="med"/>
          </a:ln>
        </p:spPr>
      </p:cxnSp>
      <p:sp>
        <p:nvSpPr>
          <p:cNvPr id="274" name="Google Shape;274;p39"/>
          <p:cNvSpPr txBox="1"/>
          <p:nvPr/>
        </p:nvSpPr>
        <p:spPr>
          <a:xfrm>
            <a:off x="6532550" y="4130450"/>
            <a:ext cx="23733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microcontroller</a:t>
            </a:r>
            <a:endParaRPr/>
          </a:p>
        </p:txBody>
      </p:sp>
      <p:sp>
        <p:nvSpPr>
          <p:cNvPr id="275" name="Google Shape;275;p39"/>
          <p:cNvSpPr txBox="1"/>
          <p:nvPr/>
        </p:nvSpPr>
        <p:spPr>
          <a:xfrm>
            <a:off x="6189575" y="4455775"/>
            <a:ext cx="7788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t>a</a:t>
            </a:r>
            <a:endParaRPr sz="1800" i="1"/>
          </a:p>
        </p:txBody>
      </p:sp>
      <p:sp>
        <p:nvSpPr>
          <p:cNvPr id="276" name="Google Shape;276;p39"/>
          <p:cNvSpPr/>
          <p:nvPr/>
        </p:nvSpPr>
        <p:spPr>
          <a:xfrm>
            <a:off x="6346425" y="4397725"/>
            <a:ext cx="174300" cy="11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Discussions on push buttons</a:t>
            </a:r>
            <a:endParaRPr/>
          </a:p>
        </p:txBody>
      </p:sp>
      <p:sp>
        <p:nvSpPr>
          <p:cNvPr id="283" name="Google Shape;283;p40"/>
          <p:cNvSpPr txBox="1">
            <a:spLocks noGrp="1"/>
          </p:cNvSpPr>
          <p:nvPr>
            <p:ph type="body" idx="1"/>
          </p:nvPr>
        </p:nvSpPr>
        <p:spPr>
          <a:xfrm>
            <a:off x="457200" y="13385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dirty="0"/>
              <a:t>This might seem like </a:t>
            </a:r>
            <a:r>
              <a:rPr lang="en-US" dirty="0" smtClean="0"/>
              <a:t>a</a:t>
            </a:r>
            <a:r>
              <a:rPr lang="en-US" dirty="0" smtClean="0"/>
              <a:t> </a:t>
            </a:r>
            <a:r>
              <a:rPr lang="en-US" dirty="0"/>
              <a:t>reasonable connection</a:t>
            </a:r>
            <a:endParaRPr/>
          </a:p>
          <a:p>
            <a:pPr marL="914400" lvl="1" indent="-406400" algn="l" rtl="0">
              <a:spcBef>
                <a:spcPts val="0"/>
              </a:spcBef>
              <a:spcAft>
                <a:spcPts val="0"/>
              </a:spcAft>
              <a:buSzPts val="2800"/>
              <a:buChar char="–"/>
            </a:pPr>
            <a:r>
              <a:rPr lang="en-US" dirty="0"/>
              <a:t>what is wrong with it </a:t>
            </a:r>
            <a:r>
              <a:rPr lang="en-US" dirty="0" smtClean="0"/>
              <a:t>?</a:t>
            </a:r>
            <a:endParaRPr/>
          </a:p>
          <a:p>
            <a:pPr marL="914400" lvl="1" indent="-406400" algn="l" rtl="0">
              <a:spcBef>
                <a:spcPts val="0"/>
              </a:spcBef>
              <a:spcAft>
                <a:spcPts val="0"/>
              </a:spcAft>
              <a:buSzPts val="2800"/>
              <a:buChar char="–"/>
            </a:pPr>
            <a:r>
              <a:rPr lang="en-US" dirty="0"/>
              <a:t>What is the voltage at terminal </a:t>
            </a:r>
            <a:r>
              <a:rPr lang="en-US" i="1" dirty="0"/>
              <a:t>a </a:t>
            </a:r>
            <a:r>
              <a:rPr lang="en-US" dirty="0"/>
              <a:t>when the button is not pressed? </a:t>
            </a:r>
            <a:endParaRPr/>
          </a:p>
        </p:txBody>
      </p:sp>
      <p:cxnSp>
        <p:nvCxnSpPr>
          <p:cNvPr id="284" name="Google Shape;284;p40"/>
          <p:cNvCxnSpPr/>
          <p:nvPr/>
        </p:nvCxnSpPr>
        <p:spPr>
          <a:xfrm>
            <a:off x="4533225" y="445577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285" name="Google Shape;285;p40"/>
          <p:cNvCxnSpPr/>
          <p:nvPr/>
        </p:nvCxnSpPr>
        <p:spPr>
          <a:xfrm rot="10800000" flipH="1">
            <a:off x="3893950" y="4130450"/>
            <a:ext cx="778800" cy="23100"/>
          </a:xfrm>
          <a:prstGeom prst="straightConnector1">
            <a:avLst/>
          </a:prstGeom>
          <a:noFill/>
          <a:ln w="76200" cap="flat" cmpd="sng">
            <a:solidFill>
              <a:schemeClr val="dk2"/>
            </a:solidFill>
            <a:prstDash val="solid"/>
            <a:round/>
            <a:headEnd type="none" w="med" len="med"/>
            <a:tailEnd type="none" w="med" len="med"/>
          </a:ln>
        </p:spPr>
      </p:cxnSp>
      <p:cxnSp>
        <p:nvCxnSpPr>
          <p:cNvPr id="286" name="Google Shape;286;p40"/>
          <p:cNvCxnSpPr/>
          <p:nvPr/>
        </p:nvCxnSpPr>
        <p:spPr>
          <a:xfrm>
            <a:off x="2359725" y="445577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287" name="Google Shape;287;p40"/>
          <p:cNvCxnSpPr/>
          <p:nvPr/>
        </p:nvCxnSpPr>
        <p:spPr>
          <a:xfrm>
            <a:off x="2394500" y="4444150"/>
            <a:ext cx="57900" cy="1150800"/>
          </a:xfrm>
          <a:prstGeom prst="straightConnector1">
            <a:avLst/>
          </a:prstGeom>
          <a:noFill/>
          <a:ln w="76200" cap="flat" cmpd="sng">
            <a:solidFill>
              <a:schemeClr val="dk2"/>
            </a:solidFill>
            <a:prstDash val="solid"/>
            <a:round/>
            <a:headEnd type="none" w="med" len="med"/>
            <a:tailEnd type="none" w="med" len="med"/>
          </a:ln>
        </p:spPr>
      </p:cxnSp>
      <p:cxnSp>
        <p:nvCxnSpPr>
          <p:cNvPr id="288" name="Google Shape;288;p40"/>
          <p:cNvCxnSpPr/>
          <p:nvPr/>
        </p:nvCxnSpPr>
        <p:spPr>
          <a:xfrm rot="10800000" flipH="1">
            <a:off x="2063150" y="5594950"/>
            <a:ext cx="720600" cy="11700"/>
          </a:xfrm>
          <a:prstGeom prst="straightConnector1">
            <a:avLst/>
          </a:prstGeom>
          <a:noFill/>
          <a:ln w="76200" cap="flat" cmpd="sng">
            <a:solidFill>
              <a:schemeClr val="dk2"/>
            </a:solidFill>
            <a:prstDash val="solid"/>
            <a:round/>
            <a:headEnd type="none" w="med" len="med"/>
            <a:tailEnd type="none" w="med" len="med"/>
          </a:ln>
        </p:spPr>
      </p:cxnSp>
      <p:cxnSp>
        <p:nvCxnSpPr>
          <p:cNvPr id="289" name="Google Shape;289;p40"/>
          <p:cNvCxnSpPr/>
          <p:nvPr/>
        </p:nvCxnSpPr>
        <p:spPr>
          <a:xfrm rot="10800000" flipH="1">
            <a:off x="2198150" y="5734275"/>
            <a:ext cx="450600" cy="2700"/>
          </a:xfrm>
          <a:prstGeom prst="straightConnector1">
            <a:avLst/>
          </a:prstGeom>
          <a:noFill/>
          <a:ln w="76200" cap="flat" cmpd="sng">
            <a:solidFill>
              <a:schemeClr val="dk2"/>
            </a:solidFill>
            <a:prstDash val="solid"/>
            <a:round/>
            <a:headEnd type="none" w="med" len="med"/>
            <a:tailEnd type="none" w="med" len="med"/>
          </a:ln>
        </p:spPr>
      </p:cxnSp>
      <p:cxnSp>
        <p:nvCxnSpPr>
          <p:cNvPr id="290" name="Google Shape;290;p40"/>
          <p:cNvCxnSpPr/>
          <p:nvPr/>
        </p:nvCxnSpPr>
        <p:spPr>
          <a:xfrm rot="10800000" flipH="1">
            <a:off x="2295650" y="5864600"/>
            <a:ext cx="255600" cy="34800"/>
          </a:xfrm>
          <a:prstGeom prst="straightConnector1">
            <a:avLst/>
          </a:prstGeom>
          <a:noFill/>
          <a:ln w="76200" cap="flat" cmpd="sng">
            <a:solidFill>
              <a:schemeClr val="dk2"/>
            </a:solidFill>
            <a:prstDash val="solid"/>
            <a:round/>
            <a:headEnd type="none" w="med" len="med"/>
            <a:tailEnd type="none" w="med" len="med"/>
          </a:ln>
        </p:spPr>
      </p:cxnSp>
      <p:sp>
        <p:nvSpPr>
          <p:cNvPr id="291" name="Google Shape;291;p40"/>
          <p:cNvSpPr txBox="1"/>
          <p:nvPr/>
        </p:nvSpPr>
        <p:spPr>
          <a:xfrm>
            <a:off x="6532550" y="4130450"/>
            <a:ext cx="23733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microcontroller</a:t>
            </a:r>
            <a:endParaRPr/>
          </a:p>
        </p:txBody>
      </p:sp>
      <p:sp>
        <p:nvSpPr>
          <p:cNvPr id="292" name="Google Shape;292;p40"/>
          <p:cNvSpPr txBox="1"/>
          <p:nvPr/>
        </p:nvSpPr>
        <p:spPr>
          <a:xfrm>
            <a:off x="6189575" y="4455775"/>
            <a:ext cx="7788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t>a</a:t>
            </a:r>
            <a:endParaRPr sz="1800" i="1"/>
          </a:p>
        </p:txBody>
      </p:sp>
      <p:sp>
        <p:nvSpPr>
          <p:cNvPr id="293" name="Google Shape;293;p40"/>
          <p:cNvSpPr/>
          <p:nvPr/>
        </p:nvSpPr>
        <p:spPr>
          <a:xfrm>
            <a:off x="6346425" y="4397725"/>
            <a:ext cx="174300" cy="11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Pull Up Resistors</a:t>
            </a:r>
            <a:endParaRPr/>
          </a:p>
        </p:txBody>
      </p:sp>
      <p:cxnSp>
        <p:nvCxnSpPr>
          <p:cNvPr id="300" name="Google Shape;300;p41"/>
          <p:cNvCxnSpPr/>
          <p:nvPr/>
        </p:nvCxnSpPr>
        <p:spPr>
          <a:xfrm>
            <a:off x="3835800" y="369892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301" name="Google Shape;301;p41"/>
          <p:cNvCxnSpPr/>
          <p:nvPr/>
        </p:nvCxnSpPr>
        <p:spPr>
          <a:xfrm rot="10800000" flipH="1">
            <a:off x="3196525" y="3373600"/>
            <a:ext cx="778800" cy="23100"/>
          </a:xfrm>
          <a:prstGeom prst="straightConnector1">
            <a:avLst/>
          </a:prstGeom>
          <a:noFill/>
          <a:ln w="76200" cap="flat" cmpd="sng">
            <a:solidFill>
              <a:schemeClr val="dk2"/>
            </a:solidFill>
            <a:prstDash val="solid"/>
            <a:round/>
            <a:headEnd type="none" w="med" len="med"/>
            <a:tailEnd type="none" w="med" len="med"/>
          </a:ln>
        </p:spPr>
      </p:cxnSp>
      <p:cxnSp>
        <p:nvCxnSpPr>
          <p:cNvPr id="302" name="Google Shape;302;p41"/>
          <p:cNvCxnSpPr/>
          <p:nvPr/>
        </p:nvCxnSpPr>
        <p:spPr>
          <a:xfrm>
            <a:off x="1662300" y="369892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303" name="Google Shape;303;p41"/>
          <p:cNvCxnSpPr/>
          <p:nvPr/>
        </p:nvCxnSpPr>
        <p:spPr>
          <a:xfrm>
            <a:off x="1697075" y="3687300"/>
            <a:ext cx="57900" cy="1150800"/>
          </a:xfrm>
          <a:prstGeom prst="straightConnector1">
            <a:avLst/>
          </a:prstGeom>
          <a:noFill/>
          <a:ln w="76200" cap="flat" cmpd="sng">
            <a:solidFill>
              <a:schemeClr val="dk2"/>
            </a:solidFill>
            <a:prstDash val="solid"/>
            <a:round/>
            <a:headEnd type="none" w="med" len="med"/>
            <a:tailEnd type="none" w="med" len="med"/>
          </a:ln>
        </p:spPr>
      </p:cxnSp>
      <p:cxnSp>
        <p:nvCxnSpPr>
          <p:cNvPr id="304" name="Google Shape;304;p41"/>
          <p:cNvCxnSpPr/>
          <p:nvPr/>
        </p:nvCxnSpPr>
        <p:spPr>
          <a:xfrm rot="10800000" flipH="1">
            <a:off x="1365725" y="4838100"/>
            <a:ext cx="720600" cy="11700"/>
          </a:xfrm>
          <a:prstGeom prst="straightConnector1">
            <a:avLst/>
          </a:prstGeom>
          <a:noFill/>
          <a:ln w="76200" cap="flat" cmpd="sng">
            <a:solidFill>
              <a:schemeClr val="dk2"/>
            </a:solidFill>
            <a:prstDash val="solid"/>
            <a:round/>
            <a:headEnd type="none" w="med" len="med"/>
            <a:tailEnd type="none" w="med" len="med"/>
          </a:ln>
        </p:spPr>
      </p:cxnSp>
      <p:cxnSp>
        <p:nvCxnSpPr>
          <p:cNvPr id="305" name="Google Shape;305;p41"/>
          <p:cNvCxnSpPr/>
          <p:nvPr/>
        </p:nvCxnSpPr>
        <p:spPr>
          <a:xfrm rot="10800000" flipH="1">
            <a:off x="1500725" y="4977425"/>
            <a:ext cx="450600" cy="2700"/>
          </a:xfrm>
          <a:prstGeom prst="straightConnector1">
            <a:avLst/>
          </a:prstGeom>
          <a:noFill/>
          <a:ln w="76200" cap="flat" cmpd="sng">
            <a:solidFill>
              <a:schemeClr val="dk2"/>
            </a:solidFill>
            <a:prstDash val="solid"/>
            <a:round/>
            <a:headEnd type="none" w="med" len="med"/>
            <a:tailEnd type="none" w="med" len="med"/>
          </a:ln>
        </p:spPr>
      </p:cxnSp>
      <p:cxnSp>
        <p:nvCxnSpPr>
          <p:cNvPr id="306" name="Google Shape;306;p41"/>
          <p:cNvCxnSpPr/>
          <p:nvPr/>
        </p:nvCxnSpPr>
        <p:spPr>
          <a:xfrm rot="10800000" flipH="1">
            <a:off x="1598225" y="5107750"/>
            <a:ext cx="255600" cy="34800"/>
          </a:xfrm>
          <a:prstGeom prst="straightConnector1">
            <a:avLst/>
          </a:prstGeom>
          <a:noFill/>
          <a:ln w="76200" cap="flat" cmpd="sng">
            <a:solidFill>
              <a:schemeClr val="dk2"/>
            </a:solidFill>
            <a:prstDash val="solid"/>
            <a:round/>
            <a:headEnd type="none" w="med" len="med"/>
            <a:tailEnd type="none" w="med" len="med"/>
          </a:ln>
        </p:spPr>
      </p:cxnSp>
      <p:sp>
        <p:nvSpPr>
          <p:cNvPr id="307" name="Google Shape;307;p41"/>
          <p:cNvSpPr txBox="1"/>
          <p:nvPr/>
        </p:nvSpPr>
        <p:spPr>
          <a:xfrm>
            <a:off x="5835125" y="3373600"/>
            <a:ext cx="23733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microcontroller</a:t>
            </a:r>
            <a:endParaRPr/>
          </a:p>
        </p:txBody>
      </p:sp>
      <p:sp>
        <p:nvSpPr>
          <p:cNvPr id="308" name="Google Shape;308;p41"/>
          <p:cNvSpPr txBox="1"/>
          <p:nvPr/>
        </p:nvSpPr>
        <p:spPr>
          <a:xfrm>
            <a:off x="5492150" y="3698925"/>
            <a:ext cx="7788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t>a</a:t>
            </a:r>
            <a:endParaRPr sz="1800" i="1"/>
          </a:p>
        </p:txBody>
      </p:sp>
      <p:sp>
        <p:nvSpPr>
          <p:cNvPr id="309" name="Google Shape;309;p41"/>
          <p:cNvSpPr/>
          <p:nvPr/>
        </p:nvSpPr>
        <p:spPr>
          <a:xfrm>
            <a:off x="5649000" y="3640875"/>
            <a:ext cx="174300" cy="11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0" name="Google Shape;310;p41"/>
          <p:cNvCxnSpPr/>
          <p:nvPr/>
        </p:nvCxnSpPr>
        <p:spPr>
          <a:xfrm flipH="1">
            <a:off x="4998125" y="3235275"/>
            <a:ext cx="11700" cy="498600"/>
          </a:xfrm>
          <a:prstGeom prst="straightConnector1">
            <a:avLst/>
          </a:prstGeom>
          <a:noFill/>
          <a:ln w="76200" cap="flat" cmpd="sng">
            <a:solidFill>
              <a:schemeClr val="dk2"/>
            </a:solidFill>
            <a:prstDash val="solid"/>
            <a:round/>
            <a:headEnd type="none" w="med" len="med"/>
            <a:tailEnd type="none" w="med" len="med"/>
          </a:ln>
        </p:spPr>
      </p:cxnSp>
      <p:sp>
        <p:nvSpPr>
          <p:cNvPr id="311" name="Google Shape;311;p41"/>
          <p:cNvSpPr/>
          <p:nvPr/>
        </p:nvSpPr>
        <p:spPr>
          <a:xfrm>
            <a:off x="4823850" y="2677350"/>
            <a:ext cx="395200" cy="557925"/>
          </a:xfrm>
          <a:custGeom>
            <a:avLst/>
            <a:gdLst/>
            <a:ahLst/>
            <a:cxnLst/>
            <a:rect l="l" t="t" r="r" b="b"/>
            <a:pathLst>
              <a:path w="15808" h="22317" extrusionOk="0">
                <a:moveTo>
                  <a:pt x="8369" y="0"/>
                </a:moveTo>
                <a:lnTo>
                  <a:pt x="0" y="5579"/>
                </a:lnTo>
                <a:lnTo>
                  <a:pt x="15343" y="9298"/>
                </a:lnTo>
                <a:lnTo>
                  <a:pt x="1860" y="15808"/>
                </a:lnTo>
                <a:lnTo>
                  <a:pt x="15808" y="17203"/>
                </a:lnTo>
                <a:lnTo>
                  <a:pt x="6509" y="22317"/>
                </a:lnTo>
              </a:path>
            </a:pathLst>
          </a:custGeom>
          <a:noFill/>
          <a:ln w="76200" cap="flat" cmpd="sng">
            <a:solidFill>
              <a:schemeClr val="dk2"/>
            </a:solidFill>
            <a:prstDash val="solid"/>
            <a:round/>
            <a:headEnd type="none" w="med" len="med"/>
            <a:tailEnd type="none" w="med" len="med"/>
          </a:ln>
        </p:spPr>
      </p:sp>
      <p:cxnSp>
        <p:nvCxnSpPr>
          <p:cNvPr id="312" name="Google Shape;312;p41"/>
          <p:cNvCxnSpPr/>
          <p:nvPr/>
        </p:nvCxnSpPr>
        <p:spPr>
          <a:xfrm rot="10800000">
            <a:off x="5021300" y="1619450"/>
            <a:ext cx="23400" cy="1116000"/>
          </a:xfrm>
          <a:prstGeom prst="straightConnector1">
            <a:avLst/>
          </a:prstGeom>
          <a:noFill/>
          <a:ln w="76200" cap="flat" cmpd="sng">
            <a:solidFill>
              <a:schemeClr val="dk2"/>
            </a:solidFill>
            <a:prstDash val="solid"/>
            <a:round/>
            <a:headEnd type="none" w="med" len="med"/>
            <a:tailEnd type="triangle" w="med" len="med"/>
          </a:ln>
        </p:spPr>
      </p:cxnSp>
      <p:sp>
        <p:nvSpPr>
          <p:cNvPr id="313" name="Google Shape;313;p41"/>
          <p:cNvSpPr txBox="1"/>
          <p:nvPr/>
        </p:nvSpPr>
        <p:spPr>
          <a:xfrm>
            <a:off x="5346750" y="1619450"/>
            <a:ext cx="7788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t>+5 V</a:t>
            </a:r>
            <a:endParaRPr sz="1800" i="1"/>
          </a:p>
        </p:txBody>
      </p:sp>
      <p:sp>
        <p:nvSpPr>
          <p:cNvPr id="314" name="Google Shape;314;p41"/>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2"/>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a:t>
            </a:r>
            <a:r>
              <a:rPr lang="en-US" dirty="0" smtClean="0"/>
              <a:t>deeper </a:t>
            </a:r>
            <a:r>
              <a:rPr lang="en-US" dirty="0"/>
              <a:t>look</a:t>
            </a:r>
            <a:endParaRPr/>
          </a:p>
        </p:txBody>
      </p:sp>
      <p:sp>
        <p:nvSpPr>
          <p:cNvPr id="321" name="Google Shape;321;p42"/>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pic>
        <p:nvPicPr>
          <p:cNvPr id="322" name="Google Shape;322;p42"/>
          <p:cNvPicPr preferRelativeResize="0"/>
          <p:nvPr/>
        </p:nvPicPr>
        <p:blipFill>
          <a:blip r:embed="rId3">
            <a:alphaModFix/>
          </a:blip>
          <a:stretch>
            <a:fillRect/>
          </a:stretch>
        </p:blipFill>
        <p:spPr>
          <a:xfrm>
            <a:off x="2422900" y="2362263"/>
            <a:ext cx="3810000" cy="271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dirty="0">
                <a:solidFill>
                  <a:srgbClr val="E36C09"/>
                </a:solidFill>
                <a:latin typeface="Calibri"/>
                <a:ea typeface="Calibri"/>
                <a:cs typeface="Calibri"/>
                <a:sym typeface="Calibri"/>
              </a:rPr>
              <a:t>Ports for I/O</a:t>
            </a:r>
            <a:endParaRPr sz="4400" b="0" i="0" u="none" strike="noStrike" cap="none">
              <a:solidFill>
                <a:srgbClr val="E36C09"/>
              </a:solidFill>
              <a:latin typeface="Calibri"/>
              <a:ea typeface="Calibri"/>
              <a:cs typeface="Calibri"/>
              <a:sym typeface="Calibri"/>
            </a:endParaRPr>
          </a:p>
        </p:txBody>
      </p:sp>
      <p:sp>
        <p:nvSpPr>
          <p:cNvPr id="105" name="Google Shape;105;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4 different ports for I/O</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A, B, C, D</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8 bit &lt;-&gt; 8 data pins</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Every pin is bidirectional, can be used as input or output</a:t>
            </a:r>
            <a:endParaRPr/>
          </a:p>
          <a:p>
            <a:pPr marL="742950" marR="0" lvl="1" indent="-285750" algn="l" rtl="0">
              <a:spcBef>
                <a:spcPts val="56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a:p>
            <a:pPr marL="742950" marR="0" lvl="1" indent="-285750" algn="l" rtl="0">
              <a:spcBef>
                <a:spcPts val="56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a:t>
            </a:r>
            <a:r>
              <a:rPr lang="en-US" dirty="0" smtClean="0"/>
              <a:t>deeper </a:t>
            </a:r>
            <a:r>
              <a:rPr lang="en-US" dirty="0"/>
              <a:t>look</a:t>
            </a:r>
            <a:endParaRPr/>
          </a:p>
        </p:txBody>
      </p:sp>
      <p:pic>
        <p:nvPicPr>
          <p:cNvPr id="329" name="Google Shape;329;p43"/>
          <p:cNvPicPr preferRelativeResize="0"/>
          <p:nvPr/>
        </p:nvPicPr>
        <p:blipFill>
          <a:blip r:embed="rId3">
            <a:alphaModFix/>
          </a:blip>
          <a:stretch>
            <a:fillRect/>
          </a:stretch>
        </p:blipFill>
        <p:spPr>
          <a:xfrm>
            <a:off x="5108000" y="2885363"/>
            <a:ext cx="3810000" cy="2714625"/>
          </a:xfrm>
          <a:prstGeom prst="rect">
            <a:avLst/>
          </a:prstGeom>
          <a:noFill/>
          <a:ln>
            <a:noFill/>
          </a:ln>
        </p:spPr>
      </p:pic>
      <p:sp>
        <p:nvSpPr>
          <p:cNvPr id="330" name="Google Shape;330;p43"/>
          <p:cNvSpPr txBox="1">
            <a:spLocks noGrp="1"/>
          </p:cNvSpPr>
          <p:nvPr>
            <p:ph type="body" idx="1"/>
          </p:nvPr>
        </p:nvSpPr>
        <p:spPr>
          <a:xfrm>
            <a:off x="174375" y="1689325"/>
            <a:ext cx="5172600" cy="48786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1"/>
              </a:buClr>
              <a:buSzPts val="3000"/>
              <a:buFont typeface="Calibri"/>
              <a:buChar char="•"/>
            </a:pPr>
            <a:r>
              <a:rPr lang="en-US" sz="3000"/>
              <a:t>When the button is pressed, the input pin is pulled low. The value of resistor R1 controls how much current we want to flow from VCC, through the button, and then to ground.</a:t>
            </a:r>
            <a:endParaRPr sz="3000"/>
          </a:p>
          <a:p>
            <a:pPr marL="0" lvl="0" indent="0" algn="l" rtl="0">
              <a:lnSpc>
                <a:spcPct val="115000"/>
              </a:lnSpc>
              <a:spcBef>
                <a:spcPts val="0"/>
              </a:spcBef>
              <a:spcAft>
                <a:spcPts val="0"/>
              </a:spcAft>
              <a:buNone/>
            </a:pP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4"/>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a:t>
            </a:r>
            <a:r>
              <a:rPr lang="en-US" dirty="0" smtClean="0"/>
              <a:t>deeper </a:t>
            </a:r>
            <a:r>
              <a:rPr lang="en-US" dirty="0"/>
              <a:t>look</a:t>
            </a:r>
            <a:endParaRPr/>
          </a:p>
        </p:txBody>
      </p:sp>
      <p:pic>
        <p:nvPicPr>
          <p:cNvPr id="337" name="Google Shape;337;p44"/>
          <p:cNvPicPr preferRelativeResize="0"/>
          <p:nvPr/>
        </p:nvPicPr>
        <p:blipFill>
          <a:blip r:embed="rId3">
            <a:alphaModFix/>
          </a:blip>
          <a:stretch>
            <a:fillRect/>
          </a:stretch>
        </p:blipFill>
        <p:spPr>
          <a:xfrm>
            <a:off x="5108000" y="2885363"/>
            <a:ext cx="3810000" cy="2714625"/>
          </a:xfrm>
          <a:prstGeom prst="rect">
            <a:avLst/>
          </a:prstGeom>
          <a:noFill/>
          <a:ln>
            <a:noFill/>
          </a:ln>
        </p:spPr>
      </p:pic>
      <p:sp>
        <p:nvSpPr>
          <p:cNvPr id="338" name="Google Shape;338;p44"/>
          <p:cNvSpPr txBox="1">
            <a:spLocks noGrp="1"/>
          </p:cNvSpPr>
          <p:nvPr>
            <p:ph type="body" idx="1"/>
          </p:nvPr>
        </p:nvSpPr>
        <p:spPr>
          <a:xfrm>
            <a:off x="174375" y="1689325"/>
            <a:ext cx="5172600" cy="4878600"/>
          </a:xfrm>
          <a:prstGeom prst="rect">
            <a:avLst/>
          </a:prstGeom>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SzPts val="3000"/>
              <a:buFont typeface="Calibri"/>
              <a:buChar char="•"/>
            </a:pPr>
            <a:r>
              <a:rPr lang="en-US" sz="3000" dirty="0"/>
              <a:t>When the button is not pressed, the input pin is pulled high. The value of the pull-up resistor controls the voltage on the input pin.</a:t>
            </a:r>
            <a:endParaRPr sz="3000"/>
          </a:p>
          <a:p>
            <a:pPr marL="0" lvl="0" indent="0" algn="l" rtl="0">
              <a:lnSpc>
                <a:spcPct val="115000"/>
              </a:lnSpc>
              <a:spcBef>
                <a:spcPts val="0"/>
              </a:spcBef>
              <a:spcAft>
                <a:spcPts val="0"/>
              </a:spcAft>
              <a:buNone/>
            </a:pPr>
            <a:endParaRPr sz="3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5"/>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a:t>
            </a:r>
            <a:r>
              <a:rPr lang="en-US" dirty="0" smtClean="0"/>
              <a:t>deeper </a:t>
            </a:r>
            <a:r>
              <a:rPr lang="en-US" dirty="0"/>
              <a:t>look</a:t>
            </a:r>
            <a:endParaRPr/>
          </a:p>
        </p:txBody>
      </p:sp>
      <p:pic>
        <p:nvPicPr>
          <p:cNvPr id="345" name="Google Shape;345;p45"/>
          <p:cNvPicPr preferRelativeResize="0"/>
          <p:nvPr/>
        </p:nvPicPr>
        <p:blipFill>
          <a:blip r:embed="rId3">
            <a:alphaModFix/>
          </a:blip>
          <a:stretch>
            <a:fillRect/>
          </a:stretch>
        </p:blipFill>
        <p:spPr>
          <a:xfrm>
            <a:off x="5108000" y="2885363"/>
            <a:ext cx="3810000" cy="2714625"/>
          </a:xfrm>
          <a:prstGeom prst="rect">
            <a:avLst/>
          </a:prstGeom>
          <a:noFill/>
          <a:ln>
            <a:noFill/>
          </a:ln>
        </p:spPr>
      </p:pic>
      <p:sp>
        <p:nvSpPr>
          <p:cNvPr id="346" name="Google Shape;346;p45"/>
          <p:cNvSpPr txBox="1">
            <a:spLocks noGrp="1"/>
          </p:cNvSpPr>
          <p:nvPr>
            <p:ph type="body" idx="1"/>
          </p:nvPr>
        </p:nvSpPr>
        <p:spPr>
          <a:xfrm>
            <a:off x="174375" y="1689325"/>
            <a:ext cx="5172600" cy="4878600"/>
          </a:xfrm>
          <a:prstGeom prst="rect">
            <a:avLst/>
          </a:prstGeom>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SzPts val="3000"/>
              <a:buFont typeface="Calibri"/>
              <a:buChar char="•"/>
            </a:pPr>
            <a:r>
              <a:rPr lang="en-US" sz="3000" dirty="0"/>
              <a:t>Because of the two opposing factors the resistor value cannot be too high not too </a:t>
            </a:r>
            <a:r>
              <a:rPr lang="en-US" sz="3000" dirty="0" smtClean="0"/>
              <a:t>low</a:t>
            </a:r>
            <a:endParaRPr sz="3000"/>
          </a:p>
          <a:p>
            <a:pPr marL="0" lvl="0" indent="0" algn="l" rtl="0">
              <a:lnSpc>
                <a:spcPct val="115000"/>
              </a:lnSpc>
              <a:spcBef>
                <a:spcPts val="0"/>
              </a:spcBef>
              <a:spcAft>
                <a:spcPts val="0"/>
              </a:spcAft>
              <a:buNone/>
            </a:pPr>
            <a:endParaRPr sz="3000"/>
          </a:p>
          <a:p>
            <a:pPr marL="457200" lvl="0" indent="-419100" algn="l" rtl="0">
              <a:lnSpc>
                <a:spcPct val="115000"/>
              </a:lnSpc>
              <a:spcBef>
                <a:spcPts val="0"/>
              </a:spcBef>
              <a:spcAft>
                <a:spcPts val="0"/>
              </a:spcAft>
              <a:buSzPts val="3000"/>
              <a:buChar char="•"/>
            </a:pPr>
            <a:r>
              <a:rPr lang="en-US" sz="3000" dirty="0"/>
              <a:t>Depending on the context you choose an appropriate value</a:t>
            </a:r>
            <a:endParaRPr sz="3000"/>
          </a:p>
          <a:p>
            <a:pPr marL="0" lvl="0" indent="0" algn="l" rtl="0">
              <a:lnSpc>
                <a:spcPct val="115000"/>
              </a:lnSpc>
              <a:spcBef>
                <a:spcPts val="0"/>
              </a:spcBef>
              <a:spcAft>
                <a:spcPts val="0"/>
              </a:spcAft>
              <a:buNone/>
            </a:pPr>
            <a:endParaRPr sz="3000"/>
          </a:p>
          <a:p>
            <a:pPr marL="0" lvl="0" indent="0" algn="l" rtl="0">
              <a:lnSpc>
                <a:spcPct val="115000"/>
              </a:lnSpc>
              <a:spcBef>
                <a:spcPts val="0"/>
              </a:spcBef>
              <a:spcAft>
                <a:spcPts val="0"/>
              </a:spcAft>
              <a:buNone/>
            </a:pPr>
            <a:endParaRPr sz="3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6"/>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Pull Down Resistor</a:t>
            </a:r>
            <a:endParaRPr/>
          </a:p>
        </p:txBody>
      </p:sp>
      <p:sp>
        <p:nvSpPr>
          <p:cNvPr id="353" name="Google Shape;353;p46"/>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pic>
        <p:nvPicPr>
          <p:cNvPr id="354" name="Google Shape;354;p46"/>
          <p:cNvPicPr preferRelativeResize="0"/>
          <p:nvPr/>
        </p:nvPicPr>
        <p:blipFill>
          <a:blip r:embed="rId3">
            <a:alphaModFix/>
          </a:blip>
          <a:stretch>
            <a:fillRect/>
          </a:stretch>
        </p:blipFill>
        <p:spPr>
          <a:xfrm>
            <a:off x="3108050" y="1876425"/>
            <a:ext cx="2692200" cy="4388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7"/>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ATmega</a:t>
            </a:r>
            <a:r>
              <a:rPr lang="en-US" dirty="0"/>
              <a:t> 32 has internal pull up resistors</a:t>
            </a:r>
            <a:r>
              <a:rPr lang="en-US" dirty="0" smtClean="0"/>
              <a:t>!</a:t>
            </a:r>
            <a:endParaRPr/>
          </a:p>
        </p:txBody>
      </p:sp>
      <p:sp>
        <p:nvSpPr>
          <p:cNvPr id="361" name="Google Shape;361;p47"/>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algn="ctr" rtl="0">
              <a:spcBef>
                <a:spcPts val="640"/>
              </a:spcBef>
              <a:spcAft>
                <a:spcPts val="0"/>
              </a:spcAft>
              <a:buClr>
                <a:schemeClr val="dk1"/>
              </a:buClr>
              <a:buSzPts val="1100"/>
              <a:buFont typeface="Arial"/>
              <a:buNone/>
            </a:pPr>
            <a:r>
              <a:rPr lang="en-US"/>
              <a:t>If PORTxn is written logic one when the pin is configured as an input pin, the pull-up resistor is</a:t>
            </a:r>
            <a:endParaRPr/>
          </a:p>
          <a:p>
            <a:pPr marL="0" lvl="0" indent="0" algn="ctr" rtl="0">
              <a:spcBef>
                <a:spcPts val="640"/>
              </a:spcBef>
              <a:spcAft>
                <a:spcPts val="0"/>
              </a:spcAft>
              <a:buNone/>
            </a:pPr>
            <a:r>
              <a:rPr lang="en-US"/>
              <a:t>activated.</a:t>
            </a:r>
            <a:endParaRPr/>
          </a:p>
          <a:p>
            <a:pPr marL="0" lvl="0" indent="0" algn="ctr" rtl="0">
              <a:spcBef>
                <a:spcPts val="640"/>
              </a:spcBef>
              <a:spcAft>
                <a:spcPts val="0"/>
              </a:spcAft>
              <a:buNone/>
            </a:pPr>
            <a:endParaRPr/>
          </a:p>
          <a:p>
            <a:pPr marL="0" lvl="0" indent="0" algn="ctr" rtl="0">
              <a:spcBef>
                <a:spcPts val="640"/>
              </a:spcBef>
              <a:spcAft>
                <a:spcPts val="0"/>
              </a:spcAft>
              <a:buNone/>
            </a:pPr>
            <a:r>
              <a:rPr lang="en-US"/>
              <a:t>Here, x = A,B,C, or D</a:t>
            </a:r>
            <a:endParaRPr/>
          </a:p>
          <a:p>
            <a:pPr marL="0" lvl="0" indent="0" algn="ctr" rtl="0">
              <a:spcBef>
                <a:spcPts val="640"/>
              </a:spcBef>
              <a:spcAft>
                <a:spcPts val="0"/>
              </a:spcAft>
              <a:buNone/>
            </a:pPr>
            <a:r>
              <a:rPr lang="en-US"/>
              <a:t>n is bit number, e.g., 0,1,2,..., or 7</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8"/>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General Discussion</a:t>
            </a:r>
            <a:endParaRPr/>
          </a:p>
        </p:txBody>
      </p:sp>
      <p:sp>
        <p:nvSpPr>
          <p:cNvPr id="368" name="Google Shape;368;p48"/>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a:t>If some pins are unused, it is recommended to ensure that these pins have a defined level.</a:t>
            </a:r>
            <a:br>
              <a:rPr lang="en-US"/>
            </a:br>
            <a:endParaRPr/>
          </a:p>
          <a:p>
            <a:pPr marL="457200" lvl="0" indent="-431800" algn="l" rtl="0">
              <a:spcBef>
                <a:spcPts val="0"/>
              </a:spcBef>
              <a:spcAft>
                <a:spcPts val="0"/>
              </a:spcAft>
              <a:buSzPts val="3200"/>
              <a:buChar char="•"/>
            </a:pPr>
            <a:r>
              <a:rPr lang="en-US"/>
              <a:t>The simplest method to ensure a defined level of an unused pin, is to enable the internal pullup.</a:t>
            </a:r>
            <a:endParaRPr/>
          </a:p>
          <a:p>
            <a:pPr marL="0" lvl="0" indent="0" algn="l" rtl="0">
              <a:spcBef>
                <a:spcPts val="640"/>
              </a:spcBef>
              <a:spcAft>
                <a:spcPts val="0"/>
              </a:spcAft>
              <a:buNone/>
            </a:pPr>
            <a:endParaRPr/>
          </a:p>
          <a:p>
            <a:pPr marL="0" lvl="0" indent="0" algn="l" rtl="0">
              <a:spcBef>
                <a:spcPts val="64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9"/>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Resources</a:t>
            </a:r>
            <a:endParaRPr/>
          </a:p>
        </p:txBody>
      </p:sp>
      <p:sp>
        <p:nvSpPr>
          <p:cNvPr id="375" name="Google Shape;375;p49"/>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dirty="0" err="1"/>
              <a:t>DataSheet</a:t>
            </a:r>
            <a:endParaRPr dirty="0"/>
          </a:p>
          <a:p>
            <a:pPr marL="457200" lvl="0" indent="-431800" algn="l" rtl="0">
              <a:spcBef>
                <a:spcPts val="0"/>
              </a:spcBef>
              <a:spcAft>
                <a:spcPts val="0"/>
              </a:spcAft>
              <a:buSzPts val="3200"/>
              <a:buChar char="•"/>
            </a:pPr>
            <a:r>
              <a:rPr lang="en-US" dirty="0"/>
              <a:t>Pull Up and Pull Down Resistors</a:t>
            </a:r>
            <a:endParaRPr dirty="0"/>
          </a:p>
          <a:p>
            <a:pPr marL="914400" lvl="1" indent="-406400" algn="l" rtl="0">
              <a:spcBef>
                <a:spcPts val="0"/>
              </a:spcBef>
              <a:spcAft>
                <a:spcPts val="0"/>
              </a:spcAft>
              <a:buSzPts val="2800"/>
              <a:buChar char="–"/>
            </a:pPr>
            <a:r>
              <a:rPr lang="en-US" u="sng" dirty="0">
                <a:solidFill>
                  <a:schemeClr val="hlink"/>
                </a:solidFill>
                <a:hlinkClick r:id="rId3"/>
              </a:rPr>
              <a:t>http://www.resistorguide.com/pull-up-resistor_pull-down-resistor/</a:t>
            </a:r>
            <a:r>
              <a:rPr lang="en-US" dirty="0"/>
              <a:t> </a:t>
            </a:r>
            <a:endParaRPr dirty="0"/>
          </a:p>
          <a:p>
            <a:pPr marL="457200" lvl="0" indent="-431800" algn="l" rtl="0">
              <a:spcBef>
                <a:spcPts val="0"/>
              </a:spcBef>
              <a:spcAft>
                <a:spcPts val="0"/>
              </a:spcAft>
              <a:buSzPts val="3200"/>
              <a:buChar char="•"/>
            </a:pPr>
            <a:r>
              <a:rPr lang="en-US" dirty="0"/>
              <a:t>More on Pull Up and Pull Down resistors</a:t>
            </a:r>
            <a:endParaRPr dirty="0"/>
          </a:p>
          <a:p>
            <a:pPr marL="914400" lvl="1" indent="-406400" algn="l" rtl="0">
              <a:spcBef>
                <a:spcPts val="0"/>
              </a:spcBef>
              <a:spcAft>
                <a:spcPts val="0"/>
              </a:spcAft>
              <a:buSzPts val="2800"/>
              <a:buChar char="–"/>
            </a:pPr>
            <a:r>
              <a:rPr lang="en-US" u="sng" dirty="0">
                <a:solidFill>
                  <a:schemeClr val="hlink"/>
                </a:solidFill>
                <a:hlinkClick r:id="rId4"/>
              </a:rPr>
              <a:t>https://learn.sparkfun.com/tutorials/pull-up-resistors</a:t>
            </a:r>
            <a:r>
              <a:rPr lang="en-US"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dirty="0">
                <a:solidFill>
                  <a:srgbClr val="E36C09"/>
                </a:solidFill>
                <a:latin typeface="Calibri"/>
                <a:ea typeface="Calibri"/>
                <a:cs typeface="Calibri"/>
                <a:sym typeface="Calibri"/>
              </a:rPr>
              <a:t>I/O Ports of </a:t>
            </a:r>
            <a:r>
              <a:rPr lang="en-US" sz="4400" b="0" i="0" u="none" strike="noStrike" cap="none" dirty="0" smtClean="0">
                <a:solidFill>
                  <a:srgbClr val="E36C09"/>
                </a:solidFill>
                <a:latin typeface="Calibri"/>
                <a:ea typeface="Calibri"/>
                <a:cs typeface="Calibri"/>
                <a:sym typeface="Calibri"/>
              </a:rPr>
              <a:t>ATmega32</a:t>
            </a:r>
            <a:endParaRPr/>
          </a:p>
        </p:txBody>
      </p:sp>
      <p:pic>
        <p:nvPicPr>
          <p:cNvPr id="112" name="Google Shape;112;p16" descr="F:\Feb'11 Term\Microprocessor 316\xperiments\avr\Beginners Guide to AVR Microcontrollers\port.png"/>
          <p:cNvPicPr preferRelativeResize="0"/>
          <p:nvPr/>
        </p:nvPicPr>
        <p:blipFill rotWithShape="1">
          <a:blip r:embed="rId3">
            <a:alphaModFix/>
          </a:blip>
          <a:srcRect/>
          <a:stretch/>
        </p:blipFill>
        <p:spPr>
          <a:xfrm>
            <a:off x="1676400" y="1365250"/>
            <a:ext cx="5715000" cy="54165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Port Operation Registers</a:t>
            </a:r>
            <a:endParaRPr sz="4400" b="0" i="0" u="none" strike="noStrike" cap="none">
              <a:solidFill>
                <a:srgbClr val="E36C09"/>
              </a:solidFill>
              <a:latin typeface="Calibri"/>
              <a:ea typeface="Calibri"/>
              <a:cs typeface="Calibri"/>
              <a:sym typeface="Calibri"/>
            </a:endParaRPr>
          </a:p>
        </p:txBody>
      </p:sp>
      <p:sp>
        <p:nvSpPr>
          <p:cNvPr id="119" name="Google Shape;11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DDRx – Data Direction Register</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PORTx – Pin Output Register</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PINx – Pin Input Register</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Configuration</a:t>
            </a:r>
            <a:endParaRPr sz="4400" b="0" i="0" u="none" strike="noStrike" cap="none">
              <a:solidFill>
                <a:srgbClr val="E36C09"/>
              </a:solidFill>
              <a:latin typeface="Calibri"/>
              <a:ea typeface="Calibri"/>
              <a:cs typeface="Calibri"/>
              <a:sym typeface="Calibri"/>
            </a:endParaRPr>
          </a:p>
        </p:txBody>
      </p:sp>
      <p:sp>
        <p:nvSpPr>
          <p:cNvPr id="125" name="Google Shape;12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1" indent="-342900" algn="l" rtl="0">
              <a:spcBef>
                <a:spcPts val="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For configuration we have to use the </a:t>
            </a:r>
            <a:r>
              <a:rPr lang="en-US" sz="3200" b="0" i="0" u="none" strike="noStrike" cap="none" dirty="0" smtClean="0">
                <a:solidFill>
                  <a:schemeClr val="dk1"/>
                </a:solidFill>
                <a:latin typeface="Calibri"/>
                <a:ea typeface="Calibri"/>
                <a:cs typeface="Calibri"/>
                <a:sym typeface="Calibri"/>
              </a:rPr>
              <a:t>Data </a:t>
            </a:r>
            <a:r>
              <a:rPr lang="en-US" sz="3200" b="0" i="0" u="none" strike="noStrike" cap="none" dirty="0">
                <a:solidFill>
                  <a:schemeClr val="dk1"/>
                </a:solidFill>
                <a:latin typeface="Calibri"/>
                <a:ea typeface="Calibri"/>
                <a:cs typeface="Calibri"/>
                <a:sym typeface="Calibri"/>
              </a:rPr>
              <a:t>Direction Registers </a:t>
            </a:r>
            <a:endParaRPr/>
          </a:p>
          <a:p>
            <a:pPr marL="742950" marR="0" lvl="2" indent="-34925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One register for each port</a:t>
            </a:r>
            <a:endParaRPr/>
          </a:p>
          <a:p>
            <a:pPr marL="742950" marR="0" lvl="2" indent="-349250" algn="l" rtl="0">
              <a:spcBef>
                <a:spcPts val="560"/>
              </a:spcBef>
              <a:spcAft>
                <a:spcPts val="0"/>
              </a:spcAft>
              <a:buClr>
                <a:schemeClr val="dk1"/>
              </a:buClr>
              <a:buSzPts val="2800"/>
              <a:buFont typeface="Arial"/>
              <a:buChar char="•"/>
            </a:pPr>
            <a:r>
              <a:rPr lang="en-US" sz="2800" b="0" i="0" u="none" strike="noStrike" cap="none" dirty="0" err="1">
                <a:solidFill>
                  <a:schemeClr val="dk1"/>
                </a:solidFill>
                <a:latin typeface="Calibri"/>
                <a:ea typeface="Calibri"/>
                <a:cs typeface="Calibri"/>
                <a:sym typeface="Calibri"/>
              </a:rPr>
              <a:t>DDRx</a:t>
            </a:r>
            <a:r>
              <a:rPr lang="en-US" sz="2800" b="0" i="0" u="none" strike="noStrike" cap="none" dirty="0">
                <a:solidFill>
                  <a:schemeClr val="dk1"/>
                </a:solidFill>
                <a:latin typeface="Calibri"/>
                <a:ea typeface="Calibri"/>
                <a:cs typeface="Calibri"/>
                <a:sym typeface="Calibri"/>
              </a:rPr>
              <a:t> (DDRA, DDRB, DDRC, DDRD)</a:t>
            </a:r>
            <a:endParaRPr/>
          </a:p>
          <a:p>
            <a:pPr marL="742950" marR="0" lvl="2" indent="-34925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Configures each pin as input or output</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Pin configuration</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Input – 0</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Output – 1</a:t>
            </a:r>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 Example</a:t>
            </a:r>
            <a:endParaRPr sz="4400" b="0" i="0" u="none" strike="noStrike" cap="none">
              <a:solidFill>
                <a:srgbClr val="E36C09"/>
              </a:solidFill>
              <a:latin typeface="Calibri"/>
              <a:ea typeface="Calibri"/>
              <a:cs typeface="Calibri"/>
              <a:sym typeface="Calibri"/>
            </a:endParaRPr>
          </a:p>
        </p:txBody>
      </p:sp>
      <p:sp>
        <p:nvSpPr>
          <p:cNvPr id="131" name="Google Shape;13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DDRA = 0b11111111;</a:t>
            </a:r>
            <a:endParaRPr/>
          </a:p>
          <a:p>
            <a:pPr marL="742950" marR="0" lvl="1" indent="-285750" algn="l" rtl="0">
              <a:lnSpc>
                <a:spcPct val="90000"/>
              </a:lnSpc>
              <a:spcBef>
                <a:spcPts val="518"/>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Sets each bit of port A as output</a:t>
            </a:r>
            <a:endParaRPr/>
          </a:p>
          <a:p>
            <a:pPr marL="742950" marR="0" lvl="1" indent="-121284" algn="l" rtl="0">
              <a:lnSpc>
                <a:spcPct val="90000"/>
              </a:lnSpc>
              <a:spcBef>
                <a:spcPts val="518"/>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DDRB = 0b00000000;</a:t>
            </a:r>
            <a:endParaRPr/>
          </a:p>
          <a:p>
            <a:pPr marL="742950" marR="0" lvl="1" indent="-285750" algn="l" rtl="0">
              <a:lnSpc>
                <a:spcPct val="90000"/>
              </a:lnSpc>
              <a:spcBef>
                <a:spcPts val="518"/>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Sets each bit of port B as input</a:t>
            </a:r>
            <a:endParaRPr/>
          </a:p>
          <a:p>
            <a:pPr marL="742950" marR="0" lvl="1" indent="-121284" algn="l" rtl="0">
              <a:lnSpc>
                <a:spcPct val="90000"/>
              </a:lnSpc>
              <a:spcBef>
                <a:spcPts val="518"/>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DDRC = 0b01010101;</a:t>
            </a:r>
            <a:endParaRPr/>
          </a:p>
          <a:p>
            <a:pPr marL="742950" marR="0" lvl="1" indent="-285750" algn="l" rtl="0">
              <a:lnSpc>
                <a:spcPct val="90000"/>
              </a:lnSpc>
              <a:spcBef>
                <a:spcPts val="518"/>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a:t>
            </a:r>
            <a:endParaRPr/>
          </a:p>
          <a:p>
            <a:pPr marL="742950" marR="0" lvl="1" indent="-285750" algn="l" rtl="0">
              <a:lnSpc>
                <a:spcPct val="90000"/>
              </a:lnSpc>
              <a:spcBef>
                <a:spcPts val="518"/>
              </a:spcBef>
              <a:spcAft>
                <a:spcPts val="0"/>
              </a:spcAft>
              <a:buClr>
                <a:schemeClr val="dk1"/>
              </a:buClr>
              <a:buFont typeface="Arial"/>
              <a:buNone/>
            </a:pPr>
            <a:r>
              <a:rPr lang="en-US" sz="2590" b="0" i="0" u="none" strike="noStrike" cap="none">
                <a:solidFill>
                  <a:schemeClr val="dk1"/>
                </a:solidFill>
                <a:latin typeface="Calibri"/>
                <a:ea typeface="Calibri"/>
                <a:cs typeface="Calibri"/>
                <a:sym typeface="Calibri"/>
              </a:rPr>
              <a:t/>
            </a:r>
            <a:br>
              <a:rPr lang="en-US" sz="2590" b="0" i="0" u="none" strike="noStrike" cap="none">
                <a:solidFill>
                  <a:schemeClr val="dk1"/>
                </a:solidFill>
                <a:latin typeface="Calibri"/>
                <a:ea typeface="Calibri"/>
                <a:cs typeface="Calibri"/>
                <a:sym typeface="Calibri"/>
              </a:rPr>
            </a:br>
            <a:endParaRPr sz="259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Input</a:t>
            </a:r>
            <a:endParaRPr sz="4400" b="0" i="0" u="none" strike="noStrike" cap="none">
              <a:solidFill>
                <a:srgbClr val="E36C09"/>
              </a:solidFill>
              <a:latin typeface="Calibri"/>
              <a:ea typeface="Calibri"/>
              <a:cs typeface="Calibri"/>
              <a:sym typeface="Calibri"/>
            </a:endParaRPr>
          </a:p>
        </p:txBody>
      </p:sp>
      <p:sp>
        <p:nvSpPr>
          <p:cNvPr id="137" name="Google Shape;13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You have to read the </a:t>
            </a:r>
            <a:r>
              <a:rPr lang="en-US" sz="3200" b="0" i="0" u="none" strike="noStrike" cap="none" dirty="0" err="1">
                <a:solidFill>
                  <a:schemeClr val="dk1"/>
                </a:solidFill>
                <a:latin typeface="Calibri"/>
                <a:ea typeface="Calibri"/>
                <a:cs typeface="Calibri"/>
                <a:sym typeface="Calibri"/>
              </a:rPr>
              <a:t>PINx</a:t>
            </a:r>
            <a:r>
              <a:rPr lang="en-US" sz="3200" b="0" i="0" u="none" strike="noStrike" cap="none" dirty="0">
                <a:solidFill>
                  <a:schemeClr val="dk1"/>
                </a:solidFill>
                <a:latin typeface="Calibri"/>
                <a:ea typeface="Calibri"/>
                <a:cs typeface="Calibri"/>
                <a:sym typeface="Calibri"/>
              </a:rPr>
              <a:t> register</a:t>
            </a:r>
            <a:endParaRPr/>
          </a:p>
          <a:p>
            <a:pPr marL="342900" marR="0" lvl="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r>
              <a:rPr lang="en-US" sz="3200" b="0" i="0" u="none" strike="noStrike" cap="none" dirty="0">
                <a:solidFill>
                  <a:schemeClr val="dk1"/>
                </a:solidFill>
                <a:latin typeface="Calibri"/>
                <a:ea typeface="Calibri"/>
                <a:cs typeface="Calibri"/>
                <a:sym typeface="Calibri"/>
              </a:rPr>
              <a:t>	unsigned char </a:t>
            </a:r>
            <a:r>
              <a:rPr lang="en-US" sz="3200" b="0" i="0" u="none" strike="noStrike" cap="none" dirty="0" err="1">
                <a:solidFill>
                  <a:schemeClr val="dk1"/>
                </a:solidFill>
                <a:latin typeface="Calibri"/>
                <a:ea typeface="Calibri"/>
                <a:cs typeface="Calibri"/>
                <a:sym typeface="Calibri"/>
              </a:rPr>
              <a:t>ch</a:t>
            </a:r>
            <a:r>
              <a:rPr lang="en-US" sz="3200" b="0" i="0" u="none" strike="noStrike" cap="none" dirty="0">
                <a:solidFill>
                  <a:schemeClr val="dk1"/>
                </a:solidFill>
                <a:latin typeface="Calibri"/>
                <a:ea typeface="Calibri"/>
                <a:cs typeface="Calibri"/>
                <a:sym typeface="Calibri"/>
              </a:rPr>
              <a:t>;</a:t>
            </a:r>
            <a:br>
              <a:rPr lang="en-US" sz="3200" b="0" i="0" u="none" strike="noStrike" cap="none" dirty="0">
                <a:solidFill>
                  <a:schemeClr val="dk1"/>
                </a:solidFill>
                <a:latin typeface="Calibri"/>
                <a:ea typeface="Calibri"/>
                <a:cs typeface="Calibri"/>
                <a:sym typeface="Calibri"/>
              </a:rPr>
            </a:br>
            <a:r>
              <a:rPr lang="en-US" sz="3200" b="0" i="0" u="none" strike="noStrike" cap="none" dirty="0" err="1">
                <a:solidFill>
                  <a:schemeClr val="dk1"/>
                </a:solidFill>
                <a:latin typeface="Calibri"/>
                <a:ea typeface="Calibri"/>
                <a:cs typeface="Calibri"/>
                <a:sym typeface="Calibri"/>
              </a:rPr>
              <a:t>ch</a:t>
            </a:r>
            <a:r>
              <a:rPr lang="en-US" sz="3200" b="0" i="0" u="none" strike="noStrike" cap="none" dirty="0">
                <a:solidFill>
                  <a:schemeClr val="dk1"/>
                </a:solidFill>
                <a:latin typeface="Calibri"/>
                <a:ea typeface="Calibri"/>
                <a:cs typeface="Calibri"/>
                <a:sym typeface="Calibri"/>
              </a:rPr>
              <a:t> = PINA;</a:t>
            </a:r>
            <a:br>
              <a:rPr lang="en-US" sz="3200" b="0" i="0" u="none" strike="noStrike" cap="none" dirty="0">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rgbClr val="76923C"/>
              </a:buClr>
              <a:buSzPts val="3200"/>
              <a:buFont typeface="Arial"/>
              <a:buChar char="•"/>
            </a:pPr>
            <a:r>
              <a:rPr lang="en-US" sz="3200" b="1" i="0" u="none" strike="noStrike" cap="none" dirty="0">
                <a:solidFill>
                  <a:srgbClr val="76923C"/>
                </a:solidFill>
                <a:latin typeface="Calibri"/>
                <a:ea typeface="Calibri"/>
                <a:cs typeface="Calibri"/>
                <a:sym typeface="Calibri"/>
              </a:rPr>
              <a:t>What to do if only some of the pins are configured as input </a:t>
            </a:r>
            <a:r>
              <a:rPr lang="en-US" sz="3200" b="1" i="0" u="none" strike="noStrike" cap="none" dirty="0" smtClean="0">
                <a:solidFill>
                  <a:srgbClr val="76923C"/>
                </a:solidFill>
                <a:latin typeface="Calibri"/>
                <a:ea typeface="Calibri"/>
                <a:cs typeface="Calibri"/>
                <a:sym typeface="Calibri"/>
              </a:rPr>
              <a:t>?</a:t>
            </a:r>
            <a:r>
              <a:rPr lang="en-US" sz="3200" b="0" i="0" u="none" strike="noStrike" cap="none" dirty="0">
                <a:solidFill>
                  <a:schemeClr val="dk1"/>
                </a:solidFill>
                <a:latin typeface="Calibri"/>
                <a:ea typeface="Calibri"/>
                <a:cs typeface="Calibri"/>
                <a:sym typeface="Calibri"/>
              </a:rPr>
              <a:t/>
            </a:r>
            <a:br>
              <a:rPr lang="en-US" sz="3200" b="0" i="0" u="none" strike="noStrike" cap="none" dirty="0">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Output</a:t>
            </a:r>
            <a:endParaRPr sz="4400" b="0" i="0" u="none" strike="noStrike" cap="none">
              <a:solidFill>
                <a:srgbClr val="E36C09"/>
              </a:solidFill>
              <a:latin typeface="Calibri"/>
              <a:ea typeface="Calibri"/>
              <a:cs typeface="Calibri"/>
              <a:sym typeface="Calibri"/>
            </a:endParaRPr>
          </a:p>
        </p:txBody>
      </p:sp>
      <p:sp>
        <p:nvSpPr>
          <p:cNvPr id="143" name="Google Shape;14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You have to use the </a:t>
            </a:r>
            <a:r>
              <a:rPr lang="en-US" sz="3200" b="0" i="0" u="none" strike="noStrike" cap="none" dirty="0" err="1">
                <a:solidFill>
                  <a:schemeClr val="dk1"/>
                </a:solidFill>
                <a:latin typeface="Calibri"/>
                <a:ea typeface="Calibri"/>
                <a:cs typeface="Calibri"/>
                <a:sym typeface="Calibri"/>
              </a:rPr>
              <a:t>PORTx</a:t>
            </a:r>
            <a:r>
              <a:rPr lang="en-US" sz="3200" b="0" i="0" u="none" strike="noStrike" cap="none" dirty="0">
                <a:solidFill>
                  <a:schemeClr val="dk1"/>
                </a:solidFill>
                <a:latin typeface="Calibri"/>
                <a:ea typeface="Calibri"/>
                <a:cs typeface="Calibri"/>
                <a:sym typeface="Calibri"/>
              </a:rPr>
              <a:t> register</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r>
              <a:rPr lang="en-US" sz="3200" b="0" i="0" u="none" strike="noStrike" cap="none" dirty="0">
                <a:solidFill>
                  <a:schemeClr val="dk1"/>
                </a:solidFill>
                <a:latin typeface="Calibri"/>
                <a:ea typeface="Calibri"/>
                <a:cs typeface="Calibri"/>
                <a:sym typeface="Calibri"/>
              </a:rPr>
              <a:t>	PORTB = 0b11111111;</a:t>
            </a:r>
            <a:endParaRPr/>
          </a:p>
          <a:p>
            <a:pPr marL="342900" marR="0" lvl="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rgbClr val="76923C"/>
              </a:buClr>
              <a:buSzPts val="3200"/>
              <a:buFont typeface="Arial"/>
              <a:buChar char="•"/>
            </a:pPr>
            <a:r>
              <a:rPr lang="en-US" sz="3200" b="1" i="0" u="none" strike="noStrike" cap="none" dirty="0">
                <a:solidFill>
                  <a:srgbClr val="76923C"/>
                </a:solidFill>
                <a:latin typeface="Calibri"/>
                <a:ea typeface="Calibri"/>
                <a:cs typeface="Calibri"/>
                <a:sym typeface="Calibri"/>
              </a:rPr>
              <a:t>What to do if only some of the pins are configured as output </a:t>
            </a:r>
            <a:r>
              <a:rPr lang="en-US" sz="3200" b="1" i="0" u="none" strike="noStrike" cap="none" dirty="0" smtClean="0">
                <a:solidFill>
                  <a:srgbClr val="76923C"/>
                </a:solidFill>
                <a:latin typeface="Calibri"/>
                <a:ea typeface="Calibri"/>
                <a:cs typeface="Calibri"/>
                <a:sym typeface="Calibri"/>
              </a:rPr>
              <a:t>?</a:t>
            </a:r>
            <a:r>
              <a:rPr lang="en-US" sz="3200" b="0" i="0" u="none" strike="noStrike" cap="none" dirty="0">
                <a:solidFill>
                  <a:schemeClr val="dk1"/>
                </a:solidFill>
                <a:latin typeface="Calibri"/>
                <a:ea typeface="Calibri"/>
                <a:cs typeface="Calibri"/>
                <a:sym typeface="Calibri"/>
              </a:rPr>
              <a:t/>
            </a:r>
            <a:br>
              <a:rPr lang="en-US" sz="3200" b="0" i="0" u="none" strike="noStrike" cap="none" dirty="0">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529497</TotalTime>
  <Words>861</Words>
  <Application>Microsoft Office PowerPoint</Application>
  <PresentationFormat>On-screen Show (4:3)</PresentationFormat>
  <Paragraphs>266</Paragraphs>
  <Slides>36</Slides>
  <Notes>34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Microcontrollers: BASIC I/O in ATmega32/16</vt:lpstr>
      <vt:lpstr>ATmega32</vt:lpstr>
      <vt:lpstr>Ports for I/O</vt:lpstr>
      <vt:lpstr>I/O Ports of ATmega32</vt:lpstr>
      <vt:lpstr>Port Operation Registers</vt:lpstr>
      <vt:lpstr>Configuration</vt:lpstr>
      <vt:lpstr>C Code Example</vt:lpstr>
      <vt:lpstr>Input</vt:lpstr>
      <vt:lpstr>Output</vt:lpstr>
      <vt:lpstr>Write a simple program to set the port B to 0xFF</vt:lpstr>
      <vt:lpstr>C Code</vt:lpstr>
      <vt:lpstr>Write a simple program to blink a LED on port B pin 0</vt:lpstr>
      <vt:lpstr>C Code</vt:lpstr>
      <vt:lpstr>Write a simple program to animate 8 LEDs connected to PORT B </vt:lpstr>
      <vt:lpstr>C Code</vt:lpstr>
      <vt:lpstr>Accurately Generating Delay</vt:lpstr>
      <vt:lpstr>Simple Input</vt:lpstr>
      <vt:lpstr>C Code</vt:lpstr>
      <vt:lpstr>Simple Counter</vt:lpstr>
      <vt:lpstr>C Code</vt:lpstr>
      <vt:lpstr>C Code</vt:lpstr>
      <vt:lpstr>C Code</vt:lpstr>
      <vt:lpstr>Write a program to read a byte from PORT A and write it to PORT B</vt:lpstr>
      <vt:lpstr>If input (taken from PORTC) is less than 100, send it to PORTB, otherwise, send it to PORTD  </vt:lpstr>
      <vt:lpstr>Write a program to read a byte from PORT A and write its upper nibble to PORT B (lower nibble) and lower nibble to PORT C (upper nibble)</vt:lpstr>
      <vt:lpstr>Discussions on push buttons</vt:lpstr>
      <vt:lpstr>Discussions on push buttons</vt:lpstr>
      <vt:lpstr>Pull Up Resistors</vt:lpstr>
      <vt:lpstr>A deeper look</vt:lpstr>
      <vt:lpstr>A deeper look</vt:lpstr>
      <vt:lpstr>A deeper look</vt:lpstr>
      <vt:lpstr>A deeper look</vt:lpstr>
      <vt:lpstr>Pull Down Resistor</vt:lpstr>
      <vt:lpstr>ATmega 32 has internal pull up resistors!</vt:lpstr>
      <vt:lpstr>General Discussion</vt:lpstr>
      <vt:lpstr>Resources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Bioinformatics</dc:title>
  <dc:creator/>
  <cp:lastModifiedBy>samsung lab</cp:lastModifiedBy>
  <cp:revision>366</cp:revision>
  <dcterms:created xsi:type="dcterms:W3CDTF">2006-08-16T00:00:00Z</dcterms:created>
  <dcterms:modified xsi:type="dcterms:W3CDTF">2021-03-27T05:49:39Z</dcterms:modified>
</cp:coreProperties>
</file>