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17d65d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f17d65d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f17d65d6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1f17d65d6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17d65d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f17d65d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f6d62b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f6d62b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1ef6d62b4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f05bd17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f05bd17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f05bd17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085449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085449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1f085449c4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05bd17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05bd17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1f05bd17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085449c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085449c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1f085449c4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085449c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085449c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1f085449c4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085449c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085449c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1f085449c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engr.oregonstate.edu/~traylor/ece473/lectures/interrupts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vrfreaks.net/forum/nested-interrupts-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Microcontrollers:</a:t>
            </a:r>
            <a:br>
              <a:rPr lang="en-US" dirty="0" smtClean="0"/>
            </a:br>
            <a:r>
              <a:rPr lang="en-US" dirty="0" smtClean="0"/>
              <a:t>Interrupts in ATmega32/16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CSE 315</a:t>
            </a:r>
          </a:p>
          <a:p>
            <a:r>
              <a:rPr lang="en-US" sz="2800" dirty="0" smtClean="0"/>
              <a:t>Microprocessors, Microcontrollers, and Embedded Systems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/>
          <p:nvPr/>
        </p:nvSpPr>
        <p:spPr>
          <a:xfrm>
            <a:off x="3079425" y="3035075"/>
            <a:ext cx="5837700" cy="373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30" y="-2476"/>
                </a:moveTo>
                <a:lnTo>
                  <a:pt x="-3672" y="-23024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Address</a:t>
            </a: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fixed memory location for a given interrupt handler.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E.g., in response to interrupt INT0, CPU runs instruction at $002.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the instruction is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JMP address (address of ISR)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6096000" y="2971800"/>
            <a:ext cx="3048000" cy="2362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990" y="58687"/>
                </a:moveTo>
                <a:lnTo>
                  <a:pt x="-45638" y="10632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names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 used with ISR</a:t>
            </a: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/>
          <p:nvPr/>
        </p:nvSpPr>
        <p:spPr>
          <a:xfrm>
            <a:off x="1828800" y="4191000"/>
            <a:ext cx="2971800" cy="1905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8849" y="59224"/>
                </a:moveTo>
                <a:lnTo>
                  <a:pt x="155068" y="35311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 sz="3600" b="0" i="0" u="none" strike="noStrike" cap="none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Steps to program an interrupt in C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header file &lt;avr\interrupt.h&gt;.</a:t>
            </a:r>
            <a:endParaRPr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 macro ISR() to declare the interrupt handler and update IVT.</a:t>
            </a:r>
            <a:endParaRPr/>
          </a:p>
          <a:p>
            <a:pPr marL="51435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Configure details about the interrupt by setting relevant registers.</a:t>
            </a:r>
            <a:endParaRPr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specific interrupt.</a:t>
            </a:r>
            <a:endParaRPr/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the interrupt subsystem globally using sei().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990600" y="2819400"/>
            <a:ext cx="7696200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ISR(</a:t>
            </a:r>
            <a:r>
              <a:rPr lang="en-US" sz="3200" b="0" i="0" u="none" strike="noStrike" cap="none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interrupt vector name</a:t>
            </a:r>
            <a:r>
              <a:rPr lang="en-US" sz="3200" b="0" i="0" u="none" strike="noStrike" cap="none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//to do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ISR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handle external interrupt 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838200" y="2828836"/>
            <a:ext cx="73914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ISR(</a:t>
            </a:r>
            <a:r>
              <a:rPr lang="en-US" sz="40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INT1_vect)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//to do logic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24406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External Interrupts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724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external </a:t>
            </a:r>
            <a:b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0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1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29" descr="D:\Google Drive\TAKEN COURSE MATERIAL\CSE 315\ATmega8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1219200"/>
            <a:ext cx="4800600" cy="514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4267200" y="4876800"/>
            <a:ext cx="1828800" cy="685800"/>
          </a:xfrm>
          <a:prstGeom prst="rect">
            <a:avLst/>
          </a:prstGeom>
          <a:noFill/>
          <a:ln w="635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810000" y="2209800"/>
            <a:ext cx="2209800" cy="381000"/>
          </a:xfrm>
          <a:prstGeom prst="rect">
            <a:avLst/>
          </a:prstGeom>
          <a:noFill/>
          <a:ln w="63500" cap="flat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External Interrupts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steps in using external interrupts.</a:t>
            </a:r>
            <a:endParaRPr/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/>
              <a:t>Specifying what types of event will trigger the interrupt (Step 3)</a:t>
            </a:r>
            <a:endParaRPr sz="3200"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Enabling the interrupt (Step </a:t>
            </a:r>
            <a:r>
              <a:rPr lang="en-US" sz="3200"/>
              <a:t>4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45720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registers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Control Register (For INT0 and INT 1)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Control and Status Register (For INT2)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9725"/>
            <a:ext cx="9220200" cy="4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93978"/>
            <a:ext cx="8229600" cy="31384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</a:t>
            </a:r>
            <a:r>
              <a:rPr lang="en-US" sz="4400" b="0" i="0" u="none" strike="noStrike" cap="none" dirty="0" err="1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4400" b="0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Specifying Events that Trigger Interrupt (Step </a:t>
            </a:r>
            <a:r>
              <a:rPr lang="en-US"/>
              <a:t>3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1524000"/>
            <a:ext cx="9220200" cy="46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/>
          <p:nvPr/>
        </p:nvSpPr>
        <p:spPr>
          <a:xfrm>
            <a:off x="3657600" y="4343400"/>
            <a:ext cx="5486400" cy="251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58430" y="-2476"/>
                </a:moveTo>
                <a:lnTo>
                  <a:pt x="9892" y="-32663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specify that INT1 is triggered on any change in pin D.3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2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2800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ISC10);</a:t>
            </a:r>
            <a:endParaRPr sz="2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Enabling the interrupt (Step </a:t>
            </a:r>
            <a:r>
              <a:rPr lang="en-US"/>
              <a:t>4</a:t>
            </a: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GICR (General Interrupt</a:t>
            </a:r>
            <a:r>
              <a:rPr lang="en-US"/>
              <a:t>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Register) register is used to enable external interrupts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enable Interrupt 1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A000A0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GICR</a:t>
            </a:r>
            <a:r>
              <a:rPr lang="en-US" sz="2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280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INT1);</a:t>
            </a:r>
            <a:r>
              <a:rPr lang="en-US" sz="280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8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 is defined in </a:t>
            </a:r>
            <a:r>
              <a:rPr lang="en-US" sz="3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io.h</a:t>
            </a:r>
            <a:endParaRPr sz="32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rgbClr val="8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4495800"/>
            <a:ext cx="8270523" cy="1557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533400" y="289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Font typeface="Calibri"/>
              <a:buNone/>
            </a:pPr>
            <a:r>
              <a:rPr lang="en-US" sz="3959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TOGGLE THE CONTENT OF PORT B</a:t>
            </a:r>
            <a:r>
              <a:rPr lang="en-US" sz="3959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, WHENEVER A CERTAIN SENSOR CONNECTED TO YOUR SYSTEM GOES TO </a:t>
            </a:r>
            <a:r>
              <a:rPr lang="en-US" sz="3959" b="0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LOW STATE</a:t>
            </a:r>
            <a:endParaRPr sz="3959" b="0" i="0" u="none" strike="noStrike" cap="none">
              <a:solidFill>
                <a:srgbClr val="2440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 Code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&lt;avr/io.h&gt;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&lt;avr/interrupt.h&gt; 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//STEP1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60" b="0" i="0" u="none" strike="noStrike" cap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ISR(INT1_vect)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//STEP2</a:t>
            </a:r>
            <a:endParaRPr sz="1760" b="0" i="0" u="none" strike="noStrike" cap="non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800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PORTB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~</a:t>
            </a: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PORTB;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60" b="0" i="0" u="none" strike="noStrike" cap="none">
                <a:solidFill>
                  <a:srgbClr val="880000"/>
                </a:solidFill>
                <a:latin typeface="Consolas"/>
                <a:ea typeface="Consolas"/>
                <a:cs typeface="Consolas"/>
                <a:sym typeface="Consolas"/>
              </a:rPr>
              <a:t>main(</a:t>
            </a: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DDRB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0xFF;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PORTB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0b01010101;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GICR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(1&lt;&lt;</a:t>
            </a: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INT1);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//STEP3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MCUCR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MCUCR</a:t>
            </a: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&amp; 0b11110011;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//STEP4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A000A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A000A0"/>
                </a:solidFill>
                <a:latin typeface="Consolas"/>
                <a:ea typeface="Consolas"/>
                <a:cs typeface="Consolas"/>
                <a:sym typeface="Consolas"/>
              </a:rPr>
              <a:t>	sei();</a:t>
            </a:r>
            <a:r>
              <a:rPr lang="en-US" sz="1760" b="0" i="0" u="none" strike="noStrike" cap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//STEP5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while(1);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76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Disabling global interrupt</a:t>
            </a:r>
            <a:endParaRPr/>
          </a:p>
        </p:txBody>
      </p:sp>
      <p:sp>
        <p:nvSpPr>
          <p:cNvPr id="303" name="Google Shape;30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>
              <a:spcBef>
                <a:spcPts val="640"/>
              </a:spcBef>
              <a:buSzPts val="3200"/>
            </a:pPr>
            <a:r>
              <a:rPr lang="en-US" sz="2800" dirty="0" smtClean="0"/>
              <a:t>Typically interrupts are turned off while </a:t>
            </a:r>
            <a:r>
              <a:rPr lang="en-US" sz="2800" dirty="0"/>
              <a:t>doing a task that should not be </a:t>
            </a:r>
            <a:r>
              <a:rPr lang="en-US" sz="2800" dirty="0" smtClean="0"/>
              <a:t>interrupted</a:t>
            </a:r>
          </a:p>
          <a:p>
            <a:pPr marL="457200" lvl="0" indent="-431800">
              <a:spcBef>
                <a:spcPts val="640"/>
              </a:spcBef>
              <a:buSzPts val="3200"/>
              <a:buNone/>
            </a:pPr>
            <a:endParaRPr sz="2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/>
              <a:t>One </a:t>
            </a:r>
            <a:r>
              <a:rPr lang="en-US" sz="2800" dirty="0"/>
              <a:t>example </a:t>
            </a:r>
            <a:r>
              <a:rPr lang="en-US" sz="2800" dirty="0" smtClean="0"/>
              <a:t>is </a:t>
            </a:r>
            <a:r>
              <a:rPr lang="en-US" sz="2800" dirty="0"/>
              <a:t>reading/writing 16-bit values like </a:t>
            </a:r>
            <a:r>
              <a:rPr lang="en-US" sz="2800" dirty="0" smtClean="0"/>
              <a:t>TCNT1 </a:t>
            </a:r>
          </a:p>
          <a:p>
            <a:pPr marL="857250" lvl="1" indent="-431800">
              <a:spcBef>
                <a:spcPts val="0"/>
              </a:spcBef>
              <a:buSzPts val="3200"/>
            </a:pPr>
            <a:r>
              <a:rPr lang="en-US" sz="2400" dirty="0" smtClean="0"/>
              <a:t>Details </a:t>
            </a:r>
            <a:r>
              <a:rPr lang="en-US" sz="2400" dirty="0"/>
              <a:t>will be discussed when we study </a:t>
            </a:r>
            <a:r>
              <a:rPr lang="en-US" sz="2400" dirty="0" smtClean="0"/>
              <a:t>Timers</a:t>
            </a:r>
            <a:endParaRPr lang="en-US" sz="1600" dirty="0" smtClean="0"/>
          </a:p>
          <a:p>
            <a:pPr marL="857250" lvl="1" indent="-431800">
              <a:spcBef>
                <a:spcPts val="0"/>
              </a:spcBef>
              <a:buSzPts val="3200"/>
              <a:buNone/>
            </a:pP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The </a:t>
            </a:r>
            <a:r>
              <a:rPr lang="en-US" sz="2800" i="1" dirty="0" err="1"/>
              <a:t>cli</a:t>
            </a:r>
            <a:r>
              <a:rPr lang="en-US" sz="2800" i="1" dirty="0"/>
              <a:t>() </a:t>
            </a:r>
            <a:r>
              <a:rPr lang="en-US" sz="2800" dirty="0"/>
              <a:t>macro is used to disable all interrupts by clearing the global interrupt mask.</a:t>
            </a:r>
            <a:endParaRPr sz="2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 Interrupts</a:t>
            </a:r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The global interrupt is disabled by hardware when an interrupt has occurred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400" dirty="0"/>
              <a:t>so by default nested interrupt is disabled in ATmega32 </a:t>
            </a:r>
            <a:endParaRPr lang="en-US" sz="2400" dirty="0" smtClean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Global interrupt is  set again by the RETI instruction to enable subsequent </a:t>
            </a:r>
            <a:r>
              <a:rPr lang="en-US" sz="2800" dirty="0" smtClean="0"/>
              <a:t>interrupts</a:t>
            </a:r>
          </a:p>
          <a:p>
            <a:pPr marL="857250" lvl="1" indent="-431800">
              <a:spcBef>
                <a:spcPts val="0"/>
              </a:spcBef>
              <a:buSzPts val="3200"/>
            </a:pPr>
            <a:r>
              <a:rPr lang="en-US" sz="2400" dirty="0" smtClean="0"/>
              <a:t>This </a:t>
            </a:r>
            <a:r>
              <a:rPr lang="en-US" sz="2400" dirty="0"/>
              <a:t>is  done automatically by the </a:t>
            </a:r>
            <a:r>
              <a:rPr lang="en-US" sz="2400" dirty="0" smtClean="0"/>
              <a:t>compiler</a:t>
            </a:r>
          </a:p>
          <a:p>
            <a:pPr marL="857250" lvl="1" indent="-431800">
              <a:spcBef>
                <a:spcPts val="0"/>
              </a:spcBef>
              <a:buSzPts val="3200"/>
              <a:buNone/>
            </a:pPr>
            <a:endParaRPr sz="24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However to enable nested interrupts it can be enabled manually with the </a:t>
            </a:r>
            <a:r>
              <a:rPr lang="en-US" sz="2800" dirty="0" err="1"/>
              <a:t>sei</a:t>
            </a:r>
            <a:r>
              <a:rPr lang="en-US" sz="2800" dirty="0"/>
              <a:t>() in the </a:t>
            </a:r>
            <a:r>
              <a:rPr lang="en-US" sz="2800" dirty="0" smtClean="0"/>
              <a:t>ISR</a:t>
            </a:r>
            <a:endParaRPr sz="2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12" name="Google Shape;312;p3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ISR Usage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/>
              <a:t>Understand </a:t>
            </a:r>
            <a:r>
              <a:rPr lang="en-US" sz="2800" dirty="0"/>
              <a:t>how often the interrupt occurs</a:t>
            </a:r>
            <a:endParaRPr sz="2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/>
              <a:t>Understand </a:t>
            </a:r>
            <a:r>
              <a:rPr lang="en-US" sz="2800" dirty="0"/>
              <a:t>how much time it takes to service each interrupt</a:t>
            </a:r>
            <a:endParaRPr sz="2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 smtClean="0"/>
              <a:t>Make </a:t>
            </a:r>
            <a:r>
              <a:rPr lang="en-US" sz="2800" dirty="0"/>
              <a:t>sure there is enough time to service all interrupts </a:t>
            </a:r>
            <a:r>
              <a:rPr lang="en-US" sz="2800" dirty="0" smtClean="0"/>
              <a:t>while getting </a:t>
            </a:r>
            <a:r>
              <a:rPr lang="en-US" sz="2800" dirty="0"/>
              <a:t>work done in the main loop</a:t>
            </a:r>
            <a:endParaRPr sz="2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Keep ISRs Short and Simple.  (short = short time, not short code length)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sz="2400" dirty="0"/>
              <a:t>Do only what has to be done. Long ISRs may preclude others from being run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27" name="Google Shape;327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As ISRs are not called from main or any other function, it can not take argument or return any </a:t>
            </a:r>
            <a:r>
              <a:rPr lang="en-US" sz="2800" dirty="0" smtClean="0"/>
              <a:t>values</a:t>
            </a:r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endParaRPr sz="2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We have to use global </a:t>
            </a:r>
            <a:r>
              <a:rPr lang="en-US" sz="2800" dirty="0" smtClean="0"/>
              <a:t>variables</a:t>
            </a: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sz="28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We must use volatile to declare such variables</a:t>
            </a:r>
            <a:endParaRPr sz="280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/>
              <a:t>why </a:t>
            </a:r>
            <a:r>
              <a:rPr lang="en-US" dirty="0" smtClean="0"/>
              <a:t>?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35" name="Google Shape;335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Compilers can optimize away some variables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It does so when it sees that the variable cannot be changed within the scope of the code it is looking at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 smtClean="0"/>
              <a:t>Variables </a:t>
            </a:r>
            <a:r>
              <a:rPr lang="en-US" dirty="0"/>
              <a:t>changed by the ISR are outside the scope of main()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 dirty="0" smtClean="0"/>
              <a:t>So, </a:t>
            </a:r>
            <a:r>
              <a:rPr lang="en-US" dirty="0"/>
              <a:t>they get optimized away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volatile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volatile uint8_t tick; //keep tick out of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regs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!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ISR(TIMER1_OVF_vect){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tick++; //increment my tick count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while(tick == 0x00)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	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bla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bla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dirty="0" err="1">
                <a:latin typeface="Consolas"/>
                <a:ea typeface="Consolas"/>
                <a:cs typeface="Consolas"/>
                <a:sym typeface="Consolas"/>
              </a:rPr>
              <a:t>bla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  more </a:t>
            </a:r>
            <a:r>
              <a:rPr lang="en-US" sz="1400" dirty="0" err="1" smtClean="0">
                <a:latin typeface="Consolas"/>
                <a:ea typeface="Consolas"/>
                <a:cs typeface="Consolas"/>
                <a:sym typeface="Consolas"/>
              </a:rPr>
              <a:t>bla</a:t>
            </a:r>
            <a:r>
              <a:rPr lang="en-US" sz="1400" dirty="0" smtClean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smtClean="0">
                <a:latin typeface="Consolas"/>
                <a:ea typeface="Consolas"/>
                <a:cs typeface="Consolas"/>
                <a:sym typeface="Consolas"/>
              </a:rPr>
              <a:t>bla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29</a:t>
            </a:fld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5237500" y="3375275"/>
            <a:ext cx="3220800" cy="1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36C09"/>
                </a:solidFill>
              </a:rPr>
              <a:t>Without volatile </a:t>
            </a:r>
            <a:r>
              <a:rPr lang="en-US" sz="1800" dirty="0" err="1">
                <a:solidFill>
                  <a:srgbClr val="E36C09"/>
                </a:solidFill>
              </a:rPr>
              <a:t>volatile</a:t>
            </a:r>
            <a:r>
              <a:rPr lang="en-US" sz="1800" dirty="0">
                <a:solidFill>
                  <a:srgbClr val="E36C09"/>
                </a:solidFill>
              </a:rPr>
              <a:t> modifier, </a:t>
            </a:r>
            <a:r>
              <a:rPr lang="en-US" dirty="0" smtClean="0">
                <a:solidFill>
                  <a:srgbClr val="E36C09"/>
                </a:solidFill>
              </a:rPr>
              <a:t>o</a:t>
            </a:r>
            <a:r>
              <a:rPr lang="en-US" sz="1800" dirty="0" smtClean="0">
                <a:solidFill>
                  <a:srgbClr val="E36C09"/>
                </a:solidFill>
              </a:rPr>
              <a:t>ptimization may remove </a:t>
            </a:r>
            <a:r>
              <a:rPr lang="en-US" sz="1800" dirty="0">
                <a:solidFill>
                  <a:srgbClr val="E36C09"/>
                </a:solidFill>
              </a:rPr>
              <a:t>tick because nothing in while loop can ever change tick</a:t>
            </a:r>
            <a:endParaRPr sz="1800">
              <a:solidFill>
                <a:srgbClr val="E36C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</a:t>
            </a:r>
            <a:r>
              <a:rPr lang="en-US" sz="4400" b="0" i="0" u="none" strike="noStrike" cap="none" dirty="0" err="1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4400" b="0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polling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CPU must continually check the device’s status.</a:t>
            </a:r>
            <a:endParaRPr/>
          </a:p>
          <a:p>
            <a:pPr marL="342900" marR="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interrupt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will send an interrupt signal when needed.</a:t>
            </a:r>
            <a:endParaRPr/>
          </a:p>
          <a:p>
            <a:pPr marL="742950" marR="0" lvl="1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response, the CPU will perform an interrupt service routine, and then resume its normal execution.</a:t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</a:t>
            </a:r>
            <a:endParaRPr/>
          </a:p>
        </p:txBody>
      </p:sp>
      <p:sp>
        <p:nvSpPr>
          <p:cNvPr id="352" name="Google Shape;352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ATMega Datasheet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http://web.engr.oregonstate.edu/~traylor/ece473/lectures/interrupts.pdf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http://www.avrfreaks.net/forum/nested-interrupts-2</a:t>
            </a:r>
            <a:endParaRPr/>
          </a:p>
        </p:txBody>
      </p:sp>
      <p:sp>
        <p:nvSpPr>
          <p:cNvPr id="353" name="Google Shape;353;p43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Interrupts </a:t>
            </a:r>
            <a:r>
              <a:rPr lang="en-US" sz="4400" b="0" i="0" u="none" strike="noStrike" cap="none" dirty="0" err="1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US" sz="4400" b="0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0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Polling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several devices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Interrupt execution sequence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2218433" y="1371600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device issues an interrupt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218433" y="2010668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finishes the current instruction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218433" y="2649736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acknowledges the interrupt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218433" y="3288804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saves its states and PC onto stack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218433" y="3927872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loads the address of ISR onto PC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2218433" y="4566940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executes the ISR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218433" y="5206008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retrieves its states and PC from stack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2218433" y="5845076"/>
            <a:ext cx="4630933" cy="55571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35000">
                <a:schemeClr val="lt1"/>
              </a:gs>
              <a:gs pos="100000">
                <a:schemeClr val="lt1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execution resumes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interrupt subsystem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ATmega16 has total 21 interrupts</a:t>
            </a:r>
            <a:endParaRPr/>
          </a:p>
          <a:p>
            <a:pPr marL="342900" marR="0" lvl="0" indent="-3429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dirty="0" smtClean="0"/>
              <a:t>6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of interest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external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</a:t>
            </a:r>
            <a:r>
              <a:rPr lang="en-US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timer/counter 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serial port interrupts</a:t>
            </a:r>
            <a:endParaRPr/>
          </a:p>
          <a:p>
            <a:pPr marL="742950" marR="0" lvl="1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ADC interrupt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dirty="0"/>
              <a:t>1 SPI interrupt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ATmega16 interrupt subsystem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ATmega16 has total 21 interrupts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lang="en-US"/>
              <a:t>5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others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reset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analogue comparator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TWI interrupt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memory interrupts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Complete List</a:t>
            </a:r>
            <a:endParaRPr sz="4400" b="0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rPr>
              <a:t>Prepared By – Abdus Salam Azad</a:t>
            </a:r>
            <a:endParaRPr sz="1200" b="0" i="0" u="none" strike="noStrike" cap="none">
              <a:solidFill>
                <a:srgbClr val="76923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12"/>
          </p:nvPr>
        </p:nvSpPr>
        <p:spPr>
          <a:xfrm>
            <a:off x="6324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505278"/>
            <a:ext cx="7772400" cy="48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3048000" y="2590800"/>
            <a:ext cx="5867400" cy="2895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30257" y="-29818"/>
                </a:lnTo>
              </a:path>
            </a:pathLst>
          </a:custGeom>
          <a:solidFill>
            <a:schemeClr val="lt1"/>
          </a:solidFill>
          <a:ln w="762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Vector No.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interrupt with a lower ‘Vector No’ will have a higher priority.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INT0 has a higher priority then INT1 and INT2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529640</TotalTime>
  <Words>995</Words>
  <Application>Microsoft Office PowerPoint</Application>
  <PresentationFormat>On-screen Show (4:3)</PresentationFormat>
  <Paragraphs>229</Paragraphs>
  <Slides>30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Microcontrollers: Interrupts in ATmega32/16</vt:lpstr>
      <vt:lpstr>Interrupts vs Polling</vt:lpstr>
      <vt:lpstr>Interrupts vs Polling</vt:lpstr>
      <vt:lpstr>Interrupts vs Polling</vt:lpstr>
      <vt:lpstr>Interrupt execution sequence</vt:lpstr>
      <vt:lpstr>ATmega16 interrupt subsystem</vt:lpstr>
      <vt:lpstr>ATmega16 interrupt subsystem</vt:lpstr>
      <vt:lpstr>Complete List</vt:lpstr>
      <vt:lpstr>Complete List</vt:lpstr>
      <vt:lpstr>Complete List</vt:lpstr>
      <vt:lpstr>Complete List</vt:lpstr>
      <vt:lpstr>Complete List</vt:lpstr>
      <vt:lpstr>Steps to program an interrupt in C</vt:lpstr>
      <vt:lpstr>ISR</vt:lpstr>
      <vt:lpstr>ISR</vt:lpstr>
      <vt:lpstr>External Interrupts</vt:lpstr>
      <vt:lpstr>External Interrupts</vt:lpstr>
      <vt:lpstr>Specifying Events that Trigger Interrupt (Step 3)</vt:lpstr>
      <vt:lpstr>Specifying Events that Trigger Interrupt (Step 3)</vt:lpstr>
      <vt:lpstr>Specifying Events that Trigger Interrupt (Step 3)</vt:lpstr>
      <vt:lpstr>Enabling the interrupt (Step 4)</vt:lpstr>
      <vt:lpstr>TOGGLE THE CONTENT OF PORT B, WHENEVER A CERTAIN SENSOR CONNECTED TO YOUR SYSTEM GOES TO LOW STATE</vt:lpstr>
      <vt:lpstr>C Code</vt:lpstr>
      <vt:lpstr>Disabling global interrupt</vt:lpstr>
      <vt:lpstr>Nested Interrupts</vt:lpstr>
      <vt:lpstr>ISR Usage</vt:lpstr>
      <vt:lpstr>Use of volatile</vt:lpstr>
      <vt:lpstr>Use of volatile</vt:lpstr>
      <vt:lpstr>Use of volatile</vt:lpstr>
      <vt:lpstr>Resource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samsung lab</cp:lastModifiedBy>
  <cp:revision>389</cp:revision>
  <dcterms:created xsi:type="dcterms:W3CDTF">2006-08-16T00:00:00Z</dcterms:created>
  <dcterms:modified xsi:type="dcterms:W3CDTF">2021-04-03T07:36:07Z</dcterms:modified>
</cp:coreProperties>
</file>