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924" r:id="rId1"/>
  </p:sldMasterIdLst>
  <p:notesMasterIdLst>
    <p:notesMasterId r:id="rId18"/>
  </p:notesMasterIdLst>
  <p:sldIdLst>
    <p:sldId id="256" r:id="rId2"/>
    <p:sldId id="257" r:id="rId3"/>
    <p:sldId id="258" r:id="rId4"/>
    <p:sldId id="259" r:id="rId5"/>
    <p:sldId id="260" r:id="rId6"/>
    <p:sldId id="261" r:id="rId7"/>
    <p:sldId id="262" r:id="rId8"/>
    <p:sldId id="264" r:id="rId9"/>
    <p:sldId id="265" r:id="rId10"/>
    <p:sldId id="266" r:id="rId11"/>
    <p:sldId id="272" r:id="rId12"/>
    <p:sldId id="273" r:id="rId13"/>
    <p:sldId id="274" r:id="rId14"/>
    <p:sldId id="275" r:id="rId15"/>
    <p:sldId id="276" r:id="rId16"/>
    <p:sldId id="271" r:id="rId17"/>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B288D1-6B82-4549-84DF-E4EA27E80BBA}">
          <p14:sldIdLst>
            <p14:sldId id="256"/>
            <p14:sldId id="257"/>
          </p14:sldIdLst>
        </p14:section>
        <p14:section name="Untitled Section" id="{593E5B3B-1234-4FA6-843C-4284837ECC8B}">
          <p14:sldIdLst>
            <p14:sldId id="258"/>
            <p14:sldId id="259"/>
            <p14:sldId id="260"/>
            <p14:sldId id="261"/>
            <p14:sldId id="262"/>
            <p14:sldId id="264"/>
            <p14:sldId id="265"/>
            <p14:sldId id="266"/>
            <p14:sldId id="272"/>
            <p14:sldId id="273"/>
            <p14:sldId id="274"/>
            <p14:sldId id="275"/>
            <p14:sldId id="276"/>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857E65"/>
    <a:srgbClr val="CCCCFF"/>
    <a:srgbClr val="66CCFF"/>
    <a:srgbClr val="0067B4"/>
    <a:srgbClr val="003B68"/>
    <a:srgbClr val="00518E"/>
    <a:srgbClr val="FF0000"/>
    <a:srgbClr val="FF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نمط ذو سمات 2 - تميي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نمط متوسط 4 - تميي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71" autoAdjust="0"/>
    <p:restoredTop sz="92593" autoAdjust="0"/>
  </p:normalViewPr>
  <p:slideViewPr>
    <p:cSldViewPr>
      <p:cViewPr>
        <p:scale>
          <a:sx n="60" d="100"/>
          <a:sy n="60" d="100"/>
        </p:scale>
        <p:origin x="-1410"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150C82DB-226A-49E9-954E-84DF3E819730}" type="datetimeFigureOut">
              <a:rPr lang="ar-EG" smtClean="0"/>
              <a:pPr/>
              <a:t>08/08/1440</a:t>
            </a:fld>
            <a:endParaRPr lang="ar-EG"/>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808ACF1-7EAB-4346-B4B6-E08E32B87E0D}" type="slidenum">
              <a:rPr lang="ar-EG" smtClean="0"/>
              <a:pPr/>
              <a:t>‹#›</a:t>
            </a:fld>
            <a:endParaRPr lang="ar-EG"/>
          </a:p>
        </p:txBody>
      </p:sp>
    </p:spTree>
    <p:extLst>
      <p:ext uri="{BB962C8B-B14F-4D97-AF65-F5344CB8AC3E}">
        <p14:creationId xmlns:p14="http://schemas.microsoft.com/office/powerpoint/2010/main" val="149180627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2</a:t>
            </a:fld>
            <a:endParaRPr lang="ar-E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11</a:t>
            </a:fld>
            <a:endParaRPr lang="ar-E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12</a:t>
            </a:fld>
            <a:endParaRPr lang="ar-E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13</a:t>
            </a:fld>
            <a:endParaRPr lang="ar-E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14</a:t>
            </a:fld>
            <a:endParaRPr lang="ar-E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15</a:t>
            </a:fld>
            <a:endParaRPr lang="ar-E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16</a:t>
            </a:fld>
            <a:endParaRPr lang="ar-E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3</a:t>
            </a:fld>
            <a:endParaRPr lang="ar-E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4</a:t>
            </a:fld>
            <a:endParaRPr lang="ar-E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5</a:t>
            </a:fld>
            <a:endParaRPr lang="ar-E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6</a:t>
            </a:fld>
            <a:endParaRPr lang="ar-E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7</a:t>
            </a:fld>
            <a:endParaRPr lang="ar-E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8</a:t>
            </a:fld>
            <a:endParaRPr lang="ar-E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9</a:t>
            </a:fld>
            <a:endParaRPr lang="ar-E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10</a:t>
            </a:fld>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691C8C-D0ED-4A68-88B7-C8DFA4BDEB7A}" type="datetimeFigureOut">
              <a:rPr lang="en-US" smtClean="0"/>
              <a:pPr/>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91C8C-D0ED-4A68-88B7-C8DFA4BDEB7A}" type="datetimeFigureOut">
              <a:rPr lang="en-US" smtClean="0"/>
              <a:pPr/>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691C8C-D0ED-4A68-88B7-C8DFA4BDEB7A}" type="datetimeFigureOut">
              <a:rPr lang="en-US" smtClean="0"/>
              <a:pPr/>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691C8C-D0ED-4A68-88B7-C8DFA4BDEB7A}" type="datetimeFigureOut">
              <a:rPr lang="en-US" smtClean="0"/>
              <a:pPr/>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1C8C-D0ED-4A68-88B7-C8DFA4BDEB7A}" type="datetimeFigureOut">
              <a:rPr lang="en-US" smtClean="0"/>
              <a:pPr/>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8691C8C-D0ED-4A68-88B7-C8DFA4BDEB7A}" type="datetimeFigureOut">
              <a:rPr lang="en-US" smtClean="0"/>
              <a:pPr/>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F2BBB-0087-482C-8337-02679F332200}"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691C8C-D0ED-4A68-88B7-C8DFA4BDEB7A}" type="datetimeFigureOut">
              <a:rPr lang="en-US" smtClean="0"/>
              <a:pPr/>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F2BBB-0087-482C-8337-02679F332200}"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691C8C-D0ED-4A68-88B7-C8DFA4BDEB7A}" type="datetimeFigureOut">
              <a:rPr lang="en-US" smtClean="0"/>
              <a:pPr/>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91C8C-D0ED-4A68-88B7-C8DFA4BDEB7A}" type="datetimeFigureOut">
              <a:rPr lang="en-US" smtClean="0"/>
              <a:pPr/>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91C8C-D0ED-4A68-88B7-C8DFA4BDEB7A}" type="datetimeFigureOut">
              <a:rPr lang="en-US" smtClean="0"/>
              <a:pPr/>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91C8C-D0ED-4A68-88B7-C8DFA4BDEB7A}" type="datetimeFigureOut">
              <a:rPr lang="en-US" smtClean="0"/>
              <a:pPr/>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F2BBB-0087-482C-8337-02679F332200}"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160000"/>
                <a:lumMod val="160000"/>
              </a:schemeClr>
            </a:gs>
            <a:gs pos="42000">
              <a:srgbClr val="CCFFFF"/>
            </a:gs>
            <a:gs pos="69000">
              <a:schemeClr val="accent3">
                <a:lumMod val="40000"/>
                <a:lumOff val="60000"/>
              </a:schemeClr>
            </a:gs>
          </a:gsLst>
          <a:path path="circle">
            <a:fillToRect l="24000" t="44000" r="24000" b="12000"/>
          </a:path>
          <a:tileRect/>
        </a:gradFill>
        <a:effectLst/>
      </p:bgPr>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8691C8C-D0ED-4A68-88B7-C8DFA4BDEB7A}" type="datetimeFigureOut">
              <a:rPr lang="en-US" smtClean="0"/>
              <a:pPr/>
              <a:t>4/13/2019</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E6F2BBB-0087-482C-8337-02679F3322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marL="320040" indent="-320040" algn="r" defTabSz="914400" rtl="1"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286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SzRxJX1Ny0&amp;feature=youtu.b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7"/>
          <p:cNvSpPr/>
          <p:nvPr/>
        </p:nvSpPr>
        <p:spPr>
          <a:xfrm>
            <a:off x="532220" y="1628800"/>
            <a:ext cx="7848872" cy="1152128"/>
          </a:xfrm>
          <a:prstGeom prst="rect">
            <a:avLst/>
          </a:prstGeom>
          <a:effectLst/>
        </p:spPr>
        <p:txBody>
          <a:bodyPr wrap="square">
            <a:prstTxWarp prst="textPlain">
              <a:avLst>
                <a:gd name="adj" fmla="val 50235"/>
              </a:avLst>
            </a:prstTxWarp>
            <a:spAutoFit/>
          </a:bodyPr>
          <a:lstStyle/>
          <a:p>
            <a:pPr algn="ctr" rtl="1"/>
            <a:r>
              <a:rPr lang="ar-EG" sz="24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rPr>
              <a:t>فن المألوف والموشحات الليبي</a:t>
            </a:r>
            <a:endParaRPr lang="en-US" sz="24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1" name="Rounded Rectangle 10"/>
          <p:cNvSpPr/>
          <p:nvPr/>
        </p:nvSpPr>
        <p:spPr>
          <a:xfrm>
            <a:off x="2311548" y="2780928"/>
            <a:ext cx="4338655" cy="4705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r>
              <a:rPr lang="ar-AE" sz="3200" b="1" cap="all" dirty="0" smtClean="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rPr>
              <a:t>إع</a:t>
            </a:r>
            <a:r>
              <a:rPr lang="ar-EG" sz="3200" b="1" cap="all" dirty="0" smtClean="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rPr>
              <a:t>ــــــ</a:t>
            </a:r>
            <a:r>
              <a:rPr lang="ar-AE" sz="3200" b="1" cap="all" dirty="0" smtClean="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rPr>
              <a:t>داد</a:t>
            </a:r>
            <a:endParaRPr lang="en-US" sz="3200" b="1" cap="all" dirty="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3" name="Rounded Rectangle 12"/>
          <p:cNvSpPr/>
          <p:nvPr/>
        </p:nvSpPr>
        <p:spPr>
          <a:xfrm>
            <a:off x="2229513" y="3789040"/>
            <a:ext cx="4502727"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ar-EG" sz="4000" b="1" cap="all" dirty="0" smtClean="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rPr>
              <a:t>إشـــــــــراف </a:t>
            </a:r>
            <a:endParaRPr lang="en-US" sz="32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4" name="Rounded Rectangle 13"/>
          <p:cNvSpPr/>
          <p:nvPr/>
        </p:nvSpPr>
        <p:spPr>
          <a:xfrm>
            <a:off x="2051644" y="3251431"/>
            <a:ext cx="5400676" cy="5376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r>
              <a:rPr lang="ar-EG" sz="4400" b="1" cap="all" dirty="0" smtClean="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rPr>
              <a:t>كوثر عبد الحميد سعيد القشاط</a:t>
            </a:r>
            <a:endParaRPr lang="en-US" sz="44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0" name="Rounded Rectangle 9"/>
          <p:cNvSpPr/>
          <p:nvPr/>
        </p:nvSpPr>
        <p:spPr>
          <a:xfrm>
            <a:off x="537430" y="3964660"/>
            <a:ext cx="8280920" cy="9671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endParaRPr lang="en-US" sz="2400" b="1" cap="all" dirty="0">
              <a:ln w="9000" cmpd="sng">
                <a:solidFill>
                  <a:sysClr val="windowText" lastClr="000000"/>
                </a:solidFill>
                <a:prstDash val="solid"/>
              </a:ln>
              <a:solidFill>
                <a:schemeClr val="tx1">
                  <a:lumMod val="95000"/>
                  <a:lumOff val="5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5" name="Rounded Rectangle 14"/>
          <p:cNvSpPr/>
          <p:nvPr/>
        </p:nvSpPr>
        <p:spPr>
          <a:xfrm>
            <a:off x="2627784" y="5137825"/>
            <a:ext cx="4824536" cy="1560008"/>
          </a:xfrm>
          <a:prstGeom prst="round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anchor="ctr">
            <a:prstTxWarp prst="textPlain">
              <a:avLst/>
            </a:prstTxWarp>
            <a:spAutoFit/>
          </a:bodyPr>
          <a:lstStyle/>
          <a:p>
            <a:pPr algn="ctr" rtl="1"/>
            <a:r>
              <a:rPr lang="ar-EG" sz="4000" b="1" cap="all" dirty="0" smtClean="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rabic Typesetting" pitchFamily="66" charset="-78"/>
                <a:cs typeface="Arabic Typesetting" pitchFamily="66" charset="-78"/>
              </a:rPr>
              <a:t>د/ </a:t>
            </a:r>
            <a:r>
              <a:rPr lang="ar-EG" sz="4000" b="1" cap="all" dirty="0" smtClean="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rabic Typesetting" pitchFamily="66" charset="-78"/>
                <a:cs typeface="Arabic Typesetting" pitchFamily="66" charset="-78"/>
              </a:rPr>
              <a:t>ثناء منصور</a:t>
            </a:r>
            <a:endParaRPr lang="en-US" sz="40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rabic Typesetting" pitchFamily="66" charset="-78"/>
              <a:cs typeface="Arabic Typesetting" pitchFamily="66" charset="-78"/>
            </a:endParaRPr>
          </a:p>
          <a:p>
            <a:pPr lvl="0" algn="ctr" rtl="1"/>
            <a:endParaRPr lang="ar-EG" sz="1600" b="1" dirty="0" smtClean="0">
              <a:solidFill>
                <a:schemeClr val="bg2">
                  <a:lumMod val="50000"/>
                </a:schemeClr>
              </a:solidFill>
              <a:latin typeface="Comic Sans MS" pitchFamily="66" charset="0"/>
              <a:ea typeface="Times New Roman" pitchFamily="18" charset="0"/>
              <a:cs typeface="Mudir MT" pitchFamily="2" charset="-78"/>
            </a:endParaRPr>
          </a:p>
          <a:p>
            <a:pPr algn="ctr" rtl="1"/>
            <a:endParaRPr lang="ar-EG" sz="1600" b="1" cap="all" dirty="0">
              <a:ln w="9000" cmpd="sng">
                <a:solidFill>
                  <a:sysClr val="windowText" lastClr="000000"/>
                </a:solidFill>
                <a:prstDash val="solid"/>
              </a:ln>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effectLst>
                <a:reflection blurRad="12700" stA="28000" endPos="45000" dist="1000" dir="5400000" sy="-100000" algn="bl" rotWithShape="0"/>
              </a:effectLst>
              <a:latin typeface="Algerian" pitchFamily="82" charset="0"/>
              <a:cs typeface="AL-Mateen" pitchFamily="2" charset="-78"/>
            </a:endParaRPr>
          </a:p>
        </p:txBody>
      </p:sp>
      <p:sp>
        <p:nvSpPr>
          <p:cNvPr id="2" name="Rectangle 1"/>
          <p:cNvSpPr/>
          <p:nvPr/>
        </p:nvSpPr>
        <p:spPr>
          <a:xfrm>
            <a:off x="1547664" y="4223425"/>
            <a:ext cx="6833428"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ar-EG" sz="4800" b="1" i="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icrosoft Sans Serif" pitchFamily="34" charset="0"/>
                <a:ea typeface="Microsoft Sans Serif" pitchFamily="34" charset="0"/>
                <a:cs typeface="Microsoft Sans Serif" pitchFamily="34" charset="0"/>
              </a:rPr>
              <a:t>أ.م.د/ سناء الشريف</a:t>
            </a:r>
            <a:endParaRPr lang="ar-EG" sz="4800" b="1" i="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icrosoft Sans Serif" pitchFamily="34" charset="0"/>
              <a:ea typeface="Microsoft Sans Serif" pitchFamily="34" charset="0"/>
              <a:cs typeface="Microsoft Sans Serif" pitchFamily="34" charset="0"/>
            </a:endParaRPr>
          </a:p>
        </p:txBody>
      </p:sp>
    </p:spTree>
    <p:extLst>
      <p:ext uri="{BB962C8B-B14F-4D97-AF65-F5344CB8AC3E}">
        <p14:creationId xmlns:p14="http://schemas.microsoft.com/office/powerpoint/2010/main" val="38316247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312468" y="-27384"/>
            <a:ext cx="5706140" cy="6949980"/>
          </a:xfrm>
          <a:prstGeom prst="rect">
            <a:avLst/>
          </a:prstGeom>
        </p:spPr>
        <p:txBody>
          <a:bodyPr wrap="square">
            <a:spAutoFit/>
          </a:bodyPr>
          <a:lstStyle/>
          <a:p>
            <a:pPr algn="justLow" rtl="1">
              <a:lnSpc>
                <a:spcPct val="150000"/>
              </a:lnSpc>
            </a:pPr>
            <a:r>
              <a:rPr lang="ar-EG" sz="2300" dirty="0">
                <a:cs typeface="Arabic Transparent" pitchFamily="2" charset="-78"/>
              </a:rPr>
              <a:t>فرقة حسن عريبي للمألوف والموشحات والألحان العربية أسسها الفنان الراحل حسن عريبي سنة 1964م تحت اسم فرقة الإذاعة للمألوف والموشحات </a:t>
            </a:r>
            <a:endParaRPr lang="en-US" sz="2300" dirty="0">
              <a:cs typeface="Arabic Transparent" pitchFamily="2" charset="-78"/>
            </a:endParaRPr>
          </a:p>
          <a:p>
            <a:pPr algn="justLow" rtl="1">
              <a:lnSpc>
                <a:spcPct val="150000"/>
              </a:lnSpc>
            </a:pPr>
            <a:r>
              <a:rPr lang="ar-EG" sz="2300" dirty="0">
                <a:cs typeface="Arabic Transparent" pitchFamily="2" charset="-78"/>
              </a:rPr>
              <a:t>وسميت لاحقاً فرقة المألوف والموشحات والألحان العربية شاركت في العديد من المهرجانات المحلية والدولية منها على سبيل المثال لا الحصر: </a:t>
            </a:r>
            <a:endParaRPr lang="en-US" sz="2300" dirty="0">
              <a:cs typeface="Arabic Transparent" pitchFamily="2" charset="-78"/>
            </a:endParaRPr>
          </a:p>
          <a:p>
            <a:pPr algn="justLow" rtl="1">
              <a:lnSpc>
                <a:spcPct val="150000"/>
              </a:lnSpc>
            </a:pPr>
            <a:r>
              <a:rPr lang="ar-EG" sz="2300" dirty="0">
                <a:cs typeface="Arabic Transparent" pitchFamily="2" charset="-78"/>
              </a:rPr>
              <a:t>من الفرق المؤسسة لمهرجان تستورد الدولي للمألوف والموسيقى التقليدية بتوني 2012 – 1967 بأربعين مشاركة شرقية  مهرجانات الموسيقى العربية بدار الأوبرا المصرية بالقاهرة 2003 – 1998 – 1995 – 1991 مهرجان القرين الثقافي بالكويت 2002 مهرجان الموسيقى الأندلسية والموسيقى العتيقة ولاية </a:t>
            </a:r>
            <a:r>
              <a:rPr lang="ar-EG" sz="2300" dirty="0" err="1">
                <a:cs typeface="Arabic Transparent" pitchFamily="2" charset="-78"/>
              </a:rPr>
              <a:t>تبازة</a:t>
            </a:r>
            <a:r>
              <a:rPr lang="ar-EG" sz="2300" dirty="0">
                <a:cs typeface="Arabic Transparent" pitchFamily="2" charset="-78"/>
              </a:rPr>
              <a:t> بلدية القليعة بالجزائر 2010 .</a:t>
            </a:r>
            <a:endParaRPr lang="en-US" sz="2300" dirty="0">
              <a:cs typeface="Arabic Transparent" pitchFamily="2" charset="-78"/>
            </a:endParaRPr>
          </a:p>
        </p:txBody>
      </p:sp>
      <p:pic>
        <p:nvPicPr>
          <p:cNvPr id="2050" name="Picture 2" descr="C:\Documents and Settings\Administrator\Desktop\كتابة\استاذ مصطفى\d9599698-bcb7-42b4-bc9d-7a52c1bffb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6632"/>
            <a:ext cx="3204964" cy="640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80729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C:\Documents and Settings\Administrator\Desktop\كتابة\استاذ مصطفى\721d467c-2d8f-4a0e-bf62-d6b3e1c899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190984"/>
            <a:ext cx="5381976" cy="24758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6128" y="127698"/>
            <a:ext cx="8892480" cy="4208844"/>
          </a:xfrm>
          <a:prstGeom prst="rect">
            <a:avLst/>
          </a:prstGeom>
        </p:spPr>
        <p:txBody>
          <a:bodyPr wrap="square">
            <a:spAutoFit/>
          </a:bodyPr>
          <a:lstStyle/>
          <a:p>
            <a:pPr algn="justLow" rtl="1">
              <a:lnSpc>
                <a:spcPct val="150000"/>
              </a:lnSpc>
            </a:pPr>
            <a:r>
              <a:rPr lang="ar-EG" sz="2000" b="1" dirty="0">
                <a:cs typeface="Arabic Transparent" pitchFamily="2" charset="-78"/>
              </a:rPr>
              <a:t>مهرجان المألوف </a:t>
            </a:r>
            <a:r>
              <a:rPr lang="ar-EG" sz="2000" b="1" dirty="0" smtClean="0">
                <a:cs typeface="Arabic Transparent" pitchFamily="2" charset="-78"/>
              </a:rPr>
              <a:t>والموسيقي الأندلسية </a:t>
            </a:r>
            <a:r>
              <a:rPr lang="ar-EG" sz="2000" b="1" dirty="0">
                <a:cs typeface="Arabic Transparent" pitchFamily="2" charset="-78"/>
              </a:rPr>
              <a:t>قسطنطينية / سكيكدة في الجزائر 2010 – 2008 .</a:t>
            </a:r>
            <a:endParaRPr lang="en-US" sz="2000" b="1" dirty="0">
              <a:cs typeface="Arabic Transparent" pitchFamily="2" charset="-78"/>
            </a:endParaRPr>
          </a:p>
          <a:p>
            <a:pPr algn="justLow" rtl="1">
              <a:lnSpc>
                <a:spcPct val="150000"/>
              </a:lnSpc>
            </a:pPr>
            <a:r>
              <a:rPr lang="ar-EG" sz="2000" b="1" dirty="0">
                <a:cs typeface="Arabic Transparent" pitchFamily="2" charset="-78"/>
              </a:rPr>
              <a:t>حفل قصر التازي بمدينة فاس المغرب 1994 </a:t>
            </a:r>
            <a:endParaRPr lang="en-US" sz="2000" b="1" dirty="0">
              <a:cs typeface="Arabic Transparent" pitchFamily="2" charset="-78"/>
            </a:endParaRPr>
          </a:p>
          <a:p>
            <a:pPr algn="justLow" rtl="1">
              <a:lnSpc>
                <a:spcPct val="150000"/>
              </a:lnSpc>
            </a:pPr>
            <a:r>
              <a:rPr lang="ar-EG" sz="2000" b="1" dirty="0">
                <a:cs typeface="Arabic Transparent" pitchFamily="2" charset="-78"/>
              </a:rPr>
              <a:t>احتفالات كازينو </a:t>
            </a:r>
            <a:r>
              <a:rPr lang="ar-EG" sz="2000" b="1" dirty="0" err="1">
                <a:cs typeface="Arabic Transparent" pitchFamily="2" charset="-78"/>
              </a:rPr>
              <a:t>البيكاديلي</a:t>
            </a:r>
            <a:r>
              <a:rPr lang="ar-EG" sz="2000" b="1" dirty="0">
                <a:cs typeface="Arabic Transparent" pitchFamily="2" charset="-78"/>
              </a:rPr>
              <a:t> بيروت لبنان 1983 </a:t>
            </a:r>
            <a:endParaRPr lang="en-US" sz="2000" b="1" dirty="0">
              <a:cs typeface="Arabic Transparent" pitchFamily="2" charset="-78"/>
            </a:endParaRPr>
          </a:p>
          <a:p>
            <a:pPr algn="justLow" rtl="1">
              <a:lnSpc>
                <a:spcPct val="150000"/>
              </a:lnSpc>
            </a:pPr>
            <a:r>
              <a:rPr lang="ar-EG" sz="2000" b="1" dirty="0">
                <a:cs typeface="Arabic Transparent" pitchFamily="2" charset="-78"/>
              </a:rPr>
              <a:t>الأسبوع الثقافي الليبي الايطالي 1998 – 1995 </a:t>
            </a:r>
            <a:endParaRPr lang="en-US" sz="2000" b="1" dirty="0">
              <a:cs typeface="Arabic Transparent" pitchFamily="2" charset="-78"/>
            </a:endParaRPr>
          </a:p>
          <a:p>
            <a:pPr algn="justLow" rtl="1">
              <a:lnSpc>
                <a:spcPct val="150000"/>
              </a:lnSpc>
            </a:pPr>
            <a:r>
              <a:rPr lang="ar-EG" sz="2000" b="1" dirty="0">
                <a:cs typeface="Arabic Transparent" pitchFamily="2" charset="-78"/>
              </a:rPr>
              <a:t>الأسبوع الثقافي الليبي المصري 2002 – 1998 </a:t>
            </a:r>
            <a:endParaRPr lang="en-US" sz="2000" b="1" dirty="0">
              <a:cs typeface="Arabic Transparent" pitchFamily="2" charset="-78"/>
            </a:endParaRPr>
          </a:p>
          <a:p>
            <a:pPr algn="justLow" rtl="1">
              <a:lnSpc>
                <a:spcPct val="150000"/>
              </a:lnSpc>
            </a:pPr>
            <a:r>
              <a:rPr lang="ar-EG" sz="2000" b="1" dirty="0">
                <a:cs typeface="Arabic Transparent" pitchFamily="2" charset="-78"/>
              </a:rPr>
              <a:t>احتفالات العيد الوطني </a:t>
            </a:r>
            <a:r>
              <a:rPr lang="ar-EG" sz="2000" b="1" dirty="0" err="1">
                <a:cs typeface="Arabic Transparent" pitchFamily="2" charset="-78"/>
              </a:rPr>
              <a:t>غمبيا</a:t>
            </a:r>
            <a:r>
              <a:rPr lang="ar-EG" sz="2000" b="1" dirty="0">
                <a:cs typeface="Arabic Transparent" pitchFamily="2" charset="-78"/>
              </a:rPr>
              <a:t> 1997 حفل دار الأوبرا باريس 2006 وأيضا العديد من المهرجانات المحلية </a:t>
            </a:r>
            <a:endParaRPr lang="en-US" sz="2000" b="1" dirty="0">
              <a:cs typeface="Arabic Transparent" pitchFamily="2" charset="-78"/>
            </a:endParaRPr>
          </a:p>
          <a:p>
            <a:pPr algn="justLow" rtl="1">
              <a:lnSpc>
                <a:spcPct val="150000"/>
              </a:lnSpc>
            </a:pPr>
            <a:r>
              <a:rPr lang="ar-EG" sz="2000" b="1" dirty="0">
                <a:cs typeface="Arabic Transparent" pitchFamily="2" charset="-78"/>
              </a:rPr>
              <a:t>مهرجان طرابلس للمألوف والموشحات بطرابلس – 2003 2009 </a:t>
            </a:r>
            <a:endParaRPr lang="en-US" sz="2000" b="1" dirty="0">
              <a:cs typeface="Arabic Transparent" pitchFamily="2" charset="-78"/>
            </a:endParaRPr>
          </a:p>
          <a:p>
            <a:pPr algn="justLow" rtl="1">
              <a:lnSpc>
                <a:spcPct val="150000"/>
              </a:lnSpc>
            </a:pPr>
            <a:r>
              <a:rPr lang="ar-EG" sz="2000" b="1" dirty="0">
                <a:cs typeface="Arabic Transparent" pitchFamily="2" charset="-78"/>
              </a:rPr>
              <a:t>حفل فني ساهر منتجع القمر </a:t>
            </a:r>
            <a:r>
              <a:rPr lang="ar-EG" sz="2000" b="1" dirty="0" err="1">
                <a:cs typeface="Arabic Transparent" pitchFamily="2" charset="-78"/>
              </a:rPr>
              <a:t>بتغازي</a:t>
            </a:r>
            <a:r>
              <a:rPr lang="ar-EG" sz="2000" b="1" dirty="0">
                <a:cs typeface="Arabic Transparent" pitchFamily="2" charset="-78"/>
              </a:rPr>
              <a:t> 2005 </a:t>
            </a:r>
            <a:endParaRPr lang="en-US" sz="2000" b="1" dirty="0">
              <a:cs typeface="Arabic Transparent" pitchFamily="2" charset="-78"/>
            </a:endParaRPr>
          </a:p>
          <a:p>
            <a:pPr algn="justLow" rtl="1">
              <a:lnSpc>
                <a:spcPct val="150000"/>
              </a:lnSpc>
            </a:pPr>
            <a:r>
              <a:rPr lang="ar-EG" sz="2000" b="1" dirty="0">
                <a:cs typeface="Arabic Transparent" pitchFamily="2" charset="-78"/>
              </a:rPr>
              <a:t>إحياء حفلات الوقود الرسمية من الملوك والأمراء والرؤساء وضيوف ليبيا الرسميين </a:t>
            </a:r>
            <a:endParaRPr lang="en-US" sz="2000" b="1" dirty="0">
              <a:cs typeface="Arabic Transparent" pitchFamily="2" charset="-78"/>
            </a:endParaRPr>
          </a:p>
        </p:txBody>
      </p:sp>
    </p:spTree>
    <p:extLst>
      <p:ext uri="{BB962C8B-B14F-4D97-AF65-F5344CB8AC3E}">
        <p14:creationId xmlns:p14="http://schemas.microsoft.com/office/powerpoint/2010/main" val="289911026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188640"/>
            <a:ext cx="8892480" cy="6055504"/>
          </a:xfrm>
          <a:prstGeom prst="rect">
            <a:avLst/>
          </a:prstGeom>
        </p:spPr>
        <p:txBody>
          <a:bodyPr wrap="square">
            <a:spAutoFit/>
          </a:bodyPr>
          <a:lstStyle/>
          <a:p>
            <a:pPr algn="justLow" rtl="1">
              <a:lnSpc>
                <a:spcPct val="150000"/>
              </a:lnSpc>
            </a:pPr>
            <a:r>
              <a:rPr lang="ar-EG" sz="2000" b="1" dirty="0">
                <a:cs typeface="Arabic Transparent" pitchFamily="2" charset="-78"/>
              </a:rPr>
              <a:t>منذ تأسيسها ضمت الفرقة العديد من الفنانين الليبيين والعازفين على المستوى المحلي والعربي أمثال: </a:t>
            </a:r>
            <a:endParaRPr lang="en-US" sz="2000" b="1" dirty="0">
              <a:cs typeface="Arabic Transparent" pitchFamily="2" charset="-78"/>
            </a:endParaRPr>
          </a:p>
          <a:p>
            <a:pPr lvl="0" algn="justLow" rtl="1">
              <a:lnSpc>
                <a:spcPct val="150000"/>
              </a:lnSpc>
            </a:pPr>
            <a:r>
              <a:rPr lang="ar-EG" sz="2000" b="1" dirty="0">
                <a:cs typeface="Arabic Transparent" pitchFamily="2" charset="-78"/>
              </a:rPr>
              <a:t>الفنان عبد اللطيف حويل </a:t>
            </a:r>
            <a:endParaRPr lang="en-US" sz="2000" b="1" dirty="0">
              <a:cs typeface="Arabic Transparent" pitchFamily="2" charset="-78"/>
            </a:endParaRPr>
          </a:p>
          <a:p>
            <a:pPr lvl="0" algn="justLow" rtl="1">
              <a:lnSpc>
                <a:spcPct val="150000"/>
              </a:lnSpc>
            </a:pPr>
            <a:r>
              <a:rPr lang="ar-EG" sz="2000" b="1" dirty="0">
                <a:cs typeface="Arabic Transparent" pitchFamily="2" charset="-78"/>
              </a:rPr>
              <a:t>الفنان محمد </a:t>
            </a:r>
            <a:r>
              <a:rPr lang="ar-EG" sz="2000" b="1" dirty="0" err="1">
                <a:cs typeface="Arabic Transparent" pitchFamily="2" charset="-78"/>
              </a:rPr>
              <a:t>السيليني</a:t>
            </a:r>
            <a:r>
              <a:rPr lang="ar-EG" sz="2000" b="1" dirty="0">
                <a:cs typeface="Arabic Transparent" pitchFamily="2" charset="-78"/>
              </a:rPr>
              <a:t> </a:t>
            </a:r>
            <a:endParaRPr lang="en-US" sz="2000" b="1" dirty="0">
              <a:cs typeface="Arabic Transparent" pitchFamily="2" charset="-78"/>
            </a:endParaRPr>
          </a:p>
          <a:p>
            <a:pPr lvl="0" algn="justLow" rtl="1">
              <a:lnSpc>
                <a:spcPct val="150000"/>
              </a:lnSpc>
            </a:pPr>
            <a:r>
              <a:rPr lang="ar-EG" sz="2000" b="1" dirty="0">
                <a:cs typeface="Arabic Transparent" pitchFamily="2" charset="-78"/>
              </a:rPr>
              <a:t>الفنان خالد سعيد </a:t>
            </a:r>
            <a:endParaRPr lang="en-US" sz="2000" b="1" dirty="0">
              <a:cs typeface="Arabic Transparent" pitchFamily="2" charset="-78"/>
            </a:endParaRPr>
          </a:p>
          <a:p>
            <a:pPr lvl="0" algn="justLow" rtl="1">
              <a:lnSpc>
                <a:spcPct val="150000"/>
              </a:lnSpc>
            </a:pPr>
            <a:r>
              <a:rPr lang="ar-EG" sz="2000" b="1" dirty="0">
                <a:cs typeface="Arabic Transparent" pitchFamily="2" charset="-78"/>
              </a:rPr>
              <a:t>عازف الكمان أ. أحمد الحفناوي – مصر </a:t>
            </a:r>
            <a:endParaRPr lang="en-US" sz="2000" b="1" dirty="0">
              <a:cs typeface="Arabic Transparent" pitchFamily="2" charset="-78"/>
            </a:endParaRPr>
          </a:p>
          <a:p>
            <a:pPr lvl="0" algn="justLow" rtl="1">
              <a:lnSpc>
                <a:spcPct val="150000"/>
              </a:lnSpc>
            </a:pPr>
            <a:r>
              <a:rPr lang="ar-EG" sz="2000" b="1" dirty="0">
                <a:cs typeface="Arabic Transparent" pitchFamily="2" charset="-78"/>
              </a:rPr>
              <a:t>عازف الكمان أ . عطية شرارة – مصر </a:t>
            </a:r>
            <a:endParaRPr lang="en-US" sz="2000" b="1" dirty="0">
              <a:cs typeface="Arabic Transparent" pitchFamily="2" charset="-78"/>
            </a:endParaRPr>
          </a:p>
          <a:p>
            <a:pPr algn="justLow" rtl="1">
              <a:lnSpc>
                <a:spcPct val="150000"/>
              </a:lnSpc>
            </a:pPr>
            <a:r>
              <a:rPr lang="ar-EG" sz="2000" b="1" dirty="0">
                <a:cs typeface="Arabic Transparent" pitchFamily="2" charset="-78"/>
              </a:rPr>
              <a:t>سجلت الفرقة في لبنان سنة 1966 مجموعة من المقطوعات الموسيقية المبنية على ألحان ليبية شعبية قديمة تحت اسم سلسلة ليالي ليبيا </a:t>
            </a:r>
            <a:endParaRPr lang="en-US" sz="2000" b="1" dirty="0">
              <a:cs typeface="Arabic Transparent" pitchFamily="2" charset="-78"/>
            </a:endParaRPr>
          </a:p>
          <a:p>
            <a:pPr algn="justLow" rtl="1">
              <a:lnSpc>
                <a:spcPct val="150000"/>
              </a:lnSpc>
            </a:pPr>
            <a:r>
              <a:rPr lang="ar-EG" sz="2000" b="1" dirty="0">
                <a:cs typeface="Arabic Transparent" pitchFamily="2" charset="-78"/>
              </a:rPr>
              <a:t>وسجلتها الفرقة الذهنية بقيادة عازف الكمان الشهير الأستاذ عبود عبد العال.</a:t>
            </a:r>
            <a:endParaRPr lang="en-US" sz="2000" b="1" dirty="0">
              <a:cs typeface="Arabic Transparent" pitchFamily="2" charset="-78"/>
            </a:endParaRPr>
          </a:p>
          <a:p>
            <a:pPr algn="justLow" rtl="1">
              <a:lnSpc>
                <a:spcPct val="150000"/>
              </a:lnSpc>
            </a:pPr>
            <a:r>
              <a:rPr lang="ar-EG" sz="2000" b="1" dirty="0">
                <a:cs typeface="Arabic Transparent" pitchFamily="2" charset="-78"/>
              </a:rPr>
              <a:t>قبل وفاة الفنان الراحل حسن عريبي رحمه الله رشح ابنه الفنان يوسف عريبي خلفا له لقيادة الفرقة سنة 2008 وبعد وفاته سنة 2009 قام ابنه بتغيير اسم الفرقة ليحمل اسم مؤسسها وأصبحت – فرقة حسن عريبي للمألوف والموشحات والألحان العربية </a:t>
            </a:r>
            <a:endParaRPr lang="en-US" sz="2000" b="1" dirty="0">
              <a:cs typeface="Arabic Transparent" pitchFamily="2" charset="-78"/>
            </a:endParaRPr>
          </a:p>
          <a:p>
            <a:pPr algn="justLow" rtl="1">
              <a:lnSpc>
                <a:spcPct val="150000"/>
              </a:lnSpc>
            </a:pPr>
            <a:r>
              <a:rPr lang="ar-EG" sz="2000" b="1" dirty="0">
                <a:cs typeface="Arabic Transparent" pitchFamily="2" charset="-78"/>
              </a:rPr>
              <a:t>هذا عرض بإيجاز لما قدمته الفرقة في فترة تزيد عن نصف قرن (2017 – 1964) </a:t>
            </a:r>
            <a:endParaRPr lang="en-US" sz="2000" b="1" dirty="0">
              <a:cs typeface="Arabic Transparent" pitchFamily="2" charset="-78"/>
            </a:endParaRPr>
          </a:p>
        </p:txBody>
      </p:sp>
    </p:spTree>
    <p:extLst>
      <p:ext uri="{BB962C8B-B14F-4D97-AF65-F5344CB8AC3E}">
        <p14:creationId xmlns:p14="http://schemas.microsoft.com/office/powerpoint/2010/main" val="11104241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188640"/>
            <a:ext cx="8892480" cy="6143990"/>
          </a:xfrm>
          <a:prstGeom prst="rect">
            <a:avLst/>
          </a:prstGeom>
        </p:spPr>
        <p:txBody>
          <a:bodyPr wrap="square">
            <a:spAutoFit/>
          </a:bodyPr>
          <a:lstStyle/>
          <a:p>
            <a:pPr algn="justLow" rtl="1">
              <a:lnSpc>
                <a:spcPct val="150000"/>
              </a:lnSpc>
            </a:pPr>
            <a:r>
              <a:rPr lang="ar-EG" sz="2200" b="1" dirty="0">
                <a:cs typeface="Arabic Transparent" pitchFamily="2" charset="-78"/>
              </a:rPr>
              <a:t>بذلك أصبحت تمثل وجه من أوجه الحضارة والتراث الليبي الأصيل في فن المألوف والموشحات والقصائد والابتهالات الدينية وستبقى دائماً وفيه لكل جمهورها ومحبيها على المستوى المحلي والعربي.</a:t>
            </a:r>
            <a:endParaRPr lang="en-US" sz="2200" b="1" dirty="0">
              <a:cs typeface="Arabic Transparent" pitchFamily="2" charset="-78"/>
            </a:endParaRPr>
          </a:p>
          <a:p>
            <a:pPr algn="justLow" rtl="1">
              <a:lnSpc>
                <a:spcPct val="150000"/>
              </a:lnSpc>
            </a:pPr>
            <a:r>
              <a:rPr lang="ar-EG" sz="2200" b="1" dirty="0">
                <a:cs typeface="Arabic Transparent" pitchFamily="2" charset="-78"/>
              </a:rPr>
              <a:t>حسن علي مختار عريبي( 1933 – 18 أبريل 2009) ملحن ومطرب ليبي واحد رواد الموسيقى والغناء في ليبيا وخاصة في فن المألوف الأندلسي. </a:t>
            </a:r>
            <a:endParaRPr lang="en-US" sz="2200" b="1" dirty="0">
              <a:cs typeface="Arabic Transparent" pitchFamily="2" charset="-78"/>
            </a:endParaRPr>
          </a:p>
          <a:p>
            <a:pPr algn="justLow" rtl="1">
              <a:lnSpc>
                <a:spcPct val="150000"/>
              </a:lnSpc>
            </a:pPr>
            <a:r>
              <a:rPr lang="ar-EG" sz="2200" b="1" dirty="0">
                <a:cs typeface="Arabic Transparent" pitchFamily="2" charset="-78"/>
              </a:rPr>
              <a:t>ولد في مدينة طرابلس، وعمل في بدايته كموظف في وزارة المواصلات في بنغازي، وذلك قبل افتتاح الإذاعة الليبية في بنغازي العام 1959، حيث تعرف على المطرب الراحل محمد صدقي، الذي اكتشف موهبته الغنائية مقدما أولى أغانيه " كيف </a:t>
            </a:r>
            <a:r>
              <a:rPr lang="ar-EG" sz="2200" b="1" dirty="0" err="1">
                <a:cs typeface="Arabic Transparent" pitchFamily="2" charset="-78"/>
              </a:rPr>
              <a:t>نوصفك</a:t>
            </a:r>
            <a:r>
              <a:rPr lang="ar-EG" sz="2200" b="1" dirty="0">
                <a:cs typeface="Arabic Transparent" pitchFamily="2" charset="-78"/>
              </a:rPr>
              <a:t> للناس" لينضم على قسم الموسيقى بالإذاعة كمستشار فني. </a:t>
            </a:r>
            <a:endParaRPr lang="en-US" sz="2200" b="1" dirty="0">
              <a:cs typeface="Arabic Transparent" pitchFamily="2" charset="-78"/>
            </a:endParaRPr>
          </a:p>
          <a:p>
            <a:pPr algn="justLow" rtl="1">
              <a:lnSpc>
                <a:spcPct val="150000"/>
              </a:lnSpc>
            </a:pPr>
            <a:r>
              <a:rPr lang="ar-EG" sz="2200" b="1" dirty="0">
                <a:cs typeface="Arabic Transparent" pitchFamily="2" charset="-78"/>
              </a:rPr>
              <a:t>كما قدم في تلك الفترة العديد من الألحان لعدد من المطربين الليبيين والعرب من بينهم: عطية محسن، إبراهيم حفظي، والمصريات سعاد محمد وهدى سلطان واللبنانية نازك والتونسيات عليا، نعمة. </a:t>
            </a:r>
            <a:endParaRPr lang="en-US" sz="2200" b="1" dirty="0">
              <a:cs typeface="Arabic Transparent" pitchFamily="2" charset="-78"/>
            </a:endParaRPr>
          </a:p>
        </p:txBody>
      </p:sp>
    </p:spTree>
    <p:extLst>
      <p:ext uri="{BB962C8B-B14F-4D97-AF65-F5344CB8AC3E}">
        <p14:creationId xmlns:p14="http://schemas.microsoft.com/office/powerpoint/2010/main" val="3335255755"/>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72008" y="116632"/>
            <a:ext cx="8892480" cy="5855449"/>
          </a:xfrm>
          <a:prstGeom prst="rect">
            <a:avLst/>
          </a:prstGeom>
        </p:spPr>
        <p:txBody>
          <a:bodyPr wrap="square">
            <a:spAutoFit/>
          </a:bodyPr>
          <a:lstStyle/>
          <a:p>
            <a:pPr algn="justLow" rtl="1">
              <a:lnSpc>
                <a:spcPct val="150000"/>
              </a:lnSpc>
            </a:pPr>
            <a:r>
              <a:rPr lang="ar-EG" sz="2800" b="1" dirty="0" smtClean="0">
                <a:cs typeface="Arabic Transparent" pitchFamily="2" charset="-78"/>
              </a:rPr>
              <a:t>بعد عودته </a:t>
            </a:r>
            <a:r>
              <a:rPr lang="ar-EG" sz="2800" b="1" dirty="0">
                <a:cs typeface="Arabic Transparent" pitchFamily="2" charset="-78"/>
              </a:rPr>
              <a:t>على طرابلس أسس "فرقة المألوف والموشحات" في الإذاعة سنة 1964، ضاما إليها أعضاء المجموعة الصوتية بالإذاعة ومجموعة من الأسماء المعروفة في الغناء الإذاعي آنذاك مثل على </a:t>
            </a:r>
            <a:r>
              <a:rPr lang="ar-EG" sz="2800" b="1" dirty="0" err="1">
                <a:cs typeface="Arabic Transparent" pitchFamily="2" charset="-78"/>
              </a:rPr>
              <a:t>القبرون</a:t>
            </a:r>
            <a:r>
              <a:rPr lang="ar-EG" sz="2800" b="1" dirty="0">
                <a:cs typeface="Arabic Transparent" pitchFamily="2" charset="-78"/>
              </a:rPr>
              <a:t>، عبد اللطيف حويل، خالد سعيد وراسم فخري، والذين قدموا مجموعة من موسيقى الموشحات.</a:t>
            </a:r>
            <a:endParaRPr lang="en-US" sz="2800" b="1" dirty="0">
              <a:cs typeface="Arabic Transparent" pitchFamily="2" charset="-78"/>
            </a:endParaRPr>
          </a:p>
          <a:p>
            <a:pPr algn="justLow" rtl="1">
              <a:lnSpc>
                <a:spcPct val="150000"/>
              </a:lnSpc>
            </a:pPr>
            <a:r>
              <a:rPr lang="ar-EG" sz="2800" b="1" dirty="0">
                <a:cs typeface="Arabic Transparent" pitchFamily="2" charset="-78"/>
              </a:rPr>
              <a:t>نال حسن عريبي عديد الأوسمة وشهادات التقدير كما كان أول نقيب لنقابة الفنانين على مستوى ليبيا بعيد إنشائها العام 1974. </a:t>
            </a:r>
            <a:endParaRPr lang="en-US" sz="2800" b="1" dirty="0">
              <a:cs typeface="Arabic Transparent" pitchFamily="2" charset="-78"/>
            </a:endParaRPr>
          </a:p>
          <a:p>
            <a:pPr lvl="0" algn="justLow" rtl="1">
              <a:lnSpc>
                <a:spcPct val="150000"/>
              </a:lnSpc>
            </a:pPr>
            <a:r>
              <a:rPr lang="ar-EG" sz="2800" b="1" dirty="0">
                <a:cs typeface="Arabic Transparent" pitchFamily="2" charset="-78"/>
              </a:rPr>
              <a:t>اختبر كرئيس المجمع العربي للموسيقى في الجامعة العربية، الذي ضم كبار الموسيقيين في العالم العربي وذلك لجهوده. </a:t>
            </a:r>
          </a:p>
        </p:txBody>
      </p:sp>
    </p:spTree>
    <p:extLst>
      <p:ext uri="{BB962C8B-B14F-4D97-AF65-F5344CB8AC3E}">
        <p14:creationId xmlns:p14="http://schemas.microsoft.com/office/powerpoint/2010/main" val="1426368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72008" y="116632"/>
            <a:ext cx="8892480" cy="6247864"/>
          </a:xfrm>
          <a:prstGeom prst="rect">
            <a:avLst/>
          </a:prstGeom>
        </p:spPr>
        <p:txBody>
          <a:bodyPr wrap="square">
            <a:spAutoFit/>
          </a:bodyPr>
          <a:lstStyle/>
          <a:p>
            <a:pPr lvl="0" algn="justLow" rtl="1">
              <a:lnSpc>
                <a:spcPct val="150000"/>
              </a:lnSpc>
            </a:pPr>
            <a:r>
              <a:rPr lang="ar-EG" sz="2400" b="1" dirty="0" smtClean="0">
                <a:cs typeface="Arabic Transparent" pitchFamily="2" charset="-78"/>
              </a:rPr>
              <a:t>ترأس لفترة مؤتمر الموسيقى العربية الذي يعقد دوربا جامعا كبار موسيقى العالم العربي. </a:t>
            </a:r>
            <a:endParaRPr lang="en-US" sz="2400" b="1" dirty="0" smtClean="0">
              <a:cs typeface="Arabic Transparent" pitchFamily="2" charset="-78"/>
            </a:endParaRPr>
          </a:p>
          <a:p>
            <a:pPr lvl="0" algn="justLow" rtl="1">
              <a:lnSpc>
                <a:spcPct val="150000"/>
              </a:lnSpc>
            </a:pPr>
            <a:r>
              <a:rPr lang="ar-EG" sz="2400" b="1" dirty="0" smtClean="0">
                <a:cs typeface="Arabic Transparent" pitchFamily="2" charset="-78"/>
              </a:rPr>
              <a:t>اختير رئيسا لمهرجان الأغنية الليبية في دورته الثانية  بمدينة طرابلس خلال العام 2003. </a:t>
            </a:r>
            <a:endParaRPr lang="en-US" sz="2400" b="1" dirty="0" smtClean="0">
              <a:cs typeface="Arabic Transparent" pitchFamily="2" charset="-78"/>
            </a:endParaRPr>
          </a:p>
          <a:p>
            <a:pPr algn="justLow" rtl="1">
              <a:lnSpc>
                <a:spcPct val="150000"/>
              </a:lnSpc>
            </a:pPr>
            <a:r>
              <a:rPr lang="ar-EG" sz="2400" b="1" dirty="0" smtClean="0">
                <a:cs typeface="Arabic Transparent" pitchFamily="2" charset="-78"/>
              </a:rPr>
              <a:t>توفى حسن عريبي في 18 إبريل 2011 أثر أزمة قلبية أثناء قيادته لسيارته أمام نادي الاتحاد بطرابلس فيما شيعت جنازته في اليوم التالي والتي حضرها عدد من الفنانين  ومسؤولي الثقافة في البلاد. </a:t>
            </a:r>
            <a:endParaRPr lang="en-US" sz="2400" b="1" dirty="0" smtClean="0">
              <a:cs typeface="Arabic Transparent" pitchFamily="2" charset="-78"/>
            </a:endParaRPr>
          </a:p>
          <a:p>
            <a:pPr algn="justLow" rtl="1">
              <a:lnSpc>
                <a:spcPct val="150000"/>
              </a:lnSpc>
            </a:pPr>
            <a:r>
              <a:rPr lang="ar-EG" sz="2400" b="1" dirty="0" smtClean="0">
                <a:cs typeface="Arabic Transparent" pitchFamily="2" charset="-78"/>
              </a:rPr>
              <a:t>من أشهر قصائده التي أنشدها بطريقة المألوف والموشحات الأندلسية: </a:t>
            </a:r>
            <a:endParaRPr lang="en-US" sz="2400" b="1" dirty="0" smtClean="0">
              <a:cs typeface="Arabic Transparent" pitchFamily="2" charset="-78"/>
            </a:endParaRPr>
          </a:p>
          <a:p>
            <a:pPr marL="342900" indent="-342900" algn="just" rtl="1">
              <a:buFont typeface="Arial" pitchFamily="34" charset="0"/>
              <a:buChar char="•"/>
            </a:pPr>
            <a:r>
              <a:rPr lang="ar-EG" sz="2800" b="1" dirty="0">
                <a:solidFill>
                  <a:schemeClr val="accent4">
                    <a:lumMod val="50000"/>
                  </a:schemeClr>
                </a:solidFill>
                <a:cs typeface="AL-Qairwan" pitchFamily="2" charset="-78"/>
              </a:rPr>
              <a:t>قصيدة المنفرجة   </a:t>
            </a:r>
            <a:r>
              <a:rPr lang="en-US" sz="1600" dirty="0">
                <a:hlinkClick r:id="rId3"/>
              </a:rPr>
              <a:t>https://</a:t>
            </a:r>
            <a:r>
              <a:rPr lang="en-US" sz="1600" dirty="0" smtClean="0">
                <a:hlinkClick r:id="rId3"/>
              </a:rPr>
              <a:t>www.youtube.com/watch?v=LSzRxJX1Ny0&amp;feature=youtu.be</a:t>
            </a:r>
            <a:r>
              <a:rPr lang="ar-EG" sz="2400" b="1" dirty="0" smtClean="0">
                <a:solidFill>
                  <a:schemeClr val="accent4">
                    <a:lumMod val="50000"/>
                  </a:schemeClr>
                </a:solidFill>
                <a:cs typeface="AL-Qairwan" pitchFamily="2" charset="-78"/>
              </a:rPr>
              <a:t>   </a:t>
            </a:r>
            <a:r>
              <a:rPr lang="ar-EG" sz="2800" b="1" dirty="0" smtClean="0">
                <a:solidFill>
                  <a:schemeClr val="accent4">
                    <a:lumMod val="50000"/>
                  </a:schemeClr>
                </a:solidFill>
                <a:cs typeface="AL-Qairwan" pitchFamily="2" charset="-78"/>
              </a:rPr>
              <a:t>                                   </a:t>
            </a:r>
          </a:p>
          <a:p>
            <a:pPr marL="342900" indent="-342900" algn="just" rtl="1">
              <a:buFont typeface="Arial" pitchFamily="34" charset="0"/>
              <a:buChar char="•"/>
            </a:pPr>
            <a:r>
              <a:rPr lang="ar-EG" sz="2800" b="1" dirty="0" smtClean="0">
                <a:solidFill>
                  <a:schemeClr val="accent4">
                    <a:lumMod val="50000"/>
                  </a:schemeClr>
                </a:solidFill>
                <a:cs typeface="AL-Qairwan" pitchFamily="2" charset="-78"/>
              </a:rPr>
              <a:t> قصيدة نعس الحبيب </a:t>
            </a:r>
            <a:endParaRPr lang="en-US" sz="2800" b="1" dirty="0" smtClean="0">
              <a:solidFill>
                <a:schemeClr val="accent4">
                  <a:lumMod val="50000"/>
                </a:schemeClr>
              </a:solidFill>
              <a:cs typeface="AL-Qairwan" pitchFamily="2" charset="-78"/>
            </a:endParaRPr>
          </a:p>
          <a:p>
            <a:pPr marL="342900" lvl="0" indent="-342900" algn="just" rtl="1">
              <a:buFont typeface="Arial" pitchFamily="34" charset="0"/>
              <a:buChar char="•"/>
            </a:pPr>
            <a:r>
              <a:rPr lang="ar-EG" sz="2800" b="1" dirty="0" smtClean="0">
                <a:solidFill>
                  <a:schemeClr val="accent4">
                    <a:lumMod val="50000"/>
                  </a:schemeClr>
                </a:solidFill>
                <a:cs typeface="AL-Qairwan" pitchFamily="2" charset="-78"/>
              </a:rPr>
              <a:t>قصيدة الوصايا                                              </a:t>
            </a:r>
          </a:p>
          <a:p>
            <a:pPr marL="342900" lvl="0" indent="-342900" algn="just" rtl="1">
              <a:buFont typeface="Arial" pitchFamily="34" charset="0"/>
              <a:buChar char="•"/>
            </a:pPr>
            <a:r>
              <a:rPr lang="ar-EG" sz="2800" b="1" dirty="0" smtClean="0">
                <a:solidFill>
                  <a:schemeClr val="accent4">
                    <a:lumMod val="50000"/>
                  </a:schemeClr>
                </a:solidFill>
                <a:cs typeface="AL-Qairwan" pitchFamily="2" charset="-78"/>
              </a:rPr>
              <a:t>قصيدة ناح الحمام </a:t>
            </a:r>
            <a:endParaRPr lang="en-US" sz="2800" b="1" dirty="0">
              <a:solidFill>
                <a:schemeClr val="accent4">
                  <a:lumMod val="50000"/>
                </a:schemeClr>
              </a:solidFill>
              <a:cs typeface="AL-Qairwan" pitchFamily="2" charset="-78"/>
            </a:endParaRPr>
          </a:p>
        </p:txBody>
      </p:sp>
    </p:spTree>
    <p:extLst>
      <p:ext uri="{BB962C8B-B14F-4D97-AF65-F5344CB8AC3E}">
        <p14:creationId xmlns:p14="http://schemas.microsoft.com/office/powerpoint/2010/main" val="259439487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643372" y="2211829"/>
            <a:ext cx="8892480" cy="1488869"/>
          </a:xfrm>
          <a:prstGeom prst="rect">
            <a:avLst/>
          </a:prstGeom>
          <a:ln>
            <a:noFill/>
          </a:ln>
          <a:effectLst>
            <a:outerShdw blurRad="225425" dist="50800" dir="5220000" algn="ctr">
              <a:srgbClr val="000000">
                <a:alpha val="33000"/>
              </a:srgbClr>
            </a:outerShdw>
            <a:reflection blurRad="6350" stA="50000" endA="300" endPos="55500" dist="1016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a:spAutoFit/>
          </a:bodyPr>
          <a:lstStyle/>
          <a:p>
            <a:pPr algn="ctr" rtl="1" fontAlgn="base">
              <a:lnSpc>
                <a:spcPct val="150000"/>
              </a:lnSpc>
              <a:spcBef>
                <a:spcPct val="0"/>
              </a:spcBef>
              <a:spcAft>
                <a:spcPct val="0"/>
              </a:spcAft>
            </a:pPr>
            <a:r>
              <a:rPr lang="ar-EG" sz="66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rPr>
              <a:t>نشكركم على حسن استماعكم</a:t>
            </a:r>
            <a:endParaRPr lang="en-US" sz="66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endParaRPr>
          </a:p>
        </p:txBody>
      </p:sp>
    </p:spTree>
    <p:extLst>
      <p:ext uri="{BB962C8B-B14F-4D97-AF65-F5344CB8AC3E}">
        <p14:creationId xmlns:p14="http://schemas.microsoft.com/office/powerpoint/2010/main" val="246199800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67264" y="-49972"/>
            <a:ext cx="4289212" cy="4154984"/>
          </a:xfrm>
          <a:prstGeom prst="rect">
            <a:avLst/>
          </a:prstGeom>
        </p:spPr>
        <p:txBody>
          <a:bodyPr wrap="square">
            <a:spAutoFit/>
          </a:bodyPr>
          <a:lstStyle/>
          <a:p>
            <a:pPr algn="ctr" rtl="1">
              <a:lnSpc>
                <a:spcPct val="150000"/>
              </a:lnSpc>
            </a:pPr>
            <a:r>
              <a:rPr lang="ar-EG" sz="2200" b="1" u="sng" dirty="0" smtClean="0">
                <a:solidFill>
                  <a:schemeClr val="accent4">
                    <a:lumMod val="50000"/>
                  </a:schemeClr>
                </a:solidFill>
                <a:cs typeface="AL-Qairwan" pitchFamily="2" charset="-78"/>
              </a:rPr>
              <a:t>فن المألوف</a:t>
            </a:r>
          </a:p>
          <a:p>
            <a:pPr algn="justLow" rtl="1">
              <a:lnSpc>
                <a:spcPct val="150000"/>
              </a:lnSpc>
            </a:pPr>
            <a:r>
              <a:rPr lang="ar-EG" sz="2200" b="1" dirty="0" smtClean="0">
                <a:cs typeface="Arabic Transparent" pitchFamily="2" charset="-78"/>
              </a:rPr>
              <a:t>تعريف </a:t>
            </a:r>
            <a:r>
              <a:rPr lang="ar-EG" sz="2200" b="1" dirty="0">
                <a:cs typeface="Arabic Transparent" pitchFamily="2" charset="-78"/>
              </a:rPr>
              <a:t>فن المألوف في اللغة والاصطلاح أن الأصل اللغوي لهذه </a:t>
            </a:r>
            <a:r>
              <a:rPr lang="ar-EG" sz="2200" b="1" dirty="0" smtClean="0">
                <a:cs typeface="Arabic Transparent" pitchFamily="2" charset="-78"/>
              </a:rPr>
              <a:t>اللفظة </a:t>
            </a:r>
            <a:r>
              <a:rPr lang="ar-EG" sz="2200" b="1" dirty="0">
                <a:cs typeface="Arabic Transparent" pitchFamily="2" charset="-78"/>
              </a:rPr>
              <a:t>هو ( </a:t>
            </a:r>
            <a:r>
              <a:rPr lang="ar-EG" sz="2200" b="1" dirty="0" smtClean="0">
                <a:cs typeface="Arabic Transparent" pitchFamily="2" charset="-78"/>
              </a:rPr>
              <a:t>أ، </a:t>
            </a:r>
            <a:r>
              <a:rPr lang="ar-EG" sz="2200" b="1" dirty="0">
                <a:cs typeface="Arabic Transparent" pitchFamily="2" charset="-78"/>
              </a:rPr>
              <a:t>ل، ف) نشأ عنها اسم مفعول (مألوف) ونطقتها العامة بتخفيف الهمزة على عادة </a:t>
            </a:r>
            <a:r>
              <a:rPr lang="ar-EG" sz="2200" b="1" dirty="0" smtClean="0">
                <a:cs typeface="Arabic Transparent" pitchFamily="2" charset="-78"/>
              </a:rPr>
              <a:t>الأندلسيين </a:t>
            </a:r>
            <a:r>
              <a:rPr lang="ar-EG" sz="2200" b="1" dirty="0">
                <a:cs typeface="Arabic Transparent" pitchFamily="2" charset="-78"/>
              </a:rPr>
              <a:t>والمغاربة. </a:t>
            </a:r>
            <a:endParaRPr lang="en-US" sz="2200" b="1" dirty="0">
              <a:cs typeface="Arabic Transparent" pitchFamily="2" charset="-78"/>
            </a:endParaRPr>
          </a:p>
          <a:p>
            <a:pPr algn="justLow" rtl="1">
              <a:lnSpc>
                <a:spcPct val="150000"/>
              </a:lnSpc>
            </a:pPr>
            <a:r>
              <a:rPr lang="ar-EG" sz="2200" b="1" dirty="0">
                <a:cs typeface="Arabic Transparent" pitchFamily="2" charset="-78"/>
              </a:rPr>
              <a:t>أما في الاصطلاح: ((فهو ذلك المورث الغنائي بنصوصه الأدبية، وأوزانه الايقاعية </a:t>
            </a:r>
            <a:r>
              <a:rPr lang="ar-EG" sz="2200" b="1" dirty="0" smtClean="0">
                <a:cs typeface="Arabic Transparent" pitchFamily="2" charset="-78"/>
              </a:rPr>
              <a:t>ومقاماته</a:t>
            </a:r>
            <a:endParaRPr lang="en-US" sz="2200" b="1" dirty="0">
              <a:cs typeface="Arabic Transparent" pitchFamily="2" charset="-78"/>
            </a:endParaRPr>
          </a:p>
        </p:txBody>
      </p:sp>
      <p:pic>
        <p:nvPicPr>
          <p:cNvPr id="2" name="Picture 2" descr="C:\Documents and Settings\Administrator\Desktop\كتابة\استاذ مصطفى\721d467c-2d8f-4a0e-bf62-d6b3e1c89921.jpg"/>
          <p:cNvPicPr>
            <a:picLocks noChangeAspect="1" noChangeArrowheads="1"/>
          </p:cNvPicPr>
          <p:nvPr/>
        </p:nvPicPr>
        <p:blipFill rotWithShape="1">
          <a:blip r:embed="rId3">
            <a:extLst>
              <a:ext uri="{28A0092B-C50C-407E-A947-70E740481C1C}">
                <a14:useLocalDpi xmlns:a14="http://schemas.microsoft.com/office/drawing/2010/main" val="0"/>
              </a:ext>
            </a:extLst>
          </a:blip>
          <a:srcRect t="4843"/>
          <a:stretch/>
        </p:blipFill>
        <p:spPr bwMode="auto">
          <a:xfrm>
            <a:off x="26914" y="404664"/>
            <a:ext cx="4540350" cy="3600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1302" y="3986657"/>
            <a:ext cx="8452799" cy="2081339"/>
          </a:xfrm>
          <a:prstGeom prst="rect">
            <a:avLst/>
          </a:prstGeom>
        </p:spPr>
        <p:txBody>
          <a:bodyPr wrap="square">
            <a:spAutoFit/>
          </a:bodyPr>
          <a:lstStyle/>
          <a:p>
            <a:pPr algn="justLow" rtl="1">
              <a:lnSpc>
                <a:spcPct val="150000"/>
              </a:lnSpc>
            </a:pPr>
            <a:r>
              <a:rPr lang="ar-EG" sz="2200" b="1" dirty="0">
                <a:cs typeface="Arabic Transparent" pitchFamily="2" charset="-78"/>
              </a:rPr>
              <a:t>الموسيقية التي ورثتها بلدان الشمال الأفريقي عن الأندلس، وطورتها وهذبها، وتتكون مادتها النظمية من الشعر والموشحات </a:t>
            </a:r>
            <a:r>
              <a:rPr lang="ar-EG" sz="2200" b="1" dirty="0" err="1">
                <a:cs typeface="Arabic Transparent" pitchFamily="2" charset="-78"/>
              </a:rPr>
              <a:t>والأزحال</a:t>
            </a:r>
            <a:r>
              <a:rPr lang="ar-EG" sz="2200" b="1" dirty="0">
                <a:cs typeface="Arabic Transparent" pitchFamily="2" charset="-78"/>
              </a:rPr>
              <a:t>، </a:t>
            </a:r>
            <a:r>
              <a:rPr lang="ar-EG" sz="2200" b="1" dirty="0" err="1">
                <a:cs typeface="Arabic Transparent" pitchFamily="2" charset="-78"/>
              </a:rPr>
              <a:t>والدوبيت</a:t>
            </a:r>
            <a:r>
              <a:rPr lang="ar-EG" sz="2200" b="1" dirty="0">
                <a:cs typeface="Arabic Transparent" pitchFamily="2" charset="-78"/>
              </a:rPr>
              <a:t>، </a:t>
            </a:r>
            <a:r>
              <a:rPr lang="ar-EG" sz="2200" b="1" dirty="0" err="1">
                <a:cs typeface="Arabic Transparent" pitchFamily="2" charset="-78"/>
              </a:rPr>
              <a:t>والقوما</a:t>
            </a:r>
            <a:r>
              <a:rPr lang="ar-EG" sz="2200" b="1" dirty="0">
                <a:cs typeface="Arabic Transparent" pitchFamily="2" charset="-78"/>
              </a:rPr>
              <a:t>، مع ما أضيف لها من إضافات لحنية أو نظمية محلية جمعت بينها دائرة النغم والإيقاع، وما استعاروه من نصوص وألحان مشرقية)) هذا تعريف فن المألوف الليبي. </a:t>
            </a:r>
            <a:endParaRPr lang="en-US" sz="2200" b="1" dirty="0">
              <a:cs typeface="Arabic Transparent" pitchFamily="2" charset="-78"/>
            </a:endParaRPr>
          </a:p>
        </p:txBody>
      </p:sp>
    </p:spTree>
    <p:extLst>
      <p:ext uri="{BB962C8B-B14F-4D97-AF65-F5344CB8AC3E}">
        <p14:creationId xmlns:p14="http://schemas.microsoft.com/office/powerpoint/2010/main" val="446598004"/>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9512" y="188640"/>
            <a:ext cx="8784976" cy="6063198"/>
          </a:xfrm>
          <a:prstGeom prst="rect">
            <a:avLst/>
          </a:prstGeom>
        </p:spPr>
        <p:txBody>
          <a:bodyPr wrap="square">
            <a:spAutoFit/>
          </a:bodyPr>
          <a:lstStyle/>
          <a:p>
            <a:pPr algn="just" rtl="1"/>
            <a:r>
              <a:rPr lang="ar-EG" sz="4000" b="1" u="sng" dirty="0">
                <a:solidFill>
                  <a:schemeClr val="accent4">
                    <a:lumMod val="50000"/>
                  </a:schemeClr>
                </a:solidFill>
                <a:cs typeface="AL-Qairwan" pitchFamily="2" charset="-78"/>
              </a:rPr>
              <a:t>مناسبات المألوف </a:t>
            </a:r>
            <a:r>
              <a:rPr lang="ar-EG" sz="4000" b="1" u="sng" dirty="0" smtClean="0">
                <a:solidFill>
                  <a:schemeClr val="accent4">
                    <a:lumMod val="50000"/>
                  </a:schemeClr>
                </a:solidFill>
                <a:cs typeface="AL-Qairwan" pitchFamily="2" charset="-78"/>
              </a:rPr>
              <a:t>الدينية والاجتماعية</a:t>
            </a:r>
            <a:r>
              <a:rPr lang="ar-EG" sz="4000" b="1" u="sng" dirty="0">
                <a:solidFill>
                  <a:schemeClr val="accent4">
                    <a:lumMod val="50000"/>
                  </a:schemeClr>
                </a:solidFill>
                <a:cs typeface="AL-Qairwan" pitchFamily="2" charset="-78"/>
              </a:rPr>
              <a:t>: </a:t>
            </a:r>
            <a:endParaRPr lang="en-US" sz="4000" b="1" u="sng" dirty="0">
              <a:solidFill>
                <a:schemeClr val="accent4">
                  <a:lumMod val="50000"/>
                </a:schemeClr>
              </a:solidFill>
              <a:cs typeface="AL-Qairwan" pitchFamily="2" charset="-78"/>
            </a:endParaRPr>
          </a:p>
          <a:p>
            <a:pPr algn="just" rtl="1"/>
            <a:r>
              <a:rPr lang="ar-EG" sz="4000" b="1" u="sng" dirty="0">
                <a:solidFill>
                  <a:schemeClr val="accent4">
                    <a:lumMod val="50000"/>
                  </a:schemeClr>
                </a:solidFill>
                <a:cs typeface="AL-Qairwan" pitchFamily="2" charset="-78"/>
              </a:rPr>
              <a:t>مناسبة المولد النبوي الشريف: </a:t>
            </a:r>
            <a:endParaRPr lang="en-US" sz="4000" b="1" u="sng" dirty="0">
              <a:solidFill>
                <a:schemeClr val="accent4">
                  <a:lumMod val="50000"/>
                </a:schemeClr>
              </a:solidFill>
              <a:cs typeface="AL-Qairwan" pitchFamily="2" charset="-78"/>
            </a:endParaRPr>
          </a:p>
          <a:p>
            <a:pPr algn="justLow" rtl="1"/>
            <a:r>
              <a:rPr lang="ar-EG" sz="2800" b="1" dirty="0">
                <a:cs typeface="Arabic Transparent" pitchFamily="2" charset="-78"/>
              </a:rPr>
              <a:t>من المناسبات التي يقدم فيها فن المألوف مناسبة المولد النبوي الشريف والذي تخرج فيه مواكب زوايا الطرق الصوفية مبتهجة بهذه المناسبة العظيمة في تاريخ البشرية خصوصا إتباع الطريقة العيساوية المنسوبة للشيخ سيدي أمحمد بن  عيسى </a:t>
            </a:r>
            <a:r>
              <a:rPr lang="ar-EG" sz="2800" b="1" dirty="0" err="1">
                <a:cs typeface="Arabic Transparent" pitchFamily="2" charset="-78"/>
              </a:rPr>
              <a:t>المكناسي</a:t>
            </a:r>
            <a:r>
              <a:rPr lang="ar-EG" sz="2800" b="1" dirty="0">
                <a:cs typeface="Arabic Transparent" pitchFamily="2" charset="-78"/>
              </a:rPr>
              <a:t> المتوفي سنة 933 هجري التي استعملت هذا الفن واحتضنته طيلة وجودها في ليبيا وربما كانت سببا أصيلا لدخوله للقطر الليبي ومن مظاهر الاحتفال بهذا اليوم خروج إتباع الطريقة العيساوية من الزاوية الكبيرة ، والزاوية الصغيرة في اليوم الأول ثم يتوالى احتفال بقية الزوايا في أيام أخرى وتبتهج الناس بهذا اليوم فتلبس له الملابس الراقية والمزركشة وتتعطر المدينة والشوارع بأجود أنواع البخور والند الفاخر كما ترش المواكب بماء الزهر وغيرها تعبيرا عن المحبة والفرحة الغامرة بهذه المناسبة العطرة السعيدة. </a:t>
            </a:r>
            <a:endParaRPr lang="en-US" sz="2800" b="1" dirty="0">
              <a:cs typeface="Arabic Transparent" pitchFamily="2" charset="-78"/>
            </a:endParaRPr>
          </a:p>
        </p:txBody>
      </p:sp>
    </p:spTree>
    <p:extLst>
      <p:ext uri="{BB962C8B-B14F-4D97-AF65-F5344CB8AC3E}">
        <p14:creationId xmlns:p14="http://schemas.microsoft.com/office/powerpoint/2010/main" val="416087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42042" y="117693"/>
            <a:ext cx="8784976" cy="5816977"/>
          </a:xfrm>
          <a:prstGeom prst="rect">
            <a:avLst/>
          </a:prstGeom>
        </p:spPr>
        <p:txBody>
          <a:bodyPr wrap="square">
            <a:spAutoFit/>
          </a:bodyPr>
          <a:lstStyle/>
          <a:p>
            <a:pPr algn="just" rtl="1">
              <a:lnSpc>
                <a:spcPct val="150000"/>
              </a:lnSpc>
            </a:pPr>
            <a:r>
              <a:rPr lang="ar-EG" sz="3200" b="1" u="sng" dirty="0">
                <a:solidFill>
                  <a:schemeClr val="accent4">
                    <a:lumMod val="50000"/>
                  </a:schemeClr>
                </a:solidFill>
                <a:cs typeface="AL-Qairwan" pitchFamily="2" charset="-78"/>
              </a:rPr>
              <a:t>حفلات الزفاف (العراس): </a:t>
            </a:r>
            <a:endParaRPr lang="en-US" sz="3200" b="1" u="sng" dirty="0">
              <a:solidFill>
                <a:schemeClr val="accent4">
                  <a:lumMod val="50000"/>
                </a:schemeClr>
              </a:solidFill>
              <a:cs typeface="AL-Qairwan" pitchFamily="2" charset="-78"/>
            </a:endParaRPr>
          </a:p>
          <a:p>
            <a:pPr algn="justLow" rtl="1">
              <a:lnSpc>
                <a:spcPct val="150000"/>
              </a:lnSpc>
            </a:pPr>
            <a:r>
              <a:rPr lang="ar-EG" sz="2400" b="1" dirty="0">
                <a:cs typeface="Arabic Transparent" pitchFamily="2" charset="-78"/>
              </a:rPr>
              <a:t>هي من المناسبات التي يقدم فيها فن المألوف حفلات </a:t>
            </a:r>
            <a:endParaRPr lang="ar-EG" sz="2400" b="1" dirty="0" smtClean="0">
              <a:cs typeface="Arabic Transparent" pitchFamily="2" charset="-78"/>
            </a:endParaRPr>
          </a:p>
          <a:p>
            <a:pPr algn="justLow" rtl="1">
              <a:lnSpc>
                <a:spcPct val="150000"/>
              </a:lnSpc>
            </a:pPr>
            <a:r>
              <a:rPr lang="ar-EG" sz="2400" b="1" dirty="0" smtClean="0">
                <a:cs typeface="Arabic Transparent" pitchFamily="2" charset="-78"/>
              </a:rPr>
              <a:t>الزفاف </a:t>
            </a:r>
            <a:r>
              <a:rPr lang="ar-EG" sz="2400" b="1" dirty="0">
                <a:cs typeface="Arabic Transparent" pitchFamily="2" charset="-78"/>
              </a:rPr>
              <a:t>(</a:t>
            </a:r>
            <a:r>
              <a:rPr lang="ar-EG" sz="2400" b="1" dirty="0" smtClean="0">
                <a:cs typeface="Arabic Transparent" pitchFamily="2" charset="-78"/>
              </a:rPr>
              <a:t>الأعراس</a:t>
            </a:r>
            <a:r>
              <a:rPr lang="ar-EG" sz="2400" b="1" dirty="0">
                <a:cs typeface="Arabic Transparent" pitchFamily="2" charset="-78"/>
              </a:rPr>
              <a:t>) حيث يقدم منه وصلات في السهرات، </a:t>
            </a:r>
            <a:endParaRPr lang="ar-EG" sz="2400" b="1" dirty="0" smtClean="0">
              <a:cs typeface="Arabic Transparent" pitchFamily="2" charset="-78"/>
            </a:endParaRPr>
          </a:p>
          <a:p>
            <a:pPr algn="justLow" rtl="1">
              <a:lnSpc>
                <a:spcPct val="150000"/>
              </a:lnSpc>
            </a:pPr>
            <a:r>
              <a:rPr lang="ar-EG" sz="2400" b="1" dirty="0" smtClean="0">
                <a:cs typeface="Arabic Transparent" pitchFamily="2" charset="-78"/>
              </a:rPr>
              <a:t>وعند </a:t>
            </a:r>
            <a:r>
              <a:rPr lang="ar-EG" sz="2400" b="1" dirty="0" err="1">
                <a:cs typeface="Arabic Transparent" pitchFamily="2" charset="-78"/>
              </a:rPr>
              <a:t>أشعال</a:t>
            </a:r>
            <a:r>
              <a:rPr lang="ar-EG" sz="2400" b="1" dirty="0">
                <a:cs typeface="Arabic Transparent" pitchFamily="2" charset="-78"/>
              </a:rPr>
              <a:t> قنديل العريس ليلة الأربعاء، وهي عادة </a:t>
            </a:r>
            <a:endParaRPr lang="ar-EG" sz="2400" b="1" dirty="0" smtClean="0">
              <a:cs typeface="Arabic Transparent" pitchFamily="2" charset="-78"/>
            </a:endParaRPr>
          </a:p>
          <a:p>
            <a:pPr algn="justLow" rtl="1">
              <a:lnSpc>
                <a:spcPct val="150000"/>
              </a:lnSpc>
            </a:pPr>
            <a:r>
              <a:rPr lang="ar-EG" sz="2400" b="1" dirty="0" smtClean="0">
                <a:cs typeface="Arabic Transparent" pitchFamily="2" charset="-78"/>
              </a:rPr>
              <a:t>جارية </a:t>
            </a:r>
            <a:r>
              <a:rPr lang="ar-EG" sz="2400" b="1" dirty="0">
                <a:cs typeface="Arabic Transparent" pitchFamily="2" charset="-78"/>
              </a:rPr>
              <a:t>في ليبيا، كما يزف العريس لبيت الزوجية بنوبة مألوف، وقد تطورت هذا النوبة من فترة من حيث الآلات المستعملة والنوبات التي يؤديها فيها، كما يقدم في مناسبات اجتماعية آخرة مثل الختان، والسكن الجديد، كما أضيفت مناسبة جديدة، هي نجاح الطلبة في المرحلة الثانوية والجامعية، وغيرها من المناسبات، وهذا يعد ازدهارا لحركة المألوف ، ففي هذه المناسبات يتعرف الجيل الجديد على هذا الفن الخالد الذي تغلغل في ذاكرة هذا الشعب الأصيل. </a:t>
            </a:r>
            <a:endParaRPr lang="en-US" sz="2400" b="1" dirty="0">
              <a:cs typeface="Arabic Transparent" pitchFamily="2" charset="-78"/>
            </a:endParaRPr>
          </a:p>
        </p:txBody>
      </p:sp>
      <p:pic>
        <p:nvPicPr>
          <p:cNvPr id="2050" name="Picture 2" descr="C:\Documents and Settings\Administrator\Desktop\كتابة\استاذ مصطفى\c1eb50d5-26f3-4270-a294-91c8657038c2.jpg"/>
          <p:cNvPicPr>
            <a:picLocks noChangeAspect="1" noChangeArrowheads="1"/>
          </p:cNvPicPr>
          <p:nvPr/>
        </p:nvPicPr>
        <p:blipFill rotWithShape="1">
          <a:blip r:embed="rId3">
            <a:extLst>
              <a:ext uri="{28A0092B-C50C-407E-A947-70E740481C1C}">
                <a14:useLocalDpi xmlns:a14="http://schemas.microsoft.com/office/drawing/2010/main" val="0"/>
              </a:ext>
            </a:extLst>
          </a:blip>
          <a:srcRect t="28586" b="24035"/>
          <a:stretch/>
        </p:blipFill>
        <p:spPr bwMode="auto">
          <a:xfrm>
            <a:off x="142042" y="117693"/>
            <a:ext cx="3277830" cy="244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258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8884" y="82094"/>
            <a:ext cx="9022052" cy="5888150"/>
          </a:xfrm>
          <a:prstGeom prst="rect">
            <a:avLst/>
          </a:prstGeom>
        </p:spPr>
        <p:txBody>
          <a:bodyPr wrap="square">
            <a:spAutoFit/>
          </a:bodyPr>
          <a:lstStyle/>
          <a:p>
            <a:pPr algn="justLow" rtl="1">
              <a:lnSpc>
                <a:spcPct val="150000"/>
              </a:lnSpc>
            </a:pPr>
            <a:r>
              <a:rPr lang="ar-EG" sz="2300" b="1" dirty="0">
                <a:cs typeface="Arabic Transparent" pitchFamily="2" charset="-78"/>
              </a:rPr>
              <a:t>كان المألوف في ليبيا يقدم كما هو مذكور في مناسباته ولكن مع تطور الحياة وتقدمها في جميع أمورها انتقل المألوف من الزوايا العيساوية التي حافظت عليه إلى حجرات البث المباشر من قسم العربي بالإذاعة الايطالية في طرابلس الغرب في أكتوبر 1938 ومن الذين قدموا فقرات المألوف في ذلك الوقت الشيخ محمود كانون المعروف </a:t>
            </a:r>
            <a:r>
              <a:rPr lang="ar-EG" sz="2300" b="1" dirty="0" err="1">
                <a:cs typeface="Arabic Transparent" pitchFamily="2" charset="-78"/>
              </a:rPr>
              <a:t>بالبراداش</a:t>
            </a:r>
            <a:r>
              <a:rPr lang="ar-EG" sz="2300" b="1" dirty="0">
                <a:cs typeface="Arabic Transparent" pitchFamily="2" charset="-78"/>
              </a:rPr>
              <a:t>، وفي سنة 1949 انتقل هذا الركن إلى قيادة الشيخ محمد </a:t>
            </a:r>
            <a:r>
              <a:rPr lang="ar-EG" sz="2300" b="1" dirty="0" err="1">
                <a:cs typeface="Arabic Transparent" pitchFamily="2" charset="-78"/>
              </a:rPr>
              <a:t>اقنيص</a:t>
            </a:r>
            <a:r>
              <a:rPr lang="ar-EG" sz="2300" b="1" dirty="0">
                <a:cs typeface="Arabic Transparent" pitchFamily="2" charset="-78"/>
              </a:rPr>
              <a:t> فكان يقدم حصة إذاعية أسبوعيا، واستمر الحال </a:t>
            </a:r>
            <a:r>
              <a:rPr lang="ar-EG" sz="2300" b="1" dirty="0" err="1">
                <a:cs typeface="Arabic Transparent" pitchFamily="2" charset="-78"/>
              </a:rPr>
              <a:t>حى</a:t>
            </a:r>
            <a:r>
              <a:rPr lang="ar-EG" sz="2300" b="1" dirty="0">
                <a:cs typeface="Arabic Transparent" pitchFamily="2" charset="-78"/>
              </a:rPr>
              <a:t> سنة 1957 عندما تم افتتاح الإذاعة الليبية فكلف الشيخ محمد </a:t>
            </a:r>
            <a:r>
              <a:rPr lang="ar-EG" sz="2300" b="1" dirty="0" err="1">
                <a:cs typeface="Arabic Transparent" pitchFamily="2" charset="-78"/>
              </a:rPr>
              <a:t>اقنيص</a:t>
            </a:r>
            <a:r>
              <a:rPr lang="ar-EG" sz="2300" b="1" dirty="0">
                <a:cs typeface="Arabic Transparent" pitchFamily="2" charset="-78"/>
              </a:rPr>
              <a:t> بالاستمرار في هذا الركن، وكان يقدم على الطريقة التقليدية من حيث الآلات. </a:t>
            </a:r>
            <a:endParaRPr lang="en-US" sz="2300" b="1" dirty="0">
              <a:cs typeface="Arabic Transparent" pitchFamily="2" charset="-78"/>
            </a:endParaRPr>
          </a:p>
          <a:p>
            <a:pPr algn="justLow" rtl="1">
              <a:lnSpc>
                <a:spcPct val="150000"/>
              </a:lnSpc>
            </a:pPr>
            <a:r>
              <a:rPr lang="ar-EG" sz="2300" b="1" dirty="0">
                <a:cs typeface="Arabic Transparent" pitchFamily="2" charset="-78"/>
              </a:rPr>
              <a:t>ثم تأسست فرقة مألوف وأدت بعض النوبات وهي التي قام الأستاذ محمد مرشان بتدوينها في كتابه الموسيقى قواعد وتراث ومنها نوبة جمر الهوى المحفوظة في أرشيف الإذاعة الليبية وكان من ضمن الفرقة الشيخ محمد </a:t>
            </a:r>
            <a:r>
              <a:rPr lang="ar-EG" sz="2300" b="1" dirty="0" err="1">
                <a:cs typeface="Arabic Transparent" pitchFamily="2" charset="-78"/>
              </a:rPr>
              <a:t>اقنيص</a:t>
            </a:r>
            <a:r>
              <a:rPr lang="ar-EG" sz="2300" b="1" dirty="0">
                <a:cs typeface="Arabic Transparent" pitchFamily="2" charset="-78"/>
              </a:rPr>
              <a:t> ونوري كمال وسلام قدري ومفتاح على وغيرهم، ولم تستمر أعمال هذه الفرقة، بسبب قيام الإذاعة بتأسيس فرقة الإذاعة للمألوف والموشحات. </a:t>
            </a:r>
            <a:endParaRPr lang="en-US" sz="2300" b="1" dirty="0">
              <a:cs typeface="Arabic Transparent" pitchFamily="2" charset="-78"/>
            </a:endParaRPr>
          </a:p>
        </p:txBody>
      </p:sp>
    </p:spTree>
    <p:extLst>
      <p:ext uri="{BB962C8B-B14F-4D97-AF65-F5344CB8AC3E}">
        <p14:creationId xmlns:p14="http://schemas.microsoft.com/office/powerpoint/2010/main" val="1138268536"/>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271219" y="116632"/>
            <a:ext cx="5765278" cy="5170646"/>
          </a:xfrm>
          <a:prstGeom prst="rect">
            <a:avLst/>
          </a:prstGeom>
        </p:spPr>
        <p:txBody>
          <a:bodyPr wrap="square">
            <a:spAutoFit/>
          </a:bodyPr>
          <a:lstStyle/>
          <a:p>
            <a:pPr algn="just" rtl="1">
              <a:lnSpc>
                <a:spcPct val="150000"/>
              </a:lnSpc>
            </a:pPr>
            <a:r>
              <a:rPr lang="ar-EG" sz="2000" b="1" u="sng" dirty="0">
                <a:solidFill>
                  <a:schemeClr val="accent4">
                    <a:lumMod val="50000"/>
                  </a:schemeClr>
                </a:solidFill>
                <a:cs typeface="AL-Qairwan" pitchFamily="2" charset="-78"/>
              </a:rPr>
              <a:t>فرقة الإذاعة للمألوف  والموشحات: </a:t>
            </a:r>
            <a:endParaRPr lang="en-US" sz="2000" b="1" u="sng" dirty="0">
              <a:solidFill>
                <a:schemeClr val="accent4">
                  <a:lumMod val="50000"/>
                </a:schemeClr>
              </a:solidFill>
              <a:cs typeface="AL-Qairwan" pitchFamily="2" charset="-78"/>
            </a:endParaRPr>
          </a:p>
          <a:p>
            <a:pPr algn="justLow" rtl="1">
              <a:lnSpc>
                <a:spcPct val="150000"/>
              </a:lnSpc>
            </a:pPr>
            <a:r>
              <a:rPr lang="ar-EG" sz="2000" b="1" dirty="0">
                <a:cs typeface="Arabic Transparent" pitchFamily="2" charset="-78"/>
              </a:rPr>
              <a:t>وتولى قيادتها الأستاذ حسن عريبي وكان ذلك سنة 1964 وكان مدربي الفرقة الشيخ محمد أبو ريانة، والشيخ محمد </a:t>
            </a:r>
            <a:r>
              <a:rPr lang="ar-EG" sz="2000" b="1" dirty="0" err="1">
                <a:cs typeface="Arabic Transparent" pitchFamily="2" charset="-78"/>
              </a:rPr>
              <a:t>اقنيص</a:t>
            </a:r>
            <a:r>
              <a:rPr lang="ar-EG" sz="2000" b="1" dirty="0">
                <a:cs typeface="Arabic Transparent" pitchFamily="2" charset="-78"/>
              </a:rPr>
              <a:t>، والسيخ على منكوسة في جانب المألوف وبم تسجيل النوبات مرئياً ومسموعا وانتشرت بين الأوساط وهذا مع استمرار ركن </a:t>
            </a:r>
            <a:r>
              <a:rPr lang="ar-EG" sz="2000" b="1" dirty="0" err="1">
                <a:cs typeface="Arabic Transparent" pitchFamily="2" charset="-78"/>
              </a:rPr>
              <a:t>اقنيص</a:t>
            </a:r>
            <a:r>
              <a:rPr lang="ar-EG" sz="2000" b="1" dirty="0">
                <a:cs typeface="Arabic Transparent" pitchFamily="2" charset="-78"/>
              </a:rPr>
              <a:t> للمألوف التقليدي ومع صدور قرار من الوزير خليفة محمد </a:t>
            </a:r>
            <a:r>
              <a:rPr lang="ar-EG" sz="2000" b="1" dirty="0" err="1">
                <a:cs typeface="Arabic Transparent" pitchFamily="2" charset="-78"/>
              </a:rPr>
              <a:t>التليسي</a:t>
            </a:r>
            <a:r>
              <a:rPr lang="ar-EG" sz="2000" b="1" dirty="0">
                <a:cs typeface="Arabic Transparent" pitchFamily="2" charset="-78"/>
              </a:rPr>
              <a:t> سنة 1964 بشان تكوين لجنة المحافظة على التراث الأندلسي فسجلت ما يقرب من 250 نوبة وهي ما زالت محفوظة بقسم الإذاعة فكانت له يد طولي في المحافظة على كثير من النصوص </a:t>
            </a:r>
            <a:r>
              <a:rPr lang="ar-EG" sz="2000" b="1" dirty="0" err="1">
                <a:cs typeface="Arabic Transparent" pitchFamily="2" charset="-78"/>
              </a:rPr>
              <a:t>والصنعات</a:t>
            </a:r>
            <a:r>
              <a:rPr lang="ar-EG" sz="2000" b="1" dirty="0">
                <a:cs typeface="Arabic Transparent" pitchFamily="2" charset="-78"/>
              </a:rPr>
              <a:t> النغمية، ولقد بقيت هذه الفرقة تقدم أعمالها مع تغير في أفرادها بين الحين والآخر. </a:t>
            </a:r>
            <a:endParaRPr lang="en-US" sz="2000" b="1" dirty="0">
              <a:cs typeface="Arabic Transparent" pitchFamily="2" charset="-78"/>
            </a:endParaRPr>
          </a:p>
        </p:txBody>
      </p:sp>
      <p:sp>
        <p:nvSpPr>
          <p:cNvPr id="5" name="Rectangle 4"/>
          <p:cNvSpPr/>
          <p:nvPr/>
        </p:nvSpPr>
        <p:spPr>
          <a:xfrm>
            <a:off x="-28524" y="5157192"/>
            <a:ext cx="9071400" cy="1719702"/>
          </a:xfrm>
          <a:prstGeom prst="rect">
            <a:avLst/>
          </a:prstGeom>
        </p:spPr>
        <p:txBody>
          <a:bodyPr wrap="square">
            <a:spAutoFit/>
          </a:bodyPr>
          <a:lstStyle/>
          <a:p>
            <a:pPr algn="justLow" rtl="1">
              <a:lnSpc>
                <a:spcPct val="150000"/>
              </a:lnSpc>
            </a:pPr>
            <a:r>
              <a:rPr lang="ar-EG" b="1" dirty="0">
                <a:cs typeface="Arabic Transparent" pitchFamily="2" charset="-78"/>
              </a:rPr>
              <a:t>أصبح أسمها الآن فرقة المألوف والموشحات والألحان العربية، وقد قدمت كثير من أعمال تصل على 17 نوبة مألوف وما يزيد عن 12 من وصلات الموشحات، ومجموعة من الابتهالات، ولقد تم تسجيل هذه الأعمال على أشرطة مسموعة بلغت 14 شريطاً، وكما حظيت بالتسجيل المرئي أكثر من مرة، وقد شاركت هذه الفرقة في العديد من المهرجانات المحلية والدولية منها في تونس والجزائر والمغرب. </a:t>
            </a:r>
            <a:endParaRPr lang="en-US" b="1" dirty="0">
              <a:cs typeface="Arabic Transparent" pitchFamily="2" charset="-78"/>
            </a:endParaRPr>
          </a:p>
        </p:txBody>
      </p:sp>
      <p:pic>
        <p:nvPicPr>
          <p:cNvPr id="6" name="Picture 2" descr="C:\Documents and Settings\Administrator\Desktop\كتابة\استاذ مصطفى\6555c4ea-a7d9-4776-8cc1-f230d289dc8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2" y="29186"/>
            <a:ext cx="3271219" cy="512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0047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9942" y="116632"/>
            <a:ext cx="8892480" cy="6055504"/>
          </a:xfrm>
          <a:prstGeom prst="rect">
            <a:avLst/>
          </a:prstGeom>
        </p:spPr>
        <p:txBody>
          <a:bodyPr wrap="square">
            <a:spAutoFit/>
          </a:bodyPr>
          <a:lstStyle/>
          <a:p>
            <a:pPr algn="justLow" rtl="1">
              <a:lnSpc>
                <a:spcPct val="150000"/>
              </a:lnSpc>
            </a:pPr>
            <a:r>
              <a:rPr lang="ar-EG" sz="2000" b="1" dirty="0">
                <a:cs typeface="Arabic Transparent" pitchFamily="2" charset="-78"/>
              </a:rPr>
              <a:t>وإيطاليا ولبنان وغيرها خلال المسيرة الفنية البالغة أربعين سنة الفرقة العربية للموسيقى بقيادة الأستاذ على </a:t>
            </a:r>
            <a:r>
              <a:rPr lang="ar-EG" sz="2000" b="1" dirty="0" err="1">
                <a:cs typeface="Arabic Transparent" pitchFamily="2" charset="-78"/>
              </a:rPr>
              <a:t>الغناي</a:t>
            </a:r>
            <a:r>
              <a:rPr lang="ar-EG" sz="2000" b="1" dirty="0">
                <a:cs typeface="Arabic Transparent" pitchFamily="2" charset="-78"/>
              </a:rPr>
              <a:t> والشيخ محمد </a:t>
            </a:r>
            <a:r>
              <a:rPr lang="ar-EG" sz="2000" b="1" dirty="0" err="1">
                <a:cs typeface="Arabic Transparent" pitchFamily="2" charset="-78"/>
              </a:rPr>
              <a:t>اقنيص</a:t>
            </a:r>
            <a:r>
              <a:rPr lang="ar-EG" sz="2000" b="1" dirty="0">
                <a:cs typeface="Arabic Transparent" pitchFamily="2" charset="-78"/>
              </a:rPr>
              <a:t> وإدارة الأستاذ  عبد الله </a:t>
            </a:r>
            <a:r>
              <a:rPr lang="ar-EG" sz="2000" b="1" dirty="0" err="1">
                <a:cs typeface="Arabic Transparent" pitchFamily="2" charset="-78"/>
              </a:rPr>
              <a:t>النحايسي</a:t>
            </a:r>
            <a:r>
              <a:rPr lang="ar-EG" sz="2000" b="1" dirty="0">
                <a:cs typeface="Arabic Transparent" pitchFamily="2" charset="-78"/>
              </a:rPr>
              <a:t>  اهتمت بالموشحات الشرقية وقدمت أعمال غنائية رائعة مازالت الإذاعة الليبية تحتفظ ببعضها مرئي وصار أفرادها من كبار المطربين الليبيين والعازفين، شاركت الفرقة في أحد المهرجانات في مدينة بغداد بالجمهورية العراقية وغيرها. </a:t>
            </a:r>
            <a:endParaRPr lang="en-US" sz="2000" b="1" dirty="0">
              <a:cs typeface="Arabic Transparent" pitchFamily="2" charset="-78"/>
            </a:endParaRPr>
          </a:p>
          <a:p>
            <a:pPr algn="justLow" rtl="1">
              <a:lnSpc>
                <a:spcPct val="150000"/>
              </a:lnSpc>
            </a:pPr>
            <a:r>
              <a:rPr lang="ar-EG" sz="2000" b="1" dirty="0">
                <a:cs typeface="Arabic Transparent" pitchFamily="2" charset="-78"/>
              </a:rPr>
              <a:t>فرقة الشروق للمألوف والموشحات والأعمال الغنائية تأسست هذه الفرقة سنة 1986م، وبعض أفرادها من فرقة الإذاعة للمألوف والموشحات وبعض من انضم لفرقة حسن عريبي خلال الثمانينات وأسندت قيادتها للأستاذ محمد أبو </a:t>
            </a:r>
            <a:r>
              <a:rPr lang="ar-EG" sz="2000" b="1" dirty="0" err="1">
                <a:cs typeface="Arabic Transparent" pitchFamily="2" charset="-78"/>
              </a:rPr>
              <a:t>عجيلة،كما</a:t>
            </a:r>
            <a:r>
              <a:rPr lang="ar-EG" sz="2000" b="1" dirty="0">
                <a:cs typeface="Arabic Transparent" pitchFamily="2" charset="-78"/>
              </a:rPr>
              <a:t> اعد لهم ورتب لها الشيخ محمد </a:t>
            </a:r>
            <a:r>
              <a:rPr lang="ar-EG" sz="2000" b="1" dirty="0" err="1">
                <a:cs typeface="Arabic Transparent" pitchFamily="2" charset="-78"/>
              </a:rPr>
              <a:t>اقنيص</a:t>
            </a:r>
            <a:r>
              <a:rPr lang="ar-EG" sz="2000" b="1" dirty="0">
                <a:cs typeface="Arabic Transparent" pitchFamily="2" charset="-78"/>
              </a:rPr>
              <a:t> مجموعة من نوبات المألوف التي لم تقدم مثل: نوبة يا كامل الوصاف، يا أهل الحمى في مقام المحير، </a:t>
            </a:r>
            <a:r>
              <a:rPr lang="ar-EG" sz="2000" b="1" dirty="0" err="1">
                <a:cs typeface="Arabic Transparent" pitchFamily="2" charset="-78"/>
              </a:rPr>
              <a:t>ويا</a:t>
            </a:r>
            <a:r>
              <a:rPr lang="ar-EG" sz="2000" b="1" dirty="0">
                <a:cs typeface="Arabic Transparent" pitchFamily="2" charset="-78"/>
              </a:rPr>
              <a:t> عزيز الحسن في مقام الدراسات وغيرها، كما قدم لهم الأستاذ عبد الغني </a:t>
            </a:r>
            <a:r>
              <a:rPr lang="ar-EG" sz="2000" b="1" dirty="0" err="1">
                <a:cs typeface="Arabic Transparent" pitchFamily="2" charset="-78"/>
              </a:rPr>
              <a:t>دعوب</a:t>
            </a:r>
            <a:r>
              <a:rPr lang="ar-EG" sz="2000" b="1" dirty="0">
                <a:cs typeface="Arabic Transparent" pitchFamily="2" charset="-78"/>
              </a:rPr>
              <a:t> نوبة (معشوق ما قصدك) في مقام الحجاز كما اهتمت </a:t>
            </a:r>
            <a:r>
              <a:rPr lang="ar-EG" sz="2000" b="1" dirty="0" err="1">
                <a:cs typeface="Arabic Transparent" pitchFamily="2" charset="-78"/>
              </a:rPr>
              <a:t>ماخرا</a:t>
            </a:r>
            <a:r>
              <a:rPr lang="ar-EG" sz="2000" b="1" dirty="0">
                <a:cs typeface="Arabic Transparent" pitchFamily="2" charset="-78"/>
              </a:rPr>
              <a:t> بالقصائد </a:t>
            </a:r>
            <a:r>
              <a:rPr lang="ar-EG" sz="2000" b="1" dirty="0" err="1">
                <a:cs typeface="Arabic Transparent" pitchFamily="2" charset="-78"/>
              </a:rPr>
              <a:t>العروسية</a:t>
            </a:r>
            <a:r>
              <a:rPr lang="ar-EG" sz="2000" b="1" dirty="0">
                <a:cs typeface="Arabic Transparent" pitchFamily="2" charset="-78"/>
              </a:rPr>
              <a:t> وبعض القصائد </a:t>
            </a:r>
            <a:r>
              <a:rPr lang="ar-EG" sz="2000" b="1" dirty="0" err="1">
                <a:cs typeface="Arabic Transparent" pitchFamily="2" charset="-78"/>
              </a:rPr>
              <a:t>المولدية</a:t>
            </a:r>
            <a:r>
              <a:rPr lang="ar-EG" sz="2000" b="1" dirty="0">
                <a:cs typeface="Arabic Transparent" pitchFamily="2" charset="-78"/>
              </a:rPr>
              <a:t> ومقر تدريبها معهد جمال الدين الميلادي بطرابلس تم تسجيل بعض الأعمال بالتعاون مع أمانة الإعلام كان لهذه الفرقة مشاركات في تونس والمغرب وغيرها كما شاركت في مهرجانات محلية وإقامات سهرات فنية خاصة بمناسبات عديدة منها تكريم الفنان عبد اللطيف حويل، كما شاركت في مهرجانات طرابلس للمألوف. </a:t>
            </a:r>
            <a:endParaRPr lang="en-US" sz="2000" b="1" dirty="0">
              <a:cs typeface="Arabic Transparent" pitchFamily="2" charset="-78"/>
            </a:endParaRPr>
          </a:p>
        </p:txBody>
      </p:sp>
    </p:spTree>
    <p:extLst>
      <p:ext uri="{BB962C8B-B14F-4D97-AF65-F5344CB8AC3E}">
        <p14:creationId xmlns:p14="http://schemas.microsoft.com/office/powerpoint/2010/main" val="17155292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24883" y="260648"/>
            <a:ext cx="8892480" cy="6232475"/>
          </a:xfrm>
          <a:prstGeom prst="rect">
            <a:avLst/>
          </a:prstGeom>
        </p:spPr>
        <p:txBody>
          <a:bodyPr wrap="square">
            <a:spAutoFit/>
          </a:bodyPr>
          <a:lstStyle/>
          <a:p>
            <a:pPr algn="justLow" rtl="1">
              <a:lnSpc>
                <a:spcPct val="150000"/>
              </a:lnSpc>
            </a:pPr>
            <a:r>
              <a:rPr lang="ar-EG" sz="1900" b="1" dirty="0">
                <a:solidFill>
                  <a:srgbClr val="002060"/>
                </a:solidFill>
                <a:cs typeface="Arabic Transparent" pitchFamily="2" charset="-78"/>
              </a:rPr>
              <a:t>أولاً: أمام </a:t>
            </a:r>
            <a:r>
              <a:rPr lang="ar-EG" sz="1900" b="1" dirty="0" err="1">
                <a:solidFill>
                  <a:srgbClr val="002060"/>
                </a:solidFill>
                <a:cs typeface="Arabic Transparent" pitchFamily="2" charset="-78"/>
              </a:rPr>
              <a:t>تشرزم</a:t>
            </a:r>
            <a:r>
              <a:rPr lang="ar-EG" sz="1900" b="1" dirty="0">
                <a:solidFill>
                  <a:srgbClr val="002060"/>
                </a:solidFill>
                <a:cs typeface="Arabic Transparent" pitchFamily="2" charset="-78"/>
              </a:rPr>
              <a:t> الدول بين ثلاثة نظم إلزامية للمسئولية </a:t>
            </a:r>
            <a:r>
              <a:rPr lang="ar-EG" sz="1900" b="1" dirty="0" err="1">
                <a:solidFill>
                  <a:srgbClr val="002060"/>
                </a:solidFill>
                <a:cs typeface="Arabic Transparent" pitchFamily="2" charset="-78"/>
              </a:rPr>
              <a:t>فى</a:t>
            </a:r>
            <a:r>
              <a:rPr lang="ar-EG" sz="1900" b="1" dirty="0">
                <a:solidFill>
                  <a:srgbClr val="002060"/>
                </a:solidFill>
                <a:cs typeface="Arabic Transparent" pitchFamily="2" charset="-78"/>
              </a:rPr>
              <a:t> مجال النقل </a:t>
            </a:r>
            <a:r>
              <a:rPr lang="ar-EG" sz="1900" b="1" dirty="0" err="1">
                <a:solidFill>
                  <a:srgbClr val="002060"/>
                </a:solidFill>
                <a:cs typeface="Arabic Transparent" pitchFamily="2" charset="-78"/>
              </a:rPr>
              <a:t>البحرى</a:t>
            </a:r>
            <a:r>
              <a:rPr lang="ar-EG" sz="1900" b="1" dirty="0">
                <a:solidFill>
                  <a:srgbClr val="002060"/>
                </a:solidFill>
                <a:cs typeface="Arabic Transparent" pitchFamily="2" charset="-78"/>
              </a:rPr>
              <a:t> </a:t>
            </a:r>
            <a:r>
              <a:rPr lang="ar-EG" sz="1900" b="1" dirty="0" err="1">
                <a:solidFill>
                  <a:srgbClr val="002060"/>
                </a:solidFill>
                <a:cs typeface="Arabic Transparent" pitchFamily="2" charset="-78"/>
              </a:rPr>
              <a:t>الدولى</a:t>
            </a:r>
            <a:r>
              <a:rPr lang="ar-EG" sz="1900" b="1" dirty="0">
                <a:solidFill>
                  <a:srgbClr val="002060"/>
                </a:solidFill>
                <a:cs typeface="Arabic Transparent" pitchFamily="2" charset="-78"/>
              </a:rPr>
              <a:t> </a:t>
            </a:r>
            <a:r>
              <a:rPr lang="ar-EG" sz="1900" b="1" dirty="0" err="1">
                <a:solidFill>
                  <a:srgbClr val="002060"/>
                </a:solidFill>
                <a:cs typeface="Arabic Transparent" pitchFamily="2" charset="-78"/>
              </a:rPr>
              <a:t>هى</a:t>
            </a:r>
            <a:r>
              <a:rPr lang="ar-EG" sz="1900" b="1" dirty="0">
                <a:solidFill>
                  <a:srgbClr val="002060"/>
                </a:solidFill>
                <a:cs typeface="Arabic Transparent" pitchFamily="2" charset="-78"/>
              </a:rPr>
              <a:t> قواعد </a:t>
            </a:r>
            <a:r>
              <a:rPr lang="ar-EG" sz="1900" b="1" dirty="0" err="1">
                <a:solidFill>
                  <a:srgbClr val="002060"/>
                </a:solidFill>
                <a:cs typeface="Arabic Transparent" pitchFamily="2" charset="-78"/>
              </a:rPr>
              <a:t>لاهاى</a:t>
            </a:r>
            <a:r>
              <a:rPr lang="ar-EG" sz="1900" b="1" dirty="0">
                <a:solidFill>
                  <a:srgbClr val="002060"/>
                </a:solidFill>
                <a:cs typeface="Arabic Transparent" pitchFamily="2" charset="-78"/>
              </a:rPr>
              <a:t>، واتفاقية بروكسل لسندات الشحن 1924 </a:t>
            </a:r>
            <a:r>
              <a:rPr lang="ar-EG" sz="1900" b="1" dirty="0" err="1">
                <a:solidFill>
                  <a:srgbClr val="002060"/>
                </a:solidFill>
                <a:cs typeface="Arabic Transparent" pitchFamily="2" charset="-78"/>
              </a:rPr>
              <a:t>والبروتوكلات</a:t>
            </a:r>
            <a:r>
              <a:rPr lang="ar-EG" sz="1900" b="1" dirty="0">
                <a:solidFill>
                  <a:srgbClr val="002060"/>
                </a:solidFill>
                <a:cs typeface="Arabic Transparent" pitchFamily="2" charset="-78"/>
              </a:rPr>
              <a:t> الملحقة بها (قواعد </a:t>
            </a:r>
            <a:r>
              <a:rPr lang="ar-EG" sz="1900" b="1" dirty="0" err="1">
                <a:solidFill>
                  <a:srgbClr val="002060"/>
                </a:solidFill>
                <a:cs typeface="Arabic Transparent" pitchFamily="2" charset="-78"/>
              </a:rPr>
              <a:t>لاهاى</a:t>
            </a:r>
            <a:r>
              <a:rPr lang="ar-EG" sz="1900" b="1" dirty="0">
                <a:solidFill>
                  <a:srgbClr val="002060"/>
                </a:solidFill>
                <a:cs typeface="Arabic Transparent" pitchFamily="2" charset="-78"/>
              </a:rPr>
              <a:t> – فيسبى)، واتفاقية الامم المتحدة لنقل البضائع بالبحر (قواعد هامبورج 1978)، وإزاء العيوب </a:t>
            </a:r>
            <a:r>
              <a:rPr lang="ar-EG" sz="1900" b="1" dirty="0" err="1">
                <a:solidFill>
                  <a:srgbClr val="002060"/>
                </a:solidFill>
                <a:cs typeface="Arabic Transparent" pitchFamily="2" charset="-78"/>
              </a:rPr>
              <a:t>والإنتقادات</a:t>
            </a:r>
            <a:r>
              <a:rPr lang="ar-EG" sz="1900" b="1" dirty="0">
                <a:solidFill>
                  <a:srgbClr val="002060"/>
                </a:solidFill>
                <a:cs typeface="Arabic Transparent" pitchFamily="2" charset="-78"/>
              </a:rPr>
              <a:t> الموجهة لهذه الاتفاقيات لما اشتملت عليه قواعد كل منها من محاباة إلى أحد أطراف عملية النقل على حساب الطرف الأخر، وعلى إثر النمو </a:t>
            </a:r>
            <a:r>
              <a:rPr lang="ar-EG" sz="1900" b="1" dirty="0" err="1">
                <a:solidFill>
                  <a:srgbClr val="002060"/>
                </a:solidFill>
                <a:cs typeface="Arabic Transparent" pitchFamily="2" charset="-78"/>
              </a:rPr>
              <a:t>الاستثنائى</a:t>
            </a:r>
            <a:r>
              <a:rPr lang="ar-EG" sz="1900" b="1" dirty="0">
                <a:solidFill>
                  <a:srgbClr val="002060"/>
                </a:solidFill>
                <a:cs typeface="Arabic Transparent" pitchFamily="2" charset="-78"/>
              </a:rPr>
              <a:t> للنقل بالحاويات وما ترتب عليه من تغير </a:t>
            </a:r>
            <a:r>
              <a:rPr lang="ar-EG" sz="1900" b="1" dirty="0" err="1">
                <a:solidFill>
                  <a:srgbClr val="002060"/>
                </a:solidFill>
                <a:cs typeface="Arabic Transparent" pitchFamily="2" charset="-78"/>
              </a:rPr>
              <a:t>فى</a:t>
            </a:r>
            <a:r>
              <a:rPr lang="ar-EG" sz="1900" b="1" dirty="0">
                <a:solidFill>
                  <a:srgbClr val="002060"/>
                </a:solidFill>
                <a:cs typeface="Arabic Transparent" pitchFamily="2" charset="-78"/>
              </a:rPr>
              <a:t> أنماط  النقل </a:t>
            </a:r>
            <a:r>
              <a:rPr lang="ar-EG" sz="1900" b="1" dirty="0" err="1">
                <a:solidFill>
                  <a:srgbClr val="002060"/>
                </a:solidFill>
                <a:cs typeface="Arabic Transparent" pitchFamily="2" charset="-78"/>
              </a:rPr>
              <a:t>الدولى</a:t>
            </a:r>
            <a:r>
              <a:rPr lang="ar-EG" sz="1900" b="1" dirty="0">
                <a:solidFill>
                  <a:srgbClr val="002060"/>
                </a:solidFill>
                <a:cs typeface="Arabic Transparent" pitchFamily="2" charset="-78"/>
              </a:rPr>
              <a:t>، </a:t>
            </a:r>
            <a:r>
              <a:rPr lang="ar-EG" sz="1900" b="1" dirty="0" err="1">
                <a:solidFill>
                  <a:srgbClr val="002060"/>
                </a:solidFill>
                <a:cs typeface="Arabic Transparent" pitchFamily="2" charset="-78"/>
              </a:rPr>
              <a:t>وإفتقار</a:t>
            </a:r>
            <a:r>
              <a:rPr lang="ar-EG" sz="1900" b="1" dirty="0">
                <a:solidFill>
                  <a:srgbClr val="002060"/>
                </a:solidFill>
                <a:cs typeface="Arabic Transparent" pitchFamily="2" charset="-78"/>
              </a:rPr>
              <a:t> الإطار </a:t>
            </a:r>
            <a:r>
              <a:rPr lang="ar-EG" sz="1900" b="1" dirty="0" err="1">
                <a:solidFill>
                  <a:srgbClr val="002060"/>
                </a:solidFill>
                <a:cs typeface="Arabic Transparent" pitchFamily="2" charset="-78"/>
              </a:rPr>
              <a:t>القانونى</a:t>
            </a:r>
            <a:r>
              <a:rPr lang="ar-EG" sz="1900" b="1" dirty="0">
                <a:solidFill>
                  <a:srgbClr val="002060"/>
                </a:solidFill>
                <a:cs typeface="Arabic Transparent" pitchFamily="2" charset="-78"/>
              </a:rPr>
              <a:t> </a:t>
            </a:r>
            <a:r>
              <a:rPr lang="ar-EG" sz="1900" b="1" dirty="0" err="1">
                <a:solidFill>
                  <a:srgbClr val="002060"/>
                </a:solidFill>
                <a:cs typeface="Arabic Transparent" pitchFamily="2" charset="-78"/>
              </a:rPr>
              <a:t>الدولى</a:t>
            </a:r>
            <a:r>
              <a:rPr lang="ar-EG" sz="1900" b="1" dirty="0">
                <a:solidFill>
                  <a:srgbClr val="002060"/>
                </a:solidFill>
                <a:cs typeface="Arabic Transparent" pitchFamily="2" charset="-78"/>
              </a:rPr>
              <a:t> لنظام موحد فيما يتعلق بالنقل متعدد الوسائط مما أدى إلى زيادة الحاجة إلى وضع تنظيم حديث مناسب، جاءت قواعد روتردام 2008 بهدف إرساء مجموعة حديثة من القواعد الموحدة على الصعيد </a:t>
            </a:r>
            <a:r>
              <a:rPr lang="ar-EG" sz="1900" b="1" dirty="0" err="1">
                <a:solidFill>
                  <a:srgbClr val="002060"/>
                </a:solidFill>
                <a:cs typeface="Arabic Transparent" pitchFamily="2" charset="-78"/>
              </a:rPr>
              <a:t>الدولى</a:t>
            </a:r>
            <a:r>
              <a:rPr lang="ar-EG" sz="1900" b="1" dirty="0">
                <a:solidFill>
                  <a:srgbClr val="002060"/>
                </a:solidFill>
                <a:cs typeface="Arabic Transparent" pitchFamily="2" charset="-78"/>
              </a:rPr>
              <a:t> تزود الأطراف التجارية بما </a:t>
            </a:r>
            <a:r>
              <a:rPr lang="ar-EG" sz="1900" b="1" dirty="0" err="1">
                <a:solidFill>
                  <a:srgbClr val="002060"/>
                </a:solidFill>
                <a:cs typeface="Arabic Transparent" pitchFamily="2" charset="-78"/>
              </a:rPr>
              <a:t>هى</a:t>
            </a:r>
            <a:r>
              <a:rPr lang="ar-EG" sz="1900" b="1" dirty="0">
                <a:solidFill>
                  <a:srgbClr val="002060"/>
                </a:solidFill>
                <a:cs typeface="Arabic Transparent" pitchFamily="2" charset="-78"/>
              </a:rPr>
              <a:t> </a:t>
            </a:r>
            <a:r>
              <a:rPr lang="ar-EG" sz="1900" b="1" dirty="0" err="1">
                <a:solidFill>
                  <a:srgbClr val="002060"/>
                </a:solidFill>
                <a:cs typeface="Arabic Transparent" pitchFamily="2" charset="-78"/>
              </a:rPr>
              <a:t>فى</a:t>
            </a:r>
            <a:r>
              <a:rPr lang="ar-EG" sz="1900" b="1" dirty="0">
                <a:solidFill>
                  <a:srgbClr val="002060"/>
                </a:solidFill>
                <a:cs typeface="Arabic Transparent" pitchFamily="2" charset="-78"/>
              </a:rPr>
              <a:t> أمس الحاجة إليه من يقين </a:t>
            </a:r>
            <a:r>
              <a:rPr lang="ar-EG" sz="1900" b="1" dirty="0" err="1">
                <a:solidFill>
                  <a:srgbClr val="002060"/>
                </a:solidFill>
                <a:cs typeface="Arabic Transparent" pitchFamily="2" charset="-78"/>
              </a:rPr>
              <a:t>قانونى</a:t>
            </a:r>
            <a:r>
              <a:rPr lang="ar-EG" sz="1900" b="1" dirty="0">
                <a:solidFill>
                  <a:srgbClr val="002060"/>
                </a:solidFill>
                <a:cs typeface="Arabic Transparent" pitchFamily="2" charset="-78"/>
              </a:rPr>
              <a:t>، وفى محاولة </a:t>
            </a:r>
            <a:r>
              <a:rPr lang="ar-EG" sz="1900" b="1" dirty="0" err="1">
                <a:solidFill>
                  <a:srgbClr val="002060"/>
                </a:solidFill>
                <a:cs typeface="Arabic Transparent" pitchFamily="2" charset="-78"/>
              </a:rPr>
              <a:t>لاقامة</a:t>
            </a:r>
            <a:r>
              <a:rPr lang="ar-EG" sz="1900" b="1" dirty="0">
                <a:solidFill>
                  <a:srgbClr val="002060"/>
                </a:solidFill>
                <a:cs typeface="Arabic Transparent" pitchFamily="2" charset="-78"/>
              </a:rPr>
              <a:t> التوازن بين حقوق والتزامات </a:t>
            </a:r>
            <a:r>
              <a:rPr lang="ar-EG" sz="1900" b="1" dirty="0" err="1">
                <a:solidFill>
                  <a:srgbClr val="002060"/>
                </a:solidFill>
                <a:cs typeface="Arabic Transparent" pitchFamily="2" charset="-78"/>
              </a:rPr>
              <a:t>طرفى</a:t>
            </a:r>
            <a:r>
              <a:rPr lang="ar-EG" sz="1900" b="1" dirty="0">
                <a:solidFill>
                  <a:srgbClr val="002060"/>
                </a:solidFill>
                <a:cs typeface="Arabic Transparent" pitchFamily="2" charset="-78"/>
              </a:rPr>
              <a:t> عقد النقل (الناقل والشاحن).</a:t>
            </a:r>
            <a:endParaRPr lang="en-US" sz="1900" b="1" dirty="0">
              <a:solidFill>
                <a:srgbClr val="002060"/>
              </a:solidFill>
              <a:cs typeface="Arabic Transparent" pitchFamily="2" charset="-78"/>
            </a:endParaRPr>
          </a:p>
          <a:p>
            <a:pPr algn="justLow" rtl="1">
              <a:lnSpc>
                <a:spcPct val="150000"/>
              </a:lnSpc>
            </a:pPr>
            <a:r>
              <a:rPr lang="ar-EG" sz="1900" b="1" dirty="0">
                <a:solidFill>
                  <a:srgbClr val="002060"/>
                </a:solidFill>
                <a:cs typeface="Arabic Transparent" pitchFamily="2" charset="-78"/>
              </a:rPr>
              <a:t> </a:t>
            </a:r>
            <a:r>
              <a:rPr lang="ar-EG" sz="1900" b="1" dirty="0" smtClean="0">
                <a:solidFill>
                  <a:srgbClr val="002060"/>
                </a:solidFill>
                <a:cs typeface="Arabic Transparent" pitchFamily="2" charset="-78"/>
              </a:rPr>
              <a:t>ثانياً</a:t>
            </a:r>
            <a:r>
              <a:rPr lang="ar-EG" sz="1900" b="1" dirty="0">
                <a:solidFill>
                  <a:srgbClr val="002060"/>
                </a:solidFill>
                <a:cs typeface="Arabic Transparent" pitchFamily="2" charset="-78"/>
              </a:rPr>
              <a:t>: اتفاقية روتردام تواكب ظروف العصر الحديث باحتوائها على العديد من الاحكام الحديثة ، </a:t>
            </a:r>
            <a:r>
              <a:rPr lang="ar-EG" sz="1900" b="1" dirty="0" err="1">
                <a:solidFill>
                  <a:srgbClr val="002060"/>
                </a:solidFill>
                <a:cs typeface="Arabic Transparent" pitchFamily="2" charset="-78"/>
              </a:rPr>
              <a:t>التى</a:t>
            </a:r>
            <a:r>
              <a:rPr lang="ar-EG" sz="1900" b="1" dirty="0">
                <a:solidFill>
                  <a:srgbClr val="002060"/>
                </a:solidFill>
                <a:cs typeface="Arabic Transparent" pitchFamily="2" charset="-78"/>
              </a:rPr>
              <a:t> تلائم النقل </a:t>
            </a:r>
            <a:r>
              <a:rPr lang="ar-EG" sz="1900" b="1" dirty="0" err="1">
                <a:solidFill>
                  <a:srgbClr val="002060"/>
                </a:solidFill>
                <a:cs typeface="Arabic Transparent" pitchFamily="2" charset="-78"/>
              </a:rPr>
              <a:t>البحرى</a:t>
            </a:r>
            <a:r>
              <a:rPr lang="ar-EG" sz="1900" b="1" dirty="0">
                <a:solidFill>
                  <a:srgbClr val="002060"/>
                </a:solidFill>
                <a:cs typeface="Arabic Transparent" pitchFamily="2" charset="-78"/>
              </a:rPr>
              <a:t> الذى يقوم على النقل بالحاويات، وتكامل خدمات النقل من الباب إلى الباب والنقل متعدد الوسائط، وتبادل المعلومات والسندات والسجلات الكترونياً من خلال كيانات اقتصادية كبيرة الحجم، وتستوعب متطلبات عولمة التجارة وخدمات النقل وخدمات القيمة المضافة </a:t>
            </a:r>
            <a:r>
              <a:rPr lang="ar-EG" sz="1900" b="1" dirty="0" err="1">
                <a:solidFill>
                  <a:srgbClr val="002060"/>
                </a:solidFill>
                <a:cs typeface="Arabic Transparent" pitchFamily="2" charset="-78"/>
              </a:rPr>
              <a:t>اللوجيستية</a:t>
            </a:r>
            <a:r>
              <a:rPr lang="ar-EG" sz="1900" b="1" dirty="0">
                <a:solidFill>
                  <a:srgbClr val="002060"/>
                </a:solidFill>
                <a:cs typeface="Arabic Transparent" pitchFamily="2" charset="-78"/>
              </a:rPr>
              <a:t>، واخصها الخضوع لقانون موحد </a:t>
            </a:r>
            <a:r>
              <a:rPr lang="ar-EG" sz="1900" b="1" dirty="0" err="1">
                <a:solidFill>
                  <a:srgbClr val="002060"/>
                </a:solidFill>
                <a:cs typeface="Arabic Transparent" pitchFamily="2" charset="-78"/>
              </a:rPr>
              <a:t>عالمى</a:t>
            </a:r>
            <a:r>
              <a:rPr lang="ar-EG" sz="1900" b="1" dirty="0">
                <a:solidFill>
                  <a:srgbClr val="002060"/>
                </a:solidFill>
                <a:cs typeface="Arabic Transparent" pitchFamily="2" charset="-78"/>
              </a:rPr>
              <a:t> .</a:t>
            </a:r>
            <a:endParaRPr lang="en-US" sz="1900" b="1" dirty="0">
              <a:solidFill>
                <a:srgbClr val="002060"/>
              </a:solidFill>
              <a:cs typeface="Arabic Transparent" pitchFamily="2" charset="-78"/>
            </a:endParaRPr>
          </a:p>
          <a:p>
            <a:pPr algn="justLow" rtl="1">
              <a:lnSpc>
                <a:spcPct val="150000"/>
              </a:lnSpc>
            </a:pPr>
            <a:r>
              <a:rPr lang="ar-EG" sz="1900" b="1" dirty="0">
                <a:solidFill>
                  <a:srgbClr val="002060"/>
                </a:solidFill>
                <a:cs typeface="Arabic Transparent" pitchFamily="2" charset="-78"/>
              </a:rPr>
              <a:t> </a:t>
            </a:r>
            <a:endParaRPr lang="en-US" sz="1900" b="1" dirty="0">
              <a:solidFill>
                <a:srgbClr val="002060"/>
              </a:solidFill>
              <a:cs typeface="Arabic Transparent" pitchFamily="2" charset="-78"/>
            </a:endParaRPr>
          </a:p>
        </p:txBody>
      </p:sp>
    </p:spTree>
    <p:extLst>
      <p:ext uri="{BB962C8B-B14F-4D97-AF65-F5344CB8AC3E}">
        <p14:creationId xmlns:p14="http://schemas.microsoft.com/office/powerpoint/2010/main" val="158652447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95536" y="42046"/>
            <a:ext cx="8733433" cy="6678751"/>
          </a:xfrm>
          <a:prstGeom prst="rect">
            <a:avLst/>
          </a:prstGeom>
        </p:spPr>
        <p:txBody>
          <a:bodyPr wrap="square">
            <a:spAutoFit/>
          </a:bodyPr>
          <a:lstStyle/>
          <a:p>
            <a:pPr algn="justLow" rtl="1">
              <a:lnSpc>
                <a:spcPct val="150000"/>
              </a:lnSpc>
            </a:pPr>
            <a:r>
              <a:rPr lang="ar-EG" sz="3200" dirty="0">
                <a:cs typeface="Arabic Transparent" pitchFamily="2" charset="-78"/>
              </a:rPr>
              <a:t>فرقة الشيخ محمد </a:t>
            </a:r>
            <a:r>
              <a:rPr lang="ar-EG" sz="3200" dirty="0" err="1">
                <a:cs typeface="Arabic Transparent" pitchFamily="2" charset="-78"/>
              </a:rPr>
              <a:t>اقنيص</a:t>
            </a:r>
            <a:r>
              <a:rPr lang="ar-EG" sz="3200" dirty="0">
                <a:cs typeface="Arabic Transparent" pitchFamily="2" charset="-78"/>
              </a:rPr>
              <a:t> للمألوف والموشحات تأسست هذه الفرقة سنة 1996م برعاية مؤتمر أبو </a:t>
            </a:r>
            <a:r>
              <a:rPr lang="ar-EG" sz="3200" dirty="0" err="1">
                <a:cs typeface="Arabic Transparent" pitchFamily="2" charset="-78"/>
              </a:rPr>
              <a:t>مليانة</a:t>
            </a:r>
            <a:r>
              <a:rPr lang="ar-EG" sz="3200" dirty="0">
                <a:cs typeface="Arabic Transparent" pitchFamily="2" charset="-78"/>
              </a:rPr>
              <a:t> تكريما لجهود الشيخ محمد </a:t>
            </a:r>
            <a:r>
              <a:rPr lang="ar-EG" sz="3200" dirty="0" err="1">
                <a:cs typeface="Arabic Transparent" pitchFamily="2" charset="-78"/>
              </a:rPr>
              <a:t>اقنيص</a:t>
            </a:r>
            <a:r>
              <a:rPr lang="ar-EG" sz="3200" dirty="0">
                <a:cs typeface="Arabic Transparent" pitchFamily="2" charset="-78"/>
              </a:rPr>
              <a:t> في فن المألوف. والموشحات، واسند تدريب المجموعة للأستاذ محمد أبو عجيلة الشريف، والتعاون مع الشيخ محمد </a:t>
            </a:r>
            <a:r>
              <a:rPr lang="ar-EG" sz="3200" dirty="0" err="1">
                <a:cs typeface="Arabic Transparent" pitchFamily="2" charset="-78"/>
              </a:rPr>
              <a:t>اقتيص</a:t>
            </a:r>
            <a:r>
              <a:rPr lang="ar-EG" sz="3200" dirty="0">
                <a:cs typeface="Arabic Transparent" pitchFamily="2" charset="-78"/>
              </a:rPr>
              <a:t>، وقد أصدرت هذه الفرقة مجموعة أعمال قدمتها الفرقة في كتيب البرنامج الأول فيه نوبات مألوف وموشحات وقصائد شاركت الفرقة في مناسبات عديدة منها المهرجان المألوف الأول والثاني والثالث وغيرها من مناسبات، كما شاركت في مناسبات في دولة المغرب وبريطانيا.</a:t>
            </a:r>
            <a:endParaRPr lang="en-US" sz="3200" dirty="0">
              <a:cs typeface="Arabic Transparent" pitchFamily="2" charset="-78"/>
            </a:endParaRPr>
          </a:p>
        </p:txBody>
      </p:sp>
    </p:spTree>
    <p:extLst>
      <p:ext uri="{BB962C8B-B14F-4D97-AF65-F5344CB8AC3E}">
        <p14:creationId xmlns:p14="http://schemas.microsoft.com/office/powerpoint/2010/main" val="690260554"/>
      </p:ext>
    </p:extLst>
  </p:cSld>
  <p:clrMapOvr>
    <a:masterClrMapping/>
  </p:clrMapOvr>
  <p:transition spd="slow">
    <p:wheel spokes="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quot;/&gt;&lt;property id=&quot;20307&quot; value=&quot;258&quot;/&gt;&lt;/object&gt;&lt;object type=&quot;3&quot; unique_id=&quot;10007&quot;&gt;&lt;property id=&quot;20148&quot; value=&quot;5&quot;/&gt;&lt;property id=&quot;20300&quot; value=&quot;Slide 4&quot;/&gt;&lt;property id=&quot;20307&quot; value=&quot;259&quot;/&gt;&lt;/object&gt;&lt;object type=&quot;3&quot; unique_id=&quot;10008&quot;&gt;&lt;property id=&quot;20148&quot; value=&quot;5&quot;/&gt;&lt;property id=&quot;20300&quot; value=&quot;Slide 5&quot;/&gt;&lt;property id=&quot;20307&quot; value=&quot;260&quot;/&gt;&lt;/object&gt;&lt;object type=&quot;3&quot; unique_id=&quot;10009&quot;&gt;&lt;property id=&quot;20148&quot; value=&quot;5&quot;/&gt;&lt;property id=&quot;20300&quot; value=&quot;Slide 6&quot;/&gt;&lt;property id=&quot;20307&quot; value=&quot;290&quot;/&gt;&lt;/object&gt;&lt;object type=&quot;3&quot; unique_id=&quot;10010&quot;&gt;&lt;property id=&quot;20148&quot; value=&quot;5&quot;/&gt;&lt;property id=&quot;20300&quot; value=&quot;Slide 7&quot;/&gt;&lt;property id=&quot;20307&quot; value=&quot;261&quot;/&gt;&lt;/object&gt;&lt;object type=&quot;3&quot; unique_id=&quot;10011&quot;&gt;&lt;property id=&quot;20148&quot; value=&quot;5&quot;/&gt;&lt;property id=&quot;20300&quot; value=&quot;Slide 8&quot;/&gt;&lt;property id=&quot;20307&quot; value=&quot;316&quot;/&gt;&lt;/object&gt;&lt;object type=&quot;3&quot; unique_id=&quot;10012&quot;&gt;&lt;property id=&quot;20148&quot; value=&quot;5&quot;/&gt;&lt;property id=&quot;20300&quot; value=&quot;Slide 9&quot;/&gt;&lt;property id=&quot;20307&quot; value=&quot;292&quot;/&gt;&lt;/object&gt;&lt;object type=&quot;3&quot; unique_id=&quot;10013&quot;&gt;&lt;property id=&quot;20148&quot; value=&quot;5&quot;/&gt;&lt;property id=&quot;20300&quot; value=&quot;Slide 10&quot;/&gt;&lt;property id=&quot;20307&quot; value=&quot;294&quot;/&gt;&lt;/object&gt;&lt;object type=&quot;3&quot; unique_id=&quot;10014&quot;&gt;&lt;property id=&quot;20148&quot; value=&quot;5&quot;/&gt;&lt;property id=&quot;20300&quot; value=&quot;Slide 11&quot;/&gt;&lt;property id=&quot;20307&quot; value=&quot;298&quot;/&gt;&lt;/object&gt;&lt;object type=&quot;3&quot; unique_id=&quot;10015&quot;&gt;&lt;property id=&quot;20148&quot; value=&quot;5&quot;/&gt;&lt;property id=&quot;20300&quot; value=&quot;Slide 12&quot;/&gt;&lt;property id=&quot;20307&quot; value=&quot;297&quot;/&gt;&lt;/object&gt;&lt;object type=&quot;3&quot; unique_id=&quot;10016&quot;&gt;&lt;property id=&quot;20148&quot; value=&quot;5&quot;/&gt;&lt;property id=&quot;20300&quot; value=&quot;Slide 13&quot;/&gt;&lt;property id=&quot;20307&quot; value=&quot;312&quot;/&gt;&lt;/object&gt;&lt;object type=&quot;3&quot; unique_id=&quot;10017&quot;&gt;&lt;property id=&quot;20148&quot; value=&quot;5&quot;/&gt;&lt;property id=&quot;20300&quot; value=&quot;Slide 14&quot;/&gt;&lt;property id=&quot;20307&quot; value=&quot;313&quot;/&gt;&lt;/object&gt;&lt;object type=&quot;3&quot; unique_id=&quot;10018&quot;&gt;&lt;property id=&quot;20148&quot; value=&quot;5&quot;/&gt;&lt;property id=&quot;20300&quot; value=&quot;Slide 15&quot;/&gt;&lt;property id=&quot;20307&quot; value=&quot;314&quot;/&gt;&lt;/object&gt;&lt;object type=&quot;3&quot; unique_id=&quot;10019&quot;&gt;&lt;property id=&quot;20148&quot; value=&quot;5&quot;/&gt;&lt;property id=&quot;20300&quot; value=&quot;Slide 16&quot;/&gt;&lt;property id=&quot;20307&quot; value=&quot;334&quot;/&gt;&lt;/object&gt;&lt;object type=&quot;3&quot; unique_id=&quot;10020&quot;&gt;&lt;property id=&quot;20148&quot; value=&quot;5&quot;/&gt;&lt;property id=&quot;20300&quot; value=&quot;Slide 17&quot;/&gt;&lt;property id=&quot;20307&quot; value=&quot;335&quot;/&gt;&lt;/object&gt;&lt;object type=&quot;3&quot; unique_id=&quot;10021&quot;&gt;&lt;property id=&quot;20148&quot; value=&quot;5&quot;/&gt;&lt;property id=&quot;20300&quot; value=&quot;Slide 18&quot;/&gt;&lt;property id=&quot;20307&quot; value=&quot;336&quot;/&gt;&lt;/object&gt;&lt;object type=&quot;3&quot; unique_id=&quot;10022&quot;&gt;&lt;property id=&quot;20148&quot; value=&quot;5&quot;/&gt;&lt;property id=&quot;20300&quot; value=&quot;Slide 19&quot;/&gt;&lt;property id=&quot;20307&quot; value=&quot;337&quot;/&gt;&lt;/object&gt;&lt;object type=&quot;3&quot; unique_id=&quot;10023&quot;&gt;&lt;property id=&quot;20148&quot; value=&quot;5&quot;/&gt;&lt;property id=&quot;20300&quot; value=&quot;Slide 20&quot;/&gt;&lt;property id=&quot;20307&quot; value=&quot;338&quot;/&gt;&lt;/object&gt;&lt;object type=&quot;3&quot; unique_id=&quot;10024&quot;&gt;&lt;property id=&quot;20148&quot; value=&quot;5&quot;/&gt;&lt;property id=&quot;20300&quot; value=&quot;Slide 21&quot;/&gt;&lt;property id=&quot;20307&quot; value=&quot;346&quot;/&gt;&lt;/object&gt;&lt;object type=&quot;3&quot; unique_id=&quot;10025&quot;&gt;&lt;property id=&quot;20148&quot; value=&quot;5&quot;/&gt;&lt;property id=&quot;20300&quot; value=&quot;Slide 22&quot;/&gt;&lt;property id=&quot;20307&quot; value=&quot;347&quot;/&gt;&lt;/object&gt;&lt;object type=&quot;3&quot; unique_id=&quot;10026&quot;&gt;&lt;property id=&quot;20148&quot; value=&quot;5&quot;/&gt;&lt;property id=&quot;20300&quot; value=&quot;Slide 23&quot;/&gt;&lt;property id=&quot;20307&quot; value=&quot;348&quot;/&gt;&lt;/object&gt;&lt;object type=&quot;3&quot; unique_id=&quot;10027&quot;&gt;&lt;property id=&quot;20148&quot; value=&quot;5&quot;/&gt;&lt;property id=&quot;20300&quot; value=&quot;Slide 24&quot;/&gt;&lt;property id=&quot;20307&quot; value=&quot;350&quot;/&gt;&lt;/object&gt;&lt;object type=&quot;3&quot; unique_id=&quot;10028&quot;&gt;&lt;property id=&quot;20148&quot; value=&quot;5&quot;/&gt;&lt;property id=&quot;20300&quot; value=&quot;Slide 25&quot;/&gt;&lt;property id=&quot;20307&quot; value=&quot;351&quot;/&gt;&lt;/object&gt;&lt;object type=&quot;3&quot; unique_id=&quot;10029&quot;&gt;&lt;property id=&quot;20148&quot; value=&quot;5&quot;/&gt;&lt;property id=&quot;20300&quot; value=&quot;Slide 26&quot;/&gt;&lt;property id=&quot;20307&quot; value=&quot;354&quot;/&gt;&lt;/object&gt;&lt;object type=&quot;3&quot; unique_id=&quot;10030&quot;&gt;&lt;property id=&quot;20148&quot; value=&quot;5&quot;/&gt;&lt;property id=&quot;20300&quot; value=&quot;Slide 27&quot;/&gt;&lt;property id=&quot;20307&quot; value=&quot;353&quot;/&gt;&lt;/object&gt;&lt;object type=&quot;3&quot; unique_id=&quot;10031&quot;&gt;&lt;property id=&quot;20148&quot; value=&quot;5&quot;/&gt;&lt;property id=&quot;20300&quot; value=&quot;Slide 28&quot;/&gt;&lt;property id=&quot;20307&quot; value=&quot;352&quot;/&gt;&lt;/object&gt;&lt;object type=&quot;3&quot; unique_id=&quot;10032&quot;&gt;&lt;property id=&quot;20148&quot; value=&quot;5&quot;/&gt;&lt;property id=&quot;20300&quot; value=&quot;Slide 29&quot;/&gt;&lt;property id=&quot;20307&quot; value=&quot;356&quot;/&gt;&lt;/object&gt;&lt;object type=&quot;3&quot; unique_id=&quot;10033&quot;&gt;&lt;property id=&quot;20148&quot; value=&quot;5&quot;/&gt;&lt;property id=&quot;20300&quot; value=&quot;Slide 30&quot;/&gt;&lt;property id=&quot;20307&quot; value=&quot;367&quot;/&gt;&lt;/object&gt;&lt;object type=&quot;3&quot; unique_id=&quot;10034&quot;&gt;&lt;property id=&quot;20148&quot; value=&quot;5&quot;/&gt;&lt;property id=&quot;20300&quot; value=&quot;Slide 31&quot;/&gt;&lt;property id=&quot;20307&quot; value=&quot;369&quot;/&gt;&lt;/object&gt;&lt;object type=&quot;3&quot; unique_id=&quot;10035&quot;&gt;&lt;property id=&quot;20148&quot; value=&quot;5&quot;/&gt;&lt;property id=&quot;20300&quot; value=&quot;Slide 32&quot;/&gt;&lt;property id=&quot;20307&quot; value=&quot;368&quot;/&gt;&lt;/object&gt;&lt;object type=&quot;3&quot; unique_id=&quot;10036&quot;&gt;&lt;property id=&quot;20148&quot; value=&quot;5&quot;/&gt;&lt;property id=&quot;20300&quot; value=&quot;Slide 33&quot;/&gt;&lt;property id=&quot;20307&quot; value=&quot;371&quot;/&gt;&lt;/object&gt;&lt;object type=&quot;3&quot; unique_id=&quot;10037&quot;&gt;&lt;property id=&quot;20148&quot; value=&quot;5&quot;/&gt;&lt;property id=&quot;20300&quot; value=&quot;Slide 34&quot;/&gt;&lt;property id=&quot;20307&quot; value=&quot;372&quot;/&gt;&lt;/object&gt;&lt;object type=&quot;3&quot; unique_id=&quot;10038&quot;&gt;&lt;property id=&quot;20148&quot; value=&quot;5&quot;/&gt;&lt;property id=&quot;20300&quot; value=&quot;Slide 35&quot;/&gt;&lt;property id=&quot;20307&quot; value=&quot;373&quot;/&gt;&lt;/object&gt;&lt;object type=&quot;3&quot; unique_id=&quot;10039&quot;&gt;&lt;property id=&quot;20148&quot; value=&quot;5&quot;/&gt;&lt;property id=&quot;20300&quot; value=&quot;Slide 36&quot;/&gt;&lt;property id=&quot;20307&quot; value=&quot;374&quot;/&gt;&lt;/object&gt;&lt;object type=&quot;3&quot; unique_id=&quot;10040&quot;&gt;&lt;property id=&quot;20148&quot; value=&quot;5&quot;/&gt;&lt;property id=&quot;20300&quot; value=&quot;Slide 37&quot;/&gt;&lt;property id=&quot;20307&quot; value=&quot;375&quot;/&gt;&lt;/object&gt;&lt;object type=&quot;3&quot; unique_id=&quot;10041&quot;&gt;&lt;property id=&quot;20148&quot; value=&quot;5&quot;/&gt;&lt;property id=&quot;20300&quot; value=&quot;Slide 38&quot;/&gt;&lt;property id=&quot;20307&quot; value=&quot;376&quot;/&gt;&lt;/object&gt;&lt;object type=&quot;3&quot; unique_id=&quot;10042&quot;&gt;&lt;property id=&quot;20148&quot; value=&quot;5&quot;/&gt;&lt;property id=&quot;20300&quot; value=&quot;Slide 39&quot;/&gt;&lt;property id=&quot;20307&quot; value=&quot;377&quot;/&gt;&lt;/object&gt;&lt;object type=&quot;3&quot; unique_id=&quot;10043&quot;&gt;&lt;property id=&quot;20148&quot; value=&quot;5&quot;/&gt;&lt;property id=&quot;20300&quot; value=&quot;Slide 40&quot;/&gt;&lt;property id=&quot;20307&quot; value=&quot;378&quot;/&gt;&lt;/object&gt;&lt;object type=&quot;3&quot; unique_id=&quot;10044&quot;&gt;&lt;property id=&quot;20148&quot; value=&quot;5&quot;/&gt;&lt;property id=&quot;20300&quot; value=&quot;Slide 41&quot;/&gt;&lt;property id=&quot;20307&quot; value=&quot;379&quot;/&gt;&lt;/object&gt;&lt;object type=&quot;3&quot; unique_id=&quot;10045&quot;&gt;&lt;property id=&quot;20148&quot; value=&quot;5&quot;/&gt;&lt;property id=&quot;20300&quot; value=&quot;Slide 42&quot;/&gt;&lt;property id=&quot;20307&quot; value=&quot;380&quot;/&gt;&lt;/object&gt;&lt;object type=&quot;3&quot; unique_id=&quot;10046&quot;&gt;&lt;property id=&quot;20148&quot; value=&quot;5&quot;/&gt;&lt;property id=&quot;20300&quot; value=&quot;Slide 43&quot;/&gt;&lt;property id=&quot;20307&quot; value=&quot;381&quot;/&gt;&lt;/object&gt;&lt;object type=&quot;3&quot; unique_id=&quot;10047&quot;&gt;&lt;property id=&quot;20148&quot; value=&quot;5&quot;/&gt;&lt;property id=&quot;20300&quot; value=&quot;Slide 44&quot;/&gt;&lt;property id=&quot;20307&quot; value=&quot;382&quot;/&gt;&lt;/object&gt;&lt;object type=&quot;3&quot; unique_id=&quot;10048&quot;&gt;&lt;property id=&quot;20148&quot; value=&quot;5&quot;/&gt;&lt;property id=&quot;20300&quot; value=&quot;Slide 45&quot;/&gt;&lt;property id=&quot;20307&quot; value=&quot;386&quot;/&gt;&lt;/object&gt;&lt;object type=&quot;3&quot; unique_id=&quot;10049&quot;&gt;&lt;property id=&quot;20148&quot; value=&quot;5&quot;/&gt;&lt;property id=&quot;20300&quot; value=&quot;Slide 46&quot;/&gt;&lt;property id=&quot;20307&quot; value=&quot;387&quot;/&gt;&lt;/object&gt;&lt;object type=&quot;3&quot; unique_id=&quot;10050&quot;&gt;&lt;property id=&quot;20148&quot; value=&quot;5&quot;/&gt;&lt;property id=&quot;20300&quot; value=&quot;Slide 47&quot;/&gt;&lt;property id=&quot;20307&quot; value=&quot;388&quot;/&gt;&lt;/object&gt;&lt;object type=&quot;3&quot; unique_id=&quot;10051&quot;&gt;&lt;property id=&quot;20148&quot; value=&quot;5&quot;/&gt;&lt;property id=&quot;20300&quot; value=&quot;Slide 48&quot;/&gt;&lt;property id=&quot;20307&quot; value=&quot;389&quot;/&gt;&lt;/object&gt;&lt;object type=&quot;3&quot; unique_id=&quot;10052&quot;&gt;&lt;property id=&quot;20148&quot; value=&quot;5&quot;/&gt;&lt;property id=&quot;20300&quot; value=&quot;Slide 49&quot;/&gt;&lt;property id=&quot;20307&quot; value=&quot;390&quot;/&gt;&lt;/object&gt;&lt;object type=&quot;3&quot; unique_id=&quot;10053&quot;&gt;&lt;property id=&quot;20148&quot; value=&quot;5&quot;/&gt;&lt;property id=&quot;20300&quot; value=&quot;Slide 50&quot;/&gt;&lt;property id=&quot;20307&quot; value=&quot;391&quot;/&gt;&lt;/object&gt;&lt;object type=&quot;3&quot; unique_id=&quot;10054&quot;&gt;&lt;property id=&quot;20148&quot; value=&quot;5&quot;/&gt;&lt;property id=&quot;20300&quot; value=&quot;Slide 51&quot;/&gt;&lt;property id=&quot;20307&quot; value=&quot;392&quot;/&gt;&lt;/object&gt;&lt;object type=&quot;3&quot; unique_id=&quot;10055&quot;&gt;&lt;property id=&quot;20148&quot; value=&quot;5&quot;/&gt;&lt;property id=&quot;20300&quot; value=&quot;Slide 52&quot;/&gt;&lt;property id=&quot;20307&quot; value=&quot;383&quot;/&gt;&lt;/object&gt;&lt;object type=&quot;3&quot; unique_id=&quot;10056&quot;&gt;&lt;property id=&quot;20148&quot; value=&quot;5&quot;/&gt;&lt;property id=&quot;20300&quot; value=&quot;Slide 53&quot;/&gt;&lt;property id=&quot;20307&quot; value=&quot;384&quot;/&gt;&lt;/object&gt;&lt;object type=&quot;3&quot; unique_id=&quot;10057&quot;&gt;&lt;property id=&quot;20148&quot; value=&quot;5&quot;/&gt;&lt;property id=&quot;20300&quot; value=&quot;Slide 54&quot;/&gt;&lt;property id=&quot;20307&quot; value=&quot;393&quot;/&gt;&lt;/object&gt;&lt;object type=&quot;3&quot; unique_id=&quot;10058&quot;&gt;&lt;property id=&quot;20148&quot; value=&quot;5&quot;/&gt;&lt;property id=&quot;20300&quot; value=&quot;Slide 55&quot;/&gt;&lt;property id=&quot;20307&quot; value=&quot;385&quot;/&gt;&lt;/object&gt;&lt;object type=&quot;3&quot; unique_id=&quot;10059&quot;&gt;&lt;property id=&quot;20148&quot; value=&quot;5&quot;/&gt;&lt;property id=&quot;20300&quot; value=&quot;Slide 56&quot;/&gt;&lt;property id=&quot;20307&quot; value=&quot;394&quot;/&gt;&lt;/object&gt;&lt;object type=&quot;3&quot; unique_id=&quot;10060&quot;&gt;&lt;property id=&quot;20148&quot; value=&quot;5&quot;/&gt;&lt;property id=&quot;20300&quot; value=&quot;Slide 57&quot;/&gt;&lt;property id=&quot;20307&quot; value=&quot;395&quot;/&gt;&lt;/object&gt;&lt;object type=&quot;3&quot; unique_id=&quot;10061&quot;&gt;&lt;property id=&quot;20148&quot; value=&quot;5&quot;/&gt;&lt;property id=&quot;20300&quot; value=&quot;Slide 58&quot;/&gt;&lt;property id=&quot;20307&quot; value=&quot;396&quot;/&gt;&lt;/object&gt;&lt;object type=&quot;3&quot; unique_id=&quot;10062&quot;&gt;&lt;property id=&quot;20148&quot; value=&quot;5&quot;/&gt;&lt;property id=&quot;20300&quot; value=&quot;Slide 59&quot;/&gt;&lt;property id=&quot;20307&quot; value=&quot;397&quot;/&gt;&lt;/object&gt;&lt;object type=&quot;3&quot; unique_id=&quot;10063&quot;&gt;&lt;property id=&quot;20148&quot; value=&quot;5&quot;/&gt;&lt;property id=&quot;20300&quot; value=&quot;Slide 60&quot;/&gt;&lt;property id=&quot;20307&quot; value=&quot;398&quot;/&gt;&lt;/object&gt;&lt;object type=&quot;3&quot; unique_id=&quot;10064&quot;&gt;&lt;property id=&quot;20148&quot; value=&quot;5&quot;/&gt;&lt;property id=&quot;20300&quot; value=&quot;Slide 61&quot;/&gt;&lt;property id=&quot;20307&quot; value=&quot;399&quot;/&gt;&lt;/object&gt;&lt;object type=&quot;3&quot; unique_id=&quot;10065&quot;&gt;&lt;property id=&quot;20148&quot; value=&quot;5&quot;/&gt;&lt;property id=&quot;20300&quot; value=&quot;Slide 62&quot;/&gt;&lt;property id=&quot;20307&quot; value=&quot;400&quot;/&gt;&lt;/object&gt;&lt;object type=&quot;3&quot; unique_id=&quot;10066&quot;&gt;&lt;property id=&quot;20148&quot; value=&quot;5&quot;/&gt;&lt;property id=&quot;20300&quot; value=&quot;Slide 63&quot;/&gt;&lt;property id=&quot;20307&quot; value=&quot;401&quot;/&gt;&lt;/object&gt;&lt;object type=&quot;3&quot; unique_id=&quot;10067&quot;&gt;&lt;property id=&quot;20148&quot; value=&quot;5&quot;/&gt;&lt;property id=&quot;20300&quot; value=&quot;Slide 64&quot;/&gt;&lt;property id=&quot;20307&quot; value=&quot;402&quot;/&gt;&lt;/object&gt;&lt;object type=&quot;3&quot; unique_id=&quot;10068&quot;&gt;&lt;property id=&quot;20148&quot; value=&quot;5&quot;/&gt;&lt;property id=&quot;20300&quot; value=&quot;Slide 65&quot;/&gt;&lt;property id=&quot;20307&quot; value=&quot;403&quot;/&gt;&lt;/object&gt;&lt;object type=&quot;3&quot; unique_id=&quot;10069&quot;&gt;&lt;property id=&quot;20148&quot; value=&quot;5&quot;/&gt;&lt;property id=&quot;20300&quot; value=&quot;Slide 66&quot;/&gt;&lt;property id=&quot;20307&quot; value=&quot;404&quot;/&gt;&lt;/object&gt;&lt;object type=&quot;3&quot; unique_id=&quot;10070&quot;&gt;&lt;property id=&quot;20148&quot; value=&quot;5&quot;/&gt;&lt;property id=&quot;20300&quot; value=&quot;Slide 67&quot;/&gt;&lt;property id=&quot;20307&quot; value=&quot;405&quot;/&gt;&lt;/object&gt;&lt;object type=&quot;3&quot; unique_id=&quot;10071&quot;&gt;&lt;property id=&quot;20148&quot; value=&quot;5&quot;/&gt;&lt;property id=&quot;20300&quot; value=&quot;Slide 68&quot;/&gt;&lt;property id=&quot;20307&quot; value=&quot;406&quot;/&gt;&lt;/object&gt;&lt;object type=&quot;3&quot; unique_id=&quot;10072&quot;&gt;&lt;property id=&quot;20148&quot; value=&quot;5&quot;/&gt;&lt;property id=&quot;20300&quot; value=&quot;Slide 69&quot;/&gt;&lt;property id=&quot;20307&quot; value=&quot;407&quot;/&gt;&lt;/object&gt;&lt;object type=&quot;3&quot; unique_id=&quot;10073&quot;&gt;&lt;property id=&quot;20148&quot; value=&quot;5&quot;/&gt;&lt;property id=&quot;20300&quot; value=&quot;Slide 70&quot;/&gt;&lt;property id=&quot;20307&quot; value=&quot;408&quot;/&gt;&lt;/object&gt;&lt;object type=&quot;3&quot; unique_id=&quot;10074&quot;&gt;&lt;property id=&quot;20148&quot; value=&quot;5&quot;/&gt;&lt;property id=&quot;20300&quot; value=&quot;Slide 71&quot;/&gt;&lt;property id=&quot;20307&quot; value=&quot;409&quot;/&gt;&lt;/object&gt;&lt;/object&gt;&lt;/object&gt;&lt;/database&gt;"/>
  <p:tag name="SECTOMILLISECCONVERTED" val="1"/>
</p:tagLst>
</file>

<file path=ppt/theme/theme1.xml><?xml version="1.0" encoding="utf-8"?>
<a:theme xmlns:a="http://schemas.openxmlformats.org/drawingml/2006/main" name="Slipstrea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3726</TotalTime>
  <Words>1754</Words>
  <Application>Microsoft Office PowerPoint</Application>
  <PresentationFormat>On-screen Show (4:3)</PresentationFormat>
  <Paragraphs>82</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Sa7er</dc:creator>
  <cp:lastModifiedBy>m</cp:lastModifiedBy>
  <cp:revision>2538</cp:revision>
  <dcterms:created xsi:type="dcterms:W3CDTF">2011-12-28T12:39:45Z</dcterms:created>
  <dcterms:modified xsi:type="dcterms:W3CDTF">2019-04-13T11:41:19Z</dcterms:modified>
</cp:coreProperties>
</file>