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64" r:id="rId4"/>
    <p:sldId id="265" r:id="rId5"/>
    <p:sldId id="260" r:id="rId6"/>
    <p:sldId id="261" r:id="rId7"/>
    <p:sldId id="269" r:id="rId8"/>
    <p:sldId id="266" r:id="rId9"/>
    <p:sldId id="267" r:id="rId10"/>
    <p:sldId id="270" r:id="rId11"/>
    <p:sldId id="268" r:id="rId12"/>
    <p:sldId id="27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94660"/>
  </p:normalViewPr>
  <p:slideViewPr>
    <p:cSldViewPr>
      <p:cViewPr varScale="1">
        <p:scale>
          <a:sx n="71" d="100"/>
          <a:sy n="71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B\Gann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</c:spPr>
          <c:invertIfNegative val="0"/>
          <c:cat>
            <c:strRef>
              <c:f>'[Gannt Chart.xlsx]工作表1'!$A$3:$A$8</c:f>
              <c:strCache>
                <c:ptCount val="6"/>
                <c:pt idx="0">
                  <c:v>Plan Course</c:v>
                </c:pt>
                <c:pt idx="1">
                  <c:v>Order Machines</c:v>
                </c:pt>
                <c:pt idx="2">
                  <c:v>Install Systems on door A</c:v>
                </c:pt>
                <c:pt idx="3">
                  <c:v>Install Systems on door B</c:v>
                </c:pt>
                <c:pt idx="4">
                  <c:v>First Test</c:v>
                </c:pt>
                <c:pt idx="5">
                  <c:v>Final Test</c:v>
                </c:pt>
              </c:strCache>
            </c:strRef>
          </c:cat>
          <c:val>
            <c:numRef>
              <c:f>'[Gannt Chart.xlsx]工作表1'!$B$3:$B$8</c:f>
              <c:numCache>
                <c:formatCode>d\-mmm</c:formatCode>
                <c:ptCount val="6"/>
                <c:pt idx="0">
                  <c:v>41760</c:v>
                </c:pt>
                <c:pt idx="1">
                  <c:v>41760</c:v>
                </c:pt>
                <c:pt idx="2">
                  <c:v>41767</c:v>
                </c:pt>
                <c:pt idx="3">
                  <c:v>41798</c:v>
                </c:pt>
                <c:pt idx="4">
                  <c:v>41773</c:v>
                </c:pt>
                <c:pt idx="5">
                  <c:v>41829</c:v>
                </c:pt>
              </c:numCache>
            </c:numRef>
          </c:val>
        </c:ser>
        <c:ser>
          <c:idx val="1"/>
          <c:order val="1"/>
          <c:tx>
            <c:v>Duration(days)</c:v>
          </c:tx>
          <c:invertIfNegative val="0"/>
          <c:val>
            <c:numRef>
              <c:f>'[Gannt Chart.xlsx]工作表1'!$C$3:$C$8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30</c:v>
                </c:pt>
                <c:pt idx="3">
                  <c:v>30</c:v>
                </c:pt>
                <c:pt idx="4">
                  <c:v>7</c:v>
                </c:pt>
                <c:pt idx="5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45185024"/>
        <c:axId val="41619968"/>
      </c:barChart>
      <c:catAx>
        <c:axId val="45185024"/>
        <c:scaling>
          <c:orientation val="maxMin"/>
        </c:scaling>
        <c:delete val="0"/>
        <c:axPos val="l"/>
        <c:majorTickMark val="none"/>
        <c:minorTickMark val="none"/>
        <c:tickLblPos val="nextTo"/>
        <c:crossAx val="41619968"/>
        <c:crosses val="autoZero"/>
        <c:auto val="1"/>
        <c:lblAlgn val="ctr"/>
        <c:lblOffset val="100"/>
        <c:noMultiLvlLbl val="0"/>
      </c:catAx>
      <c:valAx>
        <c:axId val="41619968"/>
        <c:scaling>
          <c:orientation val="minMax"/>
          <c:max val="41842"/>
          <c:min val="41760"/>
        </c:scaling>
        <c:delete val="0"/>
        <c:axPos val="t"/>
        <c:majorGridlines/>
        <c:numFmt formatCode="d\-mmm" sourceLinked="1"/>
        <c:majorTickMark val="none"/>
        <c:minorTickMark val="none"/>
        <c:tickLblPos val="nextTo"/>
        <c:crossAx val="45185024"/>
        <c:crosses val="autoZero"/>
        <c:crossBetween val="between"/>
        <c:majorUnit val="9"/>
      </c:valAx>
      <c:dTable>
        <c:showHorzBorder val="1"/>
        <c:showVertBorder val="1"/>
        <c:showOutline val="1"/>
        <c:showKeys val="1"/>
      </c:dTable>
      <c:spPr>
        <a:noFill/>
        <a:effectLst/>
        <a:scene3d>
          <a:camera prst="orthographicFront"/>
          <a:lightRig rig="threePt" dir="t"/>
        </a:scene3d>
        <a:sp3d/>
      </c:spPr>
    </c:plotArea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BF0EB-DD63-4C11-A505-CDB43A4C646A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1704C-9B61-4AA7-89D9-4FA217611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9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704C-9B61-4AA7-89D9-4FA217611D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2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0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5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6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5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9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0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0D3F-12B7-4FC2-999A-60B67B166E24}" type="datetimeFigureOut">
              <a:rPr lang="zh-CN" altLang="en-US" smtClean="0"/>
              <a:t>14/04/15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Final Research Presentation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Team: Feed Mid</a:t>
            </a:r>
          </a:p>
          <a:p>
            <a:r>
              <a:rPr lang="en-US" altLang="zh-CN" dirty="0" err="1" smtClean="0"/>
              <a:t>Mengyao</a:t>
            </a:r>
            <a:r>
              <a:rPr lang="en-US" altLang="zh-CN" dirty="0" smtClean="0"/>
              <a:t>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ai</a:t>
            </a:r>
            <a:endParaRPr lang="en-US" altLang="zh-CN" dirty="0" smtClean="0"/>
          </a:p>
          <a:p>
            <a:r>
              <a:rPr lang="en-US" altLang="zh-CN" dirty="0" smtClean="0"/>
              <a:t>Zhihang Jin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http://ecx.images-amazon.com/images/I/51m%2BD1Svy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2289"/>
            <a:ext cx="4320480" cy="32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71Ql8DUplGL._SL1500_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6" t="7871" r="12564" b="10575"/>
          <a:stretch/>
        </p:blipFill>
        <p:spPr bwMode="auto">
          <a:xfrm>
            <a:off x="4818593" y="1484784"/>
            <a:ext cx="4259342" cy="397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5598614"/>
            <a:ext cx="15168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smtClean="0"/>
              <a:t>Generator</a:t>
            </a:r>
          </a:p>
          <a:p>
            <a:r>
              <a:rPr lang="en-US" altLang="zh-CN" sz="2500" dirty="0" smtClean="0"/>
              <a:t>$200</a:t>
            </a:r>
            <a:endParaRPr lang="zh-CN" alt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6515966" y="5598614"/>
            <a:ext cx="11370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smtClean="0"/>
              <a:t>Battery</a:t>
            </a:r>
          </a:p>
          <a:p>
            <a:r>
              <a:rPr lang="en-US" altLang="zh-CN" sz="2500" dirty="0" smtClean="0"/>
              <a:t>$120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46255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Table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870373"/>
              </p:ext>
            </p:extLst>
          </p:nvPr>
        </p:nvGraphicFramePr>
        <p:xfrm>
          <a:off x="179513" y="1268760"/>
          <a:ext cx="8856984" cy="54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091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Technological </a:t>
            </a:r>
            <a:r>
              <a:rPr lang="en-US" altLang="zh-CN" dirty="0" smtClean="0"/>
              <a:t>Difficulties</a:t>
            </a:r>
            <a:endParaRPr lang="en-US" altLang="zh-CN" dirty="0" smtClean="0"/>
          </a:p>
          <a:p>
            <a:r>
              <a:rPr lang="en-US" altLang="zh-CN" dirty="0" smtClean="0"/>
              <a:t>Advantages of our design</a:t>
            </a:r>
          </a:p>
          <a:p>
            <a:r>
              <a:rPr lang="en-US" altLang="zh-CN" dirty="0" smtClean="0"/>
              <a:t>Outlook </a:t>
            </a:r>
            <a:r>
              <a:rPr lang="en-US" altLang="zh-CN" dirty="0"/>
              <a:t>in future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48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Any question?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0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Needs </a:t>
            </a:r>
            <a:r>
              <a:rPr lang="en-US" altLang="zh-CN" dirty="0" smtClean="0"/>
              <a:t>Analyses</a:t>
            </a:r>
          </a:p>
          <a:p>
            <a:r>
              <a:rPr lang="en-US" altLang="zh-CN" dirty="0" smtClean="0"/>
              <a:t>Matrix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Time table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5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Needs Analyses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dirty="0"/>
              <a:t>% of annual </a:t>
            </a:r>
            <a:r>
              <a:rPr lang="en-US" altLang="zh-CN" dirty="0" smtClean="0"/>
              <a:t>budget </a:t>
            </a:r>
          </a:p>
          <a:p>
            <a:r>
              <a:rPr lang="en-US" altLang="zh-CN" dirty="0" smtClean="0"/>
              <a:t>Make </a:t>
            </a:r>
            <a:r>
              <a:rPr lang="en-US" altLang="zh-CN" dirty="0"/>
              <a:t>an improvement </a:t>
            </a:r>
            <a:r>
              <a:rPr lang="en-US" altLang="zh-CN" dirty="0" smtClean="0"/>
              <a:t>to campus</a:t>
            </a:r>
          </a:p>
          <a:p>
            <a:r>
              <a:rPr lang="en-US" altLang="zh-CN" dirty="0" smtClean="0"/>
              <a:t>Improve </a:t>
            </a:r>
            <a:r>
              <a:rPr lang="en-US" altLang="zh-CN" dirty="0"/>
              <a:t>the </a:t>
            </a:r>
            <a:r>
              <a:rPr lang="en-US" altLang="zh-CN" dirty="0" smtClean="0"/>
              <a:t>anteroom</a:t>
            </a:r>
          </a:p>
          <a:p>
            <a:r>
              <a:rPr lang="en-US" altLang="zh-CN" dirty="0" smtClean="0"/>
              <a:t>Heating </a:t>
            </a:r>
            <a:r>
              <a:rPr lang="en-US" altLang="zh-CN" dirty="0"/>
              <a:t>control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05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Constraints &amp; </a:t>
            </a:r>
            <a:r>
              <a:rPr lang="en-US" altLang="zh-CN" dirty="0"/>
              <a:t>Criteria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Constraints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No </a:t>
            </a:r>
            <a:r>
              <a:rPr lang="en-US" altLang="zh-CN" dirty="0"/>
              <a:t>more than 5% of annual budget ($ 8 million)</a:t>
            </a:r>
            <a:endParaRPr lang="zh-CN" altLang="zh-CN" dirty="0"/>
          </a:p>
          <a:p>
            <a:r>
              <a:rPr lang="en-US" altLang="zh-CN" dirty="0" smtClean="0"/>
              <a:t>Transform </a:t>
            </a:r>
            <a:r>
              <a:rPr lang="en-US" altLang="zh-CN" dirty="0"/>
              <a:t>all the anterooms of campus building</a:t>
            </a:r>
            <a:endParaRPr lang="zh-CN" altLang="zh-CN" dirty="0"/>
          </a:p>
          <a:p>
            <a:r>
              <a:rPr lang="en-US" altLang="zh-CN" dirty="0" smtClean="0"/>
              <a:t>Shouldn’t </a:t>
            </a:r>
            <a:r>
              <a:rPr lang="en-US" altLang="zh-CN" dirty="0"/>
              <a:t>change main building structure of buildings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Criteria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Durable</a:t>
            </a:r>
            <a:endParaRPr lang="zh-CN" altLang="zh-CN" dirty="0"/>
          </a:p>
          <a:p>
            <a:r>
              <a:rPr lang="en-US" altLang="zh-CN" dirty="0" smtClean="0"/>
              <a:t>Cheap</a:t>
            </a:r>
            <a:endParaRPr lang="zh-CN" altLang="zh-CN" dirty="0"/>
          </a:p>
          <a:p>
            <a:r>
              <a:rPr lang="en-US" altLang="zh-CN" dirty="0" smtClean="0"/>
              <a:t>Efficiency</a:t>
            </a:r>
            <a:endParaRPr lang="zh-CN" altLang="zh-CN" dirty="0"/>
          </a:p>
          <a:p>
            <a:r>
              <a:rPr lang="en-US" altLang="zh-CN" dirty="0" smtClean="0"/>
              <a:t>Safe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42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Budget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4132178" cy="4525963"/>
          </a:xfrm>
        </p:spPr>
      </p:pic>
      <p:sp>
        <p:nvSpPr>
          <p:cNvPr id="5" name="TextBox 4"/>
          <p:cNvSpPr txBox="1"/>
          <p:nvPr/>
        </p:nvSpPr>
        <p:spPr>
          <a:xfrm>
            <a:off x="4056148" y="2309320"/>
            <a:ext cx="4248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/>
              <a:t>$160,125,982 * 5% =  $8,006,299.1</a:t>
            </a:r>
            <a:endParaRPr lang="zh-CN" alt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4051412" y="3933056"/>
            <a:ext cx="4176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/>
              <a:t>8 millions dollar cap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904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Campus Map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5924896" cy="4525963"/>
          </a:xfrm>
        </p:spPr>
      </p:pic>
      <p:sp>
        <p:nvSpPr>
          <p:cNvPr id="7" name="TextBox 6"/>
          <p:cNvSpPr txBox="1"/>
          <p:nvPr/>
        </p:nvSpPr>
        <p:spPr>
          <a:xfrm>
            <a:off x="6660232" y="1700808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Red:	Academic 	building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0232" y="299695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Blue:	Residence 	Building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0232" y="429309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Orange:	Other 	building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60232" y="537321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zh-CN" dirty="0"/>
              <a:t>Total 320 doors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53102"/>
              </p:ext>
            </p:extLst>
          </p:nvPr>
        </p:nvGraphicFramePr>
        <p:xfrm>
          <a:off x="467543" y="1628797"/>
          <a:ext cx="8280920" cy="4968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9829"/>
                <a:gridCol w="1379829"/>
                <a:gridCol w="1379829"/>
                <a:gridCol w="1379829"/>
                <a:gridCol w="1380802"/>
                <a:gridCol w="1380802"/>
              </a:tblGrid>
              <a:tr h="105501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weight</a:t>
                      </a:r>
                      <a:endParaRPr lang="zh-CN" sz="16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individual </a:t>
                      </a:r>
                      <a:r>
                        <a:rPr lang="en-US" sz="1600" kern="100" dirty="0" smtClean="0">
                          <a:effectLst/>
                        </a:rPr>
                        <a:t>self-heating</a:t>
                      </a:r>
                      <a:endParaRPr lang="zh-CN" sz="16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net power </a:t>
                      </a:r>
                      <a:r>
                        <a:rPr lang="en-US" sz="1600" kern="100" dirty="0" smtClean="0">
                          <a:effectLst/>
                        </a:rPr>
                        <a:t>transfer</a:t>
                      </a:r>
                      <a:endParaRPr lang="zh-CN" sz="16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foot board </a:t>
                      </a:r>
                      <a:r>
                        <a:rPr lang="en-US" sz="1600" kern="100" dirty="0" smtClean="0">
                          <a:effectLst/>
                        </a:rPr>
                        <a:t>self-heating</a:t>
                      </a:r>
                      <a:endParaRPr lang="zh-CN" sz="16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computer </a:t>
                      </a:r>
                      <a:r>
                        <a:rPr lang="en-US" sz="1600" kern="100" dirty="0" smtClean="0">
                          <a:effectLst/>
                        </a:rPr>
                        <a:t>control</a:t>
                      </a:r>
                      <a:endParaRPr lang="zh-CN" sz="16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270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cost</a:t>
                      </a:r>
                      <a:endParaRPr lang="zh-CN" sz="20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20%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7</a:t>
                      </a:r>
                      <a:endParaRPr lang="zh-CN" sz="25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5</a:t>
                      </a:r>
                      <a:endParaRPr lang="zh-CN" sz="25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8</a:t>
                      </a:r>
                      <a:endParaRPr lang="zh-CN" sz="25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9</a:t>
                      </a:r>
                      <a:endParaRPr lang="zh-CN" sz="25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270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efficiency</a:t>
                      </a:r>
                      <a:endParaRPr lang="zh-CN" sz="20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30%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7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9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4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5</a:t>
                      </a:r>
                      <a:endParaRPr lang="zh-CN" sz="25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270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durable</a:t>
                      </a:r>
                      <a:endParaRPr lang="zh-CN" sz="20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30%</a:t>
                      </a:r>
                      <a:endParaRPr lang="zh-CN" sz="25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8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6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7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6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270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safety</a:t>
                      </a:r>
                      <a:endParaRPr lang="zh-CN" sz="20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20%</a:t>
                      </a:r>
                      <a:endParaRPr lang="zh-CN" sz="25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8</a:t>
                      </a:r>
                      <a:endParaRPr lang="zh-CN" sz="25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6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7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8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270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total</a:t>
                      </a:r>
                      <a:endParaRPr lang="zh-CN" sz="20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100%</a:t>
                      </a:r>
                      <a:endParaRPr lang="zh-CN" sz="25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75</a:t>
                      </a:r>
                      <a:endParaRPr lang="zh-CN" sz="25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67</a:t>
                      </a:r>
                      <a:endParaRPr lang="zh-CN" sz="2500" kern="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63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67</a:t>
                      </a:r>
                      <a:endParaRPr lang="zh-CN" sz="2500" kern="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5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Blueprint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5215310" cy="5215310"/>
          </a:xfrm>
        </p:spPr>
      </p:pic>
    </p:spTree>
    <p:extLst>
      <p:ext uri="{BB962C8B-B14F-4D97-AF65-F5344CB8AC3E}">
        <p14:creationId xmlns:p14="http://schemas.microsoft.com/office/powerpoint/2010/main" val="9429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Blueprint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6984776" cy="5079837"/>
          </a:xfrm>
        </p:spPr>
      </p:pic>
    </p:spTree>
    <p:extLst>
      <p:ext uri="{BB962C8B-B14F-4D97-AF65-F5344CB8AC3E}">
        <p14:creationId xmlns:p14="http://schemas.microsoft.com/office/powerpoint/2010/main" val="217550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</TotalTime>
  <Words>171</Words>
  <Application>Microsoft Office PowerPoint</Application>
  <PresentationFormat>全屏显示(4:3)</PresentationFormat>
  <Paragraphs>92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Final Research Presentation</vt:lpstr>
      <vt:lpstr>Outline</vt:lpstr>
      <vt:lpstr>Needs Analyses</vt:lpstr>
      <vt:lpstr>Constraints &amp; Criteria</vt:lpstr>
      <vt:lpstr>Our Budget</vt:lpstr>
      <vt:lpstr>Campus Map</vt:lpstr>
      <vt:lpstr>Matrix</vt:lpstr>
      <vt:lpstr>Blueprint</vt:lpstr>
      <vt:lpstr>Blueprint</vt:lpstr>
      <vt:lpstr>PowerPoint 演示文稿</vt:lpstr>
      <vt:lpstr>Time Table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Research Presentation</dc:title>
  <dc:creator>mengyaoc</dc:creator>
  <cp:lastModifiedBy>kavon</cp:lastModifiedBy>
  <cp:revision>6</cp:revision>
  <dcterms:created xsi:type="dcterms:W3CDTF">2014-04-07T22:38:09Z</dcterms:created>
  <dcterms:modified xsi:type="dcterms:W3CDTF">2014-04-15T23:01:04Z</dcterms:modified>
</cp:coreProperties>
</file>