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3" r:id="rId4"/>
    <p:sldId id="258" r:id="rId5"/>
    <p:sldId id="259" r:id="rId6"/>
    <p:sldId id="264" r:id="rId7"/>
    <p:sldId id="260" r:id="rId8"/>
    <p:sldId id="261" r:id="rId9"/>
    <p:sldId id="262" r:id="rId10"/>
    <p:sldId id="285" r:id="rId11"/>
    <p:sldId id="281" r:id="rId12"/>
    <p:sldId id="278"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47" autoAdjust="0"/>
  </p:normalViewPr>
  <p:slideViewPr>
    <p:cSldViewPr>
      <p:cViewPr>
        <p:scale>
          <a:sx n="66" d="100"/>
          <a:sy n="66" d="100"/>
        </p:scale>
        <p:origin x="-1506" y="-24"/>
      </p:cViewPr>
      <p:guideLst>
        <p:guide orient="horz" pos="2160"/>
        <p:guide pos="2880"/>
      </p:guideLst>
    </p:cSldViewPr>
  </p:slideViewPr>
  <p:outlineViewPr>
    <p:cViewPr>
      <p:scale>
        <a:sx n="33" d="100"/>
        <a:sy n="33" d="100"/>
      </p:scale>
      <p:origin x="0" y="2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BA2B6441-4130-4D17-983A-803893DCA787}"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91475" y="6429375"/>
            <a:ext cx="876300" cy="292100"/>
          </a:xfrm>
        </p:spPr>
        <p:txBody>
          <a:bodyPr/>
          <a:lstStyle/>
          <a:p>
            <a:fld id="{9DB8A49B-00AA-4E60-B017-28194E602158}" type="slidenum">
              <a:rPr lang="en-IN" smtClean="0"/>
              <a:t>‹#›</a:t>
            </a:fld>
            <a:endParaRPr lang="en-IN"/>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B6441-4130-4D17-983A-803893DCA787}"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A49B-00AA-4E60-B017-28194E60215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B6441-4130-4D17-983A-803893DCA787}"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A49B-00AA-4E60-B017-28194E60215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BA2B6441-4130-4D17-983A-803893DCA787}"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A49B-00AA-4E60-B017-28194E602158}" type="slidenum">
              <a:rPr lang="en-IN" smtClean="0"/>
              <a:t>‹#›</a:t>
            </a:fld>
            <a:endParaRPr lang="en-IN"/>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BA2B6441-4130-4D17-983A-803893DCA787}" type="datetimeFigureOut">
              <a:rPr lang="en-IN" smtClean="0"/>
              <a:t>13-04-2020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8A49B-00AA-4E60-B017-28194E602158}" type="slidenum">
              <a:rPr lang="en-IN" smtClean="0"/>
              <a:t>‹#›</a:t>
            </a:fld>
            <a:endParaRPr lang="en-IN"/>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2B6441-4130-4D17-983A-803893DCA787}"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8A49B-00AA-4E60-B017-28194E602158}" type="slidenum">
              <a:rPr lang="en-IN" smtClean="0"/>
              <a:t>‹#›</a:t>
            </a:fld>
            <a:endParaRPr lang="en-IN"/>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BA2B6441-4130-4D17-983A-803893DCA787}" type="datetimeFigureOut">
              <a:rPr lang="en-IN" smtClean="0"/>
              <a:t>13-04-2020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8A49B-00AA-4E60-B017-28194E602158}" type="slidenum">
              <a:rPr lang="en-IN" smtClean="0"/>
              <a:t>‹#›</a:t>
            </a:fld>
            <a:endParaRPr lang="en-IN"/>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BA2B6441-4130-4D17-983A-803893DCA787}" type="datetimeFigureOut">
              <a:rPr lang="en-IN" smtClean="0"/>
              <a:t>13-04-2020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8A49B-00AA-4E60-B017-28194E602158}" type="slidenum">
              <a:rPr lang="en-IN" smtClean="0"/>
              <a:t>‹#›</a:t>
            </a:fld>
            <a:endParaRPr lang="en-IN"/>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B6441-4130-4D17-983A-803893DCA787}" type="datetimeFigureOut">
              <a:rPr lang="en-IN" smtClean="0"/>
              <a:t>13-04-2020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B8A49B-00AA-4E60-B017-28194E60215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BA2B6441-4130-4D17-983A-803893DCA787}"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8A49B-00AA-4E60-B017-28194E602158}" type="slidenum">
              <a:rPr lang="en-IN" smtClean="0"/>
              <a:t>‹#›</a:t>
            </a:fld>
            <a:endParaRPr lang="en-IN"/>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BA2B6441-4130-4D17-983A-803893DCA787}" type="datetimeFigureOut">
              <a:rPr lang="en-IN" smtClean="0"/>
              <a:t>13-04-2020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8A49B-00AA-4E60-B017-28194E602158}" type="slidenum">
              <a:rPr lang="en-IN" smtClean="0"/>
              <a:t>‹#›</a:t>
            </a:fld>
            <a:endParaRPr lang="en-IN"/>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BA2B6441-4130-4D17-983A-803893DCA787}" type="datetimeFigureOut">
              <a:rPr lang="en-IN" smtClean="0"/>
              <a:t>13-04-2020</a:t>
            </a:fld>
            <a:endParaRPr lang="en-IN"/>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IN"/>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9DB8A49B-00AA-4E60-B017-28194E602158}"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JPG"/><Relationship Id="rId1" Type="http://schemas.openxmlformats.org/officeDocument/2006/relationships/slideLayout" Target="../slideLayouts/slideLayout1.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7.JPG"/><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jpe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9.wdp"/><Relationship Id="rId7" Type="http://schemas.microsoft.com/office/2007/relationships/hdphoto" Target="../media/hdphoto11.wdp"/><Relationship Id="rId2" Type="http://schemas.openxmlformats.org/officeDocument/2006/relationships/image" Target="../media/image23.jpeg"/><Relationship Id="rId1" Type="http://schemas.openxmlformats.org/officeDocument/2006/relationships/slideLayout" Target="../slideLayouts/slideLayout1.xml"/><Relationship Id="rId6" Type="http://schemas.openxmlformats.org/officeDocument/2006/relationships/image" Target="../media/image25.jpeg"/><Relationship Id="rId5" Type="http://schemas.microsoft.com/office/2007/relationships/hdphoto" Target="../media/hdphoto10.wdp"/><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brightnessContrast bright="-70000" contrast="-40000"/>
                    </a14:imgEffect>
                  </a14:imgLayer>
                </a14:imgProps>
              </a:ext>
              <a:ext uri="{28A0092B-C50C-407E-A947-70E740481C1C}">
                <a14:useLocalDpi xmlns:a14="http://schemas.microsoft.com/office/drawing/2010/main" val="0"/>
              </a:ext>
            </a:extLst>
          </a:blip>
          <a:stretch>
            <a:fillRect/>
          </a:stretch>
        </p:blipFill>
        <p:spPr>
          <a:xfrm>
            <a:off x="-8736" y="0"/>
            <a:ext cx="12736485" cy="7101408"/>
          </a:xfrm>
          <a:prstGeom prst="rect">
            <a:avLst/>
          </a:prstGeom>
        </p:spPr>
      </p:pic>
      <p:sp>
        <p:nvSpPr>
          <p:cNvPr id="3" name="Subtitle 2"/>
          <p:cNvSpPr>
            <a:spLocks noGrp="1"/>
          </p:cNvSpPr>
          <p:nvPr>
            <p:ph type="subTitle" idx="1"/>
          </p:nvPr>
        </p:nvSpPr>
        <p:spPr>
          <a:xfrm>
            <a:off x="2195736" y="4005064"/>
            <a:ext cx="6668227" cy="2592287"/>
          </a:xfrm>
        </p:spPr>
        <p:txBody>
          <a:bodyPr/>
          <a:lstStyle/>
          <a:p>
            <a:pPr algn="r"/>
            <a:r>
              <a:rPr lang="en-IN" b="1" smtClean="0"/>
              <a:t>A PROJECT BY</a:t>
            </a:r>
            <a:r>
              <a:rPr lang="en-IN" smtClean="0"/>
              <a:t>:</a:t>
            </a:r>
            <a:endParaRPr lang="en-IN" b="1" smtClean="0"/>
          </a:p>
          <a:p>
            <a:pPr algn="r"/>
            <a:r>
              <a:rPr lang="en-IN" b="1" smtClean="0"/>
              <a:t>Md. Afridi </a:t>
            </a:r>
            <a:r>
              <a:rPr lang="en-IN" b="1" smtClean="0"/>
              <a:t>Kayal </a:t>
            </a:r>
            <a:endParaRPr lang="en-IN" b="1" smtClean="0"/>
          </a:p>
          <a:p>
            <a:pPr algn="r"/>
            <a:endParaRPr lang="en-IN"/>
          </a:p>
        </p:txBody>
      </p:sp>
      <p:sp>
        <p:nvSpPr>
          <p:cNvPr id="2" name="Title 1"/>
          <p:cNvSpPr>
            <a:spLocks noGrp="1"/>
          </p:cNvSpPr>
          <p:nvPr>
            <p:ph type="title"/>
          </p:nvPr>
        </p:nvSpPr>
        <p:spPr>
          <a:xfrm>
            <a:off x="3739896" y="1052736"/>
            <a:ext cx="5120640" cy="2668872"/>
          </a:xfrm>
        </p:spPr>
        <p:txBody>
          <a:bodyPr>
            <a:normAutofit fontScale="90000"/>
          </a:bodyPr>
          <a:lstStyle/>
          <a:p>
            <a:pPr algn="r"/>
            <a:r>
              <a:rPr lang="en-IN" sz="6700" b="1" smtClean="0"/>
              <a:t>Asphalt</a:t>
            </a:r>
            <a:r>
              <a:rPr lang="en-IN" smtClean="0"/>
              <a:t/>
            </a:r>
            <a:br>
              <a:rPr lang="en-IN" smtClean="0"/>
            </a:br>
            <a:r>
              <a:rPr lang="en-IN" smtClean="0"/>
              <a:t>A feature rich Self driving car simulation</a:t>
            </a:r>
            <a:endParaRPr lang="en-IN"/>
          </a:p>
        </p:txBody>
      </p:sp>
    </p:spTree>
    <p:extLst>
      <p:ext uri="{BB962C8B-B14F-4D97-AF65-F5344CB8AC3E}">
        <p14:creationId xmlns:p14="http://schemas.microsoft.com/office/powerpoint/2010/main" val="21581626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par>
                                <p:cTn id="13" presetID="10" presetClass="entr" presetSubtype="0" fill="hold" grpId="0" nodeType="withEffect">
                                  <p:stCondLst>
                                    <p:cond delay="30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4000"/>
                                        <p:tgtEl>
                                          <p:spTgt spid="3">
                                            <p:txEl>
                                              <p:pRg st="0" end="0"/>
                                            </p:txEl>
                                          </p:spTgt>
                                        </p:tgtEl>
                                      </p:cBhvr>
                                    </p:animEffect>
                                  </p:childTnLst>
                                </p:cTn>
                              </p:par>
                              <p:par>
                                <p:cTn id="16" presetID="10" presetClass="entr" presetSubtype="0" fill="hold" grpId="0" nodeType="withEffect">
                                  <p:stCondLst>
                                    <p:cond delay="300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brightnessContrast bright="-70000" contrast="-40000"/>
                    </a14:imgEffect>
                  </a14:imgLayer>
                </a14:imgProps>
              </a:ext>
              <a:ext uri="{28A0092B-C50C-407E-A947-70E740481C1C}">
                <a14:useLocalDpi xmlns:a14="http://schemas.microsoft.com/office/drawing/2010/main" val="0"/>
              </a:ext>
            </a:extLst>
          </a:blip>
          <a:stretch>
            <a:fillRect/>
          </a:stretch>
        </p:blipFill>
        <p:spPr>
          <a:xfrm>
            <a:off x="-8736" y="0"/>
            <a:ext cx="12736485" cy="7101408"/>
          </a:xfrm>
          <a:prstGeom prst="rect">
            <a:avLst/>
          </a:prstGeom>
        </p:spPr>
      </p:pic>
      <p:sp>
        <p:nvSpPr>
          <p:cNvPr id="2" name="Title 1"/>
          <p:cNvSpPr>
            <a:spLocks noGrp="1"/>
          </p:cNvSpPr>
          <p:nvPr>
            <p:ph type="title"/>
          </p:nvPr>
        </p:nvSpPr>
        <p:spPr>
          <a:xfrm>
            <a:off x="2051720" y="1052736"/>
            <a:ext cx="6736808" cy="2668872"/>
          </a:xfrm>
        </p:spPr>
        <p:txBody>
          <a:bodyPr>
            <a:normAutofit fontScale="90000"/>
          </a:bodyPr>
          <a:lstStyle/>
          <a:p>
            <a:pPr algn="r"/>
            <a:r>
              <a:rPr lang="en-IN" sz="6700" b="1" smtClean="0"/>
              <a:t>Getting familiar with ui</a:t>
            </a:r>
            <a:br>
              <a:rPr lang="en-IN" sz="6700" b="1" smtClean="0"/>
            </a:br>
            <a:endParaRPr lang="en-IN" sz="2000"/>
          </a:p>
        </p:txBody>
      </p:sp>
    </p:spTree>
    <p:extLst>
      <p:ext uri="{BB962C8B-B14F-4D97-AF65-F5344CB8AC3E}">
        <p14:creationId xmlns:p14="http://schemas.microsoft.com/office/powerpoint/2010/main" val="38350962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3000"/>
                                        <p:tgtEl>
                                          <p:spTgt spid="5"/>
                                        </p:tgtEl>
                                      </p:cBhvr>
                                    </p:animEffect>
                                  </p:childTnLst>
                                </p:cTn>
                              </p:par>
                              <p:par>
                                <p:cTn id="11" presetID="35" presetClass="path" presetSubtype="0" accel="50000" decel="50000" fill="hold" nodeType="withEffect">
                                  <p:stCondLst>
                                    <p:cond delay="0"/>
                                  </p:stCondLst>
                                  <p:childTnLst>
                                    <p:animMotion origin="layout" path="M 0 0 L -0.25 0 E" pathEditMode="relative" ptsTypes="">
                                      <p:cBhvr>
                                        <p:cTn id="12" dur="3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067" t="15364" r="11065" b="3363"/>
          <a:stretch/>
        </p:blipFill>
        <p:spPr>
          <a:xfrm>
            <a:off x="1017242" y="2038772"/>
            <a:ext cx="7289516" cy="4054524"/>
          </a:xfrm>
          <a:prstGeom prst="rect">
            <a:avLst/>
          </a:prstGeom>
          <a:ln w="38100" cap="sq">
            <a:solidFill>
              <a:srgbClr val="000000"/>
            </a:solidFill>
            <a:prstDash val="solid"/>
            <a:miter lim="800000"/>
          </a:ln>
          <a:effectLst>
            <a:outerShdw blurRad="50800" dist="38100" dir="2700000" algn="tl" rotWithShape="0">
              <a:srgbClr val="000000">
                <a:alpha val="43000"/>
              </a:srgbClr>
            </a:outerShdw>
            <a:reflection blurRad="6350" stA="50000" endA="300" endPos="90000" dir="5400000" sy="-100000" algn="bl" rotWithShape="0"/>
          </a:effectLst>
        </p:spPr>
      </p:pic>
      <p:sp>
        <p:nvSpPr>
          <p:cNvPr id="7" name="Title 1"/>
          <p:cNvSpPr>
            <a:spLocks noGrp="1"/>
          </p:cNvSpPr>
          <p:nvPr>
            <p:ph type="title"/>
          </p:nvPr>
        </p:nvSpPr>
        <p:spPr>
          <a:xfrm>
            <a:off x="683568" y="404664"/>
            <a:ext cx="8064896" cy="792088"/>
          </a:xfrm>
        </p:spPr>
        <p:txBody>
          <a:bodyPr>
            <a:normAutofit/>
          </a:bodyPr>
          <a:lstStyle/>
          <a:p>
            <a:pPr algn="r"/>
            <a:r>
              <a:rPr lang="en-IN" b="1" i="1" smtClean="0">
                <a:solidFill>
                  <a:srgbClr val="FFC000"/>
                </a:solidFill>
              </a:rPr>
              <a:t>The User Interface </a:t>
            </a:r>
            <a:r>
              <a:rPr lang="en-IN" b="1" i="1" smtClean="0">
                <a:solidFill>
                  <a:schemeClr val="tx1"/>
                </a:solidFill>
              </a:rPr>
              <a:t>- </a:t>
            </a:r>
            <a:r>
              <a:rPr lang="en-IN" smtClean="0">
                <a:solidFill>
                  <a:schemeClr val="tx1"/>
                </a:solidFill>
              </a:rPr>
              <a:t>Main menu</a:t>
            </a:r>
            <a:endParaRPr lang="en-IN">
              <a:solidFill>
                <a:srgbClr val="FFC000"/>
              </a:solidFill>
            </a:endParaRPr>
          </a:p>
        </p:txBody>
      </p:sp>
      <p:cxnSp>
        <p:nvCxnSpPr>
          <p:cNvPr id="15" name="Straight Arrow Connector 14"/>
          <p:cNvCxnSpPr>
            <a:endCxn id="16" idx="2"/>
          </p:cNvCxnSpPr>
          <p:nvPr/>
        </p:nvCxnSpPr>
        <p:spPr>
          <a:xfrm flipH="1" flipV="1">
            <a:off x="2591256" y="1613838"/>
            <a:ext cx="972632" cy="59102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68935" y="1275284"/>
            <a:ext cx="1044641" cy="338554"/>
          </a:xfrm>
          <a:prstGeom prst="rect">
            <a:avLst/>
          </a:prstGeom>
          <a:noFill/>
        </p:spPr>
        <p:txBody>
          <a:bodyPr wrap="square" rtlCol="0">
            <a:spAutoFit/>
          </a:bodyPr>
          <a:lstStyle/>
          <a:p>
            <a:r>
              <a:rPr lang="en-IN" sz="1600" smtClean="0"/>
              <a:t>Session</a:t>
            </a:r>
            <a:endParaRPr lang="en-IN" sz="1600"/>
          </a:p>
        </p:txBody>
      </p:sp>
      <p:cxnSp>
        <p:nvCxnSpPr>
          <p:cNvPr id="22" name="Straight Arrow Connector 21"/>
          <p:cNvCxnSpPr>
            <a:endCxn id="23" idx="2"/>
          </p:cNvCxnSpPr>
          <p:nvPr/>
        </p:nvCxnSpPr>
        <p:spPr>
          <a:xfrm flipH="1" flipV="1">
            <a:off x="3820172" y="1620188"/>
            <a:ext cx="292288" cy="58467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40351" y="1275284"/>
            <a:ext cx="1359641" cy="344904"/>
          </a:xfrm>
          <a:prstGeom prst="rect">
            <a:avLst/>
          </a:prstGeom>
          <a:noFill/>
        </p:spPr>
        <p:txBody>
          <a:bodyPr wrap="square" rtlCol="0">
            <a:spAutoFit/>
          </a:bodyPr>
          <a:lstStyle/>
          <a:p>
            <a:r>
              <a:rPr lang="en-IN" sz="1600" smtClean="0"/>
              <a:t>Settings</a:t>
            </a:r>
            <a:endParaRPr lang="en-IN" sz="1600"/>
          </a:p>
        </p:txBody>
      </p:sp>
      <p:cxnSp>
        <p:nvCxnSpPr>
          <p:cNvPr id="28" name="Straight Arrow Connector 27"/>
          <p:cNvCxnSpPr>
            <a:endCxn id="29" idx="2"/>
          </p:cNvCxnSpPr>
          <p:nvPr/>
        </p:nvCxnSpPr>
        <p:spPr>
          <a:xfrm flipV="1">
            <a:off x="4662000" y="1620188"/>
            <a:ext cx="206544" cy="584676"/>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12460" y="1281634"/>
            <a:ext cx="1512168" cy="338554"/>
          </a:xfrm>
          <a:prstGeom prst="rect">
            <a:avLst/>
          </a:prstGeom>
          <a:noFill/>
        </p:spPr>
        <p:txBody>
          <a:bodyPr wrap="square" rtlCol="0">
            <a:spAutoFit/>
          </a:bodyPr>
          <a:lstStyle/>
          <a:p>
            <a:r>
              <a:rPr lang="en-IN" sz="1600" smtClean="0"/>
              <a:t>Save manager</a:t>
            </a:r>
            <a:endParaRPr lang="en-IN" sz="1600"/>
          </a:p>
        </p:txBody>
      </p:sp>
      <p:cxnSp>
        <p:nvCxnSpPr>
          <p:cNvPr id="32" name="Straight Arrow Connector 31"/>
          <p:cNvCxnSpPr>
            <a:endCxn id="33" idx="2"/>
          </p:cNvCxnSpPr>
          <p:nvPr/>
        </p:nvCxnSpPr>
        <p:spPr>
          <a:xfrm flipV="1">
            <a:off x="5220072" y="1620188"/>
            <a:ext cx="953390" cy="584681"/>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542676" y="1281634"/>
            <a:ext cx="1261572" cy="338554"/>
          </a:xfrm>
          <a:prstGeom prst="rect">
            <a:avLst/>
          </a:prstGeom>
          <a:noFill/>
        </p:spPr>
        <p:txBody>
          <a:bodyPr wrap="square" rtlCol="0">
            <a:spAutoFit/>
          </a:bodyPr>
          <a:lstStyle/>
          <a:p>
            <a:r>
              <a:rPr lang="en-IN" sz="1600" smtClean="0"/>
              <a:t>About app</a:t>
            </a:r>
            <a:endParaRPr lang="en-IN" b="1"/>
          </a:p>
        </p:txBody>
      </p:sp>
      <p:sp>
        <p:nvSpPr>
          <p:cNvPr id="53" name="TextBox 52"/>
          <p:cNvSpPr txBox="1"/>
          <p:nvPr/>
        </p:nvSpPr>
        <p:spPr>
          <a:xfrm>
            <a:off x="6647210" y="1292750"/>
            <a:ext cx="1199347" cy="338554"/>
          </a:xfrm>
          <a:prstGeom prst="rect">
            <a:avLst/>
          </a:prstGeom>
          <a:noFill/>
        </p:spPr>
        <p:txBody>
          <a:bodyPr wrap="square" rtlCol="0">
            <a:spAutoFit/>
          </a:bodyPr>
          <a:lstStyle/>
          <a:p>
            <a:pPr algn="ctr"/>
            <a:r>
              <a:rPr lang="en-IN" sz="1600" smtClean="0"/>
              <a:t>Quit</a:t>
            </a:r>
            <a:endParaRPr lang="en-IN" sz="1600" b="1"/>
          </a:p>
        </p:txBody>
      </p:sp>
      <p:cxnSp>
        <p:nvCxnSpPr>
          <p:cNvPr id="54" name="Straight Arrow Connector 53"/>
          <p:cNvCxnSpPr>
            <a:endCxn id="53" idx="2"/>
          </p:cNvCxnSpPr>
          <p:nvPr/>
        </p:nvCxnSpPr>
        <p:spPr>
          <a:xfrm flipV="1">
            <a:off x="5696767" y="1631304"/>
            <a:ext cx="1550117" cy="573565"/>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92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23" grpId="0"/>
      <p:bldP spid="29" grpId="0"/>
      <p:bldP spid="33"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909" t="14829" r="11321" b="3378"/>
          <a:stretch/>
        </p:blipFill>
        <p:spPr>
          <a:xfrm>
            <a:off x="755576" y="1916832"/>
            <a:ext cx="7812848" cy="4379176"/>
          </a:xfrm>
          <a:prstGeom prst="rect">
            <a:avLst/>
          </a:prstGeom>
        </p:spPr>
      </p:pic>
      <p:sp>
        <p:nvSpPr>
          <p:cNvPr id="7" name="Title 1"/>
          <p:cNvSpPr>
            <a:spLocks noGrp="1"/>
          </p:cNvSpPr>
          <p:nvPr>
            <p:ph type="title"/>
          </p:nvPr>
        </p:nvSpPr>
        <p:spPr>
          <a:xfrm>
            <a:off x="683568" y="404664"/>
            <a:ext cx="8064896" cy="792088"/>
          </a:xfrm>
        </p:spPr>
        <p:txBody>
          <a:bodyPr>
            <a:normAutofit/>
          </a:bodyPr>
          <a:lstStyle/>
          <a:p>
            <a:pPr algn="r"/>
            <a:r>
              <a:rPr lang="en-IN" b="1" i="1" smtClean="0">
                <a:solidFill>
                  <a:srgbClr val="FFC000"/>
                </a:solidFill>
              </a:rPr>
              <a:t>The User Interface </a:t>
            </a:r>
            <a:r>
              <a:rPr lang="en-IN" smtClean="0">
                <a:solidFill>
                  <a:schemeClr val="tx1"/>
                </a:solidFill>
              </a:rPr>
              <a:t>- Simulation</a:t>
            </a:r>
            <a:endParaRPr lang="en-IN">
              <a:solidFill>
                <a:srgbClr val="FFC000"/>
              </a:solidFill>
            </a:endParaRPr>
          </a:p>
        </p:txBody>
      </p:sp>
      <p:cxnSp>
        <p:nvCxnSpPr>
          <p:cNvPr id="5" name="Straight Arrow Connector 4"/>
          <p:cNvCxnSpPr>
            <a:endCxn id="6" idx="2"/>
          </p:cNvCxnSpPr>
          <p:nvPr/>
        </p:nvCxnSpPr>
        <p:spPr>
          <a:xfrm flipH="1" flipV="1">
            <a:off x="1295636" y="1818982"/>
            <a:ext cx="252028" cy="385882"/>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3528" y="1234207"/>
            <a:ext cx="1944216" cy="584775"/>
          </a:xfrm>
          <a:prstGeom prst="rect">
            <a:avLst/>
          </a:prstGeom>
          <a:noFill/>
        </p:spPr>
        <p:txBody>
          <a:bodyPr wrap="square" rtlCol="0">
            <a:spAutoFit/>
          </a:bodyPr>
          <a:lstStyle/>
          <a:p>
            <a:r>
              <a:rPr lang="en-IN" sz="1600" smtClean="0"/>
              <a:t>Current generation and genome</a:t>
            </a:r>
            <a:endParaRPr lang="en-IN" sz="1600"/>
          </a:p>
        </p:txBody>
      </p:sp>
      <p:cxnSp>
        <p:nvCxnSpPr>
          <p:cNvPr id="15" name="Straight Arrow Connector 14"/>
          <p:cNvCxnSpPr>
            <a:endCxn id="16" idx="2"/>
          </p:cNvCxnSpPr>
          <p:nvPr/>
        </p:nvCxnSpPr>
        <p:spPr>
          <a:xfrm flipH="1" flipV="1">
            <a:off x="2591256" y="1613838"/>
            <a:ext cx="396568" cy="429481"/>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68935" y="1275284"/>
            <a:ext cx="1044641" cy="338554"/>
          </a:xfrm>
          <a:prstGeom prst="rect">
            <a:avLst/>
          </a:prstGeom>
          <a:noFill/>
        </p:spPr>
        <p:txBody>
          <a:bodyPr wrap="square" rtlCol="0">
            <a:spAutoFit/>
          </a:bodyPr>
          <a:lstStyle/>
          <a:p>
            <a:r>
              <a:rPr lang="en-IN" sz="1600" smtClean="0"/>
              <a:t>Compass</a:t>
            </a:r>
            <a:endParaRPr lang="en-IN" sz="1600"/>
          </a:p>
        </p:txBody>
      </p:sp>
      <p:cxnSp>
        <p:nvCxnSpPr>
          <p:cNvPr id="22" name="Straight Arrow Connector 21"/>
          <p:cNvCxnSpPr>
            <a:endCxn id="23" idx="2"/>
          </p:cNvCxnSpPr>
          <p:nvPr/>
        </p:nvCxnSpPr>
        <p:spPr>
          <a:xfrm flipV="1">
            <a:off x="3965898" y="1613838"/>
            <a:ext cx="146561" cy="858963"/>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140351" y="1275284"/>
            <a:ext cx="1944216" cy="338554"/>
          </a:xfrm>
          <a:prstGeom prst="rect">
            <a:avLst/>
          </a:prstGeom>
          <a:noFill/>
        </p:spPr>
        <p:txBody>
          <a:bodyPr wrap="square" rtlCol="0">
            <a:spAutoFit/>
          </a:bodyPr>
          <a:lstStyle/>
          <a:p>
            <a:r>
              <a:rPr lang="en-IN" sz="1600" smtClean="0"/>
              <a:t>Notification bar</a:t>
            </a:r>
            <a:endParaRPr lang="en-IN" sz="1600"/>
          </a:p>
        </p:txBody>
      </p:sp>
      <p:cxnSp>
        <p:nvCxnSpPr>
          <p:cNvPr id="28" name="Straight Arrow Connector 27"/>
          <p:cNvCxnSpPr>
            <a:endCxn id="29" idx="2"/>
          </p:cNvCxnSpPr>
          <p:nvPr/>
        </p:nvCxnSpPr>
        <p:spPr>
          <a:xfrm flipH="1" flipV="1">
            <a:off x="5462819" y="1620188"/>
            <a:ext cx="1917493" cy="44247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06735" y="1281634"/>
            <a:ext cx="1512168" cy="338554"/>
          </a:xfrm>
          <a:prstGeom prst="rect">
            <a:avLst/>
          </a:prstGeom>
          <a:noFill/>
        </p:spPr>
        <p:txBody>
          <a:bodyPr wrap="square" rtlCol="0">
            <a:spAutoFit/>
          </a:bodyPr>
          <a:lstStyle/>
          <a:p>
            <a:r>
              <a:rPr lang="en-IN" sz="1600" smtClean="0"/>
              <a:t>Session timer</a:t>
            </a:r>
            <a:endParaRPr lang="en-IN" sz="1600"/>
          </a:p>
        </p:txBody>
      </p:sp>
      <p:cxnSp>
        <p:nvCxnSpPr>
          <p:cNvPr id="32" name="Straight Arrow Connector 31"/>
          <p:cNvCxnSpPr>
            <a:endCxn id="33" idx="2"/>
          </p:cNvCxnSpPr>
          <p:nvPr/>
        </p:nvCxnSpPr>
        <p:spPr>
          <a:xfrm flipH="1" flipV="1">
            <a:off x="6818306" y="1620188"/>
            <a:ext cx="1354094" cy="423135"/>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015487" y="1281634"/>
            <a:ext cx="1605638" cy="338554"/>
          </a:xfrm>
          <a:prstGeom prst="rect">
            <a:avLst/>
          </a:prstGeom>
          <a:noFill/>
        </p:spPr>
        <p:txBody>
          <a:bodyPr wrap="square" rtlCol="0">
            <a:spAutoFit/>
          </a:bodyPr>
          <a:lstStyle/>
          <a:p>
            <a:r>
              <a:rPr lang="en-IN" sz="1400" smtClean="0"/>
              <a:t>Camera angles [</a:t>
            </a:r>
            <a:r>
              <a:rPr lang="en-IN" sz="1600" b="1" smtClean="0"/>
              <a:t>C]</a:t>
            </a:r>
            <a:endParaRPr lang="en-IN" sz="1600" b="1"/>
          </a:p>
        </p:txBody>
      </p:sp>
      <p:cxnSp>
        <p:nvCxnSpPr>
          <p:cNvPr id="40" name="Straight Arrow Connector 39"/>
          <p:cNvCxnSpPr/>
          <p:nvPr/>
        </p:nvCxnSpPr>
        <p:spPr>
          <a:xfrm flipH="1">
            <a:off x="1105904" y="6047068"/>
            <a:ext cx="314326" cy="32821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8121" y="6404151"/>
            <a:ext cx="1315567" cy="338554"/>
          </a:xfrm>
          <a:prstGeom prst="rect">
            <a:avLst/>
          </a:prstGeom>
          <a:noFill/>
        </p:spPr>
        <p:txBody>
          <a:bodyPr wrap="square" rtlCol="0">
            <a:spAutoFit/>
          </a:bodyPr>
          <a:lstStyle/>
          <a:p>
            <a:pPr algn="ctr"/>
            <a:r>
              <a:rPr lang="en-IN" sz="1600" smtClean="0"/>
              <a:t>Mini map</a:t>
            </a:r>
            <a:endParaRPr lang="en-IN" sz="1600"/>
          </a:p>
        </p:txBody>
      </p:sp>
      <p:sp>
        <p:nvSpPr>
          <p:cNvPr id="53" name="TextBox 52"/>
          <p:cNvSpPr txBox="1"/>
          <p:nvPr/>
        </p:nvSpPr>
        <p:spPr>
          <a:xfrm>
            <a:off x="7621124" y="1292750"/>
            <a:ext cx="1199347" cy="338554"/>
          </a:xfrm>
          <a:prstGeom prst="rect">
            <a:avLst/>
          </a:prstGeom>
          <a:noFill/>
        </p:spPr>
        <p:txBody>
          <a:bodyPr wrap="square" rtlCol="0">
            <a:spAutoFit/>
          </a:bodyPr>
          <a:lstStyle/>
          <a:p>
            <a:r>
              <a:rPr lang="en-IN" sz="1600" smtClean="0"/>
              <a:t>Pause </a:t>
            </a:r>
            <a:r>
              <a:rPr lang="en-IN" sz="1600" b="1" smtClean="0"/>
              <a:t>[Esc]</a:t>
            </a:r>
            <a:endParaRPr lang="en-IN" sz="1600" b="1"/>
          </a:p>
        </p:txBody>
      </p:sp>
      <p:cxnSp>
        <p:nvCxnSpPr>
          <p:cNvPr id="54" name="Straight Arrow Connector 53"/>
          <p:cNvCxnSpPr>
            <a:endCxn id="53" idx="2"/>
          </p:cNvCxnSpPr>
          <p:nvPr/>
        </p:nvCxnSpPr>
        <p:spPr>
          <a:xfrm flipH="1" flipV="1">
            <a:off x="8220798" y="1631304"/>
            <a:ext cx="171920" cy="35285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63" idx="0"/>
          </p:cNvCxnSpPr>
          <p:nvPr/>
        </p:nvCxnSpPr>
        <p:spPr>
          <a:xfrm>
            <a:off x="971600" y="3893297"/>
            <a:ext cx="1876400" cy="2493855"/>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916088" y="6387152"/>
            <a:ext cx="1863824" cy="338554"/>
          </a:xfrm>
          <a:prstGeom prst="rect">
            <a:avLst/>
          </a:prstGeom>
          <a:noFill/>
        </p:spPr>
        <p:txBody>
          <a:bodyPr wrap="square" rtlCol="0">
            <a:spAutoFit/>
          </a:bodyPr>
          <a:lstStyle/>
          <a:p>
            <a:pPr algn="ctr"/>
            <a:r>
              <a:rPr lang="en-IN" sz="1600" smtClean="0"/>
              <a:t>Window panel</a:t>
            </a:r>
            <a:endParaRPr lang="en-IN" sz="1600"/>
          </a:p>
        </p:txBody>
      </p:sp>
      <p:cxnSp>
        <p:nvCxnSpPr>
          <p:cNvPr id="66" name="Straight Arrow Connector 65"/>
          <p:cNvCxnSpPr>
            <a:endCxn id="67" idx="0"/>
          </p:cNvCxnSpPr>
          <p:nvPr/>
        </p:nvCxnSpPr>
        <p:spPr>
          <a:xfrm flipH="1">
            <a:off x="4897810" y="6039096"/>
            <a:ext cx="1618406" cy="35097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965898" y="6390070"/>
            <a:ext cx="1863824" cy="338554"/>
          </a:xfrm>
          <a:prstGeom prst="rect">
            <a:avLst/>
          </a:prstGeom>
          <a:noFill/>
        </p:spPr>
        <p:txBody>
          <a:bodyPr wrap="square" rtlCol="0">
            <a:spAutoFit/>
          </a:bodyPr>
          <a:lstStyle/>
          <a:p>
            <a:pPr algn="ctr"/>
            <a:r>
              <a:rPr lang="en-IN" sz="1600" smtClean="0"/>
              <a:t>Timescale panel</a:t>
            </a:r>
            <a:endParaRPr lang="en-IN" sz="1600"/>
          </a:p>
        </p:txBody>
      </p:sp>
      <p:cxnSp>
        <p:nvCxnSpPr>
          <p:cNvPr id="70" name="Straight Arrow Connector 69"/>
          <p:cNvCxnSpPr>
            <a:endCxn id="71" idx="0"/>
          </p:cNvCxnSpPr>
          <p:nvPr/>
        </p:nvCxnSpPr>
        <p:spPr>
          <a:xfrm flipH="1">
            <a:off x="7240488" y="5815864"/>
            <a:ext cx="931912" cy="577124"/>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308576" y="6392988"/>
            <a:ext cx="1863824" cy="338554"/>
          </a:xfrm>
          <a:prstGeom prst="rect">
            <a:avLst/>
          </a:prstGeom>
          <a:noFill/>
        </p:spPr>
        <p:txBody>
          <a:bodyPr wrap="square" rtlCol="0">
            <a:spAutoFit/>
          </a:bodyPr>
          <a:lstStyle/>
          <a:p>
            <a:pPr algn="ctr"/>
            <a:r>
              <a:rPr lang="en-IN" sz="1600" smtClean="0"/>
              <a:t>Speed/Input meter</a:t>
            </a:r>
            <a:endParaRPr lang="en-IN" sz="1600"/>
          </a:p>
        </p:txBody>
      </p:sp>
    </p:spTree>
    <p:extLst>
      <p:ext uri="{BB962C8B-B14F-4D97-AF65-F5344CB8AC3E}">
        <p14:creationId xmlns:p14="http://schemas.microsoft.com/office/powerpoint/2010/main" val="1113356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500"/>
                                        <p:tgtEl>
                                          <p:spTgt spid="53"/>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fade">
                                      <p:cBhvr>
                                        <p:cTn id="75" dur="500"/>
                                        <p:tgtEl>
                                          <p:spTgt spid="63"/>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fade">
                                      <p:cBhvr>
                                        <p:cTn id="79" dur="500"/>
                                        <p:tgtEl>
                                          <p:spTgt spid="66"/>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fade">
                                      <p:cBhvr>
                                        <p:cTn id="9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6" grpId="0"/>
      <p:bldP spid="23" grpId="0"/>
      <p:bldP spid="29" grpId="0"/>
      <p:bldP spid="33" grpId="0"/>
      <p:bldP spid="41" grpId="0"/>
      <p:bldP spid="53" grpId="0"/>
      <p:bldP spid="63" grpId="0"/>
      <p:bldP spid="67" grpId="0"/>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70000" contrast="-30000"/>
                    </a14:imgEffect>
                  </a14:imgLayer>
                </a14:imgProps>
              </a:ext>
              <a:ext uri="{28A0092B-C50C-407E-A947-70E740481C1C}">
                <a14:useLocalDpi xmlns:a14="http://schemas.microsoft.com/office/drawing/2010/main" val="0"/>
              </a:ext>
            </a:extLst>
          </a:blip>
          <a:stretch>
            <a:fillRect/>
          </a:stretch>
        </p:blipFill>
        <p:spPr>
          <a:xfrm>
            <a:off x="4348" y="0"/>
            <a:ext cx="12710316" cy="7101408"/>
          </a:xfrm>
          <a:prstGeom prst="rect">
            <a:avLst/>
          </a:prstGeom>
        </p:spPr>
      </p:pic>
      <p:sp>
        <p:nvSpPr>
          <p:cNvPr id="2" name="Title 1"/>
          <p:cNvSpPr>
            <a:spLocks noGrp="1"/>
          </p:cNvSpPr>
          <p:nvPr>
            <p:ph type="title"/>
          </p:nvPr>
        </p:nvSpPr>
        <p:spPr>
          <a:xfrm>
            <a:off x="2051720" y="1052736"/>
            <a:ext cx="6736808" cy="2668872"/>
          </a:xfrm>
        </p:spPr>
        <p:txBody>
          <a:bodyPr>
            <a:normAutofit/>
          </a:bodyPr>
          <a:lstStyle/>
          <a:p>
            <a:pPr algn="r"/>
            <a:r>
              <a:rPr lang="en-IN" sz="6700" b="1" smtClean="0"/>
              <a:t>Sub - systems</a:t>
            </a:r>
            <a:br>
              <a:rPr lang="en-IN" sz="6700" b="1" smtClean="0"/>
            </a:br>
            <a:r>
              <a:rPr lang="en-IN" sz="3600" smtClean="0"/>
              <a:t>(Primary features)</a:t>
            </a:r>
            <a:endParaRPr lang="en-IN" sz="2000"/>
          </a:p>
        </p:txBody>
      </p:sp>
    </p:spTree>
    <p:extLst>
      <p:ext uri="{BB962C8B-B14F-4D97-AF65-F5344CB8AC3E}">
        <p14:creationId xmlns:p14="http://schemas.microsoft.com/office/powerpoint/2010/main" val="2442430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8749480" y="-16815"/>
            <a:ext cx="12291849" cy="6875498"/>
          </a:xfrm>
          <a:prstGeom prst="rect">
            <a:avLst/>
          </a:prstGeom>
        </p:spPr>
      </p:pic>
      <p:sp>
        <p:nvSpPr>
          <p:cNvPr id="7" name="Title 1"/>
          <p:cNvSpPr>
            <a:spLocks noGrp="1"/>
          </p:cNvSpPr>
          <p:nvPr>
            <p:ph type="title"/>
          </p:nvPr>
        </p:nvSpPr>
        <p:spPr>
          <a:xfrm>
            <a:off x="3923928" y="332656"/>
            <a:ext cx="4824536" cy="792088"/>
          </a:xfrm>
        </p:spPr>
        <p:txBody>
          <a:bodyPr>
            <a:normAutofit/>
          </a:bodyPr>
          <a:lstStyle/>
          <a:p>
            <a:pPr algn="r"/>
            <a:r>
              <a:rPr lang="en-IN" b="1" i="1" smtClean="0">
                <a:solidFill>
                  <a:schemeClr val="accent6"/>
                </a:solidFill>
              </a:rPr>
              <a:t>Windows</a:t>
            </a:r>
            <a:endParaRPr lang="en-IN" b="1" i="1">
              <a:solidFill>
                <a:schemeClr val="accent6"/>
              </a:solidFill>
            </a:endParaRPr>
          </a:p>
        </p:txBody>
      </p:sp>
      <p:sp>
        <p:nvSpPr>
          <p:cNvPr id="8" name="TextBox 7"/>
          <p:cNvSpPr txBox="1"/>
          <p:nvPr/>
        </p:nvSpPr>
        <p:spPr>
          <a:xfrm>
            <a:off x="4165064" y="1196752"/>
            <a:ext cx="4464496" cy="1754326"/>
          </a:xfrm>
          <a:prstGeom prst="rect">
            <a:avLst/>
          </a:prstGeom>
          <a:noFill/>
        </p:spPr>
        <p:txBody>
          <a:bodyPr wrap="square" rtlCol="0">
            <a:spAutoFit/>
          </a:bodyPr>
          <a:lstStyle/>
          <a:p>
            <a:pPr algn="just"/>
            <a:r>
              <a:rPr lang="en-IN" b="1" smtClean="0"/>
              <a:t>Windows are the base of all sub-systems (except  analyzer in main menu) </a:t>
            </a:r>
          </a:p>
          <a:p>
            <a:pPr algn="just"/>
            <a:endParaRPr lang="en-IN" b="1"/>
          </a:p>
          <a:p>
            <a:pPr algn="just"/>
            <a:r>
              <a:rPr lang="en-IN" b="1" smtClean="0"/>
              <a:t>We used this approach so that the user can see the car perform as well as track it’s data without interruption</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1442" r="877" b="1056"/>
          <a:stretch/>
        </p:blipFill>
        <p:spPr>
          <a:xfrm>
            <a:off x="4242812" y="3284984"/>
            <a:ext cx="2502000" cy="2808000"/>
          </a:xfrm>
          <a:prstGeom prst="rect">
            <a:avLst/>
          </a:prstGeom>
        </p:spPr>
      </p:pic>
      <p:sp>
        <p:nvSpPr>
          <p:cNvPr id="3" name="TextBox 2"/>
          <p:cNvSpPr txBox="1"/>
          <p:nvPr/>
        </p:nvSpPr>
        <p:spPr>
          <a:xfrm>
            <a:off x="4223340" y="6268670"/>
            <a:ext cx="2502000" cy="523220"/>
          </a:xfrm>
          <a:prstGeom prst="rect">
            <a:avLst/>
          </a:prstGeom>
          <a:noFill/>
        </p:spPr>
        <p:txBody>
          <a:bodyPr wrap="square" rtlCol="0">
            <a:spAutoFit/>
          </a:bodyPr>
          <a:lstStyle/>
          <a:p>
            <a:pPr algn="ctr"/>
            <a:r>
              <a:rPr lang="en-IN" sz="1400" smtClean="0"/>
              <a:t>Example window – Radio (Captured from simulation)</a:t>
            </a:r>
            <a:endParaRPr lang="en-IN" sz="1400"/>
          </a:p>
        </p:txBody>
      </p:sp>
      <p:cxnSp>
        <p:nvCxnSpPr>
          <p:cNvPr id="6" name="Straight Arrow Connector 5"/>
          <p:cNvCxnSpPr/>
          <p:nvPr/>
        </p:nvCxnSpPr>
        <p:spPr>
          <a:xfrm flipV="1">
            <a:off x="6654447" y="3054039"/>
            <a:ext cx="255528" cy="279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77371" y="2876409"/>
            <a:ext cx="1079005" cy="307777"/>
          </a:xfrm>
          <a:prstGeom prst="rect">
            <a:avLst/>
          </a:prstGeom>
          <a:noFill/>
        </p:spPr>
        <p:txBody>
          <a:bodyPr wrap="square" rtlCol="0">
            <a:spAutoFit/>
          </a:bodyPr>
          <a:lstStyle/>
          <a:p>
            <a:r>
              <a:rPr lang="en-IN" sz="1400" smtClean="0"/>
              <a:t>Hide button</a:t>
            </a:r>
            <a:endParaRPr lang="en-IN" sz="1400"/>
          </a:p>
        </p:txBody>
      </p:sp>
      <p:cxnSp>
        <p:nvCxnSpPr>
          <p:cNvPr id="13" name="Straight Arrow Connector 12"/>
          <p:cNvCxnSpPr/>
          <p:nvPr/>
        </p:nvCxnSpPr>
        <p:spPr>
          <a:xfrm>
            <a:off x="6156176" y="3420934"/>
            <a:ext cx="1260697" cy="7281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416873" y="3995191"/>
            <a:ext cx="1079005" cy="307777"/>
          </a:xfrm>
          <a:prstGeom prst="rect">
            <a:avLst/>
          </a:prstGeom>
          <a:noFill/>
        </p:spPr>
        <p:txBody>
          <a:bodyPr wrap="square" rtlCol="0">
            <a:spAutoFit/>
          </a:bodyPr>
          <a:lstStyle/>
          <a:p>
            <a:r>
              <a:rPr lang="en-IN" sz="1400" smtClean="0"/>
              <a:t>Drag zone</a:t>
            </a:r>
            <a:endParaRPr lang="en-IN" sz="1400"/>
          </a:p>
        </p:txBody>
      </p:sp>
    </p:spTree>
    <p:extLst>
      <p:ext uri="{BB962C8B-B14F-4D97-AF65-F5344CB8AC3E}">
        <p14:creationId xmlns:p14="http://schemas.microsoft.com/office/powerpoint/2010/main" val="1313650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1"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23928" y="332656"/>
            <a:ext cx="4824536" cy="792088"/>
          </a:xfrm>
        </p:spPr>
        <p:txBody>
          <a:bodyPr>
            <a:normAutofit/>
          </a:bodyPr>
          <a:lstStyle/>
          <a:p>
            <a:pPr algn="r"/>
            <a:r>
              <a:rPr lang="en-IN" b="1" i="1" smtClean="0">
                <a:solidFill>
                  <a:srgbClr val="FFC000"/>
                </a:solidFill>
              </a:rPr>
              <a:t>Fitness tracker</a:t>
            </a:r>
            <a:endParaRPr lang="en-IN" b="1" i="1">
              <a:solidFill>
                <a:srgbClr val="FFC000"/>
              </a:solidFill>
            </a:endParaRPr>
          </a:p>
        </p:txBody>
      </p:sp>
      <p:sp>
        <p:nvSpPr>
          <p:cNvPr id="8" name="TextBox 7"/>
          <p:cNvSpPr txBox="1"/>
          <p:nvPr/>
        </p:nvSpPr>
        <p:spPr>
          <a:xfrm>
            <a:off x="4165064" y="1196752"/>
            <a:ext cx="4464496" cy="646331"/>
          </a:xfrm>
          <a:prstGeom prst="rect">
            <a:avLst/>
          </a:prstGeom>
          <a:noFill/>
        </p:spPr>
        <p:txBody>
          <a:bodyPr wrap="square" rtlCol="0">
            <a:spAutoFit/>
          </a:bodyPr>
          <a:lstStyle/>
          <a:p>
            <a:pPr algn="just"/>
            <a:r>
              <a:rPr lang="en-IN" b="1" smtClean="0"/>
              <a:t>It’s a compact graph system which maps the fitness scores of each generation</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330" t="1305" r="63895" b="4886"/>
          <a:stretch/>
        </p:blipFill>
        <p:spPr>
          <a:xfrm>
            <a:off x="4371913" y="2204544"/>
            <a:ext cx="2016384" cy="4032768"/>
          </a:xfrm>
          <a:prstGeom prst="rect">
            <a:avLst/>
          </a:prstGeom>
        </p:spPr>
      </p:pic>
      <p:sp>
        <p:nvSpPr>
          <p:cNvPr id="3" name="TextBox 2"/>
          <p:cNvSpPr txBox="1"/>
          <p:nvPr/>
        </p:nvSpPr>
        <p:spPr>
          <a:xfrm>
            <a:off x="4223340" y="6268670"/>
            <a:ext cx="2502000" cy="523220"/>
          </a:xfrm>
          <a:prstGeom prst="rect">
            <a:avLst/>
          </a:prstGeom>
          <a:noFill/>
        </p:spPr>
        <p:txBody>
          <a:bodyPr wrap="square" rtlCol="0">
            <a:spAutoFit/>
          </a:bodyPr>
          <a:lstStyle/>
          <a:p>
            <a:pPr algn="ctr"/>
            <a:r>
              <a:rPr lang="en-IN" sz="1400" smtClean="0"/>
              <a:t>Fitness tracker </a:t>
            </a:r>
          </a:p>
          <a:p>
            <a:pPr algn="ctr"/>
            <a:r>
              <a:rPr lang="en-IN" sz="1400" smtClean="0"/>
              <a:t>(Captured from simulation)</a:t>
            </a:r>
            <a:endParaRPr lang="en-IN" sz="1400"/>
          </a:p>
        </p:txBody>
      </p:sp>
      <p:cxnSp>
        <p:nvCxnSpPr>
          <p:cNvPr id="6" name="Straight Arrow Connector 5"/>
          <p:cNvCxnSpPr>
            <a:endCxn id="11" idx="1"/>
          </p:cNvCxnSpPr>
          <p:nvPr/>
        </p:nvCxnSpPr>
        <p:spPr>
          <a:xfrm flipV="1">
            <a:off x="4499992" y="3114546"/>
            <a:ext cx="2377379" cy="6024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77371" y="2852936"/>
            <a:ext cx="1722303" cy="523220"/>
          </a:xfrm>
          <a:prstGeom prst="rect">
            <a:avLst/>
          </a:prstGeom>
          <a:noFill/>
        </p:spPr>
        <p:txBody>
          <a:bodyPr wrap="square" rtlCol="0">
            <a:spAutoFit/>
          </a:bodyPr>
          <a:lstStyle/>
          <a:p>
            <a:r>
              <a:rPr lang="en-IN" sz="1400" smtClean="0"/>
              <a:t>Axes scale</a:t>
            </a:r>
          </a:p>
          <a:p>
            <a:r>
              <a:rPr lang="en-IN" sz="1400" smtClean="0"/>
              <a:t>(Drag to change)</a:t>
            </a:r>
            <a:endParaRPr lang="en-IN" sz="1400"/>
          </a:p>
        </p:txBody>
      </p:sp>
      <p:cxnSp>
        <p:nvCxnSpPr>
          <p:cNvPr id="13" name="Straight Arrow Connector 12"/>
          <p:cNvCxnSpPr/>
          <p:nvPr/>
        </p:nvCxnSpPr>
        <p:spPr>
          <a:xfrm flipV="1">
            <a:off x="5940152" y="4518411"/>
            <a:ext cx="1152128" cy="926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92280" y="4364522"/>
            <a:ext cx="1507394" cy="307777"/>
          </a:xfrm>
          <a:prstGeom prst="rect">
            <a:avLst/>
          </a:prstGeom>
          <a:noFill/>
        </p:spPr>
        <p:txBody>
          <a:bodyPr wrap="square" rtlCol="0">
            <a:spAutoFit/>
          </a:bodyPr>
          <a:lstStyle/>
          <a:p>
            <a:r>
              <a:rPr lang="en-IN" sz="1400" smtClean="0"/>
              <a:t>Genome Filters</a:t>
            </a:r>
            <a:endParaRPr lang="en-IN" sz="1400"/>
          </a:p>
        </p:txBody>
      </p:sp>
      <p:pic>
        <p:nvPicPr>
          <p:cNvPr id="12" name="Picture 11"/>
          <p:cNvPicPr>
            <a:picLocks noChangeAspect="1"/>
          </p:cNvPicPr>
          <p:nvPr/>
        </p:nvPicPr>
        <p:blipFill>
          <a:blip r:embed="rId3">
            <a:extLst>
              <a:ext uri="{BEBA8EAE-BF5A-486C-A8C5-ECC9F3942E4B}">
                <a14:imgProps xmlns:a14="http://schemas.microsoft.com/office/drawing/2010/main">
                  <a14:imgLayer r:embed="rId4">
                    <a14:imgEffect>
                      <a14:brightnessContrast bright="63000" contrast="-29000"/>
                    </a14:imgEffect>
                  </a14:imgLayer>
                </a14:imgProps>
              </a:ext>
              <a:ext uri="{28A0092B-C50C-407E-A947-70E740481C1C}">
                <a14:useLocalDpi xmlns:a14="http://schemas.microsoft.com/office/drawing/2010/main" val="0"/>
              </a:ext>
            </a:extLst>
          </a:blip>
          <a:stretch>
            <a:fillRect/>
          </a:stretch>
        </p:blipFill>
        <p:spPr>
          <a:xfrm>
            <a:off x="-8722865" y="-16815"/>
            <a:ext cx="12238619" cy="6875498"/>
          </a:xfrm>
          <a:prstGeom prst="rect">
            <a:avLst/>
          </a:prstGeom>
        </p:spPr>
      </p:pic>
      <p:cxnSp>
        <p:nvCxnSpPr>
          <p:cNvPr id="17" name="Straight Arrow Connector 16"/>
          <p:cNvCxnSpPr>
            <a:endCxn id="11" idx="1"/>
          </p:cNvCxnSpPr>
          <p:nvPr/>
        </p:nvCxnSpPr>
        <p:spPr>
          <a:xfrm flipV="1">
            <a:off x="5076056" y="3114546"/>
            <a:ext cx="1801315" cy="1106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25340" y="1942934"/>
            <a:ext cx="1722303" cy="307777"/>
          </a:xfrm>
          <a:prstGeom prst="rect">
            <a:avLst/>
          </a:prstGeom>
          <a:noFill/>
        </p:spPr>
        <p:txBody>
          <a:bodyPr wrap="square" rtlCol="0">
            <a:spAutoFit/>
          </a:bodyPr>
          <a:lstStyle/>
          <a:p>
            <a:r>
              <a:rPr lang="en-IN" sz="1400" smtClean="0"/>
              <a:t>Sample viewer</a:t>
            </a:r>
            <a:endParaRPr lang="en-IN" sz="1400"/>
          </a:p>
        </p:txBody>
      </p:sp>
      <p:cxnSp>
        <p:nvCxnSpPr>
          <p:cNvPr id="22" name="Straight Arrow Connector 21"/>
          <p:cNvCxnSpPr>
            <a:endCxn id="21" idx="1"/>
          </p:cNvCxnSpPr>
          <p:nvPr/>
        </p:nvCxnSpPr>
        <p:spPr>
          <a:xfrm flipV="1">
            <a:off x="6112243" y="2096823"/>
            <a:ext cx="613097" cy="5179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6235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1" grpId="0"/>
      <p:bldP spid="16"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67375" y="332656"/>
            <a:ext cx="4824536" cy="648072"/>
          </a:xfrm>
        </p:spPr>
        <p:txBody>
          <a:bodyPr>
            <a:normAutofit fontScale="90000"/>
          </a:bodyPr>
          <a:lstStyle/>
          <a:p>
            <a:pPr algn="r"/>
            <a:r>
              <a:rPr lang="en-IN" b="1" i="1" smtClean="0">
                <a:solidFill>
                  <a:schemeClr val="bg2">
                    <a:lumMod val="60000"/>
                    <a:lumOff val="40000"/>
                  </a:schemeClr>
                </a:solidFill>
              </a:rPr>
              <a:t>Network visualizer</a:t>
            </a:r>
            <a:endParaRPr lang="en-IN" b="1" i="1">
              <a:solidFill>
                <a:schemeClr val="bg2">
                  <a:lumMod val="60000"/>
                  <a:lumOff val="40000"/>
                </a:schemeClr>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3385" t="27890" r="5656" b="24379"/>
          <a:stretch/>
        </p:blipFill>
        <p:spPr>
          <a:xfrm>
            <a:off x="4179788" y="4113304"/>
            <a:ext cx="2520000" cy="2052000"/>
          </a:xfrm>
          <a:prstGeom prst="rect">
            <a:avLst/>
          </a:prstGeom>
        </p:spPr>
      </p:pic>
      <p:sp>
        <p:nvSpPr>
          <p:cNvPr id="3" name="TextBox 2"/>
          <p:cNvSpPr txBox="1"/>
          <p:nvPr/>
        </p:nvSpPr>
        <p:spPr>
          <a:xfrm>
            <a:off x="4223340" y="6237312"/>
            <a:ext cx="2502000" cy="523220"/>
          </a:xfrm>
          <a:prstGeom prst="rect">
            <a:avLst/>
          </a:prstGeom>
          <a:noFill/>
        </p:spPr>
        <p:txBody>
          <a:bodyPr wrap="square" rtlCol="0">
            <a:spAutoFit/>
          </a:bodyPr>
          <a:lstStyle/>
          <a:p>
            <a:pPr algn="ctr"/>
            <a:r>
              <a:rPr lang="en-IN" sz="1400" smtClean="0"/>
              <a:t>Network visualizer</a:t>
            </a:r>
          </a:p>
          <a:p>
            <a:pPr algn="ctr"/>
            <a:r>
              <a:rPr lang="en-IN" sz="1400" smtClean="0"/>
              <a:t>(Captured from simulation)</a:t>
            </a:r>
            <a:endParaRPr lang="en-IN" sz="1400"/>
          </a:p>
        </p:txBody>
      </p:sp>
      <p:cxnSp>
        <p:nvCxnSpPr>
          <p:cNvPr id="13" name="Straight Arrow Connector 12"/>
          <p:cNvCxnSpPr/>
          <p:nvPr/>
        </p:nvCxnSpPr>
        <p:spPr>
          <a:xfrm>
            <a:off x="4644008" y="4672300"/>
            <a:ext cx="2448272"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8" name="TextBox 17"/>
          <p:cNvSpPr txBox="1"/>
          <p:nvPr/>
        </p:nvSpPr>
        <p:spPr>
          <a:xfrm>
            <a:off x="7123293" y="4508539"/>
            <a:ext cx="1722303" cy="307777"/>
          </a:xfrm>
          <a:prstGeom prst="rect">
            <a:avLst/>
          </a:prstGeom>
          <a:noFill/>
        </p:spPr>
        <p:txBody>
          <a:bodyPr wrap="square" rtlCol="0">
            <a:spAutoFit/>
          </a:bodyPr>
          <a:lstStyle/>
          <a:p>
            <a:r>
              <a:rPr lang="en-IN" sz="1400" smtClean="0"/>
              <a:t>Input layer</a:t>
            </a:r>
            <a:endParaRPr lang="en-IN" sz="1400"/>
          </a:p>
        </p:txBody>
      </p:sp>
      <p:cxnSp>
        <p:nvCxnSpPr>
          <p:cNvPr id="19" name="Straight Arrow Connector 18"/>
          <p:cNvCxnSpPr/>
          <p:nvPr/>
        </p:nvCxnSpPr>
        <p:spPr>
          <a:xfrm flipV="1">
            <a:off x="5292080" y="5104929"/>
            <a:ext cx="1800200" cy="30776"/>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0" name="TextBox 19"/>
          <p:cNvSpPr txBox="1"/>
          <p:nvPr/>
        </p:nvSpPr>
        <p:spPr>
          <a:xfrm>
            <a:off x="7123293" y="4941168"/>
            <a:ext cx="1722303" cy="307777"/>
          </a:xfrm>
          <a:prstGeom prst="rect">
            <a:avLst/>
          </a:prstGeom>
          <a:noFill/>
        </p:spPr>
        <p:txBody>
          <a:bodyPr wrap="square" rtlCol="0">
            <a:spAutoFit/>
          </a:bodyPr>
          <a:lstStyle/>
          <a:p>
            <a:r>
              <a:rPr lang="en-IN" sz="1400" smtClean="0"/>
              <a:t>Hidden layer 1</a:t>
            </a:r>
            <a:endParaRPr lang="en-IN" sz="1400"/>
          </a:p>
        </p:txBody>
      </p:sp>
      <p:cxnSp>
        <p:nvCxnSpPr>
          <p:cNvPr id="23" name="Straight Arrow Connector 22"/>
          <p:cNvCxnSpPr/>
          <p:nvPr/>
        </p:nvCxnSpPr>
        <p:spPr>
          <a:xfrm>
            <a:off x="5868144" y="5517231"/>
            <a:ext cx="1224136" cy="1"/>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4" name="TextBox 23"/>
          <p:cNvSpPr txBox="1"/>
          <p:nvPr/>
        </p:nvSpPr>
        <p:spPr>
          <a:xfrm>
            <a:off x="7123293" y="5353471"/>
            <a:ext cx="1722303" cy="307777"/>
          </a:xfrm>
          <a:prstGeom prst="rect">
            <a:avLst/>
          </a:prstGeom>
          <a:noFill/>
        </p:spPr>
        <p:txBody>
          <a:bodyPr wrap="square" rtlCol="0">
            <a:spAutoFit/>
          </a:bodyPr>
          <a:lstStyle/>
          <a:p>
            <a:r>
              <a:rPr lang="en-IN" sz="1400" smtClean="0"/>
              <a:t>Hidden layer 2</a:t>
            </a:r>
            <a:endParaRPr lang="en-IN" sz="1400"/>
          </a:p>
        </p:txBody>
      </p:sp>
      <p:cxnSp>
        <p:nvCxnSpPr>
          <p:cNvPr id="25" name="Straight Arrow Connector 24"/>
          <p:cNvCxnSpPr/>
          <p:nvPr/>
        </p:nvCxnSpPr>
        <p:spPr>
          <a:xfrm>
            <a:off x="6480212" y="5949280"/>
            <a:ext cx="612068"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6" name="TextBox 25"/>
          <p:cNvSpPr txBox="1"/>
          <p:nvPr/>
        </p:nvSpPr>
        <p:spPr>
          <a:xfrm>
            <a:off x="7123293" y="5785519"/>
            <a:ext cx="1722303" cy="307777"/>
          </a:xfrm>
          <a:prstGeom prst="rect">
            <a:avLst/>
          </a:prstGeom>
          <a:noFill/>
        </p:spPr>
        <p:txBody>
          <a:bodyPr wrap="square" rtlCol="0">
            <a:spAutoFit/>
          </a:bodyPr>
          <a:lstStyle/>
          <a:p>
            <a:r>
              <a:rPr lang="en-IN" sz="1400" smtClean="0"/>
              <a:t>Output layer</a:t>
            </a:r>
            <a:endParaRPr lang="en-IN" sz="1400"/>
          </a:p>
        </p:txBody>
      </p:sp>
      <p:sp>
        <p:nvSpPr>
          <p:cNvPr id="15" name="TextBox 14"/>
          <p:cNvSpPr txBox="1"/>
          <p:nvPr/>
        </p:nvSpPr>
        <p:spPr>
          <a:xfrm>
            <a:off x="4179788" y="1093495"/>
            <a:ext cx="4496668" cy="2862322"/>
          </a:xfrm>
          <a:prstGeom prst="rect">
            <a:avLst/>
          </a:prstGeom>
          <a:noFill/>
        </p:spPr>
        <p:txBody>
          <a:bodyPr wrap="square" rtlCol="0">
            <a:spAutoFit/>
          </a:bodyPr>
          <a:lstStyle/>
          <a:p>
            <a:r>
              <a:rPr lang="en-IN" smtClean="0"/>
              <a:t>As the name suggests, this sub-system provides a live feed of the reactions of the neurons due to the current neural network computations.</a:t>
            </a:r>
          </a:p>
          <a:p>
            <a:endParaRPr lang="en-IN"/>
          </a:p>
          <a:p>
            <a:r>
              <a:rPr lang="en-IN" b="1" smtClean="0">
                <a:solidFill>
                  <a:srgbClr val="FF0000"/>
                </a:solidFill>
              </a:rPr>
              <a:t>RED</a:t>
            </a:r>
            <a:r>
              <a:rPr lang="en-IN" smtClean="0"/>
              <a:t>  - values are normalized minimum (Unexcited State)</a:t>
            </a:r>
          </a:p>
          <a:p>
            <a:r>
              <a:rPr lang="en-IN" b="1" smtClean="0">
                <a:solidFill>
                  <a:srgbClr val="92D050"/>
                </a:solidFill>
              </a:rPr>
              <a:t>GREEN</a:t>
            </a:r>
            <a:r>
              <a:rPr lang="en-IN" smtClean="0"/>
              <a:t>  - values are normalized maximum (Fully excited state)</a:t>
            </a:r>
          </a:p>
          <a:p>
            <a:r>
              <a:rPr lang="en-IN" b="1" smtClean="0"/>
              <a:t>WHITE  -</a:t>
            </a:r>
            <a:r>
              <a:rPr lang="en-IN" smtClean="0"/>
              <a:t> values are neutral</a:t>
            </a:r>
          </a:p>
        </p:txBody>
      </p:sp>
      <p:pic>
        <p:nvPicPr>
          <p:cNvPr id="27" name="Picture 26"/>
          <p:cNvPicPr>
            <a:picLocks noChangeAspect="1"/>
          </p:cNvPicPr>
          <p:nvPr/>
        </p:nvPicPr>
        <p:blipFill>
          <a:blip r:embed="rId3">
            <a:extLst>
              <a:ext uri="{BEBA8EAE-BF5A-486C-A8C5-ECC9F3942E4B}">
                <a14:imgProps xmlns:a14="http://schemas.microsoft.com/office/drawing/2010/main">
                  <a14:imgLayer r:embed="rId4">
                    <a14:imgEffect>
                      <a14:brightnessContrast bright="36000" contrast="14000"/>
                    </a14:imgEffect>
                  </a14:imgLayer>
                </a14:imgProps>
              </a:ext>
              <a:ext uri="{28A0092B-C50C-407E-A947-70E740481C1C}">
                <a14:useLocalDpi xmlns:a14="http://schemas.microsoft.com/office/drawing/2010/main" val="0"/>
              </a:ext>
            </a:extLst>
          </a:blip>
          <a:stretch>
            <a:fillRect/>
          </a:stretch>
        </p:blipFill>
        <p:spPr>
          <a:xfrm>
            <a:off x="-8749480" y="-5814"/>
            <a:ext cx="12291849" cy="6853495"/>
          </a:xfrm>
          <a:prstGeom prst="rect">
            <a:avLst/>
          </a:prstGeom>
        </p:spPr>
      </p:pic>
    </p:spTree>
    <p:extLst>
      <p:ext uri="{BB962C8B-B14F-4D97-AF65-F5344CB8AC3E}">
        <p14:creationId xmlns:p14="http://schemas.microsoft.com/office/powerpoint/2010/main" val="1788374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18" grpId="0"/>
      <p:bldP spid="20" grpId="0"/>
      <p:bldP spid="24" grpId="0"/>
      <p:bldP spid="26"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8749480" y="-16815"/>
            <a:ext cx="12291849" cy="6875498"/>
          </a:xfrm>
          <a:prstGeom prst="rect">
            <a:avLst/>
          </a:prstGeom>
        </p:spPr>
      </p:pic>
      <p:sp>
        <p:nvSpPr>
          <p:cNvPr id="7" name="Title 1"/>
          <p:cNvSpPr>
            <a:spLocks noGrp="1"/>
          </p:cNvSpPr>
          <p:nvPr>
            <p:ph type="title"/>
          </p:nvPr>
        </p:nvSpPr>
        <p:spPr>
          <a:xfrm>
            <a:off x="3923928" y="332656"/>
            <a:ext cx="4824536" cy="792088"/>
          </a:xfrm>
        </p:spPr>
        <p:txBody>
          <a:bodyPr>
            <a:normAutofit/>
          </a:bodyPr>
          <a:lstStyle/>
          <a:p>
            <a:pPr algn="r"/>
            <a:r>
              <a:rPr lang="en-IN" b="1" i="1" smtClean="0">
                <a:solidFill>
                  <a:schemeClr val="bg2">
                    <a:lumMod val="40000"/>
                    <a:lumOff val="60000"/>
                  </a:schemeClr>
                </a:solidFill>
              </a:rPr>
              <a:t>Sensor visualizer</a:t>
            </a:r>
            <a:endParaRPr lang="en-IN" b="1" i="1">
              <a:solidFill>
                <a:schemeClr val="bg2">
                  <a:lumMod val="40000"/>
                  <a:lumOff val="60000"/>
                </a:schemeClr>
              </a:solidFill>
            </a:endParaRPr>
          </a:p>
        </p:txBody>
      </p:sp>
      <p:sp>
        <p:nvSpPr>
          <p:cNvPr id="8" name="TextBox 7"/>
          <p:cNvSpPr txBox="1"/>
          <p:nvPr/>
        </p:nvSpPr>
        <p:spPr>
          <a:xfrm>
            <a:off x="4165064" y="1196752"/>
            <a:ext cx="4464496" cy="646331"/>
          </a:xfrm>
          <a:prstGeom prst="rect">
            <a:avLst/>
          </a:prstGeom>
          <a:noFill/>
        </p:spPr>
        <p:txBody>
          <a:bodyPr wrap="square" rtlCol="0">
            <a:spAutoFit/>
          </a:bodyPr>
          <a:lstStyle/>
          <a:p>
            <a:pPr algn="just"/>
            <a:r>
              <a:rPr lang="en-IN" smtClean="0"/>
              <a:t>This module provides visual feed of the various sensors/controls provided in the car</a:t>
            </a: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11335" t="-90" r="24288" b="16462"/>
          <a:stretch/>
        </p:blipFill>
        <p:spPr>
          <a:xfrm>
            <a:off x="3902144" y="2959871"/>
            <a:ext cx="4990336" cy="2911028"/>
          </a:xfrm>
          <a:prstGeom prst="rect">
            <a:avLst/>
          </a:prstGeom>
        </p:spPr>
      </p:pic>
      <p:sp>
        <p:nvSpPr>
          <p:cNvPr id="3" name="TextBox 2"/>
          <p:cNvSpPr txBox="1"/>
          <p:nvPr/>
        </p:nvSpPr>
        <p:spPr>
          <a:xfrm>
            <a:off x="5146312" y="5991044"/>
            <a:ext cx="2502000" cy="523220"/>
          </a:xfrm>
          <a:prstGeom prst="rect">
            <a:avLst/>
          </a:prstGeom>
          <a:noFill/>
        </p:spPr>
        <p:txBody>
          <a:bodyPr wrap="square" rtlCol="0">
            <a:spAutoFit/>
          </a:bodyPr>
          <a:lstStyle/>
          <a:p>
            <a:pPr algn="ctr"/>
            <a:r>
              <a:rPr lang="en-IN" sz="1400" smtClean="0"/>
              <a:t>Sensor visualizer</a:t>
            </a:r>
          </a:p>
          <a:p>
            <a:pPr algn="ctr"/>
            <a:r>
              <a:rPr lang="en-IN" sz="1400" smtClean="0"/>
              <a:t>(Captured from simulation)</a:t>
            </a:r>
            <a:endParaRPr lang="en-IN" sz="1400"/>
          </a:p>
        </p:txBody>
      </p:sp>
      <p:cxnSp>
        <p:nvCxnSpPr>
          <p:cNvPr id="18" name="Straight Arrow Connector 17"/>
          <p:cNvCxnSpPr>
            <a:endCxn id="34" idx="2"/>
          </p:cNvCxnSpPr>
          <p:nvPr/>
        </p:nvCxnSpPr>
        <p:spPr>
          <a:xfrm flipH="1" flipV="1">
            <a:off x="7025127" y="2489871"/>
            <a:ext cx="859241" cy="237929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24" idx="2"/>
          </p:cNvCxnSpPr>
          <p:nvPr/>
        </p:nvCxnSpPr>
        <p:spPr>
          <a:xfrm flipH="1" flipV="1">
            <a:off x="8051832" y="2169513"/>
            <a:ext cx="264584" cy="2699647"/>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7211184" y="1892514"/>
            <a:ext cx="1681296" cy="276999"/>
          </a:xfrm>
          <a:prstGeom prst="rect">
            <a:avLst/>
          </a:prstGeom>
          <a:noFill/>
        </p:spPr>
        <p:txBody>
          <a:bodyPr wrap="square" rtlCol="0">
            <a:spAutoFit/>
          </a:bodyPr>
          <a:lstStyle/>
          <a:p>
            <a:r>
              <a:rPr lang="en-IN" sz="1200" smtClean="0"/>
              <a:t>Horn (Ambient feature)</a:t>
            </a:r>
            <a:endParaRPr lang="en-IN" sz="1200"/>
          </a:p>
        </p:txBody>
      </p:sp>
      <p:cxnSp>
        <p:nvCxnSpPr>
          <p:cNvPr id="26" name="Straight Arrow Connector 25"/>
          <p:cNvCxnSpPr>
            <a:endCxn id="37" idx="2"/>
          </p:cNvCxnSpPr>
          <p:nvPr/>
        </p:nvCxnSpPr>
        <p:spPr>
          <a:xfrm flipH="1" flipV="1">
            <a:off x="4957152" y="2619828"/>
            <a:ext cx="2908624" cy="2681382"/>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6184479" y="2182094"/>
            <a:ext cx="1681296" cy="307777"/>
          </a:xfrm>
          <a:prstGeom prst="rect">
            <a:avLst/>
          </a:prstGeom>
          <a:noFill/>
        </p:spPr>
        <p:txBody>
          <a:bodyPr wrap="square" rtlCol="0">
            <a:spAutoFit/>
          </a:bodyPr>
          <a:lstStyle/>
          <a:p>
            <a:r>
              <a:rPr lang="en-IN" sz="1400" smtClean="0"/>
              <a:t>Distance sensors</a:t>
            </a:r>
            <a:endParaRPr lang="en-IN" sz="1400"/>
          </a:p>
        </p:txBody>
      </p:sp>
      <p:sp>
        <p:nvSpPr>
          <p:cNvPr id="37" name="TextBox 36"/>
          <p:cNvSpPr txBox="1"/>
          <p:nvPr/>
        </p:nvSpPr>
        <p:spPr>
          <a:xfrm>
            <a:off x="3902144" y="2342829"/>
            <a:ext cx="2110016" cy="276999"/>
          </a:xfrm>
          <a:prstGeom prst="rect">
            <a:avLst/>
          </a:prstGeom>
          <a:noFill/>
        </p:spPr>
        <p:txBody>
          <a:bodyPr wrap="square" rtlCol="0">
            <a:spAutoFit/>
          </a:bodyPr>
          <a:lstStyle/>
          <a:p>
            <a:r>
              <a:rPr lang="en-IN" sz="1200" smtClean="0"/>
              <a:t>Head lights (Ambient feature)</a:t>
            </a:r>
            <a:endParaRPr lang="en-IN" sz="1200"/>
          </a:p>
        </p:txBody>
      </p:sp>
      <p:cxnSp>
        <p:nvCxnSpPr>
          <p:cNvPr id="41" name="Straight Arrow Connector 40"/>
          <p:cNvCxnSpPr>
            <a:endCxn id="42" idx="2"/>
          </p:cNvCxnSpPr>
          <p:nvPr/>
        </p:nvCxnSpPr>
        <p:spPr>
          <a:xfrm flipH="1" flipV="1">
            <a:off x="5865932" y="2169513"/>
            <a:ext cx="2450484" cy="3100920"/>
          </a:xfrm>
          <a:prstGeom prst="straightConnector1">
            <a:avLst/>
          </a:prstGeom>
          <a:ln>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5352029" y="1861736"/>
            <a:ext cx="1027805" cy="307777"/>
          </a:xfrm>
          <a:prstGeom prst="rect">
            <a:avLst/>
          </a:prstGeom>
          <a:noFill/>
        </p:spPr>
        <p:txBody>
          <a:bodyPr wrap="square" rtlCol="0">
            <a:spAutoFit/>
          </a:bodyPr>
          <a:lstStyle/>
          <a:p>
            <a:r>
              <a:rPr lang="en-IN" sz="1400" smtClean="0"/>
              <a:t>Disable all</a:t>
            </a:r>
            <a:endParaRPr lang="en-IN" sz="1400"/>
          </a:p>
        </p:txBody>
      </p:sp>
    </p:spTree>
    <p:extLst>
      <p:ext uri="{BB962C8B-B14F-4D97-AF65-F5344CB8AC3E}">
        <p14:creationId xmlns:p14="http://schemas.microsoft.com/office/powerpoint/2010/main" val="6420140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24" grpId="0"/>
      <p:bldP spid="34" grpId="0"/>
      <p:bldP spid="37"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23928" y="332656"/>
            <a:ext cx="4824536" cy="792088"/>
          </a:xfrm>
        </p:spPr>
        <p:txBody>
          <a:bodyPr>
            <a:normAutofit/>
          </a:bodyPr>
          <a:lstStyle/>
          <a:p>
            <a:pPr algn="ctr"/>
            <a:r>
              <a:rPr lang="en-IN" b="1" i="1" smtClean="0">
                <a:solidFill>
                  <a:srgbClr val="FFC000"/>
                </a:solidFill>
              </a:rPr>
              <a:t>Genration logs</a:t>
            </a:r>
            <a:endParaRPr lang="en-IN" b="1" i="1">
              <a:solidFill>
                <a:srgbClr val="FFC000"/>
              </a:solidFill>
            </a:endParaRPr>
          </a:p>
        </p:txBody>
      </p:sp>
      <p:sp>
        <p:nvSpPr>
          <p:cNvPr id="8" name="TextBox 7"/>
          <p:cNvSpPr txBox="1"/>
          <p:nvPr/>
        </p:nvSpPr>
        <p:spPr>
          <a:xfrm>
            <a:off x="4165064" y="1196752"/>
            <a:ext cx="4464496" cy="1200329"/>
          </a:xfrm>
          <a:prstGeom prst="rect">
            <a:avLst/>
          </a:prstGeom>
          <a:noFill/>
        </p:spPr>
        <p:txBody>
          <a:bodyPr wrap="square" rtlCol="0">
            <a:spAutoFit/>
          </a:bodyPr>
          <a:lstStyle/>
          <a:p>
            <a:pPr algn="just"/>
            <a:r>
              <a:rPr lang="en-IN" smtClean="0"/>
              <a:t>Logs are useful to keep track of the past.</a:t>
            </a:r>
          </a:p>
          <a:p>
            <a:pPr algn="just"/>
            <a:endParaRPr lang="en-IN" smtClean="0"/>
          </a:p>
          <a:p>
            <a:pPr algn="just"/>
            <a:r>
              <a:rPr lang="en-IN" smtClean="0"/>
              <a:t>Logs are textual comments made on the performance of a genome in a generation.</a:t>
            </a:r>
          </a:p>
        </p:txBody>
      </p:sp>
      <p:pic>
        <p:nvPicPr>
          <p:cNvPr id="12" name="Picture 1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50000"/>
                    </a14:imgEffect>
                  </a14:imgLayer>
                </a14:imgProps>
              </a:ext>
              <a:ext uri="{28A0092B-C50C-407E-A947-70E740481C1C}">
                <a14:useLocalDpi xmlns:a14="http://schemas.microsoft.com/office/drawing/2010/main" val="0"/>
              </a:ext>
            </a:extLst>
          </a:blip>
          <a:stretch>
            <a:fillRect/>
          </a:stretch>
        </p:blipFill>
        <p:spPr>
          <a:xfrm>
            <a:off x="-8820870" y="2664"/>
            <a:ext cx="12312750" cy="6875498"/>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1209" t="921" r="3088" b="3676"/>
          <a:stretch/>
        </p:blipFill>
        <p:spPr>
          <a:xfrm>
            <a:off x="4273312" y="2924944"/>
            <a:ext cx="4248000" cy="2808000"/>
          </a:xfrm>
          <a:prstGeom prst="rect">
            <a:avLst/>
          </a:prstGeom>
        </p:spPr>
      </p:pic>
      <p:sp>
        <p:nvSpPr>
          <p:cNvPr id="14" name="TextBox 13"/>
          <p:cNvSpPr txBox="1"/>
          <p:nvPr/>
        </p:nvSpPr>
        <p:spPr>
          <a:xfrm>
            <a:off x="5146312" y="5991044"/>
            <a:ext cx="2502000" cy="523220"/>
          </a:xfrm>
          <a:prstGeom prst="rect">
            <a:avLst/>
          </a:prstGeom>
          <a:noFill/>
        </p:spPr>
        <p:txBody>
          <a:bodyPr wrap="square" rtlCol="0">
            <a:spAutoFit/>
          </a:bodyPr>
          <a:lstStyle/>
          <a:p>
            <a:pPr algn="ctr"/>
            <a:r>
              <a:rPr lang="en-IN" sz="1400" smtClean="0"/>
              <a:t>Generation logs window</a:t>
            </a:r>
          </a:p>
          <a:p>
            <a:pPr algn="ctr"/>
            <a:r>
              <a:rPr lang="en-IN" sz="1400" smtClean="0"/>
              <a:t>(Captured from simulation)</a:t>
            </a:r>
            <a:endParaRPr lang="en-IN" sz="1400"/>
          </a:p>
        </p:txBody>
      </p:sp>
    </p:spTree>
    <p:extLst>
      <p:ext uri="{BB962C8B-B14F-4D97-AF65-F5344CB8AC3E}">
        <p14:creationId xmlns:p14="http://schemas.microsoft.com/office/powerpoint/2010/main" val="1248396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23928" y="332656"/>
            <a:ext cx="4824536" cy="792088"/>
          </a:xfrm>
        </p:spPr>
        <p:txBody>
          <a:bodyPr>
            <a:normAutofit/>
          </a:bodyPr>
          <a:lstStyle/>
          <a:p>
            <a:pPr algn="r"/>
            <a:r>
              <a:rPr lang="en-IN" b="1" i="1" smtClean="0">
                <a:solidFill>
                  <a:schemeClr val="accent6"/>
                </a:solidFill>
              </a:rPr>
              <a:t>Analytics</a:t>
            </a:r>
            <a:endParaRPr lang="en-IN" b="1" i="1">
              <a:solidFill>
                <a:schemeClr val="accent6"/>
              </a:solidFill>
            </a:endParaRPr>
          </a:p>
        </p:txBody>
      </p:sp>
      <p:sp>
        <p:nvSpPr>
          <p:cNvPr id="8" name="TextBox 7"/>
          <p:cNvSpPr txBox="1"/>
          <p:nvPr/>
        </p:nvSpPr>
        <p:spPr>
          <a:xfrm>
            <a:off x="539552" y="1196752"/>
            <a:ext cx="8208912" cy="2031325"/>
          </a:xfrm>
          <a:prstGeom prst="rect">
            <a:avLst/>
          </a:prstGeom>
          <a:noFill/>
        </p:spPr>
        <p:txBody>
          <a:bodyPr wrap="square" rtlCol="0">
            <a:spAutoFit/>
          </a:bodyPr>
          <a:lstStyle/>
          <a:p>
            <a:pPr algn="just"/>
            <a:r>
              <a:rPr lang="en-IN" smtClean="0"/>
              <a:t>This sub-system provides a deeper peek on a test genome’s performance. This is the only analytic part which can be used only when the simulation is paused.</a:t>
            </a:r>
            <a:endParaRPr lang="en-IN"/>
          </a:p>
          <a:p>
            <a:pPr algn="just"/>
            <a:r>
              <a:rPr lang="en-IN" smtClean="0"/>
              <a:t>The following features are part of analytic section:</a:t>
            </a:r>
          </a:p>
          <a:p>
            <a:pPr algn="just"/>
            <a:endParaRPr lang="en-IN" b="1"/>
          </a:p>
          <a:p>
            <a:pPr marL="285750" indent="-285750" algn="just">
              <a:buFont typeface="Arial" pitchFamily="34" charset="0"/>
              <a:buChar char="•"/>
            </a:pPr>
            <a:r>
              <a:rPr lang="en-IN" b="1" smtClean="0"/>
              <a:t>Fitness analysis</a:t>
            </a:r>
          </a:p>
          <a:p>
            <a:pPr marL="285750" indent="-285750" algn="just">
              <a:buFont typeface="Arial" pitchFamily="34" charset="0"/>
              <a:buChar char="•"/>
            </a:pPr>
            <a:r>
              <a:rPr lang="en-IN" b="1" smtClean="0"/>
              <a:t>Generation-wise logs</a:t>
            </a:r>
          </a:p>
          <a:p>
            <a:pPr marL="285750" indent="-285750" algn="just">
              <a:buFont typeface="Arial" pitchFamily="34" charset="0"/>
              <a:buChar char="•"/>
            </a:pPr>
            <a:r>
              <a:rPr lang="en-IN" b="1" smtClean="0"/>
              <a:t>Genome comparer</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671" t="19516" r="14573" b="8086"/>
          <a:stretch/>
        </p:blipFill>
        <p:spPr>
          <a:xfrm>
            <a:off x="5100632" y="3539321"/>
            <a:ext cx="3528928" cy="258085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2674" t="20253" r="14170" b="8830"/>
          <a:stretch/>
        </p:blipFill>
        <p:spPr>
          <a:xfrm>
            <a:off x="539552" y="3562444"/>
            <a:ext cx="3703372" cy="2633510"/>
          </a:xfrm>
          <a:prstGeom prst="rect">
            <a:avLst/>
          </a:prstGeom>
        </p:spPr>
      </p:pic>
      <p:sp>
        <p:nvSpPr>
          <p:cNvPr id="14" name="TextBox 13"/>
          <p:cNvSpPr txBox="1"/>
          <p:nvPr/>
        </p:nvSpPr>
        <p:spPr>
          <a:xfrm>
            <a:off x="1140238" y="6252654"/>
            <a:ext cx="2502000" cy="523220"/>
          </a:xfrm>
          <a:prstGeom prst="rect">
            <a:avLst/>
          </a:prstGeom>
          <a:noFill/>
        </p:spPr>
        <p:txBody>
          <a:bodyPr wrap="square" rtlCol="0">
            <a:spAutoFit/>
          </a:bodyPr>
          <a:lstStyle/>
          <a:p>
            <a:pPr algn="ctr"/>
            <a:r>
              <a:rPr lang="en-IN" sz="1400" smtClean="0"/>
              <a:t>Fitness analysis</a:t>
            </a:r>
          </a:p>
          <a:p>
            <a:pPr algn="ctr"/>
            <a:r>
              <a:rPr lang="en-IN" sz="1400" smtClean="0"/>
              <a:t>(Captured from simulation)</a:t>
            </a:r>
            <a:endParaRPr lang="en-IN" sz="1400"/>
          </a:p>
        </p:txBody>
      </p:sp>
      <p:sp>
        <p:nvSpPr>
          <p:cNvPr id="15" name="TextBox 14"/>
          <p:cNvSpPr txBox="1"/>
          <p:nvPr/>
        </p:nvSpPr>
        <p:spPr>
          <a:xfrm>
            <a:off x="5614096" y="6218148"/>
            <a:ext cx="2502000" cy="523220"/>
          </a:xfrm>
          <a:prstGeom prst="rect">
            <a:avLst/>
          </a:prstGeom>
          <a:noFill/>
        </p:spPr>
        <p:txBody>
          <a:bodyPr wrap="square" rtlCol="0">
            <a:spAutoFit/>
          </a:bodyPr>
          <a:lstStyle/>
          <a:p>
            <a:pPr algn="ctr"/>
            <a:r>
              <a:rPr lang="en-IN" sz="1400" smtClean="0"/>
              <a:t>Genome comparer</a:t>
            </a:r>
          </a:p>
          <a:p>
            <a:pPr algn="ctr"/>
            <a:r>
              <a:rPr lang="en-IN" sz="1400" smtClean="0"/>
              <a:t>(Captured from simulation)</a:t>
            </a:r>
            <a:endParaRPr lang="en-IN" sz="1400"/>
          </a:p>
        </p:txBody>
      </p:sp>
    </p:spTree>
    <p:extLst>
      <p:ext uri="{BB962C8B-B14F-4D97-AF65-F5344CB8AC3E}">
        <p14:creationId xmlns:p14="http://schemas.microsoft.com/office/powerpoint/2010/main" val="2460313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30000" contrast="40000"/>
                    </a14:imgEffect>
                  </a14:imgLayer>
                </a14:imgProps>
              </a:ext>
              <a:ext uri="{28A0092B-C50C-407E-A947-70E740481C1C}">
                <a14:useLocalDpi xmlns:a14="http://schemas.microsoft.com/office/drawing/2010/main" val="0"/>
              </a:ext>
            </a:extLst>
          </a:blip>
          <a:stretch>
            <a:fillRect/>
          </a:stretch>
        </p:blipFill>
        <p:spPr>
          <a:xfrm>
            <a:off x="-22959" y="0"/>
            <a:ext cx="12640746" cy="7101408"/>
          </a:xfrm>
          <a:prstGeom prst="rect">
            <a:avLst/>
          </a:prstGeom>
        </p:spPr>
      </p:pic>
      <p:sp>
        <p:nvSpPr>
          <p:cNvPr id="2" name="Title 1"/>
          <p:cNvSpPr>
            <a:spLocks noGrp="1"/>
          </p:cNvSpPr>
          <p:nvPr>
            <p:ph type="title"/>
          </p:nvPr>
        </p:nvSpPr>
        <p:spPr>
          <a:xfrm>
            <a:off x="3923928" y="476672"/>
            <a:ext cx="4248472" cy="792088"/>
          </a:xfrm>
        </p:spPr>
        <p:txBody>
          <a:bodyPr>
            <a:normAutofit/>
          </a:bodyPr>
          <a:lstStyle/>
          <a:p>
            <a:pPr algn="r"/>
            <a:r>
              <a:rPr lang="en-IN" b="1" smtClean="0">
                <a:solidFill>
                  <a:schemeClr val="bg1"/>
                </a:solidFill>
              </a:rPr>
              <a:t>Made with</a:t>
            </a:r>
            <a:endParaRPr lang="en-IN" b="1">
              <a:solidFill>
                <a:schemeClr val="bg1"/>
              </a:solidFill>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4247988" y="1340768"/>
            <a:ext cx="3841104" cy="139840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08986" y="2780928"/>
            <a:ext cx="4280106" cy="1123528"/>
          </a:xfrm>
          <a:prstGeom prst="rect">
            <a:avLst/>
          </a:prstGeom>
        </p:spPr>
      </p:pic>
      <p:pic>
        <p:nvPicPr>
          <p:cNvPr id="8" name="Picture 7"/>
          <p:cNvPicPr>
            <a:picLocks noChangeAspect="1"/>
          </p:cNvPicPr>
          <p:nvPr/>
        </p:nvPicPr>
        <p:blipFill>
          <a:blip r:embed="rId7" cstate="print">
            <a:extLst>
              <a:ext uri="{BEBA8EAE-BF5A-486C-A8C5-ECC9F3942E4B}">
                <a14:imgProps xmlns:a14="http://schemas.microsoft.com/office/drawing/2010/main">
                  <a14:imgLayer r:embed="rId8">
                    <a14:imgEffect>
                      <a14:brightnessContrast bright="-8000" contrast="-9000"/>
                    </a14:imgEffect>
                  </a14:imgLayer>
                </a14:imgProps>
              </a:ext>
              <a:ext uri="{28A0092B-C50C-407E-A947-70E740481C1C}">
                <a14:useLocalDpi xmlns:a14="http://schemas.microsoft.com/office/drawing/2010/main" val="0"/>
              </a:ext>
            </a:extLst>
          </a:blip>
          <a:stretch>
            <a:fillRect/>
          </a:stretch>
        </p:blipFill>
        <p:spPr>
          <a:xfrm>
            <a:off x="6965564" y="4293096"/>
            <a:ext cx="1123528" cy="1123528"/>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87275" y="4301097"/>
            <a:ext cx="1123528" cy="1123528"/>
          </a:xfrm>
          <a:prstGeom prst="rect">
            <a:avLst/>
          </a:prstGeom>
        </p:spPr>
      </p:pic>
    </p:spTree>
    <p:extLst>
      <p:ext uri="{BB962C8B-B14F-4D97-AF65-F5344CB8AC3E}">
        <p14:creationId xmlns:p14="http://schemas.microsoft.com/office/powerpoint/2010/main" val="22463143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2000" fill="hold"/>
                                        <p:tgtEl>
                                          <p:spTgt spid="4"/>
                                        </p:tgtEl>
                                        <p:attrNameLst>
                                          <p:attrName>ppt_x</p:attrName>
                                          <p:attrName>ppt_y</p:attrName>
                                        </p:attrNameLst>
                                      </p:cBhvr>
                                    </p:animMotion>
                                  </p:childTnLst>
                                </p:cTn>
                              </p:par>
                              <p:par>
                                <p:cTn id="10" presetID="10" presetClass="entr" presetSubtype="0" fill="hold" nodeType="withEffect">
                                  <p:stCondLst>
                                    <p:cond delay="20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nodeType="withEffect">
                                  <p:stCondLst>
                                    <p:cond delay="30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par>
                          <p:cTn id="19" fill="hold">
                            <p:stCondLst>
                              <p:cond delay="40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par>
                          <p:cTn id="23" fill="hold">
                            <p:stCondLst>
                              <p:cond delay="5000"/>
                            </p:stCondLst>
                            <p:childTnLst>
                              <p:par>
                                <p:cTn id="24" presetID="10"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0000" contrast="-20000"/>
                    </a14:imgEffect>
                  </a14:imgLayer>
                </a14:imgProps>
              </a:ext>
              <a:ext uri="{28A0092B-C50C-407E-A947-70E740481C1C}">
                <a14:useLocalDpi xmlns:a14="http://schemas.microsoft.com/office/drawing/2010/main" val="0"/>
              </a:ext>
            </a:extLst>
          </a:blip>
          <a:stretch>
            <a:fillRect/>
          </a:stretch>
        </p:blipFill>
        <p:spPr>
          <a:xfrm>
            <a:off x="10726" y="0"/>
            <a:ext cx="12697560" cy="7101408"/>
          </a:xfrm>
          <a:prstGeom prst="rect">
            <a:avLst/>
          </a:prstGeom>
        </p:spPr>
      </p:pic>
      <p:sp>
        <p:nvSpPr>
          <p:cNvPr id="2" name="Title 1"/>
          <p:cNvSpPr>
            <a:spLocks noGrp="1"/>
          </p:cNvSpPr>
          <p:nvPr>
            <p:ph type="title"/>
          </p:nvPr>
        </p:nvSpPr>
        <p:spPr>
          <a:xfrm>
            <a:off x="2051720" y="2564904"/>
            <a:ext cx="6736808" cy="1156704"/>
          </a:xfrm>
        </p:spPr>
        <p:txBody>
          <a:bodyPr>
            <a:normAutofit/>
          </a:bodyPr>
          <a:lstStyle/>
          <a:p>
            <a:pPr algn="r"/>
            <a:r>
              <a:rPr lang="en-IN" sz="6700" b="1" smtClean="0"/>
              <a:t>Drive - modes</a:t>
            </a:r>
            <a:endParaRPr lang="en-IN" sz="2000"/>
          </a:p>
        </p:txBody>
      </p:sp>
    </p:spTree>
    <p:extLst>
      <p:ext uri="{BB962C8B-B14F-4D97-AF65-F5344CB8AC3E}">
        <p14:creationId xmlns:p14="http://schemas.microsoft.com/office/powerpoint/2010/main" val="40414422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8749480" y="-16815"/>
            <a:ext cx="12291849" cy="6875498"/>
          </a:xfrm>
          <a:prstGeom prst="rect">
            <a:avLst/>
          </a:prstGeom>
        </p:spPr>
      </p:pic>
      <p:sp>
        <p:nvSpPr>
          <p:cNvPr id="7" name="Title 1"/>
          <p:cNvSpPr>
            <a:spLocks noGrp="1"/>
          </p:cNvSpPr>
          <p:nvPr>
            <p:ph type="title"/>
          </p:nvPr>
        </p:nvSpPr>
        <p:spPr>
          <a:xfrm>
            <a:off x="3923928" y="332656"/>
            <a:ext cx="4824536" cy="1152128"/>
          </a:xfrm>
        </p:spPr>
        <p:txBody>
          <a:bodyPr>
            <a:normAutofit fontScale="90000"/>
          </a:bodyPr>
          <a:lstStyle/>
          <a:p>
            <a:pPr algn="r"/>
            <a:r>
              <a:rPr lang="en-IN" b="1" i="1" smtClean="0">
                <a:solidFill>
                  <a:srgbClr val="FFFF00"/>
                </a:solidFill>
              </a:rPr>
              <a:t>3 modes</a:t>
            </a:r>
            <a:br>
              <a:rPr lang="en-IN" b="1" i="1" smtClean="0">
                <a:solidFill>
                  <a:srgbClr val="FFFF00"/>
                </a:solidFill>
              </a:rPr>
            </a:br>
            <a:r>
              <a:rPr lang="en-IN" smtClean="0">
                <a:solidFill>
                  <a:schemeClr val="tx1"/>
                </a:solidFill>
              </a:rPr>
              <a:t>to choose from</a:t>
            </a:r>
            <a:endParaRPr lang="en-IN">
              <a:solidFill>
                <a:schemeClr val="tx1"/>
              </a:solidFill>
            </a:endParaRPr>
          </a:p>
        </p:txBody>
      </p:sp>
      <p:sp>
        <p:nvSpPr>
          <p:cNvPr id="12" name="TextBox 11"/>
          <p:cNvSpPr txBox="1"/>
          <p:nvPr/>
        </p:nvSpPr>
        <p:spPr>
          <a:xfrm>
            <a:off x="4186279" y="1700808"/>
            <a:ext cx="4496668" cy="2585323"/>
          </a:xfrm>
          <a:prstGeom prst="rect">
            <a:avLst/>
          </a:prstGeom>
          <a:noFill/>
        </p:spPr>
        <p:txBody>
          <a:bodyPr wrap="square" rtlCol="0">
            <a:spAutoFit/>
          </a:bodyPr>
          <a:lstStyle/>
          <a:p>
            <a:r>
              <a:rPr lang="en-IN" smtClean="0"/>
              <a:t>There are 3 modes available from the main menu when starting a session:</a:t>
            </a:r>
          </a:p>
          <a:p>
            <a:endParaRPr lang="en-IN"/>
          </a:p>
          <a:p>
            <a:pPr marL="285750" indent="-285750">
              <a:buFont typeface="Arial" pitchFamily="34" charset="0"/>
              <a:buChar char="•"/>
            </a:pPr>
            <a:r>
              <a:rPr lang="en-IN" smtClean="0"/>
              <a:t>Training mode (Start a training session)</a:t>
            </a:r>
          </a:p>
          <a:p>
            <a:pPr marL="285750" indent="-285750">
              <a:buFont typeface="Arial" pitchFamily="34" charset="0"/>
              <a:buChar char="•"/>
            </a:pPr>
            <a:endParaRPr lang="en-IN"/>
          </a:p>
          <a:p>
            <a:pPr marL="285750" indent="-285750">
              <a:buFont typeface="Arial" pitchFamily="34" charset="0"/>
              <a:buChar char="•"/>
            </a:pPr>
            <a:r>
              <a:rPr lang="en-IN" smtClean="0"/>
              <a:t>Auto-drive mode (Requires a saved .ndat)</a:t>
            </a:r>
          </a:p>
          <a:p>
            <a:pPr marL="285750" indent="-285750">
              <a:buFont typeface="Arial" pitchFamily="34" charset="0"/>
              <a:buChar char="•"/>
            </a:pPr>
            <a:endParaRPr lang="en-IN"/>
          </a:p>
          <a:p>
            <a:pPr marL="285750" indent="-285750">
              <a:buFont typeface="Arial" pitchFamily="34" charset="0"/>
              <a:buChar char="•"/>
            </a:pPr>
            <a:r>
              <a:rPr lang="en-IN" smtClean="0"/>
              <a:t>Manual drive mode (Drive the car yourself)</a:t>
            </a:r>
          </a:p>
        </p:txBody>
      </p:sp>
    </p:spTree>
    <p:extLst>
      <p:ext uri="{BB962C8B-B14F-4D97-AF65-F5344CB8AC3E}">
        <p14:creationId xmlns:p14="http://schemas.microsoft.com/office/powerpoint/2010/main" val="14901516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80000" contrast="-30000"/>
                    </a14:imgEffect>
                  </a14:imgLayer>
                </a14:imgProps>
              </a:ext>
              <a:ext uri="{28A0092B-C50C-407E-A947-70E740481C1C}">
                <a14:useLocalDpi xmlns:a14="http://schemas.microsoft.com/office/drawing/2010/main" val="0"/>
              </a:ext>
            </a:extLst>
          </a:blip>
          <a:stretch>
            <a:fillRect/>
          </a:stretch>
        </p:blipFill>
        <p:spPr>
          <a:xfrm>
            <a:off x="4348" y="2658"/>
            <a:ext cx="12710316" cy="7096091"/>
          </a:xfrm>
          <a:prstGeom prst="rect">
            <a:avLst/>
          </a:prstGeom>
        </p:spPr>
      </p:pic>
      <p:sp>
        <p:nvSpPr>
          <p:cNvPr id="2" name="Title 1"/>
          <p:cNvSpPr>
            <a:spLocks noGrp="1"/>
          </p:cNvSpPr>
          <p:nvPr>
            <p:ph type="title"/>
          </p:nvPr>
        </p:nvSpPr>
        <p:spPr>
          <a:xfrm>
            <a:off x="4644008" y="2708920"/>
            <a:ext cx="4072512" cy="1084696"/>
          </a:xfrm>
        </p:spPr>
        <p:txBody>
          <a:bodyPr>
            <a:normAutofit fontScale="90000"/>
          </a:bodyPr>
          <a:lstStyle/>
          <a:p>
            <a:pPr algn="r"/>
            <a:r>
              <a:rPr lang="en-IN" sz="6700" b="1" smtClean="0"/>
              <a:t>locations</a:t>
            </a:r>
            <a:endParaRPr lang="en-IN"/>
          </a:p>
        </p:txBody>
      </p:sp>
    </p:spTree>
    <p:extLst>
      <p:ext uri="{BB962C8B-B14F-4D97-AF65-F5344CB8AC3E}">
        <p14:creationId xmlns:p14="http://schemas.microsoft.com/office/powerpoint/2010/main" val="24873753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23928" y="332656"/>
            <a:ext cx="4824536" cy="1440160"/>
          </a:xfrm>
        </p:spPr>
        <p:txBody>
          <a:bodyPr>
            <a:normAutofit/>
          </a:bodyPr>
          <a:lstStyle/>
          <a:p>
            <a:pPr algn="r"/>
            <a:r>
              <a:rPr lang="en-IN" b="1" i="1" smtClean="0">
                <a:solidFill>
                  <a:schemeClr val="accent6"/>
                </a:solidFill>
              </a:rPr>
              <a:t>3 Locations</a:t>
            </a:r>
            <a:br>
              <a:rPr lang="en-IN" b="1" i="1" smtClean="0">
                <a:solidFill>
                  <a:schemeClr val="accent6"/>
                </a:solidFill>
              </a:rPr>
            </a:br>
            <a:r>
              <a:rPr lang="en-IN" smtClean="0">
                <a:solidFill>
                  <a:schemeClr val="tx1"/>
                </a:solidFill>
              </a:rPr>
              <a:t>to choose from</a:t>
            </a:r>
            <a:endParaRPr lang="en-IN">
              <a:solidFill>
                <a:schemeClr val="tx1"/>
              </a:solidFill>
            </a:endParaRPr>
          </a:p>
        </p:txBody>
      </p:sp>
      <p:sp>
        <p:nvSpPr>
          <p:cNvPr id="8" name="TextBox 7"/>
          <p:cNvSpPr txBox="1"/>
          <p:nvPr/>
        </p:nvSpPr>
        <p:spPr>
          <a:xfrm>
            <a:off x="539552" y="1988840"/>
            <a:ext cx="8090008" cy="646331"/>
          </a:xfrm>
          <a:prstGeom prst="rect">
            <a:avLst/>
          </a:prstGeom>
          <a:noFill/>
        </p:spPr>
        <p:txBody>
          <a:bodyPr wrap="square" rtlCol="0">
            <a:spAutoFit/>
          </a:bodyPr>
          <a:lstStyle/>
          <a:p>
            <a:pPr algn="just"/>
            <a:r>
              <a:rPr lang="en-IN" smtClean="0"/>
              <a:t>There are 3 locations included in the base simulation. This can be extended without completely replacing the software. All drive modes are available for each.</a:t>
            </a:r>
          </a:p>
        </p:txBody>
      </p:sp>
      <p:pic>
        <p:nvPicPr>
          <p:cNvPr id="2" name="Picture 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35000" contrast="32000"/>
                    </a14:imgEffect>
                  </a14:imgLayer>
                </a14:imgProps>
              </a:ext>
              <a:ext uri="{28A0092B-C50C-407E-A947-70E740481C1C}">
                <a14:useLocalDpi xmlns:a14="http://schemas.microsoft.com/office/drawing/2010/main" val="0"/>
              </a:ext>
            </a:extLst>
          </a:blip>
          <a:stretch>
            <a:fillRect/>
          </a:stretch>
        </p:blipFill>
        <p:spPr>
          <a:xfrm>
            <a:off x="3012348" y="2780928"/>
            <a:ext cx="3144416" cy="1758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1000" contrast="35000"/>
                    </a14:imgEffect>
                  </a14:imgLayer>
                </a14:imgProps>
              </a:ext>
              <a:ext uri="{28A0092B-C50C-407E-A947-70E740481C1C}">
                <a14:useLocalDpi xmlns:a14="http://schemas.microsoft.com/office/drawing/2010/main" val="0"/>
              </a:ext>
            </a:extLst>
          </a:blip>
          <a:stretch>
            <a:fillRect/>
          </a:stretch>
        </p:blipFill>
        <p:spPr>
          <a:xfrm>
            <a:off x="4659539" y="4725144"/>
            <a:ext cx="3144416" cy="1766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6" cstate="print">
            <a:extLst>
              <a:ext uri="{BEBA8EAE-BF5A-486C-A8C5-ECC9F3942E4B}">
                <a14:imgProps xmlns:a14="http://schemas.microsoft.com/office/drawing/2010/main">
                  <a14:imgLayer r:embed="rId7">
                    <a14:imgEffect>
                      <a14:brightnessContrast bright="30000" contrast="22000"/>
                    </a14:imgEffect>
                  </a14:imgLayer>
                </a14:imgProps>
              </a:ext>
              <a:ext uri="{28A0092B-C50C-407E-A947-70E740481C1C}">
                <a14:useLocalDpi xmlns:a14="http://schemas.microsoft.com/office/drawing/2010/main" val="0"/>
              </a:ext>
            </a:extLst>
          </a:blip>
          <a:stretch>
            <a:fillRect/>
          </a:stretch>
        </p:blipFill>
        <p:spPr>
          <a:xfrm>
            <a:off x="1440140" y="4725144"/>
            <a:ext cx="3144416" cy="1758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237194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brightnessContrast bright="-70000" contrast="-40000"/>
                    </a14:imgEffect>
                  </a14:imgLayer>
                </a14:imgProps>
              </a:ext>
              <a:ext uri="{28A0092B-C50C-407E-A947-70E740481C1C}">
                <a14:useLocalDpi xmlns:a14="http://schemas.microsoft.com/office/drawing/2010/main" val="0"/>
              </a:ext>
            </a:extLst>
          </a:blip>
          <a:stretch>
            <a:fillRect/>
          </a:stretch>
        </p:blipFill>
        <p:spPr>
          <a:xfrm>
            <a:off x="-8736" y="0"/>
            <a:ext cx="12736485" cy="7101408"/>
          </a:xfrm>
          <a:prstGeom prst="rect">
            <a:avLst/>
          </a:prstGeom>
        </p:spPr>
      </p:pic>
      <p:sp>
        <p:nvSpPr>
          <p:cNvPr id="2" name="Title 1"/>
          <p:cNvSpPr>
            <a:spLocks noGrp="1"/>
          </p:cNvSpPr>
          <p:nvPr>
            <p:ph type="title"/>
          </p:nvPr>
        </p:nvSpPr>
        <p:spPr>
          <a:xfrm>
            <a:off x="2051720" y="1052736"/>
            <a:ext cx="6736808" cy="2668872"/>
          </a:xfrm>
        </p:spPr>
        <p:txBody>
          <a:bodyPr>
            <a:normAutofit fontScale="90000"/>
          </a:bodyPr>
          <a:lstStyle/>
          <a:p>
            <a:pPr algn="r"/>
            <a:r>
              <a:rPr lang="en-IN" sz="6700" b="1" smtClean="0"/>
              <a:t>Design and extras</a:t>
            </a:r>
            <a:br>
              <a:rPr lang="en-IN" sz="6700" b="1" smtClean="0"/>
            </a:br>
            <a:r>
              <a:rPr lang="en-IN" sz="3600" smtClean="0"/>
              <a:t>(Secondary features)</a:t>
            </a:r>
            <a:endParaRPr lang="en-IN" sz="2000"/>
          </a:p>
        </p:txBody>
      </p:sp>
    </p:spTree>
    <p:extLst>
      <p:ext uri="{BB962C8B-B14F-4D97-AF65-F5344CB8AC3E}">
        <p14:creationId xmlns:p14="http://schemas.microsoft.com/office/powerpoint/2010/main" val="2247855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3000"/>
                                        <p:tgtEl>
                                          <p:spTgt spid="5"/>
                                        </p:tgtEl>
                                      </p:cBhvr>
                                    </p:animEffect>
                                  </p:childTnLst>
                                </p:cTn>
                              </p:par>
                              <p:par>
                                <p:cTn id="11" presetID="35" presetClass="path" presetSubtype="0" accel="50000" decel="50000" fill="hold" nodeType="withEffect">
                                  <p:stCondLst>
                                    <p:cond delay="0"/>
                                  </p:stCondLst>
                                  <p:childTnLst>
                                    <p:animMotion origin="layout" path="M 0 0 L -0.25 0 E" pathEditMode="relative" ptsTypes="">
                                      <p:cBhvr>
                                        <p:cTn id="12" dur="3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67375" y="332656"/>
            <a:ext cx="4824536" cy="648072"/>
          </a:xfrm>
        </p:spPr>
        <p:txBody>
          <a:bodyPr>
            <a:normAutofit fontScale="90000"/>
          </a:bodyPr>
          <a:lstStyle/>
          <a:p>
            <a:pPr algn="r"/>
            <a:r>
              <a:rPr lang="en-IN" b="1" i="1" smtClean="0">
                <a:solidFill>
                  <a:schemeClr val="bg2">
                    <a:lumMod val="60000"/>
                    <a:lumOff val="40000"/>
                  </a:schemeClr>
                </a:solidFill>
              </a:rPr>
              <a:t>Radio</a:t>
            </a:r>
            <a:endParaRPr lang="en-IN" b="1" i="1">
              <a:solidFill>
                <a:schemeClr val="bg2">
                  <a:lumMod val="60000"/>
                  <a:lumOff val="40000"/>
                </a:schemeClr>
              </a:solidFill>
            </a:endParaRPr>
          </a:p>
        </p:txBody>
      </p:sp>
      <p:sp>
        <p:nvSpPr>
          <p:cNvPr id="3" name="TextBox 2"/>
          <p:cNvSpPr txBox="1"/>
          <p:nvPr/>
        </p:nvSpPr>
        <p:spPr>
          <a:xfrm>
            <a:off x="4119105" y="6074132"/>
            <a:ext cx="2502000" cy="523220"/>
          </a:xfrm>
          <a:prstGeom prst="rect">
            <a:avLst/>
          </a:prstGeom>
          <a:noFill/>
        </p:spPr>
        <p:txBody>
          <a:bodyPr wrap="square" rtlCol="0">
            <a:spAutoFit/>
          </a:bodyPr>
          <a:lstStyle/>
          <a:p>
            <a:pPr algn="ctr"/>
            <a:r>
              <a:rPr lang="en-IN" sz="1400" smtClean="0"/>
              <a:t>Radio - Window</a:t>
            </a:r>
          </a:p>
          <a:p>
            <a:pPr algn="ctr"/>
            <a:r>
              <a:rPr lang="en-IN" sz="1400" smtClean="0"/>
              <a:t>(Captured from simulation)</a:t>
            </a:r>
            <a:endParaRPr lang="en-IN" sz="1400"/>
          </a:p>
        </p:txBody>
      </p:sp>
      <p:pic>
        <p:nvPicPr>
          <p:cNvPr id="27" name="Picture 26"/>
          <p:cNvPicPr>
            <a:picLocks noChangeAspect="1"/>
          </p:cNvPicPr>
          <p:nvPr/>
        </p:nvPicPr>
        <p:blipFill>
          <a:blip r:embed="rId2">
            <a:extLst>
              <a:ext uri="{BEBA8EAE-BF5A-486C-A8C5-ECC9F3942E4B}">
                <a14:imgProps xmlns:a14="http://schemas.microsoft.com/office/drawing/2010/main">
                  <a14:imgLayer r:embed="rId3">
                    <a14:imgEffect>
                      <a14:brightnessContrast bright="36000" contrast="14000"/>
                    </a14:imgEffect>
                  </a14:imgLayer>
                </a14:imgProps>
              </a:ext>
              <a:ext uri="{28A0092B-C50C-407E-A947-70E740481C1C}">
                <a14:useLocalDpi xmlns:a14="http://schemas.microsoft.com/office/drawing/2010/main" val="0"/>
              </a:ext>
            </a:extLst>
          </a:blip>
          <a:stretch>
            <a:fillRect/>
          </a:stretch>
        </p:blipFill>
        <p:spPr>
          <a:xfrm>
            <a:off x="-8749480" y="-5814"/>
            <a:ext cx="12291849" cy="6853495"/>
          </a:xfrm>
          <a:prstGeom prst="rect">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1442" r="877" b="1056"/>
          <a:stretch/>
        </p:blipFill>
        <p:spPr>
          <a:xfrm>
            <a:off x="4270219" y="3420933"/>
            <a:ext cx="2225150" cy="2497292"/>
          </a:xfrm>
          <a:prstGeom prst="rect">
            <a:avLst/>
          </a:prstGeom>
        </p:spPr>
      </p:pic>
      <p:sp>
        <p:nvSpPr>
          <p:cNvPr id="5" name="TextBox 4"/>
          <p:cNvSpPr txBox="1"/>
          <p:nvPr/>
        </p:nvSpPr>
        <p:spPr>
          <a:xfrm>
            <a:off x="4139952" y="1043444"/>
            <a:ext cx="4608512" cy="2308324"/>
          </a:xfrm>
          <a:prstGeom prst="rect">
            <a:avLst/>
          </a:prstGeom>
          <a:noFill/>
        </p:spPr>
        <p:txBody>
          <a:bodyPr wrap="square" rtlCol="0">
            <a:spAutoFit/>
          </a:bodyPr>
          <a:lstStyle/>
          <a:p>
            <a:pPr algn="just"/>
            <a:r>
              <a:rPr lang="en-IN" sz="1600" smtClean="0"/>
              <a:t>Training process is lengthy and takes quite some time even at 4X speed.</a:t>
            </a:r>
          </a:p>
          <a:p>
            <a:pPr algn="just"/>
            <a:r>
              <a:rPr lang="en-IN" sz="1600" smtClean="0"/>
              <a:t>Radio is an ambient feature included in the simulation.</a:t>
            </a:r>
          </a:p>
          <a:p>
            <a:pPr algn="just"/>
            <a:r>
              <a:rPr lang="en-IN" sz="1600" smtClean="0"/>
              <a:t>Users can save their songs in “../My Documents/AI Car/Media” and press refresh in radio window to load their songs.</a:t>
            </a:r>
          </a:p>
          <a:p>
            <a:pPr algn="just"/>
            <a:r>
              <a:rPr lang="en-IN" sz="1600" smtClean="0"/>
              <a:t>(currently only supports .ogg due to engine’s limitations)</a:t>
            </a:r>
            <a:endParaRPr lang="en-IN" sz="1600"/>
          </a:p>
        </p:txBody>
      </p:sp>
      <p:cxnSp>
        <p:nvCxnSpPr>
          <p:cNvPr id="8" name="Straight Arrow Connector 7"/>
          <p:cNvCxnSpPr>
            <a:endCxn id="21" idx="1"/>
          </p:cNvCxnSpPr>
          <p:nvPr/>
        </p:nvCxnSpPr>
        <p:spPr>
          <a:xfrm>
            <a:off x="6192180" y="4792836"/>
            <a:ext cx="680265" cy="138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872445" y="4792836"/>
            <a:ext cx="1681296" cy="276999"/>
          </a:xfrm>
          <a:prstGeom prst="rect">
            <a:avLst/>
          </a:prstGeom>
          <a:noFill/>
        </p:spPr>
        <p:txBody>
          <a:bodyPr wrap="square" rtlCol="0">
            <a:spAutoFit/>
          </a:bodyPr>
          <a:lstStyle/>
          <a:p>
            <a:r>
              <a:rPr lang="en-IN" sz="1200" smtClean="0"/>
              <a:t>Refresh</a:t>
            </a:r>
            <a:endParaRPr lang="en-IN" sz="1200"/>
          </a:p>
        </p:txBody>
      </p:sp>
      <p:cxnSp>
        <p:nvCxnSpPr>
          <p:cNvPr id="22" name="Straight Arrow Connector 21"/>
          <p:cNvCxnSpPr>
            <a:endCxn id="28" idx="1"/>
          </p:cNvCxnSpPr>
          <p:nvPr/>
        </p:nvCxnSpPr>
        <p:spPr>
          <a:xfrm flipV="1">
            <a:off x="4925281" y="3871629"/>
            <a:ext cx="1914971" cy="92120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40252" y="3733129"/>
            <a:ext cx="1681296" cy="276999"/>
          </a:xfrm>
          <a:prstGeom prst="rect">
            <a:avLst/>
          </a:prstGeom>
          <a:noFill/>
        </p:spPr>
        <p:txBody>
          <a:bodyPr wrap="square" rtlCol="0">
            <a:spAutoFit/>
          </a:bodyPr>
          <a:lstStyle/>
          <a:p>
            <a:r>
              <a:rPr lang="en-IN" sz="1200" smtClean="0"/>
              <a:t>Control Panel</a:t>
            </a:r>
            <a:endParaRPr lang="en-IN" sz="1200"/>
          </a:p>
        </p:txBody>
      </p:sp>
      <p:cxnSp>
        <p:nvCxnSpPr>
          <p:cNvPr id="29" name="Straight Arrow Connector 28"/>
          <p:cNvCxnSpPr>
            <a:endCxn id="30" idx="1"/>
          </p:cNvCxnSpPr>
          <p:nvPr/>
        </p:nvCxnSpPr>
        <p:spPr>
          <a:xfrm>
            <a:off x="6168732" y="5285856"/>
            <a:ext cx="703713" cy="3161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72445" y="5463540"/>
            <a:ext cx="1681296" cy="276999"/>
          </a:xfrm>
          <a:prstGeom prst="rect">
            <a:avLst/>
          </a:prstGeom>
          <a:noFill/>
        </p:spPr>
        <p:txBody>
          <a:bodyPr wrap="square" rtlCol="0">
            <a:spAutoFit/>
          </a:bodyPr>
          <a:lstStyle/>
          <a:p>
            <a:r>
              <a:rPr lang="en-IN" sz="1200" smtClean="0"/>
              <a:t>Songs list</a:t>
            </a:r>
            <a:endParaRPr lang="en-IN" sz="1200"/>
          </a:p>
        </p:txBody>
      </p:sp>
    </p:spTree>
    <p:extLst>
      <p:ext uri="{BB962C8B-B14F-4D97-AF65-F5344CB8AC3E}">
        <p14:creationId xmlns:p14="http://schemas.microsoft.com/office/powerpoint/2010/main" val="6482619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P spid="21" grpId="0"/>
      <p:bldP spid="28"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23928" y="332656"/>
            <a:ext cx="4824536" cy="1440160"/>
          </a:xfrm>
        </p:spPr>
        <p:txBody>
          <a:bodyPr>
            <a:normAutofit/>
          </a:bodyPr>
          <a:lstStyle/>
          <a:p>
            <a:pPr algn="r"/>
            <a:r>
              <a:rPr lang="en-IN" b="1" i="1" smtClean="0">
                <a:solidFill>
                  <a:schemeClr val="accent6"/>
                </a:solidFill>
              </a:rPr>
              <a:t>3 camera angles</a:t>
            </a:r>
            <a:br>
              <a:rPr lang="en-IN" b="1" i="1" smtClean="0">
                <a:solidFill>
                  <a:schemeClr val="accent6"/>
                </a:solidFill>
              </a:rPr>
            </a:br>
            <a:r>
              <a:rPr lang="en-IN" smtClean="0">
                <a:solidFill>
                  <a:schemeClr val="tx1"/>
                </a:solidFill>
              </a:rPr>
              <a:t>to choose from</a:t>
            </a:r>
            <a:endParaRPr lang="en-IN">
              <a:solidFill>
                <a:schemeClr val="tx1"/>
              </a:solidFill>
            </a:endParaRPr>
          </a:p>
        </p:txBody>
      </p:sp>
      <p:sp>
        <p:nvSpPr>
          <p:cNvPr id="8" name="TextBox 7"/>
          <p:cNvSpPr txBox="1"/>
          <p:nvPr/>
        </p:nvSpPr>
        <p:spPr>
          <a:xfrm>
            <a:off x="539552" y="1988840"/>
            <a:ext cx="8090008" cy="2308324"/>
          </a:xfrm>
          <a:prstGeom prst="rect">
            <a:avLst/>
          </a:prstGeom>
          <a:noFill/>
        </p:spPr>
        <p:txBody>
          <a:bodyPr wrap="square" rtlCol="0">
            <a:spAutoFit/>
          </a:bodyPr>
          <a:lstStyle/>
          <a:p>
            <a:pPr algn="just"/>
            <a:r>
              <a:rPr lang="en-IN" smtClean="0"/>
              <a:t>There are 3 camera angles included in the simulation. All angles are available in all locations and modes,</a:t>
            </a:r>
          </a:p>
          <a:p>
            <a:pPr algn="just"/>
            <a:endParaRPr lang="en-IN"/>
          </a:p>
          <a:p>
            <a:pPr marL="285750" indent="-285750" algn="just">
              <a:buFont typeface="Arial" pitchFamily="34" charset="0"/>
              <a:buChar char="•"/>
            </a:pPr>
            <a:r>
              <a:rPr lang="en-IN" b="1" smtClean="0"/>
              <a:t>Chase Camera</a:t>
            </a:r>
          </a:p>
          <a:p>
            <a:pPr marL="285750" indent="-285750" algn="just">
              <a:buFont typeface="Arial" pitchFamily="34" charset="0"/>
              <a:buChar char="•"/>
            </a:pPr>
            <a:endParaRPr lang="en-IN" b="1" smtClean="0"/>
          </a:p>
          <a:p>
            <a:pPr marL="285750" indent="-285750" algn="just">
              <a:buFont typeface="Arial" pitchFamily="34" charset="0"/>
              <a:buChar char="•"/>
            </a:pPr>
            <a:r>
              <a:rPr lang="en-IN" b="1" smtClean="0"/>
              <a:t>First Person Camera</a:t>
            </a:r>
          </a:p>
          <a:p>
            <a:pPr marL="285750" indent="-285750" algn="just">
              <a:buFont typeface="Arial" pitchFamily="34" charset="0"/>
              <a:buChar char="•"/>
            </a:pPr>
            <a:endParaRPr lang="en-IN" b="1" smtClean="0"/>
          </a:p>
          <a:p>
            <a:pPr marL="285750" indent="-285750" algn="just">
              <a:buFont typeface="Arial" pitchFamily="34" charset="0"/>
              <a:buChar char="•"/>
            </a:pPr>
            <a:r>
              <a:rPr lang="en-IN" b="1" smtClean="0"/>
              <a:t>Overhead Camera</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1418" t="14867" r="10735" b="3574"/>
          <a:stretch/>
        </p:blipFill>
        <p:spPr>
          <a:xfrm>
            <a:off x="4580045" y="2708920"/>
            <a:ext cx="3223910" cy="180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0955" t="16085" r="11186" b="4427"/>
          <a:stretch/>
        </p:blipFill>
        <p:spPr>
          <a:xfrm>
            <a:off x="4652045" y="4737600"/>
            <a:ext cx="3151910" cy="18259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11439" t="15427" r="11108" b="3459"/>
          <a:stretch/>
        </p:blipFill>
        <p:spPr>
          <a:xfrm>
            <a:off x="1259632" y="4752000"/>
            <a:ext cx="3096000" cy="172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86224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70000" contrast="-30000"/>
                    </a14:imgEffect>
                  </a14:imgLayer>
                </a14:imgProps>
              </a:ext>
              <a:ext uri="{28A0092B-C50C-407E-A947-70E740481C1C}">
                <a14:useLocalDpi xmlns:a14="http://schemas.microsoft.com/office/drawing/2010/main" val="0"/>
              </a:ext>
            </a:extLst>
          </a:blip>
          <a:stretch>
            <a:fillRect/>
          </a:stretch>
        </p:blipFill>
        <p:spPr>
          <a:xfrm>
            <a:off x="4348" y="0"/>
            <a:ext cx="12710316" cy="7101408"/>
          </a:xfrm>
          <a:prstGeom prst="rect">
            <a:avLst/>
          </a:prstGeom>
        </p:spPr>
      </p:pic>
      <p:sp>
        <p:nvSpPr>
          <p:cNvPr id="2" name="Title 1"/>
          <p:cNvSpPr>
            <a:spLocks noGrp="1"/>
          </p:cNvSpPr>
          <p:nvPr>
            <p:ph type="title"/>
          </p:nvPr>
        </p:nvSpPr>
        <p:spPr>
          <a:xfrm>
            <a:off x="2915816" y="1052736"/>
            <a:ext cx="5872712" cy="2668872"/>
          </a:xfrm>
        </p:spPr>
        <p:txBody>
          <a:bodyPr>
            <a:normAutofit/>
          </a:bodyPr>
          <a:lstStyle/>
          <a:p>
            <a:pPr algn="r"/>
            <a:r>
              <a:rPr lang="en-IN" sz="6700" b="1" smtClean="0"/>
              <a:t>The conclusion</a:t>
            </a:r>
            <a:endParaRPr lang="en-IN"/>
          </a:p>
        </p:txBody>
      </p:sp>
    </p:spTree>
    <p:extLst>
      <p:ext uri="{BB962C8B-B14F-4D97-AF65-F5344CB8AC3E}">
        <p14:creationId xmlns:p14="http://schemas.microsoft.com/office/powerpoint/2010/main" val="19072370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50000"/>
                    </a14:imgEffect>
                  </a14:imgLayer>
                </a14:imgProps>
              </a:ext>
              <a:ext uri="{28A0092B-C50C-407E-A947-70E740481C1C}">
                <a14:useLocalDpi xmlns:a14="http://schemas.microsoft.com/office/drawing/2010/main" val="0"/>
              </a:ext>
            </a:extLst>
          </a:blip>
          <a:stretch>
            <a:fillRect/>
          </a:stretch>
        </p:blipFill>
        <p:spPr>
          <a:xfrm>
            <a:off x="-8820870" y="2664"/>
            <a:ext cx="12312750" cy="6875498"/>
          </a:xfrm>
          <a:prstGeom prst="rect">
            <a:avLst/>
          </a:prstGeom>
        </p:spPr>
      </p:pic>
      <p:sp>
        <p:nvSpPr>
          <p:cNvPr id="3" name="TextBox 2"/>
          <p:cNvSpPr txBox="1"/>
          <p:nvPr/>
        </p:nvSpPr>
        <p:spPr>
          <a:xfrm>
            <a:off x="4211960" y="404664"/>
            <a:ext cx="4320480" cy="6001643"/>
          </a:xfrm>
          <a:prstGeom prst="rect">
            <a:avLst/>
          </a:prstGeom>
          <a:noFill/>
        </p:spPr>
        <p:txBody>
          <a:bodyPr wrap="square" rtlCol="0">
            <a:spAutoFit/>
          </a:bodyPr>
          <a:lstStyle/>
          <a:p>
            <a:pPr marL="285750" indent="-285750" algn="just">
              <a:buFont typeface="Arial" pitchFamily="34" charset="0"/>
              <a:buChar char="•"/>
            </a:pPr>
            <a:r>
              <a:rPr lang="en-IN" sz="1600" smtClean="0"/>
              <a:t>The simulation is packed with so many features. It can be best used for studying the behaviour of genetic algorithm. The neural data files can be used in real life models too as the base of a self driving car which can be further improved by adding more algorithms</a:t>
            </a:r>
          </a:p>
          <a:p>
            <a:pPr marL="285750" indent="-285750" algn="just">
              <a:buFont typeface="Arial" pitchFamily="34" charset="0"/>
              <a:buChar char="•"/>
            </a:pPr>
            <a:endParaRPr lang="en-IN" sz="1600"/>
          </a:p>
          <a:p>
            <a:pPr marL="285750" indent="-285750" algn="just">
              <a:buFont typeface="Arial" pitchFamily="34" charset="0"/>
              <a:buChar char="•"/>
            </a:pPr>
            <a:r>
              <a:rPr lang="en-IN" sz="1600" smtClean="0"/>
              <a:t>The simulation is moreover created in a very modular way so no two subsystems are dependednt on each other. This means can any algorithms can be tested on the simulation as a developer and not just neural network and genetic algorithm.</a:t>
            </a:r>
          </a:p>
          <a:p>
            <a:pPr marL="285750" indent="-285750" algn="just">
              <a:buFont typeface="Arial" pitchFamily="34" charset="0"/>
              <a:buChar char="•"/>
            </a:pPr>
            <a:endParaRPr lang="en-IN" sz="1600"/>
          </a:p>
          <a:p>
            <a:pPr marL="285750" indent="-285750" algn="just">
              <a:buFont typeface="Arial" pitchFamily="34" charset="0"/>
              <a:buChar char="•"/>
            </a:pPr>
            <a:r>
              <a:rPr lang="en-IN" sz="1600" smtClean="0"/>
              <a:t>Modular system enables us to make changes in the game even after final build (expansion pack).</a:t>
            </a:r>
          </a:p>
          <a:p>
            <a:pPr marL="285750" indent="-285750" algn="just">
              <a:buFont typeface="Arial" pitchFamily="34" charset="0"/>
              <a:buChar char="•"/>
            </a:pPr>
            <a:endParaRPr lang="en-IN" sz="1600"/>
          </a:p>
          <a:p>
            <a:pPr marL="285750" indent="-285750" algn="just">
              <a:buFont typeface="Arial" pitchFamily="34" charset="0"/>
              <a:buChar char="•"/>
            </a:pPr>
            <a:r>
              <a:rPr lang="en-IN" sz="1600" smtClean="0"/>
              <a:t>Nvidia’s PhysX engine provides accurate results. We even had to program anti roll wheel bars for both the axles of the vehicle.</a:t>
            </a:r>
            <a:r>
              <a:rPr lang="en-IN" sz="1600"/>
              <a:t> </a:t>
            </a:r>
            <a:r>
              <a:rPr lang="en-IN" sz="1600" smtClean="0"/>
              <a:t>The output is thus closely related to a real life car and with just correct parameters as well, we can use the saved data in real life.</a:t>
            </a:r>
          </a:p>
        </p:txBody>
      </p:sp>
    </p:spTree>
    <p:extLst>
      <p:ext uri="{BB962C8B-B14F-4D97-AF65-F5344CB8AC3E}">
        <p14:creationId xmlns:p14="http://schemas.microsoft.com/office/powerpoint/2010/main" val="41346146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brightnessContrast bright="-70000" contrast="-40000"/>
                    </a14:imgEffect>
                  </a14:imgLayer>
                </a14:imgProps>
              </a:ext>
              <a:ext uri="{28A0092B-C50C-407E-A947-70E740481C1C}">
                <a14:useLocalDpi xmlns:a14="http://schemas.microsoft.com/office/drawing/2010/main" val="0"/>
              </a:ext>
            </a:extLst>
          </a:blip>
          <a:stretch>
            <a:fillRect/>
          </a:stretch>
        </p:blipFill>
        <p:spPr>
          <a:xfrm>
            <a:off x="-8736" y="0"/>
            <a:ext cx="12736485" cy="7101408"/>
          </a:xfrm>
          <a:prstGeom prst="rect">
            <a:avLst/>
          </a:prstGeom>
        </p:spPr>
      </p:pic>
      <p:sp>
        <p:nvSpPr>
          <p:cNvPr id="2" name="Title 1"/>
          <p:cNvSpPr>
            <a:spLocks noGrp="1"/>
          </p:cNvSpPr>
          <p:nvPr>
            <p:ph type="title"/>
          </p:nvPr>
        </p:nvSpPr>
        <p:spPr>
          <a:xfrm>
            <a:off x="2051720" y="1052736"/>
            <a:ext cx="6736808" cy="2668872"/>
          </a:xfrm>
        </p:spPr>
        <p:txBody>
          <a:bodyPr>
            <a:normAutofit/>
          </a:bodyPr>
          <a:lstStyle/>
          <a:p>
            <a:pPr algn="r"/>
            <a:r>
              <a:rPr lang="en-IN" sz="6700" b="1" smtClean="0"/>
              <a:t>FIN</a:t>
            </a:r>
            <a:br>
              <a:rPr lang="en-IN" sz="6700" b="1" smtClean="0"/>
            </a:br>
            <a:r>
              <a:rPr lang="en-IN" sz="3600" smtClean="0"/>
              <a:t>Thank you for watching</a:t>
            </a:r>
            <a:endParaRPr lang="en-IN" sz="2000"/>
          </a:p>
        </p:txBody>
      </p:sp>
    </p:spTree>
    <p:extLst>
      <p:ext uri="{BB962C8B-B14F-4D97-AF65-F5344CB8AC3E}">
        <p14:creationId xmlns:p14="http://schemas.microsoft.com/office/powerpoint/2010/main" val="9752685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4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3000"/>
                                        <p:tgtEl>
                                          <p:spTgt spid="5"/>
                                        </p:tgtEl>
                                      </p:cBhvr>
                                    </p:animEffect>
                                  </p:childTnLst>
                                </p:cTn>
                              </p:par>
                              <p:par>
                                <p:cTn id="11" presetID="35" presetClass="path" presetSubtype="0" accel="50000" decel="50000" fill="hold" nodeType="withEffect">
                                  <p:stCondLst>
                                    <p:cond delay="0"/>
                                  </p:stCondLst>
                                  <p:childTnLst>
                                    <p:animMotion origin="layout" path="M 0 0 L -0.25 0 E" pathEditMode="relative" ptsTypes="">
                                      <p:cBhvr>
                                        <p:cTn id="12" dur="3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70000" contrast="-30000"/>
                    </a14:imgEffect>
                  </a14:imgLayer>
                </a14:imgProps>
              </a:ext>
              <a:ext uri="{28A0092B-C50C-407E-A947-70E740481C1C}">
                <a14:useLocalDpi xmlns:a14="http://schemas.microsoft.com/office/drawing/2010/main" val="0"/>
              </a:ext>
            </a:extLst>
          </a:blip>
          <a:stretch>
            <a:fillRect/>
          </a:stretch>
        </p:blipFill>
        <p:spPr>
          <a:xfrm>
            <a:off x="4348" y="0"/>
            <a:ext cx="12710316" cy="7101408"/>
          </a:xfrm>
          <a:prstGeom prst="rect">
            <a:avLst/>
          </a:prstGeom>
        </p:spPr>
      </p:pic>
      <p:sp>
        <p:nvSpPr>
          <p:cNvPr id="2" name="Title 1"/>
          <p:cNvSpPr>
            <a:spLocks noGrp="1"/>
          </p:cNvSpPr>
          <p:nvPr>
            <p:ph type="title"/>
          </p:nvPr>
        </p:nvSpPr>
        <p:spPr>
          <a:xfrm>
            <a:off x="2915816" y="1052736"/>
            <a:ext cx="5872712" cy="2668872"/>
          </a:xfrm>
        </p:spPr>
        <p:txBody>
          <a:bodyPr>
            <a:normAutofit/>
          </a:bodyPr>
          <a:lstStyle/>
          <a:p>
            <a:pPr algn="r"/>
            <a:r>
              <a:rPr lang="en-IN" sz="6700" b="1" smtClean="0"/>
              <a:t>A brief introduction</a:t>
            </a:r>
            <a:endParaRPr lang="en-IN"/>
          </a:p>
        </p:txBody>
      </p:sp>
    </p:spTree>
    <p:extLst>
      <p:ext uri="{BB962C8B-B14F-4D97-AF65-F5344CB8AC3E}">
        <p14:creationId xmlns:p14="http://schemas.microsoft.com/office/powerpoint/2010/main" val="7781916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50000"/>
                    </a14:imgEffect>
                  </a14:imgLayer>
                </a14:imgProps>
              </a:ext>
              <a:ext uri="{28A0092B-C50C-407E-A947-70E740481C1C}">
                <a14:useLocalDpi xmlns:a14="http://schemas.microsoft.com/office/drawing/2010/main" val="0"/>
              </a:ext>
            </a:extLst>
          </a:blip>
          <a:stretch>
            <a:fillRect/>
          </a:stretch>
        </p:blipFill>
        <p:spPr>
          <a:xfrm>
            <a:off x="-8820870" y="2664"/>
            <a:ext cx="12312750" cy="6875498"/>
          </a:xfrm>
          <a:prstGeom prst="rect">
            <a:avLst/>
          </a:prstGeom>
        </p:spPr>
      </p:pic>
      <p:sp>
        <p:nvSpPr>
          <p:cNvPr id="7" name="Title 1"/>
          <p:cNvSpPr>
            <a:spLocks noGrp="1"/>
          </p:cNvSpPr>
          <p:nvPr>
            <p:ph type="title"/>
          </p:nvPr>
        </p:nvSpPr>
        <p:spPr>
          <a:xfrm>
            <a:off x="3923928" y="332656"/>
            <a:ext cx="4824536" cy="1368152"/>
          </a:xfrm>
        </p:spPr>
        <p:txBody>
          <a:bodyPr>
            <a:normAutofit/>
          </a:bodyPr>
          <a:lstStyle/>
          <a:p>
            <a:pPr algn="r"/>
            <a:r>
              <a:rPr lang="en-IN" smtClean="0">
                <a:solidFill>
                  <a:schemeClr val="tx1"/>
                </a:solidFill>
              </a:rPr>
              <a:t>What is a </a:t>
            </a:r>
            <a:br>
              <a:rPr lang="en-IN" smtClean="0">
                <a:solidFill>
                  <a:schemeClr val="tx1"/>
                </a:solidFill>
              </a:rPr>
            </a:br>
            <a:r>
              <a:rPr lang="en-IN" b="1" i="1" smtClean="0">
                <a:solidFill>
                  <a:schemeClr val="bg2">
                    <a:lumMod val="40000"/>
                    <a:lumOff val="60000"/>
                  </a:schemeClr>
                </a:solidFill>
              </a:rPr>
              <a:t>Neural network</a:t>
            </a:r>
            <a:r>
              <a:rPr lang="en-IN" b="1" i="1" smtClean="0">
                <a:solidFill>
                  <a:schemeClr val="accent6"/>
                </a:solidFill>
              </a:rPr>
              <a:t> </a:t>
            </a:r>
            <a:r>
              <a:rPr lang="en-IN" b="1" i="1" smtClean="0">
                <a:solidFill>
                  <a:schemeClr val="tx1"/>
                </a:solidFill>
              </a:rPr>
              <a:t>?</a:t>
            </a:r>
            <a:endParaRPr lang="en-IN" b="1" i="1">
              <a:solidFill>
                <a:schemeClr val="tx1"/>
              </a:solidFill>
            </a:endParaRPr>
          </a:p>
        </p:txBody>
      </p:sp>
      <p:sp>
        <p:nvSpPr>
          <p:cNvPr id="8" name="TextBox 7"/>
          <p:cNvSpPr txBox="1"/>
          <p:nvPr/>
        </p:nvSpPr>
        <p:spPr>
          <a:xfrm>
            <a:off x="4139952" y="1988840"/>
            <a:ext cx="4464496" cy="3693319"/>
          </a:xfrm>
          <a:prstGeom prst="rect">
            <a:avLst/>
          </a:prstGeom>
          <a:noFill/>
        </p:spPr>
        <p:txBody>
          <a:bodyPr wrap="square" rtlCol="0">
            <a:spAutoFit/>
          </a:bodyPr>
          <a:lstStyle/>
          <a:p>
            <a:pPr marL="285750" indent="-285750">
              <a:buFont typeface="Arial" pitchFamily="34" charset="0"/>
              <a:buChar char="•"/>
            </a:pPr>
            <a:r>
              <a:rPr lang="en-IN" smtClean="0"/>
              <a:t>Neural network is a computer system which is modelled on  the ‘Human Brain’</a:t>
            </a:r>
          </a:p>
          <a:p>
            <a:pPr marL="285750" indent="-285750">
              <a:buFont typeface="Arial" pitchFamily="34" charset="0"/>
              <a:buChar char="•"/>
            </a:pPr>
            <a:endParaRPr lang="en-IN"/>
          </a:p>
          <a:p>
            <a:pPr marL="285750" indent="-285750">
              <a:buFont typeface="Arial" pitchFamily="34" charset="0"/>
              <a:buChar char="•"/>
            </a:pPr>
            <a:r>
              <a:rPr lang="en-IN" smtClean="0"/>
              <a:t>Just like a human brain, a neural network has neurons which are responsible for triggering certain actions</a:t>
            </a:r>
          </a:p>
          <a:p>
            <a:pPr marL="285750" indent="-285750">
              <a:buFont typeface="Arial" pitchFamily="34" charset="0"/>
              <a:buChar char="•"/>
            </a:pPr>
            <a:endParaRPr lang="en-IN"/>
          </a:p>
          <a:p>
            <a:pPr marL="285750" indent="-285750">
              <a:buFont typeface="Arial" pitchFamily="34" charset="0"/>
              <a:buChar char="•"/>
            </a:pPr>
            <a:r>
              <a:rPr lang="en-IN" smtClean="0"/>
              <a:t>Neural networks are not intelligent from the beginning. Training them is the part of ‘Machine Learning’. There are several ways of training a neural network. The best fit for a self driving car simulation may be a genetic algorithm.</a:t>
            </a:r>
          </a:p>
        </p:txBody>
      </p:sp>
    </p:spTree>
    <p:extLst>
      <p:ext uri="{BB962C8B-B14F-4D97-AF65-F5344CB8AC3E}">
        <p14:creationId xmlns:p14="http://schemas.microsoft.com/office/powerpoint/2010/main" val="1766144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2000"/>
                    </a14:imgEffect>
                  </a14:imgLayer>
                </a14:imgProps>
              </a:ext>
              <a:ext uri="{28A0092B-C50C-407E-A947-70E740481C1C}">
                <a14:useLocalDpi xmlns:a14="http://schemas.microsoft.com/office/drawing/2010/main" val="0"/>
              </a:ext>
            </a:extLst>
          </a:blip>
          <a:stretch>
            <a:fillRect/>
          </a:stretch>
        </p:blipFill>
        <p:spPr>
          <a:xfrm>
            <a:off x="-8749480" y="-16815"/>
            <a:ext cx="12291849" cy="6875498"/>
          </a:xfrm>
          <a:prstGeom prst="rect">
            <a:avLst/>
          </a:prstGeom>
        </p:spPr>
      </p:pic>
      <p:sp>
        <p:nvSpPr>
          <p:cNvPr id="7" name="Title 1"/>
          <p:cNvSpPr>
            <a:spLocks noGrp="1"/>
          </p:cNvSpPr>
          <p:nvPr>
            <p:ph type="title"/>
          </p:nvPr>
        </p:nvSpPr>
        <p:spPr>
          <a:xfrm>
            <a:off x="3923928" y="332656"/>
            <a:ext cx="4824536" cy="1368152"/>
          </a:xfrm>
        </p:spPr>
        <p:txBody>
          <a:bodyPr>
            <a:normAutofit/>
          </a:bodyPr>
          <a:lstStyle/>
          <a:p>
            <a:pPr algn="r"/>
            <a:r>
              <a:rPr lang="en-IN" b="1" i="1" smtClean="0">
                <a:solidFill>
                  <a:schemeClr val="accent6">
                    <a:lumMod val="75000"/>
                  </a:schemeClr>
                </a:solidFill>
              </a:rPr>
              <a:t>Genetic algorithm </a:t>
            </a:r>
            <a:r>
              <a:rPr lang="en-IN" smtClean="0">
                <a:solidFill>
                  <a:schemeClr val="tx1"/>
                </a:solidFill>
              </a:rPr>
              <a:t>for training</a:t>
            </a:r>
            <a:endParaRPr lang="en-IN" b="1" i="1">
              <a:solidFill>
                <a:schemeClr val="tx1"/>
              </a:solidFill>
            </a:endParaRPr>
          </a:p>
        </p:txBody>
      </p:sp>
      <p:sp>
        <p:nvSpPr>
          <p:cNvPr id="8" name="TextBox 7"/>
          <p:cNvSpPr txBox="1"/>
          <p:nvPr/>
        </p:nvSpPr>
        <p:spPr>
          <a:xfrm>
            <a:off x="4139952" y="1988840"/>
            <a:ext cx="4464496" cy="4247317"/>
          </a:xfrm>
          <a:prstGeom prst="rect">
            <a:avLst/>
          </a:prstGeom>
          <a:noFill/>
        </p:spPr>
        <p:txBody>
          <a:bodyPr wrap="square" rtlCol="0">
            <a:spAutoFit/>
          </a:bodyPr>
          <a:lstStyle/>
          <a:p>
            <a:pPr algn="just"/>
            <a:r>
              <a:rPr lang="en-IN" smtClean="0"/>
              <a:t>This algorithm is based on Darwin’s theory of evolution which states </a:t>
            </a:r>
            <a:r>
              <a:rPr lang="en-IN"/>
              <a:t>that all species of organisms arise and develop through the natural selection of small, inherited variations that increase the individual's ability to compete, survive, and reproduce</a:t>
            </a:r>
            <a:r>
              <a:rPr lang="en-IN" smtClean="0"/>
              <a:t>.</a:t>
            </a:r>
          </a:p>
          <a:p>
            <a:endParaRPr lang="en-IN"/>
          </a:p>
          <a:p>
            <a:r>
              <a:rPr lang="en-IN" smtClean="0"/>
              <a:t>Five stages of the execution of this algorithm are:</a:t>
            </a:r>
          </a:p>
          <a:p>
            <a:endParaRPr lang="en-IN"/>
          </a:p>
          <a:p>
            <a:pPr marL="285750" indent="-285750">
              <a:buFont typeface="Arial" pitchFamily="34" charset="0"/>
              <a:buChar char="•"/>
            </a:pPr>
            <a:r>
              <a:rPr lang="en-IN" b="1" smtClean="0"/>
              <a:t>Initialization</a:t>
            </a:r>
          </a:p>
          <a:p>
            <a:pPr marL="285750" indent="-285750">
              <a:buFont typeface="Arial" pitchFamily="34" charset="0"/>
              <a:buChar char="•"/>
            </a:pPr>
            <a:r>
              <a:rPr lang="en-IN" b="1" smtClean="0"/>
              <a:t>Selection</a:t>
            </a:r>
          </a:p>
          <a:p>
            <a:pPr marL="285750" indent="-285750">
              <a:buFont typeface="Arial" pitchFamily="34" charset="0"/>
              <a:buChar char="•"/>
            </a:pPr>
            <a:r>
              <a:rPr lang="en-IN" b="1" smtClean="0"/>
              <a:t>Production of next generation</a:t>
            </a:r>
          </a:p>
          <a:p>
            <a:pPr marL="285750" indent="-285750">
              <a:buFont typeface="Arial" pitchFamily="34" charset="0"/>
              <a:buChar char="•"/>
            </a:pPr>
            <a:r>
              <a:rPr lang="en-IN" b="1" smtClean="0"/>
              <a:t>Heuristics</a:t>
            </a:r>
          </a:p>
          <a:p>
            <a:pPr marL="285750" indent="-285750">
              <a:buFont typeface="Arial" pitchFamily="34" charset="0"/>
              <a:buChar char="•"/>
            </a:pPr>
            <a:r>
              <a:rPr lang="en-IN" b="1" smtClean="0"/>
              <a:t>Termination</a:t>
            </a:r>
          </a:p>
        </p:txBody>
      </p:sp>
    </p:spTree>
    <p:extLst>
      <p:ext uri="{BB962C8B-B14F-4D97-AF65-F5344CB8AC3E}">
        <p14:creationId xmlns:p14="http://schemas.microsoft.com/office/powerpoint/2010/main" val="852220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80000" contrast="-30000"/>
                    </a14:imgEffect>
                  </a14:imgLayer>
                </a14:imgProps>
              </a:ext>
              <a:ext uri="{28A0092B-C50C-407E-A947-70E740481C1C}">
                <a14:useLocalDpi xmlns:a14="http://schemas.microsoft.com/office/drawing/2010/main" val="0"/>
              </a:ext>
            </a:extLst>
          </a:blip>
          <a:stretch>
            <a:fillRect/>
          </a:stretch>
        </p:blipFill>
        <p:spPr>
          <a:xfrm>
            <a:off x="4348" y="2658"/>
            <a:ext cx="12710316" cy="7096091"/>
          </a:xfrm>
          <a:prstGeom prst="rect">
            <a:avLst/>
          </a:prstGeom>
        </p:spPr>
      </p:pic>
      <p:sp>
        <p:nvSpPr>
          <p:cNvPr id="2" name="Title 1"/>
          <p:cNvSpPr>
            <a:spLocks noGrp="1"/>
          </p:cNvSpPr>
          <p:nvPr>
            <p:ph type="title"/>
          </p:nvPr>
        </p:nvSpPr>
        <p:spPr>
          <a:xfrm>
            <a:off x="2915816" y="1052736"/>
            <a:ext cx="5872712" cy="2668872"/>
          </a:xfrm>
        </p:spPr>
        <p:txBody>
          <a:bodyPr>
            <a:normAutofit/>
          </a:bodyPr>
          <a:lstStyle/>
          <a:p>
            <a:pPr algn="r"/>
            <a:r>
              <a:rPr lang="en-IN" sz="6700" b="1" smtClean="0"/>
              <a:t>putting it together</a:t>
            </a:r>
            <a:endParaRPr lang="en-IN"/>
          </a:p>
        </p:txBody>
      </p:sp>
    </p:spTree>
    <p:extLst>
      <p:ext uri="{BB962C8B-B14F-4D97-AF65-F5344CB8AC3E}">
        <p14:creationId xmlns:p14="http://schemas.microsoft.com/office/powerpoint/2010/main" val="24424301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par>
                                <p:cTn id="8" presetID="35" presetClass="path" presetSubtype="0" accel="50000" decel="50000" fill="hold" nodeType="withEffect">
                                  <p:stCondLst>
                                    <p:cond delay="0"/>
                                  </p:stCondLst>
                                  <p:childTnLst>
                                    <p:animMotion origin="layout" path="M 0 0 L -0.25 0 E" pathEditMode="relative" ptsTypes="">
                                      <p:cBhvr>
                                        <p:cTn id="9" dur="3000" fill="hold"/>
                                        <p:tgtEl>
                                          <p:spTgt spid="4"/>
                                        </p:tgtEl>
                                        <p:attrNameLst>
                                          <p:attrName>ppt_x</p:attrName>
                                          <p:attrName>ppt_y</p:attrName>
                                        </p:attrNameLst>
                                      </p:cBhvr>
                                    </p:animMotion>
                                  </p:childTnLst>
                                </p:cTn>
                              </p:par>
                              <p:par>
                                <p:cTn id="10" presetID="10" presetClass="entr" presetSubtype="0" fill="hold" grpId="0"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4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36000" contrast="14000"/>
                    </a14:imgEffect>
                  </a14:imgLayer>
                </a14:imgProps>
              </a:ext>
              <a:ext uri="{28A0092B-C50C-407E-A947-70E740481C1C}">
                <a14:useLocalDpi xmlns:a14="http://schemas.microsoft.com/office/drawing/2010/main" val="0"/>
              </a:ext>
            </a:extLst>
          </a:blip>
          <a:stretch>
            <a:fillRect/>
          </a:stretch>
        </p:blipFill>
        <p:spPr>
          <a:xfrm>
            <a:off x="-8749480" y="-5814"/>
            <a:ext cx="12291849" cy="6853495"/>
          </a:xfrm>
          <a:prstGeom prst="rect">
            <a:avLst/>
          </a:prstGeom>
        </p:spPr>
      </p:pic>
      <p:sp>
        <p:nvSpPr>
          <p:cNvPr id="7" name="Title 1"/>
          <p:cNvSpPr>
            <a:spLocks noGrp="1"/>
          </p:cNvSpPr>
          <p:nvPr>
            <p:ph type="title"/>
          </p:nvPr>
        </p:nvSpPr>
        <p:spPr>
          <a:xfrm>
            <a:off x="3923928" y="332656"/>
            <a:ext cx="4824536" cy="1368152"/>
          </a:xfrm>
        </p:spPr>
        <p:txBody>
          <a:bodyPr>
            <a:normAutofit fontScale="90000"/>
          </a:bodyPr>
          <a:lstStyle/>
          <a:p>
            <a:pPr algn="r"/>
            <a:r>
              <a:rPr lang="en-IN" smtClean="0">
                <a:solidFill>
                  <a:schemeClr val="tx1"/>
                </a:solidFill>
              </a:rPr>
              <a:t>The </a:t>
            </a:r>
            <a:r>
              <a:rPr lang="en-IN" b="1" i="1" smtClean="0">
                <a:solidFill>
                  <a:schemeClr val="bg2">
                    <a:lumMod val="40000"/>
                    <a:lumOff val="60000"/>
                  </a:schemeClr>
                </a:solidFill>
              </a:rPr>
              <a:t>neural network</a:t>
            </a:r>
            <a:r>
              <a:rPr lang="en-IN" smtClean="0">
                <a:solidFill>
                  <a:schemeClr val="bg2">
                    <a:lumMod val="40000"/>
                    <a:lumOff val="60000"/>
                  </a:schemeClr>
                </a:solidFill>
              </a:rPr>
              <a:t> </a:t>
            </a:r>
            <a:r>
              <a:rPr lang="en-IN" smtClean="0">
                <a:solidFill>
                  <a:schemeClr val="tx1"/>
                </a:solidFill>
              </a:rPr>
              <a:t>of our </a:t>
            </a:r>
            <a:r>
              <a:rPr lang="en-IN" b="1" i="1" smtClean="0">
                <a:solidFill>
                  <a:schemeClr val="accent6"/>
                </a:solidFill>
              </a:rPr>
              <a:t>car</a:t>
            </a:r>
            <a:endParaRPr lang="en-IN" b="1" i="1">
              <a:solidFill>
                <a:schemeClr val="accent6"/>
              </a:solidFill>
            </a:endParaRPr>
          </a:p>
        </p:txBody>
      </p:sp>
      <p:sp>
        <p:nvSpPr>
          <p:cNvPr id="2" name="TextBox 1"/>
          <p:cNvSpPr txBox="1"/>
          <p:nvPr/>
        </p:nvSpPr>
        <p:spPr>
          <a:xfrm>
            <a:off x="4067944" y="1916832"/>
            <a:ext cx="4608512" cy="3416320"/>
          </a:xfrm>
          <a:prstGeom prst="rect">
            <a:avLst/>
          </a:prstGeom>
          <a:noFill/>
        </p:spPr>
        <p:txBody>
          <a:bodyPr wrap="square" rtlCol="0">
            <a:spAutoFit/>
          </a:bodyPr>
          <a:lstStyle/>
          <a:p>
            <a:pPr algn="just"/>
            <a:r>
              <a:rPr lang="en-IN" smtClean="0"/>
              <a:t>The car in the simulation has a neural network with 4 Layers including Input/Output:</a:t>
            </a:r>
          </a:p>
          <a:p>
            <a:pPr marL="285750" indent="-285750" algn="just">
              <a:buFont typeface="Arial" pitchFamily="34" charset="0"/>
              <a:buChar char="•"/>
            </a:pPr>
            <a:endParaRPr lang="en-IN"/>
          </a:p>
          <a:p>
            <a:pPr marL="285750" indent="-285750" algn="just">
              <a:buFont typeface="Arial" pitchFamily="34" charset="0"/>
              <a:buChar char="•"/>
            </a:pPr>
            <a:r>
              <a:rPr lang="en-IN" smtClean="0"/>
              <a:t>1</a:t>
            </a:r>
            <a:r>
              <a:rPr lang="en-IN" baseline="30000" smtClean="0"/>
              <a:t>st</a:t>
            </a:r>
            <a:r>
              <a:rPr lang="en-IN" smtClean="0"/>
              <a:t> layer has 6 Neurons with 5 distance sensors and a speed sensor as input.</a:t>
            </a:r>
          </a:p>
          <a:p>
            <a:pPr marL="285750" indent="-285750" algn="just">
              <a:buFont typeface="Arial" pitchFamily="34" charset="0"/>
              <a:buChar char="•"/>
            </a:pPr>
            <a:endParaRPr lang="en-IN"/>
          </a:p>
          <a:p>
            <a:pPr marL="285750" indent="-285750" algn="just">
              <a:buFont typeface="Arial" pitchFamily="34" charset="0"/>
              <a:buChar char="•"/>
            </a:pPr>
            <a:r>
              <a:rPr lang="en-IN" smtClean="0"/>
              <a:t>1</a:t>
            </a:r>
            <a:r>
              <a:rPr lang="en-IN" baseline="30000" smtClean="0"/>
              <a:t>st</a:t>
            </a:r>
            <a:r>
              <a:rPr lang="en-IN" smtClean="0"/>
              <a:t> hidden layer (2</a:t>
            </a:r>
            <a:r>
              <a:rPr lang="en-IN" baseline="30000" smtClean="0"/>
              <a:t>nd</a:t>
            </a:r>
            <a:r>
              <a:rPr lang="en-IN" smtClean="0"/>
              <a:t> layer) has 32 neurons.</a:t>
            </a:r>
          </a:p>
          <a:p>
            <a:pPr marL="285750" indent="-285750" algn="just">
              <a:buFont typeface="Arial" pitchFamily="34" charset="0"/>
              <a:buChar char="•"/>
            </a:pPr>
            <a:endParaRPr lang="en-IN"/>
          </a:p>
          <a:p>
            <a:pPr marL="285750" indent="-285750" algn="just">
              <a:buFont typeface="Arial" pitchFamily="34" charset="0"/>
              <a:buChar char="•"/>
            </a:pPr>
            <a:r>
              <a:rPr lang="en-IN" smtClean="0"/>
              <a:t>2</a:t>
            </a:r>
            <a:r>
              <a:rPr lang="en-IN" baseline="30000" smtClean="0"/>
              <a:t>nd</a:t>
            </a:r>
            <a:r>
              <a:rPr lang="en-IN" smtClean="0"/>
              <a:t> hidden layer (3</a:t>
            </a:r>
            <a:r>
              <a:rPr lang="en-IN" baseline="30000" smtClean="0"/>
              <a:t>rd</a:t>
            </a:r>
            <a:r>
              <a:rPr lang="en-IN" smtClean="0"/>
              <a:t> layer) has 16 neurons.</a:t>
            </a:r>
          </a:p>
          <a:p>
            <a:pPr marL="285750" indent="-285750" algn="just">
              <a:buFont typeface="Arial" pitchFamily="34" charset="0"/>
              <a:buChar char="•"/>
            </a:pPr>
            <a:endParaRPr lang="en-IN"/>
          </a:p>
          <a:p>
            <a:pPr marL="285750" indent="-285750" algn="just">
              <a:buFont typeface="Arial" pitchFamily="34" charset="0"/>
              <a:buChar char="•"/>
            </a:pPr>
            <a:r>
              <a:rPr lang="en-IN" smtClean="0"/>
              <a:t>4</a:t>
            </a:r>
            <a:r>
              <a:rPr lang="en-IN" baseline="30000" smtClean="0"/>
              <a:t>th</a:t>
            </a:r>
            <a:r>
              <a:rPr lang="en-IN" smtClean="0"/>
              <a:t> layer (Output layer) has 2 neurons. A horizontal and a vertical axis.</a:t>
            </a:r>
          </a:p>
        </p:txBody>
      </p:sp>
    </p:spTree>
    <p:extLst>
      <p:ext uri="{BB962C8B-B14F-4D97-AF65-F5344CB8AC3E}">
        <p14:creationId xmlns:p14="http://schemas.microsoft.com/office/powerpoint/2010/main" val="23633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63000" contrast="-29000"/>
                    </a14:imgEffect>
                  </a14:imgLayer>
                </a14:imgProps>
              </a:ext>
              <a:ext uri="{28A0092B-C50C-407E-A947-70E740481C1C}">
                <a14:useLocalDpi xmlns:a14="http://schemas.microsoft.com/office/drawing/2010/main" val="0"/>
              </a:ext>
            </a:extLst>
          </a:blip>
          <a:stretch>
            <a:fillRect/>
          </a:stretch>
        </p:blipFill>
        <p:spPr>
          <a:xfrm>
            <a:off x="-8722865" y="-16815"/>
            <a:ext cx="12238619" cy="6875498"/>
          </a:xfrm>
          <a:prstGeom prst="rect">
            <a:avLst/>
          </a:prstGeom>
        </p:spPr>
      </p:pic>
      <p:sp>
        <p:nvSpPr>
          <p:cNvPr id="7" name="Title 1"/>
          <p:cNvSpPr>
            <a:spLocks noGrp="1"/>
          </p:cNvSpPr>
          <p:nvPr>
            <p:ph type="title"/>
          </p:nvPr>
        </p:nvSpPr>
        <p:spPr>
          <a:xfrm>
            <a:off x="3959932" y="332656"/>
            <a:ext cx="4824536" cy="1080120"/>
          </a:xfrm>
        </p:spPr>
        <p:txBody>
          <a:bodyPr>
            <a:normAutofit/>
          </a:bodyPr>
          <a:lstStyle/>
          <a:p>
            <a:pPr algn="ctr"/>
            <a:r>
              <a:rPr lang="en-IN" sz="2800" smtClean="0">
                <a:solidFill>
                  <a:schemeClr val="tx1"/>
                </a:solidFill>
              </a:rPr>
              <a:t>What about training?</a:t>
            </a:r>
            <a:r>
              <a:rPr lang="en-IN" sz="3200" smtClean="0">
                <a:solidFill>
                  <a:schemeClr val="tx1"/>
                </a:solidFill>
              </a:rPr>
              <a:t/>
            </a:r>
            <a:br>
              <a:rPr lang="en-IN" sz="3200" smtClean="0">
                <a:solidFill>
                  <a:schemeClr val="tx1"/>
                </a:solidFill>
              </a:rPr>
            </a:br>
            <a:r>
              <a:rPr lang="en-IN" sz="2400" b="1" i="1" smtClean="0">
                <a:solidFill>
                  <a:schemeClr val="tx1"/>
                </a:solidFill>
              </a:rPr>
              <a:t>Here comes the  </a:t>
            </a:r>
            <a:r>
              <a:rPr lang="en-IN" sz="3200" b="1" i="1" smtClean="0">
                <a:solidFill>
                  <a:schemeClr val="accent6"/>
                </a:solidFill>
              </a:rPr>
              <a:t>trainer</a:t>
            </a:r>
            <a:endParaRPr lang="en-IN" sz="3200" b="1" i="1">
              <a:solidFill>
                <a:schemeClr val="accent6"/>
              </a:solidFill>
            </a:endParaRPr>
          </a:p>
        </p:txBody>
      </p:sp>
      <p:sp>
        <p:nvSpPr>
          <p:cNvPr id="8" name="TextBox 7"/>
          <p:cNvSpPr txBox="1"/>
          <p:nvPr/>
        </p:nvSpPr>
        <p:spPr>
          <a:xfrm>
            <a:off x="4139952" y="1556792"/>
            <a:ext cx="4608512" cy="4801314"/>
          </a:xfrm>
          <a:prstGeom prst="rect">
            <a:avLst/>
          </a:prstGeom>
          <a:noFill/>
        </p:spPr>
        <p:txBody>
          <a:bodyPr wrap="square" rtlCol="0">
            <a:spAutoFit/>
          </a:bodyPr>
          <a:lstStyle/>
          <a:p>
            <a:pPr algn="just"/>
            <a:r>
              <a:rPr lang="en-IN" smtClean="0"/>
              <a:t>We have implemented a trainer that trains the car’s neural network using genetic algorithm. This is how it works:</a:t>
            </a:r>
            <a:endParaRPr lang="en-IN"/>
          </a:p>
          <a:p>
            <a:pPr marL="285750" indent="-285750" algn="just">
              <a:buFont typeface="Arial" pitchFamily="34" charset="0"/>
              <a:buChar char="•"/>
            </a:pPr>
            <a:endParaRPr lang="en-IN" smtClean="0"/>
          </a:p>
          <a:p>
            <a:pPr marL="285750" indent="-285750" algn="just">
              <a:buFont typeface="Arial" pitchFamily="34" charset="0"/>
              <a:buChar char="•"/>
            </a:pPr>
            <a:r>
              <a:rPr lang="en-IN" smtClean="0"/>
              <a:t>Each generation has 20 genomes (neural network weights). Starting with random values, the trainer provides a </a:t>
            </a:r>
            <a:r>
              <a:rPr lang="en-IN" b="1" smtClean="0"/>
              <a:t>bias</a:t>
            </a:r>
            <a:r>
              <a:rPr lang="en-IN" smtClean="0"/>
              <a:t> to the networks and puts them on track.</a:t>
            </a:r>
          </a:p>
          <a:p>
            <a:pPr marL="285750" indent="-285750" algn="just">
              <a:buFont typeface="Arial" pitchFamily="34" charset="0"/>
              <a:buChar char="•"/>
            </a:pPr>
            <a:r>
              <a:rPr lang="en-IN" smtClean="0"/>
              <a:t>With the output calculated using the weights and sensor inputs, the car drives itself.</a:t>
            </a:r>
            <a:endParaRPr lang="en-IN"/>
          </a:p>
          <a:p>
            <a:pPr marL="285750" indent="-285750" algn="just">
              <a:buFont typeface="Arial" pitchFamily="34" charset="0"/>
              <a:buChar char="•"/>
            </a:pPr>
            <a:r>
              <a:rPr lang="en-IN" smtClean="0"/>
              <a:t>Upon </a:t>
            </a:r>
            <a:r>
              <a:rPr lang="en-IN" b="1" smtClean="0"/>
              <a:t>failure</a:t>
            </a:r>
            <a:r>
              <a:rPr lang="en-IN" smtClean="0"/>
              <a:t>, next genome is triggered and the car is reset.</a:t>
            </a:r>
          </a:p>
          <a:p>
            <a:pPr marL="285750" indent="-285750" algn="just">
              <a:buFont typeface="Arial" pitchFamily="34" charset="0"/>
              <a:buChar char="•"/>
            </a:pPr>
            <a:r>
              <a:rPr lang="en-IN" smtClean="0"/>
              <a:t>After each generation, best genomes according to some </a:t>
            </a:r>
            <a:r>
              <a:rPr lang="en-IN" b="1" smtClean="0"/>
              <a:t>heuristics</a:t>
            </a:r>
            <a:r>
              <a:rPr lang="en-IN"/>
              <a:t> </a:t>
            </a:r>
            <a:r>
              <a:rPr lang="en-IN" smtClean="0"/>
              <a:t>are selected for breeding and producing next generation. This process goes on.</a:t>
            </a:r>
            <a:endParaRPr lang="en-IN"/>
          </a:p>
        </p:txBody>
      </p:sp>
    </p:spTree>
    <p:extLst>
      <p:ext uri="{BB962C8B-B14F-4D97-AF65-F5344CB8AC3E}">
        <p14:creationId xmlns:p14="http://schemas.microsoft.com/office/powerpoint/2010/main" val="18998706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p:cNvSpPr>
            <a:spLocks noGrp="1"/>
          </p:cNvSpPr>
          <p:nvPr>
            <p:ph type="title"/>
          </p:nvPr>
        </p:nvSpPr>
        <p:spPr>
          <a:xfrm>
            <a:off x="3995936" y="332656"/>
            <a:ext cx="4824536" cy="648072"/>
          </a:xfrm>
        </p:spPr>
        <p:txBody>
          <a:bodyPr>
            <a:normAutofit/>
          </a:bodyPr>
          <a:lstStyle/>
          <a:p>
            <a:pPr algn="ctr"/>
            <a:r>
              <a:rPr lang="en-IN" sz="3200" b="1" i="1" smtClean="0">
                <a:solidFill>
                  <a:schemeClr val="bg2">
                    <a:lumMod val="40000"/>
                    <a:lumOff val="60000"/>
                  </a:schemeClr>
                </a:solidFill>
              </a:rPr>
              <a:t>Saving</a:t>
            </a:r>
            <a:r>
              <a:rPr lang="en-IN" sz="3200" b="1" i="1" smtClean="0">
                <a:solidFill>
                  <a:schemeClr val="tx1"/>
                </a:solidFill>
              </a:rPr>
              <a:t>  </a:t>
            </a:r>
            <a:r>
              <a:rPr lang="en-IN" sz="3200" smtClean="0">
                <a:solidFill>
                  <a:schemeClr val="tx1"/>
                </a:solidFill>
              </a:rPr>
              <a:t>the data</a:t>
            </a:r>
            <a:endParaRPr lang="en-IN" sz="3200">
              <a:solidFill>
                <a:schemeClr val="tx1"/>
              </a:solidFill>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50000"/>
                    </a14:imgEffect>
                  </a14:imgLayer>
                </a14:imgProps>
              </a:ext>
              <a:ext uri="{28A0092B-C50C-407E-A947-70E740481C1C}">
                <a14:useLocalDpi xmlns:a14="http://schemas.microsoft.com/office/drawing/2010/main" val="0"/>
              </a:ext>
            </a:extLst>
          </a:blip>
          <a:stretch>
            <a:fillRect/>
          </a:stretch>
        </p:blipFill>
        <p:spPr>
          <a:xfrm>
            <a:off x="-8820870" y="2664"/>
            <a:ext cx="12312750" cy="6875498"/>
          </a:xfrm>
          <a:prstGeom prst="rect">
            <a:avLst/>
          </a:prstGeom>
        </p:spPr>
      </p:pic>
      <p:sp>
        <p:nvSpPr>
          <p:cNvPr id="3" name="TextBox 2"/>
          <p:cNvSpPr txBox="1"/>
          <p:nvPr/>
        </p:nvSpPr>
        <p:spPr>
          <a:xfrm>
            <a:off x="4211960" y="1052736"/>
            <a:ext cx="4320480" cy="5632311"/>
          </a:xfrm>
          <a:prstGeom prst="rect">
            <a:avLst/>
          </a:prstGeom>
          <a:noFill/>
        </p:spPr>
        <p:txBody>
          <a:bodyPr wrap="square" rtlCol="0">
            <a:spAutoFit/>
          </a:bodyPr>
          <a:lstStyle/>
          <a:p>
            <a:pPr algn="just"/>
            <a:r>
              <a:rPr lang="en-IN" smtClean="0"/>
              <a:t>Genetic algorithms are obviously not very optimal and they depend upon heuristics used to calculate fitness of genomes.</a:t>
            </a:r>
          </a:p>
          <a:p>
            <a:pPr algn="just"/>
            <a:endParaRPr lang="en-IN"/>
          </a:p>
          <a:p>
            <a:pPr algn="just"/>
            <a:r>
              <a:rPr lang="en-IN" smtClean="0"/>
              <a:t>Still, the training process is lengthy and guarantees no optimal solution in every session as the weights and biases are assigned randomly.</a:t>
            </a:r>
            <a:endParaRPr lang="en-IN"/>
          </a:p>
          <a:p>
            <a:pPr algn="just"/>
            <a:endParaRPr lang="en-IN" smtClean="0"/>
          </a:p>
          <a:p>
            <a:pPr algn="just"/>
            <a:r>
              <a:rPr lang="en-IN" smtClean="0"/>
              <a:t>Keeping this problem in mind, we have included a saving feature. Binary (.ndat) files are simple serialized objects which store the weights and biases of a session. Whenever a good data is encountered, the user can save it. The .ndat can be collected from (“../My Documents/AI Car/Saves/*.ndat)</a:t>
            </a:r>
            <a:endParaRPr lang="en-IN"/>
          </a:p>
          <a:p>
            <a:pPr algn="just"/>
            <a:endParaRPr lang="en-IN" smtClean="0"/>
          </a:p>
          <a:p>
            <a:pPr algn="just"/>
            <a:r>
              <a:rPr lang="en-IN" smtClean="0"/>
              <a:t>The saved networks can be used in auto-drive mode</a:t>
            </a:r>
          </a:p>
        </p:txBody>
      </p:sp>
    </p:spTree>
    <p:extLst>
      <p:ext uri="{BB962C8B-B14F-4D97-AF65-F5344CB8AC3E}">
        <p14:creationId xmlns:p14="http://schemas.microsoft.com/office/powerpoint/2010/main" val="32375705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TM01790493[[fn=SOHO]]</Template>
  <TotalTime>1576</TotalTime>
  <Words>1139</Words>
  <Application>Microsoft Office PowerPoint</Application>
  <PresentationFormat>On-screen Show (4:3)</PresentationFormat>
  <Paragraphs>158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Soho</vt:lpstr>
      <vt:lpstr>Asphalt A feature rich Self driving car simulation</vt:lpstr>
      <vt:lpstr>Made with</vt:lpstr>
      <vt:lpstr>A brief introduction</vt:lpstr>
      <vt:lpstr>What is a  Neural network ?</vt:lpstr>
      <vt:lpstr>Genetic algorithm for training</vt:lpstr>
      <vt:lpstr>putting it together</vt:lpstr>
      <vt:lpstr>The neural network of our car</vt:lpstr>
      <vt:lpstr>What about training? Here comes the  trainer</vt:lpstr>
      <vt:lpstr>Saving  the data</vt:lpstr>
      <vt:lpstr>Getting familiar with ui </vt:lpstr>
      <vt:lpstr>The User Interface - Main menu</vt:lpstr>
      <vt:lpstr>The User Interface - Simulation</vt:lpstr>
      <vt:lpstr>Sub - systems (Primary features)</vt:lpstr>
      <vt:lpstr>Windows</vt:lpstr>
      <vt:lpstr>Fitness tracker</vt:lpstr>
      <vt:lpstr>Network visualizer</vt:lpstr>
      <vt:lpstr>Sensor visualizer</vt:lpstr>
      <vt:lpstr>Genration logs</vt:lpstr>
      <vt:lpstr>Analytics</vt:lpstr>
      <vt:lpstr>Drive - modes</vt:lpstr>
      <vt:lpstr>3 modes to choose from</vt:lpstr>
      <vt:lpstr>locations</vt:lpstr>
      <vt:lpstr>3 Locations to choose from</vt:lpstr>
      <vt:lpstr>Design and extras (Secondary features)</vt:lpstr>
      <vt:lpstr>Radio</vt:lpstr>
      <vt:lpstr>3 camera angles to choose from</vt:lpstr>
      <vt:lpstr>The conclusion</vt:lpstr>
      <vt:lpstr>PowerPoint Presentation</vt:lpstr>
      <vt:lpstr>FIN Thank you for watching</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dc:title>
  <dc:creator>AFRIDI KAYAL</dc:creator>
  <cp:lastModifiedBy>AFRIDI KAYAL</cp:lastModifiedBy>
  <cp:revision>180</cp:revision>
  <dcterms:created xsi:type="dcterms:W3CDTF">2019-05-07T04:07:54Z</dcterms:created>
  <dcterms:modified xsi:type="dcterms:W3CDTF">2020-04-13T11:06:26Z</dcterms:modified>
</cp:coreProperties>
</file>