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ovi\Documents\udacity%20stuff\p3%20stuff\OutputTableof4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ovi\Documents\udacity%20stuff\p3%20stuff\OutputTableof4Qu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ovi\Documents\udacity%20stuff\p3%20stuff\OutputTableof4Que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500"/>
              <a:t>Artists with 10 Albums or more</a:t>
            </a:r>
          </a:p>
        </c:rich>
      </c:tx>
      <c:layout>
        <c:manualLayout>
          <c:xMode val="edge"/>
          <c:yMode val="edge"/>
          <c:x val="0.24946189223170481"/>
          <c:y val="3.398633858744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'Q1'!$B$2</c:f>
              <c:strCache>
                <c:ptCount val="1"/>
                <c:pt idx="0">
                  <c:v>Iron Maiden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'Q1'!$C$2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09-4C1B-B0AF-0739B4BFA058}"/>
            </c:ext>
          </c:extLst>
        </c:ser>
        <c:ser>
          <c:idx val="1"/>
          <c:order val="1"/>
          <c:tx>
            <c:strRef>
              <c:f>'Q1'!$B$3</c:f>
              <c:strCache>
                <c:ptCount val="1"/>
                <c:pt idx="0">
                  <c:v>Led Zeppelin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'Q1'!$C$3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09-4C1B-B0AF-0739B4BFA058}"/>
            </c:ext>
          </c:extLst>
        </c:ser>
        <c:ser>
          <c:idx val="2"/>
          <c:order val="2"/>
          <c:tx>
            <c:strRef>
              <c:f>'Q1'!$B$4</c:f>
              <c:strCache>
                <c:ptCount val="1"/>
                <c:pt idx="0">
                  <c:v>Deep Purple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'Q1'!$C$4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09-4C1B-B0AF-0739B4BFA058}"/>
            </c:ext>
          </c:extLst>
        </c:ser>
        <c:ser>
          <c:idx val="3"/>
          <c:order val="3"/>
          <c:tx>
            <c:strRef>
              <c:f>'Q1'!$B$5</c:f>
              <c:strCache>
                <c:ptCount val="1"/>
                <c:pt idx="0">
                  <c:v>Metallica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'Q1'!$C$5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09-4C1B-B0AF-0739B4BFA058}"/>
            </c:ext>
          </c:extLst>
        </c:ser>
        <c:ser>
          <c:idx val="4"/>
          <c:order val="4"/>
          <c:tx>
            <c:strRef>
              <c:f>'Q1'!$B$6</c:f>
              <c:strCache>
                <c:ptCount val="1"/>
                <c:pt idx="0">
                  <c:v>U2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val>
            <c:numRef>
              <c:f>'Q1'!$C$6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09-4C1B-B0AF-0739B4BFA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642929528"/>
        <c:axId val="642931448"/>
      </c:barChart>
      <c:catAx>
        <c:axId val="64292952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Artist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42931448"/>
        <c:crosses val="autoZero"/>
        <c:auto val="1"/>
        <c:lblAlgn val="ctr"/>
        <c:lblOffset val="100"/>
        <c:noMultiLvlLbl val="0"/>
      </c:catAx>
      <c:valAx>
        <c:axId val="642931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Albums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92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500"/>
              <a:t>Top 3 customers and their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819903762029745"/>
          <c:y val="0.30023221055701371"/>
          <c:w val="0.68857874015748022"/>
          <c:h val="0.244846165062700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'Q2'!$B$2</c:f>
              <c:strCache>
                <c:ptCount val="1"/>
                <c:pt idx="0">
                  <c:v>Helena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layout>
                <c:manualLayout>
                  <c:x val="-0.73333333333333328"/>
                  <c:y val="1.388888888888888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Czech Republic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CE9-4F24-88D5-F64E53C25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'Q2'!$D$1</c:f>
              <c:numCache>
                <c:formatCode>General</c:formatCode>
                <c:ptCount val="1"/>
              </c:numCache>
            </c:numRef>
          </c:cat>
          <c:val>
            <c:numRef>
              <c:f>'Q2'!$D$2</c:f>
              <c:numCache>
                <c:formatCode>General</c:formatCode>
                <c:ptCount val="1"/>
                <c:pt idx="0">
                  <c:v>49.62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E9-4F24-88D5-F64E53C25F76}"/>
            </c:ext>
          </c:extLst>
        </c:ser>
        <c:ser>
          <c:idx val="1"/>
          <c:order val="1"/>
          <c:tx>
            <c:strRef>
              <c:f>'Q2'!$B$3</c:f>
              <c:strCache>
                <c:ptCount val="1"/>
                <c:pt idx="0">
                  <c:v>Richard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Lbl>
              <c:idx val="0"/>
              <c:layout>
                <c:manualLayout>
                  <c:x val="-0.43222370702356722"/>
                  <c:y val="-2.867382865152176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USA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CE9-4F24-88D5-F64E53C25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'Q2'!$D$1</c:f>
              <c:numCache>
                <c:formatCode>General</c:formatCode>
                <c:ptCount val="1"/>
              </c:numCache>
            </c:numRef>
          </c:cat>
          <c:val>
            <c:numRef>
              <c:f>'Q2'!$D$3</c:f>
              <c:numCache>
                <c:formatCode>General</c:formatCode>
                <c:ptCount val="1"/>
                <c:pt idx="0">
                  <c:v>47.62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E9-4F24-88D5-F64E53C25F76}"/>
            </c:ext>
          </c:extLst>
        </c:ser>
        <c:ser>
          <c:idx val="2"/>
          <c:order val="2"/>
          <c:tx>
            <c:strRef>
              <c:f>'Q2'!$B$4</c:f>
              <c:strCache>
                <c:ptCount val="1"/>
                <c:pt idx="0">
                  <c:v>Luis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Lbl>
              <c:idx val="0"/>
              <c:layout>
                <c:manualLayout>
                  <c:x val="-0.30841306716555994"/>
                  <c:y val="-4.6295815472397941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Chile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CE9-4F24-88D5-F64E53C25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'Q2'!$D$1</c:f>
              <c:numCache>
                <c:formatCode>General</c:formatCode>
                <c:ptCount val="1"/>
              </c:numCache>
            </c:numRef>
          </c:cat>
          <c:val>
            <c:numRef>
              <c:f>'Q2'!$D$4</c:f>
              <c:numCache>
                <c:formatCode>General</c:formatCode>
                <c:ptCount val="1"/>
                <c:pt idx="0">
                  <c:v>46.62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E9-4F24-88D5-F64E53C25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656577616"/>
        <c:axId val="633534392"/>
      </c:barChart>
      <c:catAx>
        <c:axId val="65657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Countries</a:t>
                </a:r>
              </a:p>
            </c:rich>
          </c:tx>
          <c:layout>
            <c:manualLayout>
              <c:xMode val="edge"/>
              <c:yMode val="edge"/>
              <c:x val="3.8062554680664933E-2"/>
              <c:y val="0.33488881598133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534392"/>
        <c:crosses val="autoZero"/>
        <c:auto val="1"/>
        <c:lblAlgn val="ctr"/>
        <c:lblOffset val="100"/>
        <c:noMultiLvlLbl val="0"/>
      </c:catAx>
      <c:valAx>
        <c:axId val="633534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Amount Spent</a:t>
                </a:r>
              </a:p>
            </c:rich>
          </c:tx>
          <c:layout>
            <c:manualLayout>
              <c:xMode val="edge"/>
              <c:yMode val="edge"/>
              <c:x val="0.45971741032370955"/>
              <c:y val="0.52254811898512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577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NumberofSongs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'Q3'!$A$2:$A$26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'Q3'!$B$2:$B$26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A-4130-BE0D-AF1EDEC0F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806901112"/>
        <c:axId val="806900152"/>
      </c:barChart>
      <c:catAx>
        <c:axId val="806901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900152"/>
        <c:crosses val="autoZero"/>
        <c:auto val="1"/>
        <c:lblAlgn val="ctr"/>
        <c:lblOffset val="100"/>
        <c:noMultiLvlLbl val="0"/>
      </c:catAx>
      <c:valAx>
        <c:axId val="806900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90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52D-059C-97BC-D74F-C609226B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610E0-A51B-603D-908C-E654AFAC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40A7-426B-A36C-2401-AE6A31E6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4A0E-473C-5FCC-D88B-6B143067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824E-115A-4DBB-A4C6-4A52C91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C41-2EC3-A40D-2246-D1E4F54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3240D-0B3D-E976-5622-8353C5D4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B8C0-038D-7831-0510-804A0502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E35E-81B1-631D-477B-E499ABE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1781-EFA9-FB09-772E-9BE68522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0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90DEC-EF5D-BCF1-201B-B873EDF1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57B4F-3060-1511-B370-CCAA91CB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5028-CA27-D46E-9B2F-3A944CBB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178B-908A-90F0-F8B8-3FA08442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2B42-F985-45AD-80DE-64FF8DA7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809F-6982-282E-EDF0-60939A4E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72FC-9054-D924-3A67-C48C89AF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89D7-21EB-FD5D-5947-C68B4D5C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B01F-DAC4-F392-2F22-99A75A03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5ADE-B584-9B66-66A0-9249EB5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23E6-F1AA-5571-CA69-CA5E8DB2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4945-120B-AAA0-795F-9BDE6868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00C6-D736-E9BD-6CCD-14A87BFA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4F2F-89A1-935D-9288-33B59FCA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5DB5-970F-264E-7116-156DBCD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C9-E1AF-A0B6-2F36-A79AFC08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F72B-A061-DDA0-72A1-F52440CF3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ED9C-A536-3AB4-F0A3-71F59DB4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EE2D1-AF8B-935C-8C60-FB874A4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492C-87F0-D9F2-00EB-32BBDE7F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307B-AADD-8726-5ABE-29038620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5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56A9-226A-EA3A-FCBE-B0947554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4F7-C85C-2DC5-C6E8-929EBF13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A0666-1150-A9C8-40D5-1306AD79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8E7C1-895B-8771-07FF-B79024017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D3315-08FD-75FC-8106-E21A4A30D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03226-1875-FE8D-52C5-B3B7406F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E013D-AD44-F0A2-7C94-2F36724F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FB80-D9D6-01BA-D0EA-0F3B4D77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75D-88AC-8CD7-E98F-704F6710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D7F0B-8E1B-938A-59B6-028E664A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234F3-3A54-7AE1-8382-41ED5A5C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EC6A2-4E62-AD9A-BD24-02955B3A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8B2E4-E658-977C-95B9-7AF7BC4E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4BEC7-4159-D8D2-EBDA-46E0B9C8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D2922-6F9B-B11C-835D-06F8313D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5B09-3D77-0DCF-B28C-63990591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8B32-E72E-F6DD-0631-505BEFC1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DCD6F-ECE3-2C86-6608-9FFE4099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6649E-8F5E-B861-D80F-ECDF8E14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8772-0BE2-5F36-12D1-AC77C10A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D21D-3D9D-3EA1-3B97-490B6BEA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5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9261-B35C-3CEF-0E8F-C0F26038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02C81-2053-5118-60EE-12202718C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45E7-8581-3D28-C5C0-E19D0F78F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4D40-716D-7456-5D6B-6B2A5A45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588B-1A10-606E-8813-8FB465FF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4915-D5F7-E3EA-760B-8F5DE49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3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6C4DF-532E-A85E-E183-55E0FB0C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1BF4-83E4-DE74-0114-5CB24A89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0535-FAE4-4B81-3941-AC1B56281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E438-5D9F-4CCB-838C-71C7CBCED7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C08-4674-8D8C-D55E-2D88D262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F218-C429-C6C1-D750-4477C04B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E66C-6AFF-488A-B6FD-B3E263D0B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DB483-89DE-F41D-53E8-10BB0554799F}"/>
              </a:ext>
            </a:extLst>
          </p:cNvPr>
          <p:cNvSpPr/>
          <p:nvPr/>
        </p:nvSpPr>
        <p:spPr>
          <a:xfrm>
            <a:off x="0" y="0"/>
            <a:ext cx="12260424" cy="147423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36DC-E84B-B59B-14AD-0D094894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67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Artists with 10 Albums or More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25A10B-796B-AD8F-EA98-43DFF25BD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023841"/>
              </p:ext>
            </p:extLst>
          </p:nvPr>
        </p:nvGraphicFramePr>
        <p:xfrm>
          <a:off x="809624" y="1871564"/>
          <a:ext cx="8124826" cy="4605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8A2101-CCA4-C232-DEFC-5E5FDF68E8F9}"/>
              </a:ext>
            </a:extLst>
          </p:cNvPr>
          <p:cNvSpPr txBox="1"/>
          <p:nvPr/>
        </p:nvSpPr>
        <p:spPr>
          <a:xfrm>
            <a:off x="8686801" y="1694736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Q1: Which artists have 10 or more number of albums?</a:t>
            </a:r>
          </a:p>
          <a:p>
            <a:endParaRPr lang="en-GB" dirty="0"/>
          </a:p>
          <a:p>
            <a:r>
              <a:rPr lang="en-GB" dirty="0"/>
              <a:t>The chart shows the names of artists who have done more than 10 albums, also shows the number of albums of the y-axis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8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DB483-89DE-F41D-53E8-10BB0554799F}"/>
              </a:ext>
            </a:extLst>
          </p:cNvPr>
          <p:cNvSpPr/>
          <p:nvPr/>
        </p:nvSpPr>
        <p:spPr>
          <a:xfrm>
            <a:off x="0" y="0"/>
            <a:ext cx="12260424" cy="147423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2101-CCA4-C232-DEFC-5E5FDF68E8F9}"/>
              </a:ext>
            </a:extLst>
          </p:cNvPr>
          <p:cNvSpPr txBox="1"/>
          <p:nvPr/>
        </p:nvSpPr>
        <p:spPr>
          <a:xfrm>
            <a:off x="8048626" y="1625798"/>
            <a:ext cx="3800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Q2 Who are the top 3 customers based on amount they spent and which country do they belong to?</a:t>
            </a:r>
          </a:p>
          <a:p>
            <a:endParaRPr lang="en-GB" dirty="0"/>
          </a:p>
          <a:p>
            <a:r>
              <a:rPr lang="en-GB" dirty="0"/>
              <a:t>The chart shows the names of 3 customers who have spent most money and their country. The amount is shown on the x-axis and the country names on the y-axis.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81559E-8B61-5674-AC16-26BA83DC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67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Top 3 Customers and their Countries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B05ECA-D746-F36C-E3B8-75273B2AC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486021"/>
              </p:ext>
            </p:extLst>
          </p:nvPr>
        </p:nvGraphicFramePr>
        <p:xfrm>
          <a:off x="342900" y="2057399"/>
          <a:ext cx="7296150" cy="442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9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DB483-89DE-F41D-53E8-10BB0554799F}"/>
              </a:ext>
            </a:extLst>
          </p:cNvPr>
          <p:cNvSpPr/>
          <p:nvPr/>
        </p:nvSpPr>
        <p:spPr>
          <a:xfrm>
            <a:off x="0" y="0"/>
            <a:ext cx="12260424" cy="147423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36DC-E84B-B59B-14AD-0D094894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67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Popularity of a Genre depending upon tracks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2101-CCA4-C232-DEFC-5E5FDF68E8F9}"/>
              </a:ext>
            </a:extLst>
          </p:cNvPr>
          <p:cNvSpPr txBox="1"/>
          <p:nvPr/>
        </p:nvSpPr>
        <p:spPr>
          <a:xfrm>
            <a:off x="8686801" y="1694736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Q3 What genres are most popular?</a:t>
            </a:r>
          </a:p>
          <a:p>
            <a:endParaRPr lang="en-GB" dirty="0"/>
          </a:p>
          <a:p>
            <a:r>
              <a:rPr lang="en-GB" dirty="0"/>
              <a:t>The chart shows the names of genres on the x axis and the number of tracks on the y axis. Going from most popular genre to the least popular. </a:t>
            </a:r>
          </a:p>
          <a:p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BBB363-B34A-65F4-D675-04C6FD872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82836"/>
              </p:ext>
            </p:extLst>
          </p:nvPr>
        </p:nvGraphicFramePr>
        <p:xfrm>
          <a:off x="742949" y="2057400"/>
          <a:ext cx="703897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10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DB483-89DE-F41D-53E8-10BB0554799F}"/>
              </a:ext>
            </a:extLst>
          </p:cNvPr>
          <p:cNvSpPr/>
          <p:nvPr/>
        </p:nvSpPr>
        <p:spPr>
          <a:xfrm>
            <a:off x="0" y="0"/>
            <a:ext cx="12260424" cy="147423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36DC-E84B-B59B-14AD-0D094894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67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Playlists with tracks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2101-CCA4-C232-DEFC-5E5FDF68E8F9}"/>
              </a:ext>
            </a:extLst>
          </p:cNvPr>
          <p:cNvSpPr txBox="1"/>
          <p:nvPr/>
        </p:nvSpPr>
        <p:spPr>
          <a:xfrm>
            <a:off x="8439150" y="1694736"/>
            <a:ext cx="3371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Q4 How many number of tracks are there in each playlist?</a:t>
            </a:r>
          </a:p>
          <a:p>
            <a:endParaRPr lang="en-GB" dirty="0"/>
          </a:p>
          <a:p>
            <a:r>
              <a:rPr lang="en-GB" dirty="0"/>
              <a:t>The chart shows how many number of songs are in each playlist using the counting tracks on each playlist. The y axis shows number of tracks and x axis the playlist id.</a:t>
            </a:r>
          </a:p>
          <a:p>
            <a:endParaRPr lang="en-GB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A86A1E-21CE-E7CF-716B-48B636C7A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2005365"/>
            <a:ext cx="7013508" cy="41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Artists with 10 Albums or More</vt:lpstr>
      <vt:lpstr>Top 3 Customers and their Countries</vt:lpstr>
      <vt:lpstr>Popularity of a Genre depending upon tracks</vt:lpstr>
      <vt:lpstr>Playlists with tracks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Kulsoom Emad</dc:creator>
  <cp:lastModifiedBy>Kulsoom Emad</cp:lastModifiedBy>
  <cp:revision>9</cp:revision>
  <dcterms:created xsi:type="dcterms:W3CDTF">2022-11-17T21:41:15Z</dcterms:created>
  <dcterms:modified xsi:type="dcterms:W3CDTF">2022-11-17T23:58:34Z</dcterms:modified>
</cp:coreProperties>
</file>