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6" r:id="rId3"/>
    <p:sldId id="267" r:id="rId4"/>
    <p:sldId id="270" r:id="rId5"/>
    <p:sldId id="268" r:id="rId6"/>
    <p:sldId id="269" r:id="rId7"/>
  </p:sldIdLst>
  <p:sldSz cx="9144000" cy="6858000" type="screen4x3"/>
  <p:notesSz cx="9144000" cy="6858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78"/>
    <a:srgbClr val="50AAE6"/>
    <a:srgbClr val="ECD300"/>
    <a:srgbClr val="000000"/>
    <a:srgbClr val="5A6EB4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1212" autoAdjust="0"/>
  </p:normalViewPr>
  <p:slideViewPr>
    <p:cSldViewPr>
      <p:cViewPr>
        <p:scale>
          <a:sx n="184" d="100"/>
          <a:sy n="184" d="100"/>
        </p:scale>
        <p:origin x="136" y="-2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2320" y="176"/>
      </p:cViewPr>
      <p:guideLst>
        <p:guide orient="horz" pos="2880"/>
        <p:guide pos="2160"/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881034" y="351235"/>
            <a:ext cx="3678767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DSN Research Group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21784" y="6399610"/>
            <a:ext cx="41380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Die </a:t>
            </a:r>
            <a:r>
              <a:rPr lang="en-US" altLang="de-DE" sz="800" dirty="0" err="1"/>
              <a:t>Forschungsuniversität</a:t>
            </a:r>
            <a:r>
              <a:rPr lang="en-US" altLang="de-DE" sz="800" dirty="0"/>
              <a:t> in der Helmholtz-</a:t>
            </a:r>
            <a:r>
              <a:rPr lang="en-US" altLang="de-DE" sz="800" dirty="0" err="1"/>
              <a:t>Gemeinschaft</a:t>
            </a:r>
            <a:endParaRPr lang="en-US" altLang="de-DE" sz="800" dirty="0"/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" y="141685"/>
            <a:ext cx="902970" cy="41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Prof. Dr. Hannes Hartenstein | </a:t>
            </a:r>
            <a:r>
              <a:rPr lang="en-US" dirty="0"/>
              <a:t>DSN Research Group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sz="800" b="0" i="0" kern="1200" noProof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KIT – Die Forschungsuniversität in der Helmholtz-Gemeinschaft</a:t>
            </a:r>
            <a:endParaRPr lang="de-DE" altLang="de-DE" sz="800" noProof="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0"/>
            <a:ext cx="53383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000" cap="all" noProof="0" dirty="0" err="1">
                <a:solidFill>
                  <a:schemeClr val="bg1"/>
                </a:solidFill>
              </a:rPr>
              <a:t>Cv:hci</a:t>
            </a:r>
            <a:r>
              <a:rPr lang="de-DE" altLang="de-DE" sz="1000" cap="all" noProof="0" dirty="0">
                <a:solidFill>
                  <a:schemeClr val="bg1"/>
                </a:solidFill>
              </a:rPr>
              <a:t> Lab</a:t>
            </a:r>
          </a:p>
          <a:p>
            <a:pPr eaLnBrk="1" hangingPunct="1"/>
            <a:r>
              <a:rPr lang="de-DE" altLang="de-DE" sz="1000" cap="all" noProof="0" dirty="0">
                <a:solidFill>
                  <a:schemeClr val="bg1"/>
                </a:solidFill>
              </a:rPr>
              <a:t>INSTITUT FÜR</a:t>
            </a:r>
            <a:r>
              <a:rPr lang="de-DE" altLang="de-DE" sz="1000" cap="all" baseline="0" noProof="0" dirty="0">
                <a:solidFill>
                  <a:schemeClr val="bg1"/>
                </a:solidFill>
              </a:rPr>
              <a:t> </a:t>
            </a:r>
            <a:r>
              <a:rPr lang="de-DE" altLang="de-DE" sz="1000" cap="all" baseline="0" noProof="0" dirty="0" err="1">
                <a:solidFill>
                  <a:schemeClr val="bg1"/>
                </a:solidFill>
              </a:rPr>
              <a:t>Anthropomatik</a:t>
            </a:r>
            <a:r>
              <a:rPr lang="de-DE" altLang="de-DE" sz="1000" cap="all" baseline="0" noProof="0" dirty="0">
                <a:solidFill>
                  <a:schemeClr val="bg1"/>
                </a:solidFill>
              </a:rPr>
              <a:t> und </a:t>
            </a:r>
            <a:r>
              <a:rPr lang="de-DE" altLang="de-DE" sz="1000" cap="all" baseline="0" noProof="0" dirty="0" err="1">
                <a:solidFill>
                  <a:schemeClr val="bg1"/>
                </a:solidFill>
              </a:rPr>
              <a:t>robotik</a:t>
            </a:r>
            <a:r>
              <a:rPr lang="de-DE" altLang="de-DE" sz="1000" cap="all" baseline="0" noProof="0" dirty="0">
                <a:solidFill>
                  <a:schemeClr val="bg1"/>
                </a:solidFill>
              </a:rPr>
              <a:t> (IAR)</a:t>
            </a:r>
            <a:r>
              <a:rPr lang="de-DE" altLang="de-DE" sz="1000" cap="all" noProof="0" dirty="0">
                <a:solidFill>
                  <a:schemeClr val="bg1"/>
                </a:solidFill>
              </a:rPr>
              <a:t>, FAKULTÄT FÜR INFORMATIK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noProof="0" dirty="0" err="1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600" b="1" noProof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  <p:pic>
        <p:nvPicPr>
          <p:cNvPr id="11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CF7257E-4606-E740-9104-BB5E7E6194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33375"/>
            <a:ext cx="2515753" cy="708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5A9B-EFEA-49D5-B1E3-8A74103C9BBC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11E4-9668-418B-AFA2-A301D6EA6363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Kay </a:t>
            </a:r>
            <a:r>
              <a:rPr lang="de-DE" altLang="de-DE" dirty="0" err="1"/>
              <a:t>Schmitteckert</a:t>
            </a:r>
            <a:r>
              <a:rPr lang="de-DE" altLang="de-DE" dirty="0"/>
              <a:t> – IAD-Masteranden-Workshop</a:t>
            </a:r>
            <a:endParaRPr lang="de-DE" altLang="de-DE" noProof="0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5C66-4F04-4852-AC9C-67C3E6720CC5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F59F-DA9A-49B5-B58C-27F4112D2D9B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EAD2-596D-4B01-8B6D-498B80C03F76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5CA12-2ED8-4EFC-8717-4B4AB8BFE509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9FA8-4311-4EDD-8A22-BBBD013965C4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F7B-68D4-433C-AAE6-80FB12C38EC4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0CA7-AC87-4EA2-9E5E-5ECD7E546197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9FBB-95E9-4B08-9DF2-3B2FEF7234A8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Click </a:t>
            </a:r>
            <a:r>
              <a:rPr lang="de-DE" altLang="de-DE" noProof="0" dirty="0" err="1"/>
              <a:t>to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add</a:t>
            </a:r>
            <a:r>
              <a:rPr lang="de-DE" altLang="de-DE" noProof="0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Click </a:t>
            </a:r>
            <a:r>
              <a:rPr lang="de-DE" altLang="de-DE" noProof="0" dirty="0" err="1"/>
              <a:t>to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add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text</a:t>
            </a:r>
            <a:endParaRPr lang="de-DE" altLang="de-DE" noProof="0" dirty="0"/>
          </a:p>
          <a:p>
            <a:pPr lvl="1"/>
            <a:r>
              <a:rPr lang="de-DE" altLang="de-DE" noProof="0" dirty="0"/>
              <a:t>Second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2"/>
            <a:r>
              <a:rPr lang="de-DE" altLang="de-DE" noProof="0" dirty="0"/>
              <a:t>Third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3"/>
            <a:r>
              <a:rPr lang="de-DE" altLang="de-DE" noProof="0" dirty="0" err="1"/>
              <a:t>Fourth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4"/>
            <a:r>
              <a:rPr lang="de-DE" altLang="de-DE" noProof="0" dirty="0" err="1"/>
              <a:t>Fifth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de-DE" altLang="de-DE" sz="900" noProof="0" dirty="0"/>
              <a:t>Lehrstuhl für Interaktive Echtzeitsysteme</a:t>
            </a:r>
          </a:p>
          <a:p>
            <a:pPr algn="r" eaLnBrk="1" hangingPunct="1">
              <a:spcBef>
                <a:spcPts val="0"/>
              </a:spcBef>
            </a:pPr>
            <a:r>
              <a:rPr lang="de-DE" altLang="de-DE" sz="900" noProof="0" dirty="0"/>
              <a:t>Institut für </a:t>
            </a:r>
            <a:r>
              <a:rPr lang="de-DE" altLang="de-DE" sz="900" noProof="0" dirty="0" err="1"/>
              <a:t>Anthropomatik</a:t>
            </a:r>
            <a:r>
              <a:rPr lang="de-DE" altLang="de-DE" sz="900" noProof="0" dirty="0"/>
              <a:t> und Robotik</a:t>
            </a:r>
            <a:r>
              <a:rPr lang="de-DE" altLang="de-DE" sz="900" cap="all" baseline="0" noProof="0" dirty="0">
                <a:solidFill>
                  <a:schemeClr val="bg1"/>
                </a:solidFill>
              </a:rPr>
              <a:t> </a:t>
            </a:r>
            <a:endParaRPr lang="de-DE" altLang="de-DE" sz="900" noProof="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 noProof="0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noProof="0" dirty="0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pic>
        <p:nvPicPr>
          <p:cNvPr id="1037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1828" y="341313"/>
            <a:ext cx="1075856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B742-7080-4509-BC98-4990C9E6DEEC}" type="datetime1">
              <a:rPr lang="de-DE" noProof="0" smtClean="0"/>
              <a:t>09.01.19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Computer Vision for Human-Computer Interaction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e-DE" sz="1600" dirty="0"/>
              <a:t>Presentation of Submissions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de-DE" sz="1600" b="1" dirty="0">
              <a:solidFill>
                <a:srgbClr val="000000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de-DE" sz="1600" b="1" dirty="0">
                <a:solidFill>
                  <a:srgbClr val="000000"/>
                </a:solidFill>
              </a:rPr>
              <a:t>Amine </a:t>
            </a:r>
            <a:r>
              <a:rPr lang="en-US" altLang="de-DE" sz="1600" b="1" dirty="0" err="1">
                <a:solidFill>
                  <a:srgbClr val="000000"/>
                </a:solidFill>
              </a:rPr>
              <a:t>Kechaou</a:t>
            </a:r>
            <a:r>
              <a:rPr lang="en-US" altLang="de-DE" sz="1600" b="1" dirty="0">
                <a:solidFill>
                  <a:srgbClr val="000000"/>
                </a:solidFill>
              </a:rPr>
              <a:t> – Jean-Marc </a:t>
            </a:r>
            <a:r>
              <a:rPr lang="en-US" altLang="de-DE" sz="1600" b="1" dirty="0" err="1">
                <a:solidFill>
                  <a:srgbClr val="000000"/>
                </a:solidFill>
              </a:rPr>
              <a:t>Hendrikse</a:t>
            </a:r>
            <a:r>
              <a:rPr lang="en-US" altLang="de-DE" sz="1600" b="1" dirty="0">
                <a:solidFill>
                  <a:srgbClr val="000000"/>
                </a:solidFill>
              </a:rPr>
              <a:t> – Kay </a:t>
            </a:r>
            <a:r>
              <a:rPr lang="en-US" altLang="de-DE" sz="1600" b="1" dirty="0" err="1">
                <a:solidFill>
                  <a:srgbClr val="000000"/>
                </a:solidFill>
              </a:rPr>
              <a:t>Schmitteckert</a:t>
            </a:r>
            <a:endParaRPr lang="en-US" alt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Information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ID: </a:t>
            </a:r>
            <a:r>
              <a:rPr lang="de-DE" b="1" i="1" dirty="0" err="1"/>
              <a:t>hc</a:t>
            </a:r>
            <a:endParaRPr lang="de-DE" dirty="0"/>
          </a:p>
          <a:p>
            <a:pPr lvl="1"/>
            <a:r>
              <a:rPr lang="de-DE" dirty="0"/>
              <a:t>Amine </a:t>
            </a:r>
            <a:r>
              <a:rPr lang="de-DE" dirty="0" err="1"/>
              <a:t>Kechaou</a:t>
            </a:r>
            <a:endParaRPr lang="de-DE" dirty="0"/>
          </a:p>
          <a:p>
            <a:pPr lvl="1"/>
            <a:r>
              <a:rPr lang="de-DE" dirty="0"/>
              <a:t>Jean-Marc </a:t>
            </a:r>
            <a:r>
              <a:rPr lang="de-DE" dirty="0" err="1"/>
              <a:t>Hendrikse</a:t>
            </a:r>
            <a:endParaRPr lang="de-DE" dirty="0"/>
          </a:p>
          <a:p>
            <a:pPr lvl="1"/>
            <a:r>
              <a:rPr lang="de-DE" dirty="0"/>
              <a:t>Kay </a:t>
            </a:r>
            <a:r>
              <a:rPr lang="de-DE" dirty="0" err="1"/>
              <a:t>Schmitteckert</a:t>
            </a:r>
            <a:endParaRPr lang="de-DE" dirty="0"/>
          </a:p>
          <a:p>
            <a:pPr marL="476250" lvl="1" indent="0">
              <a:buNone/>
            </a:pPr>
            <a:endParaRPr lang="de-DE" dirty="0">
              <a:sym typeface="Wingdings" pitchFamily="2" charset="2"/>
            </a:endParaRPr>
          </a:p>
          <a:p>
            <a:r>
              <a:rPr lang="de-DE" dirty="0" err="1"/>
              <a:t>Assignments</a:t>
            </a:r>
            <a:endParaRPr lang="de-DE" dirty="0"/>
          </a:p>
          <a:p>
            <a:pPr marL="476250" lvl="1" indent="0">
              <a:buNone/>
            </a:pPr>
            <a:r>
              <a:rPr lang="de-DE" dirty="0"/>
              <a:t>1. </a:t>
            </a:r>
            <a:r>
              <a:rPr lang="de-DE" i="1" dirty="0"/>
              <a:t>Color-</a:t>
            </a:r>
            <a:r>
              <a:rPr lang="de-DE" i="1" dirty="0" err="1"/>
              <a:t>based</a:t>
            </a:r>
            <a:r>
              <a:rPr lang="de-DE" i="1" dirty="0"/>
              <a:t> </a:t>
            </a:r>
            <a:r>
              <a:rPr lang="de-DE" i="1" dirty="0" err="1"/>
              <a:t>skin</a:t>
            </a:r>
            <a:r>
              <a:rPr lang="de-DE" i="1" dirty="0"/>
              <a:t> </a:t>
            </a:r>
            <a:r>
              <a:rPr lang="de-DE" i="1" dirty="0" err="1"/>
              <a:t>classifier</a:t>
            </a:r>
            <a:r>
              <a:rPr lang="de-DE" i="1" dirty="0"/>
              <a:t>: </a:t>
            </a:r>
            <a:r>
              <a:rPr lang="de-DE" dirty="0"/>
              <a:t>	</a:t>
            </a:r>
            <a:r>
              <a:rPr lang="de-DE" b="1" dirty="0">
                <a:highlight>
                  <a:srgbClr val="00FF00"/>
                </a:highlight>
              </a:rPr>
              <a:t> 2nd Place  0.945912</a:t>
            </a:r>
          </a:p>
          <a:p>
            <a:pPr marL="476250" lvl="1" indent="0">
              <a:buNone/>
            </a:pPr>
            <a:r>
              <a:rPr lang="de-DE" dirty="0"/>
              <a:t>2. </a:t>
            </a:r>
            <a:r>
              <a:rPr lang="de-DE" i="1" dirty="0"/>
              <a:t>Person </a:t>
            </a:r>
            <a:r>
              <a:rPr lang="de-DE" i="1" dirty="0" err="1"/>
              <a:t>detector</a:t>
            </a:r>
            <a:r>
              <a:rPr lang="de-DE" i="1" dirty="0"/>
              <a:t>:</a:t>
            </a:r>
            <a:r>
              <a:rPr lang="de-DE" dirty="0"/>
              <a:t>	 	</a:t>
            </a:r>
            <a:r>
              <a:rPr lang="de-DE" b="1" dirty="0">
                <a:highlight>
                  <a:srgbClr val="00FF00"/>
                </a:highlight>
              </a:rPr>
              <a:t> 2nd Place  0.989565</a:t>
            </a:r>
          </a:p>
          <a:p>
            <a:pPr marL="476250" lvl="1" indent="0">
              <a:buNone/>
            </a:pPr>
            <a:r>
              <a:rPr lang="de-DE" dirty="0"/>
              <a:t>3. </a:t>
            </a:r>
            <a:r>
              <a:rPr lang="de-DE" i="1" dirty="0"/>
              <a:t>FACE </a:t>
            </a:r>
            <a:r>
              <a:rPr lang="de-DE" i="1" dirty="0" err="1"/>
              <a:t>Similitude</a:t>
            </a:r>
            <a:r>
              <a:rPr lang="de-DE" i="1" dirty="0"/>
              <a:t> </a:t>
            </a:r>
            <a:r>
              <a:rPr lang="de-DE" i="1" dirty="0" err="1"/>
              <a:t>Measure</a:t>
            </a:r>
            <a:r>
              <a:rPr lang="de-DE" i="1" dirty="0"/>
              <a:t>:</a:t>
            </a:r>
            <a:r>
              <a:rPr lang="de-DE" dirty="0"/>
              <a:t>	</a:t>
            </a:r>
            <a:r>
              <a:rPr lang="de-DE" b="1" dirty="0">
                <a:highlight>
                  <a:srgbClr val="00FF00"/>
                </a:highlight>
              </a:rPr>
              <a:t> 8th Place   0.938291</a:t>
            </a:r>
          </a:p>
          <a:p>
            <a:pPr marL="476250" lvl="1" indent="0">
              <a:buNone/>
            </a:pPr>
            <a:endParaRPr lang="de-DE" b="1" dirty="0"/>
          </a:p>
          <a:p>
            <a:r>
              <a:rPr lang="de-DE" b="1" dirty="0"/>
              <a:t>General Ranking:	2</a:t>
            </a:r>
          </a:p>
          <a:p>
            <a:pPr marL="476250" lvl="1" indent="0">
              <a:buNone/>
            </a:pPr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Kay </a:t>
            </a:r>
            <a:r>
              <a:rPr lang="de-DE" altLang="de-DE" dirty="0" err="1"/>
              <a:t>Schmitteckert</a:t>
            </a:r>
            <a:r>
              <a:rPr lang="de-DE" altLang="de-DE" dirty="0"/>
              <a:t> – IAD-Masteranden-Workshop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793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C171EF2F-C5DC-B14B-B613-3D8B9A61CD17}"/>
              </a:ext>
            </a:extLst>
          </p:cNvPr>
          <p:cNvSpPr/>
          <p:nvPr/>
        </p:nvSpPr>
        <p:spPr>
          <a:xfrm>
            <a:off x="7211101" y="3361035"/>
            <a:ext cx="1774874" cy="249984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69148A9-988B-D245-A635-BC2C6782E29A}"/>
              </a:ext>
            </a:extLst>
          </p:cNvPr>
          <p:cNvSpPr txBox="1">
            <a:spLocks/>
          </p:cNvSpPr>
          <p:nvPr/>
        </p:nvSpPr>
        <p:spPr bwMode="auto">
          <a:xfrm>
            <a:off x="4067944" y="1205383"/>
            <a:ext cx="4755950" cy="179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Hyperstuff</a:t>
            </a:r>
            <a:endParaRPr lang="de-DE" kern="0" dirty="0"/>
          </a:p>
          <a:p>
            <a:pPr lvl="1"/>
            <a:r>
              <a:rPr lang="de-DE" kern="0" dirty="0"/>
              <a:t>Binary Cross </a:t>
            </a:r>
            <a:r>
              <a:rPr lang="de-DE" kern="0" dirty="0" err="1"/>
              <a:t>Entropy</a:t>
            </a:r>
            <a:endParaRPr lang="de-DE" kern="0" dirty="0"/>
          </a:p>
          <a:p>
            <a:pPr lvl="1"/>
            <a:r>
              <a:rPr lang="de-DE" kern="0" dirty="0"/>
              <a:t>Adam </a:t>
            </a:r>
            <a:r>
              <a:rPr lang="de-DE" kern="0" dirty="0" err="1"/>
              <a:t>with</a:t>
            </a:r>
            <a:r>
              <a:rPr lang="de-DE" kern="0" dirty="0"/>
              <a:t> </a:t>
            </a:r>
            <a:r>
              <a:rPr lang="de-DE" kern="0" dirty="0" err="1"/>
              <a:t>batch</a:t>
            </a:r>
            <a:r>
              <a:rPr lang="de-DE" kern="0" dirty="0"/>
              <a:t> </a:t>
            </a:r>
            <a:r>
              <a:rPr lang="de-DE" kern="0" dirty="0" err="1"/>
              <a:t>size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7</a:t>
            </a:r>
          </a:p>
          <a:p>
            <a:pPr lvl="1"/>
            <a:r>
              <a:rPr lang="de-DE" kern="0" dirty="0"/>
              <a:t>Data Augmentation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78B98A-240F-BA4C-B81B-CDB205D8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1 			   </a:t>
            </a:r>
            <a:r>
              <a:rPr lang="de-DE" sz="1600" dirty="0">
                <a:highlight>
                  <a:srgbClr val="00FF00"/>
                </a:highlight>
              </a:rPr>
              <a:t> 2nd Place  0.945912</a:t>
            </a:r>
            <a:br>
              <a:rPr lang="de-DE" dirty="0"/>
            </a:br>
            <a:r>
              <a:rPr lang="de-DE" i="1" dirty="0"/>
              <a:t>Color-</a:t>
            </a:r>
            <a:r>
              <a:rPr lang="de-DE" i="1" dirty="0" err="1"/>
              <a:t>based</a:t>
            </a:r>
            <a:r>
              <a:rPr lang="de-DE" i="1" dirty="0"/>
              <a:t> </a:t>
            </a:r>
            <a:r>
              <a:rPr lang="de-DE" i="1" dirty="0" err="1"/>
              <a:t>skin</a:t>
            </a:r>
            <a:r>
              <a:rPr lang="de-DE" i="1" dirty="0"/>
              <a:t> </a:t>
            </a:r>
            <a:r>
              <a:rPr lang="de-DE" i="1" dirty="0" err="1"/>
              <a:t>classifier</a:t>
            </a:r>
            <a:r>
              <a:rPr lang="de-DE" i="1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72E1F-21A7-3443-9938-80C603D4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2"/>
            <a:ext cx="3531815" cy="2446461"/>
          </a:xfrm>
        </p:spPr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</a:t>
            </a:r>
          </a:p>
          <a:p>
            <a:pPr lvl="1"/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ResNet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34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/ FC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Additional </a:t>
            </a:r>
            <a:r>
              <a:rPr lang="de-DE" dirty="0" err="1">
                <a:solidFill>
                  <a:srgbClr val="0070C0"/>
                </a:solidFill>
              </a:rPr>
              <a:t>Conv</a:t>
            </a:r>
            <a:r>
              <a:rPr lang="de-DE" dirty="0">
                <a:solidFill>
                  <a:srgbClr val="0070C0"/>
                </a:solidFill>
              </a:rPr>
              <a:t>-Block</a:t>
            </a:r>
          </a:p>
          <a:p>
            <a:pPr lvl="1"/>
            <a:r>
              <a:rPr lang="de-DE" dirty="0" err="1">
                <a:solidFill>
                  <a:srgbClr val="C00000"/>
                </a:solidFill>
              </a:rPr>
              <a:t>Deconvolutional</a:t>
            </a:r>
            <a:r>
              <a:rPr lang="de-DE" dirty="0">
                <a:solidFill>
                  <a:srgbClr val="C00000"/>
                </a:solidFill>
              </a:rPr>
              <a:t>-Blocks</a:t>
            </a:r>
          </a:p>
          <a:p>
            <a:pPr lvl="1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Conv+Sigmoid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Output</a:t>
            </a:r>
          </a:p>
          <a:p>
            <a:pPr lvl="1"/>
            <a:r>
              <a:rPr lang="de-DE" dirty="0"/>
              <a:t>Skip Connections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A9B21-E0B9-EA47-B8EA-F0D9BF2EA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</p:spPr>
        <p:txBody>
          <a:bodyPr/>
          <a:lstStyle/>
          <a:p>
            <a:r>
              <a:rPr lang="de-DE" altLang="de-DE"/>
              <a:t>Kay Schmitteckert – IAD-Masteranden-Workshop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3A1D3-E662-2745-9826-06E9BAF60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7A5B5C66-4F04-4852-AC9C-67C3E6720CC5}" type="datetime1">
              <a:rPr lang="de-DE" noProof="0" smtClean="0"/>
              <a:t>09.01.19</a:t>
            </a:fld>
            <a:endParaRPr lang="de-DE" noProof="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E269E6-B885-EC48-8382-FA94AD5D2C15}"/>
              </a:ext>
            </a:extLst>
          </p:cNvPr>
          <p:cNvSpPr/>
          <p:nvPr/>
        </p:nvSpPr>
        <p:spPr>
          <a:xfrm>
            <a:off x="3635896" y="5949280"/>
            <a:ext cx="7046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≈</a:t>
            </a:r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2h </a:t>
            </a:r>
            <a:r>
              <a:rPr lang="de-DE" sz="14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(4004 </a:t>
            </a:r>
            <a:r>
              <a:rPr lang="de-DE" sz="14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iterations</a:t>
            </a:r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≈</a:t>
            </a:r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99% f1-score on </a:t>
            </a:r>
            <a:r>
              <a:rPr lang="de-DE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validation</a:t>
            </a:r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 </a:t>
            </a:r>
            <a:r>
              <a:rPr lang="de-DE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set</a:t>
            </a:r>
            <a:endParaRPr lang="de-DE" sz="1400" kern="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9BDD84-79E2-F84C-A766-D845CB70AC57}"/>
              </a:ext>
            </a:extLst>
          </p:cNvPr>
          <p:cNvGrpSpPr/>
          <p:nvPr/>
        </p:nvGrpSpPr>
        <p:grpSpPr>
          <a:xfrm>
            <a:off x="179512" y="3361035"/>
            <a:ext cx="7031589" cy="2499840"/>
            <a:chOff x="107504" y="3361035"/>
            <a:chExt cx="7089085" cy="252028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CFE7164-18B2-7B47-B36A-92442A2F6828}"/>
                </a:ext>
              </a:extLst>
            </p:cNvPr>
            <p:cNvSpPr/>
            <p:nvPr/>
          </p:nvSpPr>
          <p:spPr>
            <a:xfrm>
              <a:off x="107504" y="3361035"/>
              <a:ext cx="3528392" cy="2520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48BC4AD-0F76-BB45-99AF-DC0C1F6F91EC}"/>
                </a:ext>
              </a:extLst>
            </p:cNvPr>
            <p:cNvSpPr/>
            <p:nvPr/>
          </p:nvSpPr>
          <p:spPr>
            <a:xfrm>
              <a:off x="3635896" y="3361035"/>
              <a:ext cx="792088" cy="252028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549C5BA-816E-CD4A-9B3A-B8CB250E180E}"/>
                </a:ext>
              </a:extLst>
            </p:cNvPr>
            <p:cNvSpPr/>
            <p:nvPr/>
          </p:nvSpPr>
          <p:spPr>
            <a:xfrm>
              <a:off x="4427983" y="3361035"/>
              <a:ext cx="2768606" cy="2520280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443073C5-5018-9F45-9DD4-01C612E4B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1" y="3374904"/>
            <a:ext cx="8835324" cy="2358352"/>
          </a:xfrm>
          <a:prstGeom prst="rect">
            <a:avLst/>
          </a:prstGeom>
        </p:spPr>
      </p:pic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3EC45A7-E76B-AB46-B4FE-6D28E8E44F32}"/>
              </a:ext>
            </a:extLst>
          </p:cNvPr>
          <p:cNvCxnSpPr>
            <a:cxnSpLocks/>
          </p:cNvCxnSpPr>
          <p:nvPr/>
        </p:nvCxnSpPr>
        <p:spPr>
          <a:xfrm>
            <a:off x="2771800" y="4941168"/>
            <a:ext cx="0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8668510D-B255-2C48-A77D-762221515178}"/>
              </a:ext>
            </a:extLst>
          </p:cNvPr>
          <p:cNvCxnSpPr>
            <a:cxnSpLocks/>
          </p:cNvCxnSpPr>
          <p:nvPr/>
        </p:nvCxnSpPr>
        <p:spPr>
          <a:xfrm>
            <a:off x="2771800" y="5229200"/>
            <a:ext cx="2520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CD23A73-1EC9-D445-A0D7-6628FD96B21C}"/>
              </a:ext>
            </a:extLst>
          </p:cNvPr>
          <p:cNvCxnSpPr>
            <a:cxnSpLocks/>
          </p:cNvCxnSpPr>
          <p:nvPr/>
        </p:nvCxnSpPr>
        <p:spPr>
          <a:xfrm flipV="1">
            <a:off x="5292080" y="4869160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95E9EBE2-EDFD-4948-AFD9-109374EBA0DA}"/>
              </a:ext>
            </a:extLst>
          </p:cNvPr>
          <p:cNvCxnSpPr>
            <a:cxnSpLocks/>
          </p:cNvCxnSpPr>
          <p:nvPr/>
        </p:nvCxnSpPr>
        <p:spPr>
          <a:xfrm>
            <a:off x="1965399" y="5085184"/>
            <a:ext cx="0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3520A6E9-7710-EE46-8606-EC12942E1F5A}"/>
              </a:ext>
            </a:extLst>
          </p:cNvPr>
          <p:cNvCxnSpPr>
            <a:cxnSpLocks/>
          </p:cNvCxnSpPr>
          <p:nvPr/>
        </p:nvCxnSpPr>
        <p:spPr>
          <a:xfrm>
            <a:off x="1965399" y="5373216"/>
            <a:ext cx="41907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7CAD47C-7D28-AF44-B223-81FAB35F6CA4}"/>
              </a:ext>
            </a:extLst>
          </p:cNvPr>
          <p:cNvCxnSpPr>
            <a:cxnSpLocks/>
          </p:cNvCxnSpPr>
          <p:nvPr/>
        </p:nvCxnSpPr>
        <p:spPr>
          <a:xfrm flipV="1">
            <a:off x="6156176" y="5013176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953B0873-127B-DB41-B37B-B9F8A11BEEE8}"/>
              </a:ext>
            </a:extLst>
          </p:cNvPr>
          <p:cNvCxnSpPr>
            <a:cxnSpLocks/>
          </p:cNvCxnSpPr>
          <p:nvPr/>
        </p:nvCxnSpPr>
        <p:spPr>
          <a:xfrm>
            <a:off x="1403648" y="5157192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DD35B1F-665C-FA46-9ECB-E4C5212C9DE4}"/>
              </a:ext>
            </a:extLst>
          </p:cNvPr>
          <p:cNvCxnSpPr>
            <a:cxnSpLocks/>
          </p:cNvCxnSpPr>
          <p:nvPr/>
        </p:nvCxnSpPr>
        <p:spPr>
          <a:xfrm flipV="1">
            <a:off x="1403648" y="5499319"/>
            <a:ext cx="5328590" cy="179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39E1A50-A744-1546-A885-650FF58A4B00}"/>
              </a:ext>
            </a:extLst>
          </p:cNvPr>
          <p:cNvCxnSpPr>
            <a:cxnSpLocks/>
          </p:cNvCxnSpPr>
          <p:nvPr/>
        </p:nvCxnSpPr>
        <p:spPr>
          <a:xfrm flipV="1">
            <a:off x="6732240" y="5099829"/>
            <a:ext cx="0" cy="3994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8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B98A-240F-BA4C-B81B-CDB205D8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1 			   </a:t>
            </a:r>
            <a:r>
              <a:rPr lang="de-DE" sz="1600" dirty="0">
                <a:highlight>
                  <a:srgbClr val="00FF00"/>
                </a:highlight>
              </a:rPr>
              <a:t> 2nd Place  0.945912</a:t>
            </a:r>
            <a:br>
              <a:rPr lang="de-DE" dirty="0"/>
            </a:br>
            <a:r>
              <a:rPr lang="de-DE" i="1" dirty="0"/>
              <a:t>Color-</a:t>
            </a:r>
            <a:r>
              <a:rPr lang="de-DE" i="1" dirty="0" err="1"/>
              <a:t>based</a:t>
            </a:r>
            <a:r>
              <a:rPr lang="de-DE" i="1" dirty="0"/>
              <a:t> </a:t>
            </a:r>
            <a:r>
              <a:rPr lang="de-DE" i="1" dirty="0" err="1"/>
              <a:t>skin</a:t>
            </a:r>
            <a:r>
              <a:rPr lang="de-DE" i="1" dirty="0"/>
              <a:t> </a:t>
            </a:r>
            <a:r>
              <a:rPr lang="de-DE" i="1" dirty="0" err="1"/>
              <a:t>classifier</a:t>
            </a:r>
            <a:r>
              <a:rPr lang="de-DE" i="1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72E1F-21A7-3443-9938-80C603D4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Params</a:t>
            </a:r>
            <a:endParaRPr lang="de-DE" dirty="0"/>
          </a:p>
          <a:p>
            <a:pPr lvl="1"/>
            <a:r>
              <a:rPr lang="de-DE" b="1" dirty="0" err="1"/>
              <a:t>Softmax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Cross </a:t>
            </a:r>
            <a:r>
              <a:rPr lang="de-DE" b="1" dirty="0" err="1"/>
              <a:t>Entropy</a:t>
            </a:r>
            <a:r>
              <a:rPr lang="de-DE" dirty="0"/>
              <a:t>: </a:t>
            </a:r>
            <a:r>
              <a:rPr lang="de-DE" dirty="0" err="1"/>
              <a:t>Converged</a:t>
            </a:r>
            <a:r>
              <a:rPr lang="de-DE" dirty="0"/>
              <a:t> at ≈70% f1-score</a:t>
            </a:r>
          </a:p>
          <a:p>
            <a:pPr marL="933450" lvl="2" indent="0">
              <a:buNone/>
            </a:pP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Architectures</a:t>
            </a:r>
            <a:endParaRPr lang="de-DE" dirty="0"/>
          </a:p>
          <a:p>
            <a:pPr lvl="1"/>
            <a:r>
              <a:rPr lang="de-DE" b="1" dirty="0" err="1"/>
              <a:t>Without</a:t>
            </a:r>
            <a:r>
              <a:rPr lang="de-DE" b="1" dirty="0"/>
              <a:t> </a:t>
            </a:r>
            <a:r>
              <a:rPr lang="de-DE" b="1" dirty="0">
                <a:solidFill>
                  <a:srgbClr val="0070C0"/>
                </a:solidFill>
              </a:rPr>
              <a:t>Additional </a:t>
            </a:r>
            <a:r>
              <a:rPr lang="de-DE" b="1" dirty="0" err="1">
                <a:solidFill>
                  <a:srgbClr val="0070C0"/>
                </a:solidFill>
              </a:rPr>
              <a:t>Conv</a:t>
            </a:r>
            <a:r>
              <a:rPr lang="de-DE" b="1" dirty="0">
                <a:solidFill>
                  <a:srgbClr val="0070C0"/>
                </a:solidFill>
              </a:rPr>
              <a:t>-Block</a:t>
            </a:r>
            <a:r>
              <a:rPr lang="de-DE" dirty="0"/>
              <a:t>: ≈93.5 f1-score</a:t>
            </a:r>
            <a:endParaRPr lang="de-DE" dirty="0">
              <a:solidFill>
                <a:srgbClr val="0070C0"/>
              </a:solidFill>
            </a:endParaRPr>
          </a:p>
          <a:p>
            <a:pPr lvl="1"/>
            <a:r>
              <a:rPr lang="de-DE" b="1" dirty="0"/>
              <a:t>FCN-8</a:t>
            </a:r>
            <a:r>
              <a:rPr lang="de-DE" dirty="0"/>
              <a:t>: VGG16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Google </a:t>
            </a:r>
            <a:r>
              <a:rPr lang="de-DE" dirty="0" err="1"/>
              <a:t>Colab's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GPU RAM (≈12GB)</a:t>
            </a:r>
          </a:p>
          <a:p>
            <a:pPr lvl="1"/>
            <a:r>
              <a:rPr lang="de-DE" b="1" dirty="0" err="1"/>
              <a:t>Unet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problem</a:t>
            </a:r>
            <a:r>
              <a:rPr lang="de-DE" dirty="0">
                <a:sym typeface="Wingdings" pitchFamily="2" charset="2"/>
              </a:rPr>
              <a:t> was </a:t>
            </a:r>
            <a:r>
              <a:rPr lang="de-DE" dirty="0" err="1">
                <a:sym typeface="Wingdings" pitchFamily="2" charset="2"/>
              </a:rPr>
              <a:t>scaling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RGB </a:t>
            </a:r>
            <a:r>
              <a:rPr lang="de-DE" dirty="0" err="1">
                <a:sym typeface="Wingdings" pitchFamily="2" charset="2"/>
              </a:rPr>
              <a:t>channels</a:t>
            </a:r>
            <a:endParaRPr lang="de-DE" dirty="0"/>
          </a:p>
          <a:p>
            <a:pPr lvl="1"/>
            <a:r>
              <a:rPr lang="de-DE" b="1" dirty="0" err="1"/>
              <a:t>ResNet</a:t>
            </a:r>
            <a:r>
              <a:rPr lang="de-DE" b="1" dirty="0"/>
              <a:t> 50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Deconvolutions</a:t>
            </a:r>
            <a:r>
              <a:rPr lang="de-DE" dirty="0"/>
              <a:t>: </a:t>
            </a:r>
            <a:r>
              <a:rPr lang="de-DE" dirty="0" err="1"/>
              <a:t>Converged</a:t>
            </a:r>
            <a:r>
              <a:rPr lang="de-DE" dirty="0"/>
              <a:t> at ≈75% f1-score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A9B21-E0B9-EA47-B8EA-F0D9BF2EA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Kay Schmitteckert – IAD-Masteranden-Workshop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3A1D3-E662-2745-9826-06E9BAF60F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6767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B98A-240F-BA4C-B81B-CDB205D8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2 			   </a:t>
            </a:r>
            <a:r>
              <a:rPr lang="de-DE" sz="1600" dirty="0">
                <a:highlight>
                  <a:srgbClr val="00FF00"/>
                </a:highlight>
              </a:rPr>
              <a:t> 3rd Place   0.989565</a:t>
            </a:r>
            <a:br>
              <a:rPr lang="de-DE" dirty="0"/>
            </a:br>
            <a:r>
              <a:rPr lang="de-DE" i="1" dirty="0"/>
              <a:t>Person </a:t>
            </a:r>
            <a:r>
              <a:rPr lang="de-DE" i="1" dirty="0" err="1"/>
              <a:t>detector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72E1F-21A7-3443-9938-80C603D4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A9B21-E0B9-EA47-B8EA-F0D9BF2EA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Kay Schmitteckert – IAD-Masteranden-Workshop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3A1D3-E662-2745-9826-06E9BAF60F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989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B98A-240F-BA4C-B81B-CDB205D8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3 			   </a:t>
            </a:r>
            <a:r>
              <a:rPr lang="de-DE" sz="1600" dirty="0">
                <a:highlight>
                  <a:srgbClr val="00FF00"/>
                </a:highlight>
              </a:rPr>
              <a:t> 8th Place   0.938291</a:t>
            </a:r>
            <a:br>
              <a:rPr lang="de-DE" dirty="0"/>
            </a:br>
            <a:r>
              <a:rPr lang="de-DE" i="1" dirty="0"/>
              <a:t>FACE </a:t>
            </a:r>
            <a:r>
              <a:rPr lang="de-DE" i="1" dirty="0" err="1"/>
              <a:t>Similitude</a:t>
            </a:r>
            <a:r>
              <a:rPr lang="de-DE" i="1" dirty="0"/>
              <a:t> </a:t>
            </a:r>
            <a:r>
              <a:rPr lang="de-DE" i="1" dirty="0" err="1"/>
              <a:t>Measure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72E1F-21A7-3443-9938-80C603D4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A9B21-E0B9-EA47-B8EA-F0D9BF2EA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Kay Schmitteckert – IAD-Masteranden-Workshop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3A1D3-E662-2745-9826-06E9BAF60F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09.01.19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43288"/>
      </p:ext>
    </p:extLst>
  </p:cSld>
  <p:clrMapOvr>
    <a:masterClrMapping/>
  </p:clrMapOvr>
</p:sld>
</file>

<file path=ppt/theme/theme1.xml><?xml version="1.0" encoding="utf-8"?>
<a:theme xmlns:a="http://schemas.openxmlformats.org/drawingml/2006/main" name="DSN_Master_en_20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038A5A6-A8CC-464A-8C6F-C28CBD41BBBC}" vid="{D77CF069-C420-4746-92B8-48D024DF0C90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</Template>
  <TotalTime>0</TotalTime>
  <Words>171</Words>
  <Application>Microsoft Macintosh PowerPoint</Application>
  <PresentationFormat>Bildschirmpräsentation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Wingdings</vt:lpstr>
      <vt:lpstr>DSN_Master_en_2017</vt:lpstr>
      <vt:lpstr>PowerPoint-Präsentation</vt:lpstr>
      <vt:lpstr>General Information</vt:lpstr>
      <vt:lpstr>Assignment 1        2nd Place  0.945912 Color-based skin classifier </vt:lpstr>
      <vt:lpstr>Assignment 1        2nd Place  0.945912 Color-based skin classifier </vt:lpstr>
      <vt:lpstr>Assignment 2        3rd Place   0.989565 Person detector</vt:lpstr>
      <vt:lpstr>Assignment 3        8th Place   0.938291 FACE Similitude Measure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 User</cp:lastModifiedBy>
  <cp:revision>831</cp:revision>
  <cp:lastPrinted>2018-03-02T13:58:47Z</cp:lastPrinted>
  <dcterms:created xsi:type="dcterms:W3CDTF">2018-01-29T21:39:32Z</dcterms:created>
  <dcterms:modified xsi:type="dcterms:W3CDTF">2019-01-09T09:58:11Z</dcterms:modified>
</cp:coreProperties>
</file>