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
      <p:font typeface="Source Code Pro"/>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La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cba8e3c8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cba8e3c8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1bcbda1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1bcbda1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cba8e3c84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cba8e3c8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cba8e3c8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cba8e3c8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cba8e3c8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cba8e3c8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cba8e3c8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cba8e3c8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1bcbda1e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1bcbda1e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1bcbda1e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1bcbda1e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Video Content Prediction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Prediction of Number of Likes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11925" y="55370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Here’s how my data looks like</a:t>
            </a:r>
            <a:endParaRPr/>
          </a:p>
        </p:txBody>
      </p:sp>
      <p:sp>
        <p:nvSpPr>
          <p:cNvPr id="79" name="Google Shape;79;p14"/>
          <p:cNvSpPr txBox="1"/>
          <p:nvPr>
            <p:ph idx="2" type="body"/>
          </p:nvPr>
        </p:nvSpPr>
        <p:spPr>
          <a:xfrm>
            <a:off x="4928800" y="92925"/>
            <a:ext cx="3837000" cy="5187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900">
                <a:solidFill>
                  <a:schemeClr val="lt1"/>
                </a:solidFill>
                <a:highlight>
                  <a:schemeClr val="dk1"/>
                </a:highlight>
              </a:rPr>
              <a:t>Data Dictionary</a:t>
            </a:r>
            <a:endParaRPr>
              <a:highlight>
                <a:schemeClr val="dk1"/>
              </a:highlight>
            </a:endParaRPr>
          </a:p>
        </p:txBody>
      </p:sp>
      <p:pic>
        <p:nvPicPr>
          <p:cNvPr id="80" name="Google Shape;80;p14"/>
          <p:cNvPicPr preferRelativeResize="0"/>
          <p:nvPr/>
        </p:nvPicPr>
        <p:blipFill>
          <a:blip r:embed="rId3">
            <a:alphaModFix/>
          </a:blip>
          <a:stretch>
            <a:fillRect/>
          </a:stretch>
        </p:blipFill>
        <p:spPr>
          <a:xfrm>
            <a:off x="4583050" y="640525"/>
            <a:ext cx="4528499" cy="2627268"/>
          </a:xfrm>
          <a:prstGeom prst="rect">
            <a:avLst/>
          </a:prstGeom>
          <a:noFill/>
          <a:ln>
            <a:noFill/>
          </a:ln>
        </p:spPr>
      </p:pic>
      <p:pic>
        <p:nvPicPr>
          <p:cNvPr id="81" name="Google Shape;81;p14"/>
          <p:cNvPicPr preferRelativeResize="0"/>
          <p:nvPr/>
        </p:nvPicPr>
        <p:blipFill>
          <a:blip r:embed="rId4">
            <a:alphaModFix/>
          </a:blip>
          <a:stretch>
            <a:fillRect/>
          </a:stretch>
        </p:blipFill>
        <p:spPr>
          <a:xfrm>
            <a:off x="0" y="3267804"/>
            <a:ext cx="9144000" cy="18756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1" type="subTitle"/>
          </p:nvPr>
        </p:nvSpPr>
        <p:spPr>
          <a:xfrm>
            <a:off x="265500" y="257175"/>
            <a:ext cx="4045200" cy="447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My Data represents different aspects of </a:t>
            </a:r>
            <a:r>
              <a:rPr lang="en"/>
              <a:t>video</a:t>
            </a:r>
            <a:r>
              <a:rPr lang="en"/>
              <a:t> content, one of which is number of likes video can get. I set it as my target for my machine learning, since I think nowadays with popularity of such platforms as YouTube, Instagram and others, relevance of video could be really important and exploring </a:t>
            </a:r>
            <a:r>
              <a:rPr lang="en"/>
              <a:t>effect</a:t>
            </a:r>
            <a:r>
              <a:rPr lang="en"/>
              <a:t> of </a:t>
            </a:r>
            <a:r>
              <a:rPr lang="en"/>
              <a:t>different</a:t>
            </a:r>
            <a:r>
              <a:rPr lang="en"/>
              <a:t> factors on number of likes could give better picture for content creators, sponsors and statistic in general.   </a:t>
            </a:r>
            <a:endParaRPr/>
          </a:p>
        </p:txBody>
      </p:sp>
      <p:pic>
        <p:nvPicPr>
          <p:cNvPr id="87" name="Google Shape;87;p15"/>
          <p:cNvPicPr preferRelativeResize="0"/>
          <p:nvPr/>
        </p:nvPicPr>
        <p:blipFill>
          <a:blip r:embed="rId3">
            <a:alphaModFix/>
          </a:blip>
          <a:stretch>
            <a:fillRect/>
          </a:stretch>
        </p:blipFill>
        <p:spPr>
          <a:xfrm rot="5400000">
            <a:off x="4342000" y="862600"/>
            <a:ext cx="4785550" cy="341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61950" y="1200150"/>
            <a:ext cx="4272325" cy="3134475"/>
          </a:xfrm>
          <a:prstGeom prst="rect">
            <a:avLst/>
          </a:prstGeom>
          <a:noFill/>
          <a:ln>
            <a:noFill/>
          </a:ln>
        </p:spPr>
      </p:pic>
      <p:sp>
        <p:nvSpPr>
          <p:cNvPr id="93" name="Google Shape;93;p16"/>
          <p:cNvSpPr txBox="1"/>
          <p:nvPr>
            <p:ph idx="2" type="body"/>
          </p:nvPr>
        </p:nvSpPr>
        <p:spPr>
          <a:xfrm>
            <a:off x="4939500" y="724200"/>
            <a:ext cx="40287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900">
                <a:latin typeface="Oswald"/>
                <a:ea typeface="Oswald"/>
                <a:cs typeface="Oswald"/>
                <a:sym typeface="Oswald"/>
              </a:rPr>
              <a:t>First, let’s take a look on our target. We can see, that there’s a bigger amount of videos with no likes comparing to the ones, that  have any likes, therefore I’m going to group Number of likes into 0 likes and the ones with any likes all together.</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nvSpPr>
        <p:spPr>
          <a:xfrm>
            <a:off x="274950" y="428625"/>
            <a:ext cx="859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Source Code Pro"/>
                <a:ea typeface="Source Code Pro"/>
                <a:cs typeface="Source Code Pro"/>
                <a:sym typeface="Source Code Pro"/>
              </a:rPr>
              <a:t>Next, I’m showing how video time posting could affect number of likes. Based on this visualization, we see that video has more chances on getting 0 likes at 1 am and between 5 &amp; 7 pm. The </a:t>
            </a:r>
            <a:r>
              <a:rPr lang="en">
                <a:solidFill>
                  <a:schemeClr val="lt1"/>
                </a:solidFill>
                <a:latin typeface="Source Code Pro"/>
                <a:ea typeface="Source Code Pro"/>
                <a:cs typeface="Source Code Pro"/>
                <a:sym typeface="Source Code Pro"/>
              </a:rPr>
              <a:t>highest</a:t>
            </a:r>
            <a:r>
              <a:rPr lang="en">
                <a:solidFill>
                  <a:schemeClr val="lt1"/>
                </a:solidFill>
                <a:latin typeface="Source Code Pro"/>
                <a:ea typeface="Source Code Pro"/>
                <a:cs typeface="Source Code Pro"/>
                <a:sym typeface="Source Code Pro"/>
              </a:rPr>
              <a:t> amount of likes video gets between 3 and 4 pm.</a:t>
            </a:r>
            <a:endParaRPr>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lt1"/>
              </a:solidFill>
              <a:latin typeface="Source Code Pro"/>
              <a:ea typeface="Source Code Pro"/>
              <a:cs typeface="Source Code Pro"/>
              <a:sym typeface="Source Code Pro"/>
            </a:endParaRPr>
          </a:p>
        </p:txBody>
      </p:sp>
      <p:pic>
        <p:nvPicPr>
          <p:cNvPr id="99" name="Google Shape;99;p17"/>
          <p:cNvPicPr preferRelativeResize="0"/>
          <p:nvPr/>
        </p:nvPicPr>
        <p:blipFill>
          <a:blip r:embed="rId3">
            <a:alphaModFix/>
          </a:blip>
          <a:stretch>
            <a:fillRect/>
          </a:stretch>
        </p:blipFill>
        <p:spPr>
          <a:xfrm>
            <a:off x="0" y="1382325"/>
            <a:ext cx="9143999" cy="380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nvSpPr>
        <p:spPr>
          <a:xfrm>
            <a:off x="269163" y="364350"/>
            <a:ext cx="846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Source Code Pro"/>
                <a:ea typeface="Source Code Pro"/>
                <a:cs typeface="Source Code Pro"/>
                <a:sym typeface="Source Code Pro"/>
              </a:rPr>
              <a:t>Then I am looking on Day of week affection on Likes. Based on this heatmap, videos have more chances on receiving 0 likes on 1st day of the week (Sunday) and 6th day (Friday), however there's high chance on getting likes on 6th day as well.</a:t>
            </a:r>
            <a:endParaRPr>
              <a:solidFill>
                <a:schemeClr val="lt1"/>
              </a:solidFill>
              <a:latin typeface="Source Code Pro"/>
              <a:ea typeface="Source Code Pro"/>
              <a:cs typeface="Source Code Pro"/>
              <a:sym typeface="Source Code Pro"/>
            </a:endParaRPr>
          </a:p>
        </p:txBody>
      </p:sp>
      <p:pic>
        <p:nvPicPr>
          <p:cNvPr id="105" name="Google Shape;105;p18"/>
          <p:cNvPicPr preferRelativeResize="0"/>
          <p:nvPr/>
        </p:nvPicPr>
        <p:blipFill>
          <a:blip r:embed="rId3">
            <a:alphaModFix/>
          </a:blip>
          <a:stretch>
            <a:fillRect/>
          </a:stretch>
        </p:blipFill>
        <p:spPr>
          <a:xfrm>
            <a:off x="503637" y="1411050"/>
            <a:ext cx="7996475" cy="355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nvSpPr>
        <p:spPr>
          <a:xfrm>
            <a:off x="128700" y="1264450"/>
            <a:ext cx="2271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Source Code Pro"/>
                <a:ea typeface="Source Code Pro"/>
                <a:cs typeface="Source Code Pro"/>
                <a:sym typeface="Source Code Pro"/>
              </a:rPr>
              <a:t>Then I am </a:t>
            </a:r>
            <a:r>
              <a:rPr lang="en">
                <a:solidFill>
                  <a:schemeClr val="lt1"/>
                </a:solidFill>
                <a:latin typeface="Source Code Pro"/>
                <a:ea typeface="Source Code Pro"/>
                <a:cs typeface="Source Code Pro"/>
                <a:sym typeface="Source Code Pro"/>
              </a:rPr>
              <a:t>binarizing</a:t>
            </a:r>
            <a:r>
              <a:rPr lang="en">
                <a:solidFill>
                  <a:schemeClr val="lt1"/>
                </a:solidFill>
                <a:latin typeface="Source Code Pro"/>
                <a:ea typeface="Source Code Pro"/>
                <a:cs typeface="Source Code Pro"/>
                <a:sym typeface="Source Code Pro"/>
              </a:rPr>
              <a:t> other </a:t>
            </a:r>
            <a:r>
              <a:rPr lang="en">
                <a:solidFill>
                  <a:schemeClr val="lt1"/>
                </a:solidFill>
                <a:latin typeface="Source Code Pro"/>
                <a:ea typeface="Source Code Pro"/>
                <a:cs typeface="Source Code Pro"/>
                <a:sym typeface="Source Code Pro"/>
              </a:rPr>
              <a:t>column</a:t>
            </a:r>
            <a:r>
              <a:rPr lang="en">
                <a:solidFill>
                  <a:schemeClr val="lt1"/>
                </a:solidFill>
                <a:latin typeface="Source Code Pro"/>
                <a:ea typeface="Source Code Pro"/>
                <a:cs typeface="Source Code Pro"/>
                <a:sym typeface="Source Code Pro"/>
              </a:rPr>
              <a:t> in my data set, so I can see correlations between all the values. This heatmap shows that number of tags and day of the week has the most impact on number of likes.</a:t>
            </a:r>
            <a:endParaRPr>
              <a:solidFill>
                <a:schemeClr val="lt1"/>
              </a:solidFill>
              <a:latin typeface="Source Code Pro"/>
              <a:ea typeface="Source Code Pro"/>
              <a:cs typeface="Source Code Pro"/>
              <a:sym typeface="Source Code Pro"/>
            </a:endParaRPr>
          </a:p>
        </p:txBody>
      </p:sp>
      <p:pic>
        <p:nvPicPr>
          <p:cNvPr id="111" name="Google Shape;111;p19"/>
          <p:cNvPicPr preferRelativeResize="0"/>
          <p:nvPr/>
        </p:nvPicPr>
        <p:blipFill>
          <a:blip r:embed="rId3">
            <a:alphaModFix/>
          </a:blip>
          <a:stretch>
            <a:fillRect/>
          </a:stretch>
        </p:blipFill>
        <p:spPr>
          <a:xfrm>
            <a:off x="2400300" y="472650"/>
            <a:ext cx="6743700" cy="4574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1" type="subTitle"/>
          </p:nvPr>
        </p:nvSpPr>
        <p:spPr>
          <a:xfrm>
            <a:off x="430800" y="397875"/>
            <a:ext cx="8282400" cy="4467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400">
                <a:solidFill>
                  <a:schemeClr val="lt1"/>
                </a:solidFill>
                <a:latin typeface="Source Code Pro"/>
                <a:ea typeface="Source Code Pro"/>
                <a:cs typeface="Source Code Pro"/>
                <a:sym typeface="Source Code Pro"/>
              </a:rPr>
              <a:t>My target is a classification problem, so I’ve used couple classification models, such as LogisticRegression, KNeighborsClassifier, BaggingClassifier and RandomForestClassifier. </a:t>
            </a:r>
            <a:endParaRPr sz="14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400">
                <a:solidFill>
                  <a:schemeClr val="lt1"/>
                </a:solidFill>
                <a:latin typeface="Source Code Pro"/>
                <a:ea typeface="Source Code Pro"/>
                <a:cs typeface="Source Code Pro"/>
                <a:sym typeface="Source Code Pro"/>
              </a:rPr>
              <a:t>I tried hypertune some parameters. Based on models scores, I would say Logistic Regression is the best option, since scores are pretty good and overfitting is minimal. Also it can be used with default parameters, because tyning didn’t really change the score, so we can use less steps in evaluating this model. Below there are the accuracy results:</a:t>
            </a:r>
            <a:endParaRPr sz="14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t/>
            </a:r>
            <a:endParaRPr sz="14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t/>
            </a:r>
            <a:endParaRPr sz="14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t/>
            </a:r>
            <a:endParaRPr sz="14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t/>
            </a:r>
            <a:endParaRPr sz="1400">
              <a:latin typeface="Source Code Pro"/>
              <a:ea typeface="Source Code Pro"/>
              <a:cs typeface="Source Code Pro"/>
              <a:sym typeface="Source Code Pro"/>
            </a:endParaRPr>
          </a:p>
          <a:p>
            <a:pPr indent="0" lvl="0" marL="0" rtl="0" algn="ctr">
              <a:spcBef>
                <a:spcPts val="0"/>
              </a:spcBef>
              <a:spcAft>
                <a:spcPts val="0"/>
              </a:spcAft>
              <a:buNone/>
            </a:pPr>
            <a:r>
              <a:rPr lang="en" sz="1400">
                <a:latin typeface="Source Code Pro"/>
                <a:ea typeface="Source Code Pro"/>
                <a:cs typeface="Source Code Pro"/>
                <a:sym typeface="Source Code Pro"/>
              </a:rPr>
              <a:t>Training accuracy: 0.9336941813261164</a:t>
            </a:r>
            <a:endParaRPr sz="1400">
              <a:latin typeface="Source Code Pro"/>
              <a:ea typeface="Source Code Pro"/>
              <a:cs typeface="Source Code Pro"/>
              <a:sym typeface="Source Code Pro"/>
            </a:endParaRPr>
          </a:p>
          <a:p>
            <a:pPr indent="0" lvl="0" marL="0" rtl="0" algn="ctr">
              <a:spcBef>
                <a:spcPts val="0"/>
              </a:spcBef>
              <a:spcAft>
                <a:spcPts val="0"/>
              </a:spcAft>
              <a:buNone/>
            </a:pPr>
            <a:r>
              <a:rPr lang="en" sz="1400">
                <a:latin typeface="Source Code Pro"/>
                <a:ea typeface="Source Code Pro"/>
                <a:cs typeface="Source Code Pro"/>
                <a:sym typeface="Source Code Pro"/>
              </a:rPr>
              <a:t>Test accuracy: 0.9352226720647774</a:t>
            </a:r>
            <a:endParaRPr sz="1400">
              <a:latin typeface="Source Code Pro"/>
              <a:ea typeface="Source Code Pro"/>
              <a:cs typeface="Source Code Pro"/>
              <a:sym typeface="Source Code Pro"/>
            </a:endParaRPr>
          </a:p>
          <a:p>
            <a:pPr indent="0" lvl="0" marL="0" rtl="0" algn="ctr">
              <a:spcBef>
                <a:spcPts val="0"/>
              </a:spcBef>
              <a:spcAft>
                <a:spcPts val="0"/>
              </a:spcAft>
              <a:buNone/>
            </a:pPr>
            <a:r>
              <a:t/>
            </a:r>
            <a:endParaRPr sz="1400">
              <a:latin typeface="Source Code Pro"/>
              <a:ea typeface="Source Code Pro"/>
              <a:cs typeface="Source Code Pro"/>
              <a:sym typeface="Source Code Pro"/>
            </a:endParaRPr>
          </a:p>
          <a:p>
            <a:pPr indent="0" lvl="0" marL="0" rtl="0" algn="l">
              <a:spcBef>
                <a:spcPts val="0"/>
              </a:spcBef>
              <a:spcAft>
                <a:spcPts val="0"/>
              </a:spcAft>
              <a:buNone/>
            </a:pPr>
            <a:r>
              <a:t/>
            </a:r>
            <a:endParaRPr sz="14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t/>
            </a:r>
            <a:endParaRPr sz="1400">
              <a:solidFill>
                <a:schemeClr val="lt1"/>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nvSpPr>
        <p:spPr>
          <a:xfrm>
            <a:off x="162450" y="621475"/>
            <a:ext cx="8819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So based on my observations, in order to receive bigger amount of likes, video should be posted between 3 and 4 pm on Friday. Looks like videos less than 9 minutes have higher chances on getting likes and amount of tags should be less than 10.</a:t>
            </a:r>
            <a:r>
              <a:rPr lang="en" sz="1600">
                <a:latin typeface="Source Code Pro"/>
                <a:ea typeface="Source Code Pro"/>
                <a:cs typeface="Source Code Pro"/>
                <a:sym typeface="Source Code Pro"/>
              </a:rPr>
              <a:t> </a:t>
            </a:r>
            <a:endParaRPr sz="1600">
              <a:latin typeface="Source Code Pro"/>
              <a:ea typeface="Source Code Pro"/>
              <a:cs typeface="Source Code Pro"/>
              <a:sym typeface="Source Code Pro"/>
            </a:endParaRPr>
          </a:p>
        </p:txBody>
      </p:sp>
      <p:pic>
        <p:nvPicPr>
          <p:cNvPr id="122" name="Google Shape;122;p21"/>
          <p:cNvPicPr preferRelativeResize="0"/>
          <p:nvPr/>
        </p:nvPicPr>
        <p:blipFill>
          <a:blip r:embed="rId3">
            <a:alphaModFix/>
          </a:blip>
          <a:stretch>
            <a:fillRect/>
          </a:stretch>
        </p:blipFill>
        <p:spPr>
          <a:xfrm>
            <a:off x="262550" y="1791175"/>
            <a:ext cx="8618925" cy="327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