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7b07408e8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7b07408e8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7b07408e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7b07408e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7b07408e8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7b07408e8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7b07408e8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7b07408e8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7b07408e8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f7b07408e8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7b07408e8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7b07408e8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7b07408e8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7b07408e8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f7b07408e8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f7b07408e8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7b07408e8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7b07408e8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Sales Predictions</a:t>
            </a:r>
            <a:endParaRPr/>
          </a:p>
        </p:txBody>
      </p:sp>
      <p:sp>
        <p:nvSpPr>
          <p:cNvPr id="278" name="Google Shape;278;p13"/>
          <p:cNvSpPr txBox="1"/>
          <p:nvPr>
            <p:ph idx="1" type="subTitle"/>
          </p:nvPr>
        </p:nvSpPr>
        <p:spPr>
          <a:xfrm>
            <a:off x="824000" y="3596300"/>
            <a:ext cx="48552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Data Science and Machine learning models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327" name="Shape 327"/>
        <p:cNvGrpSpPr/>
        <p:nvPr/>
      </p:nvGrpSpPr>
      <p:grpSpPr>
        <a:xfrm>
          <a:off x="0" y="0"/>
          <a:ext cx="0" cy="0"/>
          <a:chOff x="0" y="0"/>
          <a:chExt cx="0" cy="0"/>
        </a:xfrm>
      </p:grpSpPr>
      <p:sp>
        <p:nvSpPr>
          <p:cNvPr id="328" name="Google Shape;328;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Predictions.</a:t>
            </a:r>
            <a:endParaRPr/>
          </a:p>
        </p:txBody>
      </p:sp>
      <p:sp>
        <p:nvSpPr>
          <p:cNvPr id="329" name="Google Shape;329;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Using different </a:t>
            </a:r>
            <a:r>
              <a:rPr lang="en" sz="1600"/>
              <a:t>types</a:t>
            </a:r>
            <a:r>
              <a:rPr lang="en" sz="1600"/>
              <a:t> of Machine Learning models on this data set gives the ability to determine which model does the best job on predictions. Based on my observations using certain model (</a:t>
            </a:r>
            <a:r>
              <a:rPr lang="en" sz="1500">
                <a:solidFill>
                  <a:srgbClr val="24292F"/>
                </a:solidFill>
                <a:highlight>
                  <a:srgbClr val="FFE599"/>
                </a:highlight>
                <a:latin typeface="Arial"/>
                <a:ea typeface="Arial"/>
                <a:cs typeface="Arial"/>
                <a:sym typeface="Arial"/>
              </a:rPr>
              <a:t>Random Forest Model with max_depth of 5)</a:t>
            </a:r>
            <a:r>
              <a:rPr lang="en" sz="1600"/>
              <a:t> could give us the ability to predict about 60% of sales based on all other features we have in data set.</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282" name="Shape 282"/>
        <p:cNvGrpSpPr/>
        <p:nvPr/>
      </p:nvGrpSpPr>
      <p:grpSpPr>
        <a:xfrm>
          <a:off x="0" y="0"/>
          <a:ext cx="0" cy="0"/>
          <a:chOff x="0" y="0"/>
          <a:chExt cx="0" cy="0"/>
        </a:xfrm>
      </p:grpSpPr>
      <p:sp>
        <p:nvSpPr>
          <p:cNvPr id="283" name="Google Shape;283;p14"/>
          <p:cNvSpPr txBox="1"/>
          <p:nvPr>
            <p:ph idx="1" type="body"/>
          </p:nvPr>
        </p:nvSpPr>
        <p:spPr>
          <a:xfrm>
            <a:off x="1228800" y="254125"/>
            <a:ext cx="7030500" cy="166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this project I'm analyzing a dataset and trying to make sales predictions for food items sold at various stores. The goal of this is to help the retailer understand the properties of products and outlets that play crucial roles in increasing sales.</a:t>
            </a:r>
            <a:endParaRPr/>
          </a:p>
          <a:p>
            <a:pPr indent="0" lvl="0" marL="0" rtl="0" algn="l">
              <a:spcBef>
                <a:spcPts val="1200"/>
              </a:spcBef>
              <a:spcAft>
                <a:spcPts val="1200"/>
              </a:spcAft>
              <a:buNone/>
            </a:pPr>
            <a:r>
              <a:rPr lang="en"/>
              <a:t>My Project contains data cleaning and analyzing, visualizations of different aspects of data and using machine learning models to see which one is doing better predictions. Data Dictionary for this dataset:</a:t>
            </a:r>
            <a:endParaRPr/>
          </a:p>
        </p:txBody>
      </p:sp>
      <p:pic>
        <p:nvPicPr>
          <p:cNvPr id="284" name="Google Shape;284;p14"/>
          <p:cNvPicPr preferRelativeResize="0"/>
          <p:nvPr/>
        </p:nvPicPr>
        <p:blipFill>
          <a:blip r:embed="rId3">
            <a:alphaModFix/>
          </a:blip>
          <a:stretch>
            <a:fillRect/>
          </a:stretch>
        </p:blipFill>
        <p:spPr>
          <a:xfrm>
            <a:off x="1228800" y="1819650"/>
            <a:ext cx="6518599" cy="30750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2342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below shows that Item Max Retail Price has high impact on Outlet Sales</a:t>
            </a:r>
            <a:endParaRPr/>
          </a:p>
        </p:txBody>
      </p:sp>
      <p:pic>
        <p:nvPicPr>
          <p:cNvPr id="290" name="Google Shape;290;p15"/>
          <p:cNvPicPr preferRelativeResize="0"/>
          <p:nvPr/>
        </p:nvPicPr>
        <p:blipFill>
          <a:blip r:embed="rId3">
            <a:alphaModFix/>
          </a:blip>
          <a:stretch>
            <a:fillRect/>
          </a:stretch>
        </p:blipFill>
        <p:spPr>
          <a:xfrm>
            <a:off x="2298525" y="1297850"/>
            <a:ext cx="4546950" cy="37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294" name="Shape 294"/>
        <p:cNvGrpSpPr/>
        <p:nvPr/>
      </p:nvGrpSpPr>
      <p:grpSpPr>
        <a:xfrm>
          <a:off x="0" y="0"/>
          <a:ext cx="0" cy="0"/>
          <a:chOff x="0" y="0"/>
          <a:chExt cx="0" cy="0"/>
        </a:xfrm>
      </p:grpSpPr>
      <p:sp>
        <p:nvSpPr>
          <p:cNvPr id="295" name="Google Shape;295;p16"/>
          <p:cNvSpPr txBox="1"/>
          <p:nvPr>
            <p:ph type="title"/>
          </p:nvPr>
        </p:nvSpPr>
        <p:spPr>
          <a:xfrm>
            <a:off x="1175200" y="807675"/>
            <a:ext cx="7472400" cy="9993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a:t>Next slide shows </a:t>
            </a:r>
            <a:r>
              <a:rPr lang="en"/>
              <a:t>Max Retail Price distribution to have better understanding of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299" name="Shape 299"/>
        <p:cNvGrpSpPr/>
        <p:nvPr/>
      </p:nvGrpSpPr>
      <p:grpSpPr>
        <a:xfrm>
          <a:off x="0" y="0"/>
          <a:ext cx="0" cy="0"/>
          <a:chOff x="0" y="0"/>
          <a:chExt cx="0" cy="0"/>
        </a:xfrm>
      </p:grpSpPr>
      <p:sp>
        <p:nvSpPr>
          <p:cNvPr id="300" name="Google Shape;300;p17"/>
          <p:cNvSpPr txBox="1"/>
          <p:nvPr>
            <p:ph idx="1" type="body"/>
          </p:nvPr>
        </p:nvSpPr>
        <p:spPr>
          <a:xfrm flipH="1">
            <a:off x="1588350" y="4393400"/>
            <a:ext cx="5967300" cy="247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358"/>
              <a:buNone/>
            </a:pPr>
            <a:r>
              <a:rPr lang="en" sz="1222">
                <a:highlight>
                  <a:srgbClr val="FFFFFF"/>
                </a:highlight>
              </a:rPr>
              <a:t>This histogram shows that the most amount of items priced at range of 100 to 125. The least amount is in price range between 200 and 225.</a:t>
            </a:r>
            <a:endParaRPr sz="1222">
              <a:highlight>
                <a:srgbClr val="FFFFFF"/>
              </a:highlight>
            </a:endParaRPr>
          </a:p>
        </p:txBody>
      </p:sp>
      <p:pic>
        <p:nvPicPr>
          <p:cNvPr id="301" name="Google Shape;301;p17"/>
          <p:cNvPicPr preferRelativeResize="0"/>
          <p:nvPr/>
        </p:nvPicPr>
        <p:blipFill>
          <a:blip r:embed="rId3">
            <a:alphaModFix/>
          </a:blip>
          <a:stretch>
            <a:fillRect/>
          </a:stretch>
        </p:blipFill>
        <p:spPr>
          <a:xfrm>
            <a:off x="1590675" y="139300"/>
            <a:ext cx="5962650" cy="4254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305" name="Shape 305"/>
        <p:cNvGrpSpPr/>
        <p:nvPr/>
      </p:nvGrpSpPr>
      <p:grpSpPr>
        <a:xfrm>
          <a:off x="0" y="0"/>
          <a:ext cx="0" cy="0"/>
          <a:chOff x="0" y="0"/>
          <a:chExt cx="0" cy="0"/>
        </a:xfrm>
      </p:grpSpPr>
      <p:sp>
        <p:nvSpPr>
          <p:cNvPr id="306" name="Google Shape;306;p18"/>
          <p:cNvSpPr txBox="1"/>
          <p:nvPr>
            <p:ph type="title"/>
          </p:nvPr>
        </p:nvSpPr>
        <p:spPr>
          <a:xfrm>
            <a:off x="1185950" y="796925"/>
            <a:ext cx="7030500" cy="9993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a:t>Visualization on the next slide shows which item types are selling the most and the least. That can give an idea, which items the store should try to sell more.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310" name="Shape 310"/>
        <p:cNvGrpSpPr/>
        <p:nvPr/>
      </p:nvGrpSpPr>
      <p:grpSpPr>
        <a:xfrm>
          <a:off x="0" y="0"/>
          <a:ext cx="0" cy="0"/>
          <a:chOff x="0" y="0"/>
          <a:chExt cx="0" cy="0"/>
        </a:xfrm>
      </p:grpSpPr>
      <p:sp>
        <p:nvSpPr>
          <p:cNvPr id="311" name="Google Shape;311;p19"/>
          <p:cNvSpPr txBox="1"/>
          <p:nvPr>
            <p:ph idx="1" type="body"/>
          </p:nvPr>
        </p:nvSpPr>
        <p:spPr>
          <a:xfrm>
            <a:off x="192875" y="1425175"/>
            <a:ext cx="2582400" cy="3106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highlight>
                  <a:schemeClr val="lt1"/>
                </a:highlight>
              </a:rPr>
              <a:t>This visualization shows that the most selling items are Starchy Foods, Seafood and Fruits and vegetables. Stores could consider decreasing prices on Baking Goods, Soft Drinks and Health&amp;Hygiene or run some promotions to increase those items sales.</a:t>
            </a:r>
            <a:endParaRPr sz="1600">
              <a:highlight>
                <a:schemeClr val="lt1"/>
              </a:highlight>
            </a:endParaRPr>
          </a:p>
        </p:txBody>
      </p:sp>
      <p:pic>
        <p:nvPicPr>
          <p:cNvPr id="312" name="Google Shape;312;p19"/>
          <p:cNvPicPr preferRelativeResize="0"/>
          <p:nvPr/>
        </p:nvPicPr>
        <p:blipFill>
          <a:blip r:embed="rId3">
            <a:alphaModFix/>
          </a:blip>
          <a:stretch>
            <a:fillRect/>
          </a:stretch>
        </p:blipFill>
        <p:spPr>
          <a:xfrm>
            <a:off x="2951500" y="0"/>
            <a:ext cx="6192509"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316" name="Shape 316"/>
        <p:cNvGrpSpPr/>
        <p:nvPr/>
      </p:nvGrpSpPr>
      <p:grpSpPr>
        <a:xfrm>
          <a:off x="0" y="0"/>
          <a:ext cx="0" cy="0"/>
          <a:chOff x="0" y="0"/>
          <a:chExt cx="0" cy="0"/>
        </a:xfrm>
      </p:grpSpPr>
      <p:sp>
        <p:nvSpPr>
          <p:cNvPr id="317" name="Google Shape;317;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visualization shows how outlet size affects sales.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321" name="Shape 321"/>
        <p:cNvGrpSpPr/>
        <p:nvPr/>
      </p:nvGrpSpPr>
      <p:grpSpPr>
        <a:xfrm>
          <a:off x="0" y="0"/>
          <a:ext cx="0" cy="0"/>
          <a:chOff x="0" y="0"/>
          <a:chExt cx="0" cy="0"/>
        </a:xfrm>
      </p:grpSpPr>
      <p:sp>
        <p:nvSpPr>
          <p:cNvPr id="322" name="Google Shape;322;p21"/>
          <p:cNvSpPr txBox="1"/>
          <p:nvPr>
            <p:ph idx="1" type="body"/>
          </p:nvPr>
        </p:nvSpPr>
        <p:spPr>
          <a:xfrm>
            <a:off x="214325" y="1457325"/>
            <a:ext cx="2486100" cy="307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highlight>
                  <a:schemeClr val="lt1"/>
                </a:highlight>
              </a:rPr>
              <a:t>Since sales are the highest at medium size stores, if retailers are considering opening new stores, they should take this into consideration in order to improve sales.</a:t>
            </a:r>
            <a:endParaRPr sz="1600">
              <a:highlight>
                <a:schemeClr val="lt1"/>
              </a:highlight>
            </a:endParaRPr>
          </a:p>
        </p:txBody>
      </p:sp>
      <p:pic>
        <p:nvPicPr>
          <p:cNvPr id="323" name="Google Shape;323;p21"/>
          <p:cNvPicPr preferRelativeResize="0"/>
          <p:nvPr/>
        </p:nvPicPr>
        <p:blipFill>
          <a:blip r:embed="rId3">
            <a:alphaModFix/>
          </a:blip>
          <a:stretch>
            <a:fillRect/>
          </a:stretch>
        </p:blipFill>
        <p:spPr>
          <a:xfrm>
            <a:off x="2796047" y="0"/>
            <a:ext cx="6347927"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