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1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7C132-C481-4A4A-A784-301BA8DCD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784933-A050-4DE6-B83D-17C649CAF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DB0D9-FDFA-4D0C-8F25-B0352B2B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A39-4190-4119-91CF-747B4FF81769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242A5-D2CC-40F9-BA12-3695C3BC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8ED32-1C34-415B-9A59-FD7058F1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1729-EB80-42FC-A816-D340B7E9A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8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701F2-FF0D-43F0-BCF6-213E8830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857745-409E-4676-84EF-DDD226439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91C90-C9C8-44E9-9FB6-B03064EB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A39-4190-4119-91CF-747B4FF81769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63F52-A131-4B94-AFA4-8D957773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36A9C-C1FE-4C15-A38A-AD6A13B1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1729-EB80-42FC-A816-D340B7E9A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A2985C-DF62-4AA8-93BE-D26B8E227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76D026-34CC-44EA-A651-2F3BB125B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83646-AACA-43E9-AC6E-D0D255AE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A39-4190-4119-91CF-747B4FF81769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36962-EB8F-42D0-80BB-882BFDA8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53690-3F8E-4D03-A858-8949677B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1729-EB80-42FC-A816-D340B7E9A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3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4A1C0-2217-425C-A8E9-A13E4BCF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6DE49-93FB-405B-8AC5-86D838929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1D3B4-1041-41B5-92F8-EA7F1C99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A39-4190-4119-91CF-747B4FF81769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4CCCBC-791F-4539-8615-4C14F3B8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2B117-B0D8-478E-AFB3-FC87D431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1729-EB80-42FC-A816-D340B7E9A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82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2F501-FFD3-46B5-AB97-E721B802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A8C809-0933-405F-B46C-22EADE23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3A9F5-F061-43C6-8E5B-A128E13E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A39-4190-4119-91CF-747B4FF81769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D5762-4A3D-40D7-BEF0-7953BECF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CA29C-D220-4D0A-91EF-7BFD4F4D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1729-EB80-42FC-A816-D340B7E9A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84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02D5D-1E7F-4C65-AAAC-2A6A8323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FD2EB-C259-412A-8755-4C0B0F2F3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21A518-7184-4D59-91E0-C8BAFEC67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BA9F1F-C447-4E8E-BC7F-BD1531BE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A39-4190-4119-91CF-747B4FF81769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AFCD2C-94D3-47D7-A54C-F33FA5AB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0DD71-6ABF-43EB-875D-81203785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1729-EB80-42FC-A816-D340B7E9A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1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600D0-9332-47A6-8D35-47E9704C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92F622-64CC-43F3-B19B-CAD063E0F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0A4A2-F8B1-40FE-8136-0F0C2DB11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87F44-6F48-4443-A629-BD03AA49E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6246E9-6129-4402-83B7-BB88BF7C7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2A13E2-0C15-41B8-ABC6-FBC4E159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A39-4190-4119-91CF-747B4FF81769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0DFAF8-CA92-42ED-B3F2-3CF78D62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285C93-15E2-4CF3-9A3D-83360F1B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1729-EB80-42FC-A816-D340B7E9A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21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B03FD-915D-49F1-A7E7-3A3D1996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C3D373-85C1-4F1D-A45B-18F6DC44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A39-4190-4119-91CF-747B4FF81769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293F0-96B3-4174-B59E-38F37C0C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A2DFD2-58A5-4C54-AB68-AEB0E935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1729-EB80-42FC-A816-D340B7E9A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6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88F49B-6F07-4610-A4AE-1E5B0929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A39-4190-4119-91CF-747B4FF81769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1B39D-7956-4C77-ADB4-9C2FB0E1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A85539-9C6E-4BDA-8EEE-CFAE5C4A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1729-EB80-42FC-A816-D340B7E9A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89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4E8FF-992C-4701-A7D5-62CC0A82E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7121C-F102-4C42-8C10-BB0AAB9E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A40D1-20C2-448F-B60E-7D790331F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D0269A-CD5D-4F0B-9BA6-E1A49387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A39-4190-4119-91CF-747B4FF81769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A01E0-CC4B-477E-8B68-F821EB95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39D1A-C7D2-4F7A-BB5C-3D18B147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1729-EB80-42FC-A816-D340B7E9A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60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0A592-1A10-493B-B886-01F8A795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8EB374-693C-45ED-9B80-8A0199863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D13495-FE79-4C2F-8DC8-167766CB6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81BFD5-4512-4650-8EEE-D6FEB2D5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A39-4190-4119-91CF-747B4FF81769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D7E4C3-8A9E-4D28-AC94-464FB2E8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0BA22-4334-46BE-B070-63980639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1729-EB80-42FC-A816-D340B7E9A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21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BB5E74-0C76-4089-9144-A5AEBDC4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C9C5F4-8F88-420F-80EF-6F366497D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45B8D-E356-40A0-99D1-76FF9DCB9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34A39-4190-4119-91CF-747B4FF81769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E23BE-0AB7-442E-90EF-FD7DEE41B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92039-876B-4B7B-B78E-09298E9AC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C1729-EB80-42FC-A816-D340B7E9A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6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60711-983F-4DD2-B425-340ED81A0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altLang="ko-KR" sz="3200" b="1"/>
              <a:t>Online</a:t>
            </a:r>
            <a:r>
              <a:rPr lang="ko-KR" altLang="en-US" sz="3200" b="1"/>
              <a:t> </a:t>
            </a:r>
            <a:r>
              <a:rPr lang="en-US" altLang="ko-KR" sz="3200" b="1"/>
              <a:t>Estimation</a:t>
            </a:r>
            <a:r>
              <a:rPr lang="ko-KR" altLang="en-US" sz="3200" b="1"/>
              <a:t> </a:t>
            </a:r>
            <a:r>
              <a:rPr lang="en-US" altLang="ko-KR" sz="3200" b="1"/>
              <a:t>of</a:t>
            </a:r>
            <a:r>
              <a:rPr lang="ko-KR" altLang="en-US" sz="3200" b="1"/>
              <a:t> </a:t>
            </a:r>
            <a:r>
              <a:rPr lang="en-US" altLang="ko-KR" sz="3200" b="1"/>
              <a:t>Geometric</a:t>
            </a:r>
            <a:r>
              <a:rPr lang="ko-KR" altLang="en-US" sz="3200" b="1"/>
              <a:t> </a:t>
            </a:r>
            <a:r>
              <a:rPr lang="en-US" altLang="ko-KR" sz="3200" b="1"/>
              <a:t>and</a:t>
            </a:r>
            <a:r>
              <a:rPr lang="ko-KR" altLang="en-US" sz="3200" b="1"/>
              <a:t> </a:t>
            </a:r>
            <a:r>
              <a:rPr lang="en-US" altLang="ko-KR" sz="3200" b="1"/>
              <a:t>Inertia</a:t>
            </a:r>
            <a:r>
              <a:rPr lang="ko-KR" altLang="en-US" sz="3200" b="1"/>
              <a:t> </a:t>
            </a:r>
            <a:r>
              <a:rPr lang="en-US" altLang="ko-KR" sz="3200" b="1"/>
              <a:t>Parameters for Multirotor Aerial Vehicles</a:t>
            </a:r>
            <a:endParaRPr lang="ko-KR" altLang="en-US" sz="3200" b="1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DA67CE-4B14-4BA1-B70A-A350F1505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권건우</a:t>
            </a:r>
          </a:p>
        </p:txBody>
      </p:sp>
    </p:spTree>
    <p:extLst>
      <p:ext uri="{BB962C8B-B14F-4D97-AF65-F5344CB8AC3E}">
        <p14:creationId xmlns:p14="http://schemas.microsoft.com/office/powerpoint/2010/main" val="199989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2F7F-111F-4165-BD0C-863315CA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EKF algorithm Measurement Update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DE2AA0-FCE2-4106-AF16-A8F6EA7A3CA1}"/>
                  </a:ext>
                </a:extLst>
              </p:cNvPr>
              <p:cNvSpPr txBox="1"/>
              <p:nvPr/>
            </p:nvSpPr>
            <p:spPr>
              <a:xfrm>
                <a:off x="904580" y="1555423"/>
                <a:ext cx="10382840" cy="5166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𝐸𝐾𝐹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Measurement Update</a:t>
                </a:r>
              </a:p>
              <a:p>
                <a:r>
                  <a:rPr lang="en-US" altLang="ko-KR" b="0"/>
                  <a:t>  </a:t>
                </a:r>
              </a:p>
              <a:p>
                <a:r>
                  <a:rPr lang="ko-KR" alt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𝑠𝑒𝑛𝑠𝑜𝑟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: </a:t>
                </a:r>
                <a:r>
                  <a:rPr lang="ko-KR" altLang="en-US"/>
                  <a:t>센서 모델이라 부르지만</a:t>
                </a:r>
                <a:r>
                  <a:rPr lang="en-US" altLang="ko-KR"/>
                  <a:t>, Temporary belief</a:t>
                </a:r>
                <a:r>
                  <a:rPr lang="ko-KR" altLang="en-US"/>
                  <a:t>로 센서 측정값과 동일하게 맞춰준다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/>
                  <a:t>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/>
                  <a:t> matrix)</a:t>
                </a:r>
              </a:p>
              <a:p>
                <a:r>
                  <a:rPr lang="en-US" altLang="ko-KR"/>
                  <a:t>  </a:t>
                </a:r>
              </a:p>
              <a:p>
                <a:r>
                  <a:rPr lang="en-US" altLang="ko-KR" b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/>
                  <a:t>는 굳이 </a:t>
                </a:r>
                <a:r>
                  <a:rPr lang="en-US" altLang="ko-KR"/>
                  <a:t>state variable</a:t>
                </a:r>
                <a:r>
                  <a:rPr lang="ko-KR" altLang="en-US"/>
                  <a:t>을 직접적으로</a:t>
                </a:r>
                <a:r>
                  <a:rPr lang="en-US" altLang="ko-KR"/>
                  <a:t> </a:t>
                </a:r>
                <a:r>
                  <a:rPr lang="ko-KR" altLang="en-US"/>
                  <a:t>측정하는 값이 아니어도 된다</a:t>
                </a:r>
                <a:r>
                  <a:rPr lang="en-US" altLang="ko-KR"/>
                  <a:t>.</a:t>
                </a:r>
              </a:p>
              <a:p>
                <a:r>
                  <a:rPr lang="en-US" altLang="ko-KR"/>
                  <a:t>  </a:t>
                </a:r>
              </a:p>
              <a:p>
                <a:r>
                  <a:rPr lang="ko-KR" altLang="en-US"/>
                  <a:t>  이유</a:t>
                </a:r>
                <a:r>
                  <a:rPr lang="en-US" altLang="ko-KR"/>
                  <a:t>: Recursive State Estimation</a:t>
                </a:r>
                <a:r>
                  <a:rPr lang="ko-KR" altLang="en-US"/>
                  <a:t>은 간접적으로 모든 상태값을 보정하는 것이 가능하기 때문이다</a:t>
                </a:r>
                <a:r>
                  <a:rPr lang="en-US" altLang="ko-KR"/>
                  <a:t>.</a:t>
                </a:r>
              </a:p>
              <a:p>
                <a:endParaRPr lang="en-US" altLang="ko-KR"/>
              </a:p>
              <a:p>
                <a:r>
                  <a:rPr lang="en-US" altLang="ko-KR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 p </a:t>
                </a:r>
                <a:r>
                  <a:rPr lang="ko-KR" altLang="en-US">
                    <a:sym typeface="Wingdings" panose="05000000000000000000" pitchFamily="2" charset="2"/>
                  </a:rPr>
                  <a:t>개의 상태 관측으로 </a:t>
                </a:r>
                <a:r>
                  <a:rPr lang="en-US" altLang="ko-KR">
                    <a:sym typeface="Wingdings" panose="05000000000000000000" pitchFamily="2" charset="2"/>
                  </a:rPr>
                  <a:t>n</a:t>
                </a:r>
                <a:r>
                  <a:rPr lang="ko-KR" altLang="en-US">
                    <a:sym typeface="Wingdings" panose="05000000000000000000" pitchFamily="2" charset="2"/>
                  </a:rPr>
                  <a:t>개 상태 변수 모두 보정 가능</a:t>
                </a:r>
                <a:endParaRPr lang="en-US" altLang="ko-KR">
                  <a:sym typeface="Wingdings" panose="05000000000000000000" pitchFamily="2" charset="2"/>
                </a:endParaRPr>
              </a:p>
              <a:p>
                <a:endParaRPr lang="en-US" altLang="ko-KR">
                  <a:sym typeface="Wingdings" panose="05000000000000000000" pitchFamily="2" charset="2"/>
                </a:endParaRPr>
              </a:p>
              <a:p>
                <a:r>
                  <a:rPr lang="en-US" altLang="ko-KR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DE2AA0-FCE2-4106-AF16-A8F6EA7A3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80" y="1555423"/>
                <a:ext cx="10382840" cy="5166158"/>
              </a:xfrm>
              <a:prstGeom prst="rect">
                <a:avLst/>
              </a:prstGeom>
              <a:blipFill>
                <a:blip r:embed="rId2"/>
                <a:stretch>
                  <a:fillRect t="-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D51111A-F209-4666-8E6A-1045B83571B1}"/>
              </a:ext>
            </a:extLst>
          </p:cNvPr>
          <p:cNvSpPr/>
          <p:nvPr/>
        </p:nvSpPr>
        <p:spPr>
          <a:xfrm>
            <a:off x="904580" y="5674935"/>
            <a:ext cx="3177226" cy="104664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00E8E9-9027-4FE3-AF79-7FEA72B8FE65}"/>
              </a:ext>
            </a:extLst>
          </p:cNvPr>
          <p:cNvSpPr txBox="1"/>
          <p:nvPr/>
        </p:nvSpPr>
        <p:spPr>
          <a:xfrm>
            <a:off x="4347524" y="6013591"/>
            <a:ext cx="65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3009914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2F7F-111F-4165-BD0C-863315CA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질량 추정 예제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A20C8AE-29A8-489D-B3DF-A62962F29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8415"/>
              </p:ext>
            </p:extLst>
          </p:nvPr>
        </p:nvGraphicFramePr>
        <p:xfrm>
          <a:off x="2032000" y="2694379"/>
          <a:ext cx="8128000" cy="35869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295904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52224586"/>
                    </a:ext>
                  </a:extLst>
                </a:gridCol>
              </a:tblGrid>
              <a:tr h="622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일정한 힘 인가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PD </a:t>
                      </a:r>
                      <a:r>
                        <a:rPr lang="ko-KR" altLang="en-US"/>
                        <a:t>제어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036680"/>
                  </a:ext>
                </a:extLst>
              </a:tr>
              <a:tr h="296416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93578322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9BE53-D4A1-49C8-B6E0-449EBA2FE10E}"/>
                  </a:ext>
                </a:extLst>
              </p:cNvPr>
              <p:cNvSpPr txBox="1"/>
              <p:nvPr/>
            </p:nvSpPr>
            <p:spPr>
              <a:xfrm>
                <a:off x="2032000" y="1527242"/>
                <a:ext cx="681908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r>
                  <a:rPr lang="ko-KR" altLang="en-US"/>
                  <a:t>로 문제 설정하고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/>
                  <a:t>을 상태 변수로 설정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ko-KR" altLang="en-US"/>
                  <a:t>이를 </a:t>
                </a:r>
                <a:r>
                  <a:rPr lang="en-US" altLang="ko-KR"/>
                  <a:t>Extended Kalman Filter</a:t>
                </a:r>
                <a:r>
                  <a:rPr lang="ko-KR" altLang="en-US"/>
                  <a:t>로 적용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9BE53-D4A1-49C8-B6E0-449EBA2FE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0" y="1527242"/>
                <a:ext cx="6819089" cy="923330"/>
              </a:xfrm>
              <a:prstGeom prst="rect">
                <a:avLst/>
              </a:prstGeom>
              <a:blipFill>
                <a:blip r:embed="rId4"/>
                <a:stretch>
                  <a:fillRect l="-715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87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F969A-F3D0-424B-BB5F-FB02B41C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Introduction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3C9BF-84C2-4FFA-B89C-AEFEBD80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Motivation</a:t>
            </a:r>
          </a:p>
          <a:p>
            <a:pPr lvl="1"/>
            <a:r>
              <a:rPr lang="en-US" altLang="ko-KR" sz="2000"/>
              <a:t>Precise and robust control requires accurate knowledge of geometric and inertia parameters.</a:t>
            </a:r>
          </a:p>
          <a:p>
            <a:pPr lvl="1"/>
            <a:r>
              <a:rPr lang="en-US" altLang="ko-KR" sz="2000"/>
              <a:t>Exogenous factors cause the change of its physical parameters.</a:t>
            </a:r>
          </a:p>
          <a:p>
            <a:pPr lvl="1"/>
            <a:r>
              <a:rPr lang="en-US" altLang="ko-KR" sz="2000"/>
              <a:t>Ex) Payload transportation or manipulation</a:t>
            </a:r>
          </a:p>
          <a:p>
            <a:pPr lvl="1"/>
            <a:r>
              <a:rPr lang="en-US" altLang="ko-KR" sz="2000"/>
              <a:t>In this sense, it is essential to estimate the parameters in real time.</a:t>
            </a:r>
          </a:p>
          <a:p>
            <a:endParaRPr lang="en-US" altLang="ko-KR" sz="2000"/>
          </a:p>
          <a:p>
            <a:r>
              <a:rPr lang="en-US" altLang="ko-KR" sz="2000"/>
              <a:t>Previous works related “on-board sensor system”</a:t>
            </a:r>
          </a:p>
          <a:p>
            <a:pPr lvl="1"/>
            <a:r>
              <a:rPr lang="en-US" altLang="ko-KR" sz="2000"/>
              <a:t>Focus on autonomy even if it utilizes on-board sensors</a:t>
            </a:r>
          </a:p>
          <a:p>
            <a:pPr lvl="1"/>
            <a:r>
              <a:rPr lang="en-US" altLang="ko-KR" sz="2000"/>
              <a:t>Are on the basis of kinematics</a:t>
            </a:r>
          </a:p>
          <a:p>
            <a:pPr lvl="1"/>
            <a:r>
              <a:rPr lang="en-US" altLang="ko-KR" sz="2000"/>
              <a:t>Do not cover dynamic models, thus cannot get these parameters</a:t>
            </a:r>
          </a:p>
          <a:p>
            <a:r>
              <a:rPr lang="en-US" altLang="ko-KR" sz="2000"/>
              <a:t>This paper depends on motor speed measurements to estimate these parameters</a:t>
            </a:r>
          </a:p>
        </p:txBody>
      </p:sp>
    </p:spTree>
    <p:extLst>
      <p:ext uri="{BB962C8B-B14F-4D97-AF65-F5344CB8AC3E}">
        <p14:creationId xmlns:p14="http://schemas.microsoft.com/office/powerpoint/2010/main" val="286598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F969A-F3D0-424B-BB5F-FB02B41C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Introduction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3C9BF-84C2-4FFA-B89C-AEFEBD80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/>
              <a:t>Previous works related to “parameter estimation”</a:t>
            </a:r>
          </a:p>
          <a:p>
            <a:pPr lvl="1"/>
            <a:r>
              <a:rPr lang="en-US" altLang="ko-KR" sz="2000"/>
              <a:t>Offline maximum likelihood approach</a:t>
            </a:r>
          </a:p>
          <a:p>
            <a:pPr lvl="1"/>
            <a:r>
              <a:rPr lang="en-US" altLang="ko-KR" sz="2000"/>
              <a:t>This approach considers different sensor uncertainties well.</a:t>
            </a:r>
          </a:p>
          <a:p>
            <a:pPr lvl="1"/>
            <a:r>
              <a:rPr lang="en-US" altLang="ko-KR" sz="2000"/>
              <a:t>But, this method runs offline. (Takes too much time to estimate on flight)</a:t>
            </a:r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Other paper achieves online estimation through recursive least square method</a:t>
            </a:r>
          </a:p>
          <a:p>
            <a:pPr lvl="1"/>
            <a:r>
              <a:rPr lang="en-US" altLang="ko-KR" sz="2000"/>
              <a:t>However, the method relies on motion capture sensor(Measure Acceleration)</a:t>
            </a:r>
          </a:p>
          <a:p>
            <a:pPr lvl="1"/>
            <a:r>
              <a:rPr lang="en-US" altLang="ko-KR" sz="2000"/>
              <a:t>Not perfectly on-board sensor system</a:t>
            </a:r>
          </a:p>
          <a:p>
            <a:pPr lvl="1"/>
            <a:endParaRPr lang="en-US" altLang="ko-KR" sz="2000"/>
          </a:p>
          <a:p>
            <a:r>
              <a:rPr lang="en-US" altLang="ko-KR" sz="2000"/>
              <a:t>Contribution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/>
              <a:t>Real time, on board framework to estimate the dynamic properties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/>
              <a:t>When subject to changes during operation, quickly re-estimate the properties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/>
              <a:t>Offer observability analysis</a:t>
            </a:r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92901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AB78B-4622-49F6-9A30-7025F6D5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Preliminaries </a:t>
            </a:r>
            <a:r>
              <a:rPr lang="en-US" altLang="ko-KR" sz="1800"/>
              <a:t>(v_tools.cpp</a:t>
            </a:r>
            <a:r>
              <a:rPr lang="ko-KR" altLang="en-US" sz="1800"/>
              <a:t>에서 구현</a:t>
            </a:r>
            <a:r>
              <a:rPr lang="en-US" altLang="ko-KR" sz="1800"/>
              <a:t>)</a:t>
            </a:r>
            <a:endParaRPr lang="ko-KR" altLang="en-US" sz="180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76FE131-58C5-478D-99B9-5112C4493C35}"/>
              </a:ext>
            </a:extLst>
          </p:cNvPr>
          <p:cNvGrpSpPr/>
          <p:nvPr/>
        </p:nvGrpSpPr>
        <p:grpSpPr>
          <a:xfrm>
            <a:off x="2713249" y="1690688"/>
            <a:ext cx="5381430" cy="4223689"/>
            <a:chOff x="208270" y="1956402"/>
            <a:chExt cx="5381430" cy="42236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1F2569C-DEC8-4B24-80EA-D4A2899886CA}"/>
                    </a:ext>
                  </a:extLst>
                </p:cNvPr>
                <p:cNvSpPr txBox="1"/>
                <p:nvPr/>
              </p:nvSpPr>
              <p:spPr>
                <a:xfrm>
                  <a:off x="3874416" y="2384981"/>
                  <a:ext cx="772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ko-KR" altLang="en-US" b="1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1F2569C-DEC8-4B24-80EA-D4A289988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416" y="2384981"/>
                  <a:ext cx="77299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1FE27E3-6824-4CC1-A729-7EACB1BE70CC}"/>
                    </a:ext>
                  </a:extLst>
                </p:cNvPr>
                <p:cNvSpPr txBox="1"/>
                <p:nvPr/>
              </p:nvSpPr>
              <p:spPr>
                <a:xfrm>
                  <a:off x="1083295" y="2326917"/>
                  <a:ext cx="772998" cy="613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acc>
                          <m:accPr>
                            <m:chr m:val="⃗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oMath>
                    </m:oMathPara>
                  </a14:m>
                  <a:endParaRPr lang="ko-KR" altLang="en-US" b="1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1FE27E3-6824-4CC1-A729-7EACB1BE7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295" y="2326917"/>
                  <a:ext cx="772998" cy="6132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3AA0B8E-75D1-46A9-9152-6C480180C5BB}"/>
                </a:ext>
              </a:extLst>
            </p:cNvPr>
            <p:cNvCxnSpPr/>
            <p:nvPr/>
          </p:nvCxnSpPr>
          <p:spPr>
            <a:xfrm>
              <a:off x="1856295" y="2447690"/>
              <a:ext cx="201812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223243-4869-49B1-970E-814AD5335307}"/>
                </a:ext>
              </a:extLst>
            </p:cNvPr>
            <p:cNvSpPr txBox="1"/>
            <p:nvPr/>
          </p:nvSpPr>
          <p:spPr>
            <a:xfrm>
              <a:off x="2276966" y="1956402"/>
              <a:ext cx="117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exp map</a:t>
              </a:r>
              <a:endParaRPr lang="ko-KR" altLang="en-US" b="1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E23D433-3B03-444F-9F4B-DE11A7ECE3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6294" y="2754313"/>
              <a:ext cx="201812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E81D3E-E092-488C-9E49-14444B331878}"/>
                </a:ext>
              </a:extLst>
            </p:cNvPr>
            <p:cNvSpPr txBox="1"/>
            <p:nvPr/>
          </p:nvSpPr>
          <p:spPr>
            <a:xfrm>
              <a:off x="2276965" y="1956402"/>
              <a:ext cx="117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exp map</a:t>
              </a:r>
              <a:endParaRPr lang="ko-KR" altLang="en-US" b="1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D2A8E9-B215-41C3-BF54-7A97F2E3A7BE}"/>
                </a:ext>
              </a:extLst>
            </p:cNvPr>
            <p:cNvSpPr txBox="1"/>
            <p:nvPr/>
          </p:nvSpPr>
          <p:spPr>
            <a:xfrm>
              <a:off x="2276965" y="2835361"/>
              <a:ext cx="117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log map</a:t>
              </a:r>
              <a:endParaRPr lang="ko-KR" altLang="en-US" b="1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FB97BE9-DD9C-48A4-B39F-21A847368DA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51854" y="4003787"/>
              <a:ext cx="2018122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04AA16-9806-45F8-A89D-4DD9EBD40E2D}"/>
                </a:ext>
              </a:extLst>
            </p:cNvPr>
            <p:cNvSpPr txBox="1"/>
            <p:nvPr/>
          </p:nvSpPr>
          <p:spPr>
            <a:xfrm>
              <a:off x="4412921" y="3682854"/>
              <a:ext cx="117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Log map</a:t>
              </a:r>
              <a:endParaRPr lang="ko-KR" altLang="en-US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FE5836F-DE55-4B3A-B775-BBF68631B753}"/>
                    </a:ext>
                  </a:extLst>
                </p:cNvPr>
                <p:cNvSpPr txBox="1"/>
                <p:nvPr/>
              </p:nvSpPr>
              <p:spPr>
                <a:xfrm>
                  <a:off x="3949830" y="5012848"/>
                  <a:ext cx="1564850" cy="1167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𝑳𝒐𝒈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b="1" i="1">
                    <a:latin typeface="Cambria Math" panose="02040503050406030204" pitchFamily="18" charset="0"/>
                  </a:endParaRPr>
                </a:p>
                <a:p>
                  <a:endParaRPr lang="en-US" altLang="ko-KR" b="1" i="1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𝒘𝒉𝒆𝒓𝒆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ko-KR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FE5836F-DE55-4B3A-B775-BBF68631B7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830" y="5012848"/>
                  <a:ext cx="1564850" cy="1167243"/>
                </a:xfrm>
                <a:prstGeom prst="rect">
                  <a:avLst/>
                </a:prstGeom>
                <a:blipFill>
                  <a:blip r:embed="rId4"/>
                  <a:stretch>
                    <a:fillRect l="-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EBA6E00-1C99-4772-A7FD-C43D3ED2E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6294" y="5195215"/>
              <a:ext cx="2018122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F5E81C-B455-430E-A7F1-A9284E5A6B04}"/>
                </a:ext>
              </a:extLst>
            </p:cNvPr>
            <p:cNvSpPr txBox="1"/>
            <p:nvPr/>
          </p:nvSpPr>
          <p:spPr>
            <a:xfrm>
              <a:off x="2340204" y="4668547"/>
              <a:ext cx="117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Exp map</a:t>
              </a:r>
              <a:endParaRPr lang="ko-KR" altLang="en-US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5A52638-B8C0-44C2-8093-58A9FF4AED60}"/>
                    </a:ext>
                  </a:extLst>
                </p:cNvPr>
                <p:cNvSpPr txBox="1"/>
                <p:nvPr/>
              </p:nvSpPr>
              <p:spPr>
                <a:xfrm>
                  <a:off x="208270" y="5012848"/>
                  <a:ext cx="1750049" cy="369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𝑬𝒙𝒑</m:t>
                        </m:r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b="1" i="1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5A52638-B8C0-44C2-8093-58A9FF4AED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270" y="5012848"/>
                  <a:ext cx="1750049" cy="369327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2E44B7-2F9B-43E6-9021-1FAD90467742}"/>
                  </a:ext>
                </a:extLst>
              </p:cNvPr>
              <p:cNvSpPr txBox="1"/>
              <p:nvPr/>
            </p:nvSpPr>
            <p:spPr>
              <a:xfrm>
                <a:off x="1377884" y="5512960"/>
                <a:ext cx="4257577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2E44B7-2F9B-43E6-9021-1FAD90467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884" y="5512960"/>
                <a:ext cx="4257577" cy="391261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8C0949-A773-4C95-B3F7-66F2887FA6BD}"/>
                  </a:ext>
                </a:extLst>
              </p:cNvPr>
              <p:cNvSpPr txBox="1"/>
              <p:nvPr/>
            </p:nvSpPr>
            <p:spPr>
              <a:xfrm>
                <a:off x="8257885" y="4747134"/>
                <a:ext cx="3836704" cy="1424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i="1">
                  <a:latin typeface="Cambria Math" panose="02040503050406030204" pitchFamily="18" charset="0"/>
                </a:endParaRPr>
              </a:p>
              <a:p>
                <a:endParaRPr lang="en-US" altLang="ko-KR" b="1" i="1">
                  <a:latin typeface="Cambria Math" panose="02040503050406030204" pitchFamily="18" charset="0"/>
                </a:endParaRPr>
              </a:p>
              <a:p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>
                  <a:sym typeface="Wingdings" panose="05000000000000000000" pitchFamily="2" charset="2"/>
                </a:endParaRPr>
              </a:p>
              <a:p>
                <a:endParaRPr lang="en-US" altLang="ko-KR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8C0949-A773-4C95-B3F7-66F2887FA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885" y="4747134"/>
                <a:ext cx="3836704" cy="1424044"/>
              </a:xfrm>
              <a:prstGeom prst="rect">
                <a:avLst/>
              </a:prstGeom>
              <a:blipFill>
                <a:blip r:embed="rId7"/>
                <a:stretch>
                  <a:fillRect l="-14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22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AB78B-4622-49F6-9A30-7025F6D5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Preliminaries </a:t>
            </a:r>
            <a:r>
              <a:rPr lang="en-US" altLang="ko-KR" sz="1800"/>
              <a:t>(</a:t>
            </a:r>
            <a:r>
              <a:rPr lang="en-US" altLang="ko-KR" sz="1800" b="1" i="0">
                <a:effectLst/>
                <a:latin typeface="-apple-system"/>
              </a:rPr>
              <a:t>geom_inertia_estimator.cpp</a:t>
            </a:r>
            <a:r>
              <a:rPr lang="en-US" altLang="ko-KR" sz="1800">
                <a:latin typeface="-apple-system"/>
              </a:rPr>
              <a:t> </a:t>
            </a:r>
            <a:r>
              <a:rPr lang="ko-KR" altLang="en-US" sz="1800"/>
              <a:t>에서 구현</a:t>
            </a:r>
            <a:r>
              <a:rPr lang="en-US" altLang="ko-KR" sz="1800"/>
              <a:t>)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8C0949-A773-4C95-B3F7-66F2887FA6BD}"/>
                  </a:ext>
                </a:extLst>
              </p:cNvPr>
              <p:cNvSpPr txBox="1"/>
              <p:nvPr/>
            </p:nvSpPr>
            <p:spPr>
              <a:xfrm>
                <a:off x="1253769" y="2196634"/>
                <a:ext cx="8776352" cy="2807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>
                    <a:latin typeface="맑은고딕"/>
                  </a:rPr>
                  <a:t>자세 </a:t>
                </a:r>
                <a:r>
                  <a:rPr lang="en-US" altLang="ko-KR" b="1">
                    <a:latin typeface="맑은고딕"/>
                  </a:rPr>
                  <a:t> </a:t>
                </a:r>
                <a:r>
                  <a:rPr lang="ko-KR" altLang="en-US" b="1">
                    <a:latin typeface="맑은고딕"/>
                  </a:rPr>
                  <a:t>적분 </a:t>
                </a:r>
                <a:r>
                  <a:rPr lang="en-US" altLang="ko-KR" b="1">
                    <a:latin typeface="맑은고딕"/>
                  </a:rPr>
                  <a:t>(qboxplus)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+1]</m:t>
                              </m:r>
                            </m:sub>
                          </m:sSub>
                        </m:e>
                      </m:sPre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</m:e>
                      </m:sPre>
                      <m:sPre>
                        <m:sPre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</m:e>
                      </m:sPre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</m:e>
                      </m:sPre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⊞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𝛀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Δt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</m:e>
                      </m:sPre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𝑬𝒙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𝛀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Δt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i="1">
                  <a:latin typeface="Cambria Math" panose="02040503050406030204" pitchFamily="18" charset="0"/>
                </a:endParaRPr>
              </a:p>
              <a:p>
                <a:endParaRPr lang="en-US" altLang="ko-KR" b="1" i="1">
                  <a:latin typeface="Cambria Math" panose="02040503050406030204" pitchFamily="18" charset="0"/>
                </a:endParaRPr>
              </a:p>
              <a:p>
                <a:endParaRPr lang="en-US" altLang="ko-KR" b="1">
                  <a:latin typeface="+mj-lt"/>
                </a:endParaRPr>
              </a:p>
              <a:p>
                <a:r>
                  <a:rPr lang="ko-KR" altLang="en-US" b="1">
                    <a:latin typeface="+mj-lt"/>
                  </a:rPr>
                  <a:t>카메라에서 측정한 자세와 </a:t>
                </a:r>
                <a:r>
                  <a:rPr lang="en-US" altLang="ko-KR" b="1">
                    <a:latin typeface="+mj-lt"/>
                  </a:rPr>
                  <a:t>Temporary belief </a:t>
                </a:r>
                <a:r>
                  <a:rPr lang="ko-KR" altLang="en-US" b="1">
                    <a:latin typeface="+mj-lt"/>
                  </a:rPr>
                  <a:t>자세 사이의 </a:t>
                </a:r>
                <a:r>
                  <a:rPr lang="en-US" altLang="ko-KR" b="1">
                    <a:latin typeface="+mj-lt"/>
                  </a:rPr>
                  <a:t>innovation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ko-KR" altLang="en-US" b="1">
                    <a:latin typeface="+mj-lt"/>
                    <a:sym typeface="Wingdings" panose="05000000000000000000" pitchFamily="2" charset="2"/>
                  </a:rPr>
                  <a:t>자세 오차 계산 필요 </a:t>
                </a:r>
                <a:r>
                  <a:rPr lang="en-US" altLang="ko-KR" b="1">
                    <a:latin typeface="+mj-lt"/>
                    <a:sym typeface="Wingdings" panose="05000000000000000000" pitchFamily="2" charset="2"/>
                  </a:rPr>
                  <a:t>(qboxminus)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b="1">
                  <a:latin typeface="+mj-lt"/>
                  <a:sym typeface="Wingdings" panose="05000000000000000000" pitchFamily="2" charset="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𝒒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𝒄𝒂𝒎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⊟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𝒒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𝒕𝒆𝒎𝒑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𝑳𝒐𝒈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Pre>
                            <m:sPre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𝒕𝒆𝒎𝒑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𝒄𝒂𝒎</m:t>
                                  </m:r>
                                </m:sub>
                              </m:sSub>
                            </m:e>
                          </m:sPre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𝑳𝒐𝒈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Pre>
                            <m:sPre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𝒕𝒆𝒎𝒑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𝒈𝒍𝒐𝒃</m:t>
                                  </m:r>
                                </m:sub>
                              </m:sSub>
                            </m:e>
                          </m:sPre>
                          <m:sPre>
                            <m:sPre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𝒈𝒍𝒐𝒃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𝒄𝒂𝒎</m:t>
                                  </m:r>
                                </m:sub>
                              </m:sSub>
                            </m:e>
                          </m:sPre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𝑳𝒐𝒈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𝒕𝒆𝒎𝒑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𝒄𝒂𝒎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>
                  <a:latin typeface="+mj-lt"/>
                </a:endParaRPr>
              </a:p>
              <a:p>
                <a:endParaRPr lang="en-US" altLang="ko-KR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8C0949-A773-4C95-B3F7-66F2887FA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769" y="2196634"/>
                <a:ext cx="8776352" cy="2807628"/>
              </a:xfrm>
              <a:prstGeom prst="rect">
                <a:avLst/>
              </a:prstGeom>
              <a:blipFill>
                <a:blip r:embed="rId2"/>
                <a:stretch>
                  <a:fillRect l="-625" t="-1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78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AB78B-4622-49F6-9A30-7025F6D5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Method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8C0949-A773-4C95-B3F7-66F2887FA6BD}"/>
              </a:ext>
            </a:extLst>
          </p:cNvPr>
          <p:cNvSpPr txBox="1"/>
          <p:nvPr/>
        </p:nvSpPr>
        <p:spPr>
          <a:xfrm>
            <a:off x="838200" y="1690688"/>
            <a:ext cx="87574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맑은고딕"/>
              </a:rPr>
              <a:t>Unlike</a:t>
            </a:r>
            <a:r>
              <a:rPr lang="ko-KR" altLang="en-US" b="1">
                <a:latin typeface="맑은고딕"/>
              </a:rPr>
              <a:t> </a:t>
            </a:r>
            <a:r>
              <a:rPr lang="en-US" altLang="ko-KR" b="1">
                <a:latin typeface="맑은고딕"/>
              </a:rPr>
              <a:t>other</a:t>
            </a:r>
            <a:r>
              <a:rPr lang="ko-KR" altLang="en-US" b="1">
                <a:latin typeface="맑은고딕"/>
              </a:rPr>
              <a:t> </a:t>
            </a:r>
            <a:r>
              <a:rPr lang="en-US" altLang="ko-KR" b="1">
                <a:latin typeface="맑은고딕"/>
              </a:rPr>
              <a:t>papers,</a:t>
            </a:r>
            <a:r>
              <a:rPr lang="ko-KR" altLang="en-US" b="1">
                <a:latin typeface="맑은고딕"/>
              </a:rPr>
              <a:t> </a:t>
            </a:r>
            <a:r>
              <a:rPr lang="en-US" altLang="ko-KR" b="1">
                <a:latin typeface="맑은고딕"/>
              </a:rPr>
              <a:t>this</a:t>
            </a:r>
            <a:r>
              <a:rPr lang="ko-KR" altLang="en-US" b="1">
                <a:latin typeface="맑은고딕"/>
              </a:rPr>
              <a:t> </a:t>
            </a:r>
            <a:r>
              <a:rPr lang="en-US" altLang="ko-KR" b="1">
                <a:latin typeface="맑은고딕"/>
              </a:rPr>
              <a:t>paper</a:t>
            </a:r>
            <a:r>
              <a:rPr lang="ko-KR" altLang="en-US" b="1">
                <a:latin typeface="맑은고딕"/>
              </a:rPr>
              <a:t> </a:t>
            </a:r>
            <a:r>
              <a:rPr lang="en-US" altLang="ko-KR" b="1">
                <a:latin typeface="맑은고딕"/>
              </a:rPr>
              <a:t>takes</a:t>
            </a:r>
            <a:r>
              <a:rPr lang="ko-KR" altLang="en-US" b="1">
                <a:latin typeface="맑은고딕"/>
              </a:rPr>
              <a:t> </a:t>
            </a:r>
            <a:r>
              <a:rPr lang="en-US" altLang="ko-KR" b="1">
                <a:latin typeface="맑은고딕"/>
              </a:rPr>
              <a:t>dynamic</a:t>
            </a:r>
            <a:r>
              <a:rPr lang="ko-KR" altLang="en-US" b="1">
                <a:latin typeface="맑은고딕"/>
              </a:rPr>
              <a:t> </a:t>
            </a:r>
            <a:r>
              <a:rPr lang="en-US" altLang="ko-KR" b="1">
                <a:latin typeface="맑은고딕"/>
              </a:rPr>
              <a:t>model</a:t>
            </a:r>
            <a:r>
              <a:rPr lang="ko-KR" altLang="en-US" b="1">
                <a:latin typeface="맑은고딕"/>
              </a:rPr>
              <a:t> </a:t>
            </a:r>
            <a:r>
              <a:rPr lang="en-US" altLang="ko-KR" b="1">
                <a:latin typeface="맑은고딕"/>
              </a:rPr>
              <a:t>into</a:t>
            </a:r>
            <a:r>
              <a:rPr lang="ko-KR" altLang="en-US" b="1">
                <a:latin typeface="맑은고딕"/>
              </a:rPr>
              <a:t> </a:t>
            </a:r>
            <a:r>
              <a:rPr lang="en-US" altLang="ko-KR" b="1">
                <a:latin typeface="맑은고딕"/>
              </a:rPr>
              <a:t>account</a:t>
            </a:r>
            <a:r>
              <a:rPr lang="ko-KR" altLang="en-US" b="1">
                <a:latin typeface="맑은고딕"/>
              </a:rPr>
              <a:t> </a:t>
            </a:r>
            <a:r>
              <a:rPr lang="en-US" altLang="ko-KR" b="1">
                <a:latin typeface="맑은고딕"/>
              </a:rPr>
              <a:t>to</a:t>
            </a:r>
            <a:r>
              <a:rPr lang="ko-KR" altLang="en-US" b="1">
                <a:latin typeface="맑은고딕"/>
              </a:rPr>
              <a:t> </a:t>
            </a:r>
            <a:r>
              <a:rPr lang="en-US" altLang="ko-KR" b="1">
                <a:latin typeface="맑은고딕"/>
              </a:rPr>
              <a:t>estimate the model parameters.</a:t>
            </a:r>
          </a:p>
          <a:p>
            <a:endParaRPr lang="en-US" altLang="ko-KR" b="1">
              <a:latin typeface="맑은고딕"/>
            </a:endParaRPr>
          </a:p>
          <a:p>
            <a:pPr marL="342900" indent="-342900">
              <a:buAutoNum type="alphaUcPeriod"/>
            </a:pPr>
            <a:r>
              <a:rPr lang="en-US" altLang="ko-KR" b="1">
                <a:latin typeface="맑은고딕"/>
              </a:rPr>
              <a:t>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>
                <a:latin typeface="맑은고딕"/>
              </a:rPr>
              <a:t>Objectives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b="1">
              <a:latin typeface="맑은고딕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>
                <a:latin typeface="맑은고딕"/>
              </a:rPr>
              <a:t>Accurately track inertia parameters even when mid-flight changes take place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b="1">
              <a:latin typeface="맑은고딕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>
                <a:latin typeface="맑은고딕"/>
              </a:rPr>
              <a:t>Applicable to any kind of UAV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b="1">
              <a:latin typeface="맑은고딕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>
                <a:latin typeface="맑은고딕"/>
              </a:rPr>
              <a:t>Allow the integration of measurements from different types of sensors</a:t>
            </a:r>
          </a:p>
          <a:p>
            <a:endParaRPr lang="en-US" altLang="ko-KR" b="1"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62358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AB78B-4622-49F6-9A30-7025F6D5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Method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8C0949-A773-4C95-B3F7-66F2887FA6BD}"/>
                  </a:ext>
                </a:extLst>
              </p:cNvPr>
              <p:cNvSpPr txBox="1"/>
              <p:nvPr/>
            </p:nvSpPr>
            <p:spPr>
              <a:xfrm>
                <a:off x="400455" y="1487891"/>
                <a:ext cx="8757497" cy="2705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>
                    <a:latin typeface="맑은고딕"/>
                  </a:rPr>
                  <a:t>Relative position from Center of body to each rotor - Known</a:t>
                </a:r>
              </a:p>
              <a:p>
                <a:endParaRPr lang="en-US" altLang="ko-KR" b="1">
                  <a:latin typeface="맑은고딕"/>
                </a:endParaRPr>
              </a:p>
              <a:p>
                <a:r>
                  <a:rPr lang="en-US" altLang="ko-KR" b="1">
                    <a:latin typeface="맑은고딕"/>
                  </a:rPr>
                  <a:t>Center of Mass – Unknown</a:t>
                </a:r>
              </a:p>
              <a:p>
                <a:endParaRPr lang="en-US" altLang="ko-KR" b="1">
                  <a:latin typeface="맑은고딕"/>
                </a:endParaRPr>
              </a:p>
              <a:p>
                <a:r>
                  <a:rPr lang="en-US" altLang="ko-KR" b="1">
                    <a:latin typeface="맑은고딕"/>
                  </a:rPr>
                  <a:t>A time dependent state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Pre>
                              <m:sPre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Pre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𝑊𝑀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sPre>
                          </m:e>
                          <m:e>
                            <m:sPre>
                              <m:sPre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Pre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𝑊𝑀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sPre>
                          </m:e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𝑊𝑀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𝛀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ko-KR" b="1">
                  <a:latin typeface="맑은고딕"/>
                </a:endParaRPr>
              </a:p>
              <a:p>
                <a:endParaRPr lang="en-US" altLang="ko-KR" b="1">
                  <a:latin typeface="맑은고딕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8C0949-A773-4C95-B3F7-66F2887FA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55" y="1487891"/>
                <a:ext cx="8757497" cy="2705292"/>
              </a:xfrm>
              <a:prstGeom prst="rect">
                <a:avLst/>
              </a:prstGeom>
              <a:blipFill>
                <a:blip r:embed="rId2"/>
                <a:stretch>
                  <a:fillRect l="-627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DE0150-2C7D-4BF0-8834-0D55DF193AC8}"/>
                  </a:ext>
                </a:extLst>
              </p:cNvPr>
              <p:cNvSpPr txBox="1"/>
              <p:nvPr/>
            </p:nvSpPr>
            <p:spPr>
              <a:xfrm>
                <a:off x="400455" y="4068115"/>
                <a:ext cx="6126805" cy="2156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>
                    <a:latin typeface="맑은고딕"/>
                  </a:rPr>
                  <a:t>A time independent state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Pre>
                              <m:sPre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Pre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𝑩𝑴</m:t>
                                    </m:r>
                                  </m:sub>
                                </m:sSub>
                              </m:e>
                            </m:sPre>
                          </m:e>
                          <m:e>
                            <m:sPre>
                              <m:sPre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Pre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</m:e>
                            </m:sPre>
                          </m:e>
                          <m:e>
                            <m:sPre>
                              <m:sPre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Pre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sub>
                                </m:sSub>
                              </m:e>
                            </m:sPre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ko-KR" b="1">
                  <a:latin typeface="맑은고딕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DE0150-2C7D-4BF0-8834-0D55DF193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55" y="4068115"/>
                <a:ext cx="6126805" cy="2156103"/>
              </a:xfrm>
              <a:prstGeom prst="rect">
                <a:avLst/>
              </a:prstGeom>
              <a:blipFill>
                <a:blip r:embed="rId3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08FBC9-BD0E-4330-B65C-409B975CB6A9}"/>
                  </a:ext>
                </a:extLst>
              </p:cNvPr>
              <p:cNvSpPr txBox="1"/>
              <p:nvPr/>
            </p:nvSpPr>
            <p:spPr>
              <a:xfrm>
                <a:off x="7072010" y="2952345"/>
                <a:ext cx="3706238" cy="608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>
                    <a:latin typeface="맑은고딕"/>
                  </a:rPr>
                  <a:t>State variables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ko-KR" b="1">
                  <a:latin typeface="맑은고딕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08FBC9-BD0E-4330-B65C-409B975CB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010" y="2952345"/>
                <a:ext cx="3706238" cy="608243"/>
              </a:xfrm>
              <a:prstGeom prst="rect">
                <a:avLst/>
              </a:prstGeom>
              <a:blipFill>
                <a:blip r:embed="rId4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02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2F7F-111F-4165-BD0C-863315CA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 논문을 선정하게 된 결정적인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F5CA1-2C4B-4915-A0CD-3FBD63F3C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※ Recursive State Estimation – Probabilistic Robotics</a:t>
            </a:r>
          </a:p>
          <a:p>
            <a:pPr marL="0" indent="0">
              <a:buNone/>
            </a:pPr>
            <a:endParaRPr lang="en-US" altLang="ko-KR" sz="2000" b="1"/>
          </a:p>
          <a:p>
            <a:pPr marL="0" indent="0">
              <a:buNone/>
            </a:pPr>
            <a:r>
              <a:rPr lang="en-US" altLang="ko-KR" sz="2000" b="1"/>
              <a:t>At the core of probabilistic robotics is the idea of estimating state from sensor data.</a:t>
            </a:r>
          </a:p>
          <a:p>
            <a:pPr marL="0" indent="0">
              <a:buNone/>
            </a:pPr>
            <a:endParaRPr lang="en-US" altLang="ko-KR" sz="2000" b="1"/>
          </a:p>
          <a:p>
            <a:pPr marL="0" indent="0">
              <a:buNone/>
            </a:pPr>
            <a:r>
              <a:rPr lang="en-US" altLang="ko-KR" sz="2000" b="1"/>
              <a:t>State estimation addresses the problem of </a:t>
            </a:r>
            <a:r>
              <a:rPr lang="en-US" altLang="ko-KR" sz="2000" b="1">
                <a:solidFill>
                  <a:srgbClr val="0070C0"/>
                </a:solidFill>
              </a:rPr>
              <a:t>estimating quantities from sensor data that are indirectly observerable, but that can be inferred.</a:t>
            </a:r>
          </a:p>
          <a:p>
            <a:pPr marL="0" indent="0">
              <a:buNone/>
            </a:pPr>
            <a:endParaRPr lang="en-US" altLang="ko-KR" sz="2000" b="1"/>
          </a:p>
          <a:p>
            <a:pPr marL="0" indent="0">
              <a:buNone/>
            </a:pPr>
            <a:r>
              <a:rPr lang="en-US" altLang="ko-KR" sz="2000" b="1"/>
              <a:t>Kalman Filter, Extended Kalman Filter, Unscented Kalman Filter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b="1">
                <a:sym typeface="Wingdings" panose="05000000000000000000" pitchFamily="2" charset="2"/>
              </a:rPr>
              <a:t>This is a type of recursive state estimation method.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b="1">
                <a:sym typeface="Wingdings" panose="05000000000000000000" pitchFamily="2" charset="2"/>
              </a:rPr>
              <a:t>Also, this method belongs to Bayesian filter. 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50953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2F7F-111F-4165-BD0C-863315CA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EKF algorithm Predict Update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DE2AA0-FCE2-4106-AF16-A8F6EA7A3CA1}"/>
                  </a:ext>
                </a:extLst>
              </p:cNvPr>
              <p:cNvSpPr txBox="1"/>
              <p:nvPr/>
            </p:nvSpPr>
            <p:spPr>
              <a:xfrm>
                <a:off x="904580" y="1555423"/>
                <a:ext cx="10382840" cy="376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𝐸𝐾𝐹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Predict Update</a:t>
                </a:r>
              </a:p>
              <a:p>
                <a:endParaRPr lang="en-US" altLang="ko-KR"/>
              </a:p>
              <a:p>
                <a:r>
                  <a:rPr lang="en-US" altLang="ko-KR"/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Process Model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>
                    <a:sym typeface="Wingdings" panose="05000000000000000000" pitchFamily="2" charset="2"/>
                  </a:rPr>
                  <a:t>역할</a:t>
                </a:r>
                <a:r>
                  <a:rPr lang="en-US" altLang="ko-KR">
                    <a:sym typeface="Wingdings" panose="05000000000000000000" pitchFamily="2" charset="2"/>
                  </a:rPr>
                  <a:t>- </a:t>
                </a:r>
                <a:r>
                  <a:rPr lang="ko-KR" altLang="en-US">
                    <a:sym typeface="Wingdings" panose="05000000000000000000" pitchFamily="2" charset="2"/>
                  </a:rPr>
                  <a:t>물리 법칙</a:t>
                </a:r>
                <a:r>
                  <a:rPr lang="en-US" altLang="ko-KR">
                    <a:sym typeface="Wingdings" panose="05000000000000000000" pitchFamily="2" charset="2"/>
                  </a:rPr>
                  <a:t> </a:t>
                </a:r>
                <a:r>
                  <a:rPr lang="ko-KR" altLang="en-US">
                    <a:sym typeface="Wingdings" panose="05000000000000000000" pitchFamily="2" charset="2"/>
                  </a:rPr>
                  <a:t>인지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 b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/>
                  <a:t> 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 b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r>
                  <a:rPr lang="ko-KR" altLang="en-US"/>
                  <a:t>요점</a:t>
                </a:r>
                <a:r>
                  <a:rPr lang="en-US" altLang="ko-KR"/>
                  <a:t>: Process Model</a:t>
                </a:r>
                <a:r>
                  <a:rPr lang="ko-KR" altLang="en-US"/>
                  <a:t>은 물리 법칙을 인지하게끔 해준다</a:t>
                </a:r>
                <a:r>
                  <a:rPr lang="en-US" altLang="ko-KR"/>
                  <a:t>. </a:t>
                </a:r>
                <a:endParaRPr lang="ko-KR" alt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DE2AA0-FCE2-4106-AF16-A8F6EA7A3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80" y="1555423"/>
                <a:ext cx="10382840" cy="3764941"/>
              </a:xfrm>
              <a:prstGeom prst="rect">
                <a:avLst/>
              </a:prstGeom>
              <a:blipFill>
                <a:blip r:embed="rId2"/>
                <a:stretch>
                  <a:fillRect l="-469" t="-809" b="-14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35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690</Words>
  <Application>Microsoft Office PowerPoint</Application>
  <PresentationFormat>와이드스크린</PresentationFormat>
  <Paragraphs>116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-apple-system</vt:lpstr>
      <vt:lpstr>맑은 고딕</vt:lpstr>
      <vt:lpstr>맑은고딕</vt:lpstr>
      <vt:lpstr>Arial</vt:lpstr>
      <vt:lpstr>Cambria Math</vt:lpstr>
      <vt:lpstr>Wingdings</vt:lpstr>
      <vt:lpstr>Office 테마</vt:lpstr>
      <vt:lpstr>Online Estimation of Geometric and Inertia Parameters for Multirotor Aerial Vehicles</vt:lpstr>
      <vt:lpstr>Introduction</vt:lpstr>
      <vt:lpstr>Introduction</vt:lpstr>
      <vt:lpstr>Preliminaries (v_tools.cpp에서 구현)</vt:lpstr>
      <vt:lpstr>Preliminaries (geom_inertia_estimator.cpp 에서 구현)</vt:lpstr>
      <vt:lpstr>Method</vt:lpstr>
      <vt:lpstr>Method</vt:lpstr>
      <vt:lpstr>이 논문을 선정하게 된 결정적인 이유</vt:lpstr>
      <vt:lpstr>EKF algorithm Predict Update</vt:lpstr>
      <vt:lpstr>EKF algorithm Measurement Update</vt:lpstr>
      <vt:lpstr>질량 추정 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Estimation of Geometric and Inertia Parameters for Multirotor Aerial Vehicles</dc:title>
  <dc:creator>권건우</dc:creator>
  <cp:lastModifiedBy>권건우</cp:lastModifiedBy>
  <cp:revision>1</cp:revision>
  <dcterms:created xsi:type="dcterms:W3CDTF">2021-09-24T08:13:52Z</dcterms:created>
  <dcterms:modified xsi:type="dcterms:W3CDTF">2021-09-24T12:07:08Z</dcterms:modified>
</cp:coreProperties>
</file>