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embeddedFontLst>
    <p:embeddedFont>
      <p:font typeface="Rambla" panose="020B0604020202020204" charset="0"/>
      <p:regular r:id="rId21"/>
      <p:bold r:id="rId22"/>
      <p:italic r:id="rId23"/>
      <p:boldItalic r:id="rId24"/>
    </p:embeddedFont>
    <p:embeddedFont>
      <p:font typeface="Cambria" panose="02040503050406030204" pitchFamily="18" charset="0"/>
      <p:regular r:id="rId25"/>
      <p:bold r:id="rId26"/>
      <p:italic r:id="rId27"/>
      <p:boldItalic r:id="rId28"/>
    </p:embeddedFont>
    <p:embeddedFont>
      <p:font typeface="Lucida Sans Unicode" panose="020B0602030504020204" pitchFamily="3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0E097EA-DD8D-4709-92F4-B8AA8AE9A7A0}">
  <a:tblStyle styleId="{00E097EA-DD8D-4709-92F4-B8AA8AE9A7A0}" styleName="Table_0">
    <a:wholeTbl>
      <a:tcTxStyle b="off" i="off">
        <a:font>
          <a:latin typeface="Lucida Sans Unicode"/>
          <a:ea typeface="Lucida Sans Unicode"/>
          <a:cs typeface="Lucida Sans Unicode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7D74AE1-8568-4DDB-BA54-54CC3FCB698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4BD51DE-CAE5-4E9E-A5E6-F7AE08E02F0A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-192" y="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15739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/>
              <a:t>에 딸ㄴ 애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캐릭터디자인 - 외주 작업중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23888" y="3137862"/>
            <a:ext cx="7886700" cy="8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623888" y="4033502"/>
            <a:ext cx="7886700" cy="490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mbla"/>
              <a:buNone/>
              <a:defRPr sz="32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mbla"/>
              <a:buNone/>
              <a:defRPr sz="4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>
  <p:cSld name="제목 및 세로 텍스트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32" cy="78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mbla"/>
              <a:buNone/>
              <a:defRPr sz="6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mbla"/>
              <a:buNone/>
              <a:defRPr sz="4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mbla"/>
              <a:buNone/>
              <a:defRPr sz="4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mbla"/>
              <a:buNone/>
              <a:defRPr sz="4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mbla"/>
              <a:buNone/>
              <a:defRPr sz="4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mbla"/>
              <a:buNone/>
              <a:defRPr sz="32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mbla"/>
              <a:buNone/>
              <a:defRPr sz="4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free-icon/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www.programmableweb.com/sdk/kudan-ar-sdk-kuda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rover-c13/PokeGOAPI-Java" TargetMode="External"/><Relationship Id="rId5" Type="http://schemas.openxmlformats.org/officeDocument/2006/relationships/hyperlink" Target="https://library.vuforia.com/" TargetMode="External"/><Relationship Id="rId4" Type="http://schemas.openxmlformats.org/officeDocument/2006/relationships/hyperlink" Target="https://unity3d.com/kr/5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731465" y="4084885"/>
            <a:ext cx="7886700" cy="8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Arial"/>
              <a:buNone/>
            </a:pPr>
            <a:r>
              <a:rPr lang="ko-KR" sz="36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증강현실을 이용한 </a:t>
            </a:r>
            <a:br>
              <a:rPr lang="ko-KR" sz="36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36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어린이 영단어 교육 어플리케이션</a:t>
            </a:r>
            <a:br>
              <a:rPr lang="ko-KR" sz="36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</a:br>
            <a:endParaRPr sz="3959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2428430" y="4145081"/>
            <a:ext cx="4492770" cy="1300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Kid’s Study GO using AR</a:t>
            </a:r>
            <a:endParaRPr sz="2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7F7F7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3029897" y="5040721"/>
            <a:ext cx="42475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2014156003 고아영 2013152005 김대현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2014150015 박소연 2013150021 양민규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496748" y="-5264"/>
            <a:ext cx="7915189" cy="74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개발 현황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1123125" y="1214248"/>
            <a:ext cx="3288855" cy="46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❖"/>
            </a:pPr>
            <a:r>
              <a:rPr lang="ko-KR" sz="2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개발 완료한 기능</a:t>
            </a:r>
            <a:endParaRPr sz="2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0" y="6481824"/>
            <a:ext cx="9867681" cy="444424"/>
          </a:xfrm>
          <a:prstGeom prst="rect">
            <a:avLst/>
          </a:prstGeom>
          <a:solidFill>
            <a:srgbClr val="1111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2011680" y="2434590"/>
            <a:ext cx="1847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4" name="Shape 204"/>
          <p:cNvGraphicFramePr/>
          <p:nvPr/>
        </p:nvGraphicFramePr>
        <p:xfrm>
          <a:off x="1123125" y="2251664"/>
          <a:ext cx="7229800" cy="3131875"/>
        </p:xfrm>
        <a:graphic>
          <a:graphicData uri="http://schemas.openxmlformats.org/drawingml/2006/table">
            <a:tbl>
              <a:tblPr firstRow="1" bandRow="1">
                <a:noFill/>
                <a:tableStyleId>{00E097EA-DD8D-4709-92F4-B8AA8AE9A7A0}</a:tableStyleId>
              </a:tblPr>
              <a:tblGrid>
                <a:gridCol w="1973250"/>
                <a:gridCol w="5256550"/>
              </a:tblGrid>
              <a:tr h="3131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ko-KR" sz="2100" u="none" strike="noStrike" cap="none">
                          <a:solidFill>
                            <a:schemeClr val="dk1"/>
                          </a:solidFill>
                        </a:rPr>
                        <a:t>공통 사항</a:t>
                      </a:r>
                      <a:endParaRPr sz="2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8250" marR="98250" marT="49125" marB="491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ko-KR" sz="2100" b="0" u="none" strike="noStrike" cap="none">
                          <a:solidFill>
                            <a:schemeClr val="dk1"/>
                          </a:solidFill>
                        </a:rPr>
                        <a:t>난이도, 장소, 시간, 날씨에 따른 단어분류(약 800개)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endParaRPr sz="21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ko-KR" sz="2100" b="0" u="none" strike="noStrike" cap="none">
                          <a:solidFill>
                            <a:schemeClr val="dk1"/>
                          </a:solidFill>
                        </a:rPr>
                        <a:t>서버 &amp; 데이터베이스 구축</a:t>
                      </a:r>
                      <a:endParaRPr sz="21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endParaRPr sz="21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ko-KR" sz="2100" b="0" u="none" strike="noStrike" cap="none">
                          <a:solidFill>
                            <a:schemeClr val="dk1"/>
                          </a:solidFill>
                        </a:rPr>
                        <a:t>UI 상세 설계 및 개발</a:t>
                      </a:r>
                      <a:endParaRPr sz="21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endParaRPr sz="21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ko-KR" sz="2100" b="0" u="none" strike="noStrike" cap="none">
                          <a:solidFill>
                            <a:schemeClr val="dk1"/>
                          </a:solidFill>
                        </a:rPr>
                        <a:t>컨텐츠 및 UI 디자인 제작 – (디자인 요청)</a:t>
                      </a:r>
                      <a:endParaRPr sz="2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8250" marR="98250" marT="49125" marB="491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1496748" y="-5264"/>
            <a:ext cx="7915189" cy="74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개발 현황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1123125" y="1214248"/>
            <a:ext cx="3288855" cy="46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❖"/>
            </a:pPr>
            <a:r>
              <a:rPr lang="ko-KR" sz="2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개발 완료한 기능</a:t>
            </a:r>
            <a:endParaRPr sz="2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0" y="6481824"/>
            <a:ext cx="9867681" cy="444424"/>
          </a:xfrm>
          <a:prstGeom prst="rect">
            <a:avLst/>
          </a:prstGeom>
          <a:solidFill>
            <a:srgbClr val="1111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2011680" y="2434590"/>
            <a:ext cx="1847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3" name="Shape 213"/>
          <p:cNvGraphicFramePr/>
          <p:nvPr/>
        </p:nvGraphicFramePr>
        <p:xfrm>
          <a:off x="860233" y="1844866"/>
          <a:ext cx="7860850" cy="4117600"/>
        </p:xfrm>
        <a:graphic>
          <a:graphicData uri="http://schemas.openxmlformats.org/drawingml/2006/table">
            <a:tbl>
              <a:tblPr firstRow="1" bandRow="1">
                <a:noFill/>
                <a:tableStyleId>{00E097EA-DD8D-4709-92F4-B8AA8AE9A7A0}</a:tableStyleId>
              </a:tblPr>
              <a:tblGrid>
                <a:gridCol w="1345750"/>
                <a:gridCol w="6515100"/>
              </a:tblGrid>
              <a:tr h="103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b="1" u="none" strike="noStrike" cap="none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2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시작화면 기능 구현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몬스터/퀴즈/단어 각각 페이지전환 구현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메뉴화면 및 UI구현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AR화면 연동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3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b="1" u="none" strike="noStrike" cap="none">
                          <a:solidFill>
                            <a:schemeClr val="dk1"/>
                          </a:solidFill>
                        </a:rPr>
                        <a:t>단어</a:t>
                      </a:r>
                      <a:endParaRPr sz="2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메인에서 단어데이터 수령 구현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화면에 단어 출력 및 읽기 기능 구현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메인의 AR화면으로 돌아가기 구현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0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b="1" u="none" strike="noStrike" cap="none">
                          <a:solidFill>
                            <a:schemeClr val="dk1"/>
                          </a:solidFill>
                        </a:rPr>
                        <a:t>컬렉션</a:t>
                      </a:r>
                      <a:endParaRPr sz="2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메인에서 선택된 컬렉션 화면 구현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동화 리스트, 동화 조각 모음 화면, 동화 페이지 구현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동화조각 페이지 돌아가기 구현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동화 텍스트 영어 읽기, 반복 기능 구현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3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b="1" u="none" strike="noStrike" cap="none">
                          <a:solidFill>
                            <a:schemeClr val="dk1"/>
                          </a:solidFill>
                        </a:rPr>
                        <a:t>몬스터</a:t>
                      </a:r>
                      <a:endParaRPr sz="2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메인에서</a:t>
                      </a: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</a:rPr>
                        <a:t> 일반몬스터 데이터수령 구현 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</a:rPr>
                        <a:t>몬스터 배틀 페이지 구현(몬스터,캐릭터 공/피격 처리)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</a:rPr>
                        <a:t>보상 페이지 구현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메인의 AR화면으로 돌아가기 구현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496748" y="-5264"/>
            <a:ext cx="7915189" cy="74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개발 현황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1123125" y="1214248"/>
            <a:ext cx="3288855" cy="46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❖"/>
            </a:pPr>
            <a:r>
              <a:rPr lang="ko-KR" sz="2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개발할 기능</a:t>
            </a:r>
            <a:endParaRPr sz="2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0" y="6481824"/>
            <a:ext cx="9867681" cy="444424"/>
          </a:xfrm>
          <a:prstGeom prst="rect">
            <a:avLst/>
          </a:prstGeom>
          <a:solidFill>
            <a:srgbClr val="1111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2011680" y="2434590"/>
            <a:ext cx="1847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2" name="Shape 222"/>
          <p:cNvGraphicFramePr/>
          <p:nvPr/>
        </p:nvGraphicFramePr>
        <p:xfrm>
          <a:off x="860233" y="1844866"/>
          <a:ext cx="7860850" cy="4266625"/>
        </p:xfrm>
        <a:graphic>
          <a:graphicData uri="http://schemas.openxmlformats.org/drawingml/2006/table">
            <a:tbl>
              <a:tblPr firstRow="1" bandRow="1">
                <a:noFill/>
                <a:tableStyleId>{00E097EA-DD8D-4709-92F4-B8AA8AE9A7A0}</a:tableStyleId>
              </a:tblPr>
              <a:tblGrid>
                <a:gridCol w="1345750"/>
                <a:gridCol w="6515100"/>
              </a:tblGrid>
              <a:tr h="103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b="1" u="none" strike="noStrike" cap="none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2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GPS정보에 기반한 단어 출력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시나리오화면 상세구현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유저정보창 상세구현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음소거 기능 구현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단어/몬스터/퀴즈를 일정 시간 후 소멸 구현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3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b="1" u="none" strike="noStrike" cap="none">
                          <a:solidFill>
                            <a:schemeClr val="dk1"/>
                          </a:solidFill>
                        </a:rPr>
                        <a:t>단어</a:t>
                      </a:r>
                      <a:endParaRPr sz="2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</a:rPr>
                        <a:t>습득한 단어 DB저장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</a:rPr>
                        <a:t>DB 활용하여 사용자 수준에 따른 퀴즈 출현 구현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</a:rPr>
                        <a:t>퀴즈 정답 시 스태미너,경험치 획득 구현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</a:rPr>
                        <a:t>GPS, GIS, 오픈 소스로 현재 위치, 상황, 날씨에 따른 단어 메인에 전달 구현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3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b="1" u="none" strike="noStrike" cap="none">
                          <a:solidFill>
                            <a:schemeClr val="dk1"/>
                          </a:solidFill>
                        </a:rPr>
                        <a:t>컬렉션</a:t>
                      </a:r>
                      <a:endParaRPr sz="2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동화 7조각 수집 후 동화 활성화 구현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동화 정보를 DB에 저장 구현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동화의 영어 음성을 DB에서 받아와 출력 구현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3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b="1" u="none" strike="noStrike" cap="none">
                          <a:solidFill>
                            <a:schemeClr val="dk1"/>
                          </a:solidFill>
                        </a:rPr>
                        <a:t>몬스터</a:t>
                      </a:r>
                      <a:endParaRPr sz="2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</a:rPr>
                        <a:t>보스 몬스터 대전 모드 구현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몬스터 공격/피격에 따른 애니메이션 추가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</a:rPr>
                        <a:t>보스 몬스터 보상에 따른 코스튬 구현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</a:rPr>
                        <a:t>일반 몬스터 모드에서 보상 획득 시 일정확률로 동화 조각 획득&amp;DB 저장 구현 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496748" y="-5264"/>
            <a:ext cx="7915189" cy="74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개발 현황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1123125" y="1214248"/>
            <a:ext cx="3986085" cy="46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❖"/>
            </a:pPr>
            <a:r>
              <a:rPr lang="ko-KR" sz="2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개발에서 제외할 기능</a:t>
            </a:r>
            <a:endParaRPr sz="2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0" y="6481824"/>
            <a:ext cx="9867681" cy="444424"/>
          </a:xfrm>
          <a:prstGeom prst="rect">
            <a:avLst/>
          </a:prstGeom>
          <a:solidFill>
            <a:srgbClr val="1111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2011680" y="2434590"/>
            <a:ext cx="1847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1" name="Shape 231"/>
          <p:cNvGraphicFramePr/>
          <p:nvPr/>
        </p:nvGraphicFramePr>
        <p:xfrm>
          <a:off x="1043115" y="21602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{00E097EA-DD8D-4709-92F4-B8AA8AE9A7A0}</a:tableStyleId>
              </a:tblPr>
              <a:tblGrid>
                <a:gridCol w="2134425"/>
                <a:gridCol w="5280650"/>
              </a:tblGrid>
              <a:tr h="332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ko-KR" sz="2100" u="none" strike="noStrike" cap="none">
                          <a:solidFill>
                            <a:schemeClr val="dk1"/>
                          </a:solidFill>
                        </a:rPr>
                        <a:t>Ar core SDK</a:t>
                      </a:r>
                      <a:endParaRPr sz="2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8250" marR="98250" marT="49125" marB="491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출시된 지 얼마 되지 않아 개발 및 보편적인 사용이 힘들 것 같다고 판단하였고, 많은 예제와 예시프로그램을 돌려 보았지만 돌아가지 않았고, 정상적으로 실행되지도 않았다.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8250" marR="98250" marT="49125" marB="491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개발 환경 - GitHub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0" y="6481824"/>
            <a:ext cx="9144000" cy="468900"/>
          </a:xfrm>
          <a:prstGeom prst="rect">
            <a:avLst/>
          </a:prstGeom>
          <a:solidFill>
            <a:srgbClr val="1111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8" name="Shape 238"/>
          <p:cNvGraphicFramePr/>
          <p:nvPr/>
        </p:nvGraphicFramePr>
        <p:xfrm>
          <a:off x="1422622" y="31630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{E7D74AE1-8568-4DDB-BA54-54CC3FCB6985}</a:tableStyleId>
              </a:tblPr>
              <a:tblGrid>
                <a:gridCol w="1401225"/>
                <a:gridCol w="4166025"/>
              </a:tblGrid>
              <a:tr h="600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양민규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7900" marR="17900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even1415@naver.com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7900" marR="17900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0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박소연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7900" marR="17900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q_--__--_@nate.com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7900" marR="17900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0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김대현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7900" marR="17900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metoday04@daum.net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7900" marR="17900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0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고아영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7900" marR="17900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gosy0227@gmail.com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7900" marR="17900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39" name="Shape 239"/>
          <p:cNvSpPr/>
          <p:nvPr/>
        </p:nvSpPr>
        <p:spPr>
          <a:xfrm>
            <a:off x="1186600" y="1213431"/>
            <a:ext cx="74340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❖"/>
            </a:pPr>
            <a:r>
              <a:rPr lang="ko-K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졸업작품 GitHub 주소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https://github.com/kay0227/Kids-Study-Go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1186600" y="2511211"/>
            <a:ext cx="74340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❖"/>
            </a:pPr>
            <a:r>
              <a:rPr lang="ko-K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팀원별 GitHub 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업무 분담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7" name="Shape 247"/>
          <p:cNvGraphicFramePr/>
          <p:nvPr/>
        </p:nvGraphicFramePr>
        <p:xfrm>
          <a:off x="946127" y="16657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{84BD51DE-CAE5-4E9E-A5E6-F7AE08E02F0A}</a:tableStyleId>
              </a:tblPr>
              <a:tblGrid>
                <a:gridCol w="1450350"/>
                <a:gridCol w="1450350"/>
                <a:gridCol w="1450350"/>
                <a:gridCol w="1450350"/>
                <a:gridCol w="1450350"/>
              </a:tblGrid>
              <a:tr h="339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고아영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김대현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박소연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양민규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rgbClr val="BFBFBF"/>
                    </a:solidFill>
                  </a:tcPr>
                </a:tc>
              </a:tr>
              <a:tr h="95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자료수집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단어분류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동화 조사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ar 프로그램 sample 수집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단어분류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동화 조사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ar 프로그램 sample 수집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단어분류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동화 조사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GPS 활용정보 수집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단어분류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동화 조사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GPS 활용정보 수집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</a:tr>
              <a:tr h="71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디자인 설계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클래스 다이어그램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몬스터 UI/기능 상세 설계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DB설계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디자인 설계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단어 UI/기능 상세 설계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디자인 설계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클래스 다이어그램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컬렉션 UI/기능 상세 설계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DB설계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디자인 설계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UI/기능 상세 설계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</a:tr>
              <a:tr h="117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구현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서버 구현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외부 디자인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몬스터 UI/기능 구현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 환경 구현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DB구현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내부 디자인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단어 UI/기능 구현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 환경 구현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서버 구현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GPS를 이용한 위치정보 수집기능 구현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컬렉션 UI/기능 구현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DB구현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GPS를 이용한 위치정보 수집기능 구현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몬스터 UI/기능 구현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</a:tr>
              <a:tr h="71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테스트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GPS 테스트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AR 테스트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8" name="Shape 248"/>
          <p:cNvSpPr/>
          <p:nvPr/>
        </p:nvSpPr>
        <p:spPr>
          <a:xfrm>
            <a:off x="0" y="6481824"/>
            <a:ext cx="9144000" cy="468900"/>
          </a:xfrm>
          <a:prstGeom prst="rect">
            <a:avLst/>
          </a:prstGeom>
          <a:solidFill>
            <a:srgbClr val="1111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32" cy="78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종합 설계 수행 일정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6481824"/>
            <a:ext cx="9144000" cy="468775"/>
          </a:xfrm>
          <a:prstGeom prst="rect">
            <a:avLst/>
          </a:prstGeom>
          <a:solidFill>
            <a:srgbClr val="1111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5" name="Shape 255"/>
          <p:cNvGraphicFramePr/>
          <p:nvPr/>
        </p:nvGraphicFramePr>
        <p:xfrm>
          <a:off x="376508" y="164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{E7D74AE1-8568-4DDB-BA54-54CC3FCB6985}</a:tableStyleId>
              </a:tblPr>
              <a:tblGrid>
                <a:gridCol w="1043225"/>
                <a:gridCol w="3218650"/>
                <a:gridCol w="561925"/>
                <a:gridCol w="515075"/>
                <a:gridCol w="503375"/>
                <a:gridCol w="503375"/>
                <a:gridCol w="526800"/>
                <a:gridCol w="538475"/>
                <a:gridCol w="515075"/>
                <a:gridCol w="529000"/>
              </a:tblGrid>
              <a:tr h="747250">
                <a:tc rowSpan="2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추진사항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항목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12월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1월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2월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3월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4월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5월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6월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7-9월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</a:tr>
              <a:tr h="106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제안서 작성 및 사전 조사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6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16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스터디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 설계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데모버전 구현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전체구현 및 통합 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테스트 및 유지보수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최종검토 및 보수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32" cy="78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필요 기술 및 참고 문헌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840641" y="1662841"/>
            <a:ext cx="9341427" cy="449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유니티 엔진 </a:t>
            </a:r>
            <a:r>
              <a:rPr lang="ko-KR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https://unity3d.com/kr/5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뷰포리아 라이브러리 </a:t>
            </a:r>
            <a:r>
              <a:rPr lang="ko-KR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https://library.vuforia.com/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포켓몬GO API </a:t>
            </a:r>
            <a:r>
              <a:rPr lang="ko-KR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https://github.com/Grover-c13/PokeGOAPI-Java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Kudan AR SDK </a:t>
            </a:r>
            <a:r>
              <a:rPr lang="ko-KR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https://www.programmableweb.com/sdk/kudan-ar-sdk-kudan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초등영어단어 어플리케이션 https://play.google.com/store/apps/details?id=com.hanobit.engbook&amp;hl=ko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아이콘 참조  </a:t>
            </a:r>
            <a:r>
              <a:rPr lang="ko-KR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https://www.flaticon.com/free-icon/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 도서 	- 가장 빨리 만나는 유니티 AR/VR 저자 황동윤  출판사 길벗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- 3030 Speaking 영단어(유치원생 편) 저자 김지완 출판사 김영사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(실전 RPG게임 제작을 완성하며 배우는) 유니티 2D 모바일 게임 개발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C#으로 하는 유니티 게임 개발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유니티 5로 만드는 3D/2D 스마트폰 게임 개발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유니티와 C#으로 배우는 게임 개발 교과서 : 기획부터 프로토타이핑, 구현까지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0" y="6481824"/>
            <a:ext cx="9144000" cy="468775"/>
          </a:xfrm>
          <a:prstGeom prst="rect">
            <a:avLst/>
          </a:prstGeom>
          <a:solidFill>
            <a:srgbClr val="1111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/>
        </p:nvSpPr>
        <p:spPr>
          <a:xfrm>
            <a:off x="3090665" y="3750197"/>
            <a:ext cx="2962671" cy="71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sz="44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44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32" cy="78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6481824"/>
            <a:ext cx="9144000" cy="468900"/>
          </a:xfrm>
          <a:prstGeom prst="rect">
            <a:avLst/>
          </a:prstGeom>
          <a:solidFill>
            <a:srgbClr val="1111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4">
            <a:alphaModFix/>
          </a:blip>
          <a:srcRect r="98131" b="4599"/>
          <a:stretch/>
        </p:blipFill>
        <p:spPr>
          <a:xfrm>
            <a:off x="1" y="3585018"/>
            <a:ext cx="4060302" cy="279263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1279150" y="915650"/>
            <a:ext cx="4288200" cy="4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AutoNum type="arabicPeriod"/>
            </a:pPr>
            <a:r>
              <a:rPr lang="ko-KR" sz="2000" b="0" i="0" u="none" strike="noStrike" cap="none" baseline="-25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종합 설계 개요</a:t>
            </a:r>
            <a:endParaRPr sz="2000" b="0" i="0" u="none" strike="noStrike" cap="none" baseline="-25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AutoNum type="arabicPeriod"/>
            </a:pPr>
            <a:r>
              <a:rPr lang="ko-KR" sz="2000" b="0" i="0" u="none" strike="noStrike" cap="none" baseline="-25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시스템 구성도</a:t>
            </a:r>
            <a:endParaRPr sz="2000" b="0" i="0" u="none" strike="noStrike" cap="none" baseline="-25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AutoNum type="arabicPeriod"/>
            </a:pPr>
            <a:r>
              <a:rPr lang="ko-KR" sz="2000" b="0" i="0" u="none" strike="noStrike" cap="none" baseline="-25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시스템 수행 시나리오</a:t>
            </a:r>
            <a:endParaRPr sz="2000" b="0" i="0" u="none" strike="noStrike" cap="none" baseline="-25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AutoNum type="arabicPeriod"/>
            </a:pPr>
            <a:r>
              <a:rPr lang="ko-KR" sz="2000" b="0" i="0" u="none" strike="noStrike" cap="none" baseline="-25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개발 환경 및 개발 방법</a:t>
            </a:r>
            <a:endParaRPr sz="2000" b="0" i="0" u="none" strike="noStrike" cap="none" baseline="-25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AutoNum type="arabicPeriod"/>
            </a:pPr>
            <a:r>
              <a:rPr lang="ko-KR" sz="2000" b="0" i="0" u="none" strike="noStrike" cap="none" baseline="-25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개발 현황</a:t>
            </a:r>
            <a:endParaRPr sz="2000" b="0" i="0" u="none" strike="noStrike" cap="none" baseline="-25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AutoNum type="arabicPeriod"/>
            </a:pPr>
            <a:r>
              <a:rPr lang="ko-KR" sz="2000" b="0" i="0" u="none" strike="noStrike" cap="none" baseline="-25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업무 분담 </a:t>
            </a:r>
            <a:endParaRPr sz="2000" b="0" i="0" u="none" strike="noStrike" cap="none" baseline="-25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ko-KR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종합 설계 수행 일정</a:t>
            </a:r>
            <a:endParaRPr sz="2000" b="0" i="0" u="none" strike="noStrike" cap="none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ko-KR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필요 기술 및 참고 문헌</a:t>
            </a:r>
            <a:endParaRPr sz="2000" b="0" i="0" u="none" strike="noStrike" cap="none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4525" y="3677625"/>
            <a:ext cx="5159474" cy="28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244" y="5241689"/>
            <a:ext cx="1053917" cy="617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6">
            <a:alphaModFix/>
          </a:blip>
          <a:srcRect l="-7698" t="12245"/>
          <a:stretch/>
        </p:blipFill>
        <p:spPr>
          <a:xfrm>
            <a:off x="64724" y="4723540"/>
            <a:ext cx="809625" cy="426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종합 설계 개요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725525" y="1438709"/>
            <a:ext cx="73017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Noto Sans Symbols"/>
              <a:buChar char="❖"/>
            </a:pPr>
            <a:r>
              <a:rPr lang="ko-K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지난 발표에서의 지적 사항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/>
              <a:t>대전모드에 액션이 없음.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AR 기능 개발 필요. AR에 대한 내용이 별로 없음.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개발 미진양이 많음. 진도를 더 빠르게 나갈 필요가 있음.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725525" y="2953782"/>
            <a:ext cx="7641235" cy="313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Noto Sans Symbols"/>
              <a:buChar char="❖"/>
            </a:pPr>
            <a:r>
              <a:rPr lang="ko-KR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지적 사항에 대한 답변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00"/>
              <a:buChar char="-"/>
            </a:pPr>
            <a:r>
              <a:rPr lang="ko-KR" sz="1500" dirty="0"/>
              <a:t>애니메이션 디자인이 필요한 부분이라 잠시 보류해 두었습니다. 이 부분은 차후 데모 발표 때 추가해 넣을 예정입니다</a:t>
            </a:r>
            <a:r>
              <a:rPr lang="ko-KR" sz="1500" dirty="0" smtClean="0"/>
              <a:t>.</a:t>
            </a:r>
            <a:endParaRPr lang="en-US" altLang="ko-KR" sz="1500" dirty="0"/>
          </a:p>
          <a:p>
            <a:pPr marL="4572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00"/>
              <a:buChar char="-"/>
            </a:pPr>
            <a:r>
              <a:rPr lang="ko-KR" sz="1500" dirty="0" smtClean="0"/>
              <a:t>GPS</a:t>
            </a:r>
            <a:r>
              <a:rPr lang="ko-KR" sz="1500" dirty="0"/>
              <a:t>기능이 </a:t>
            </a:r>
            <a:r>
              <a:rPr lang="ko-KR" sz="1500" dirty="0" err="1"/>
              <a:t>추가됬을</a:t>
            </a:r>
            <a:r>
              <a:rPr lang="ko-KR" sz="1500" dirty="0"/>
              <a:t> 때 AR화면과 </a:t>
            </a:r>
            <a:r>
              <a:rPr lang="ko-KR" sz="1500" dirty="0" err="1"/>
              <a:t>연계되어야하고</a:t>
            </a:r>
            <a:r>
              <a:rPr lang="ko-KR" sz="1500" dirty="0"/>
              <a:t>, 일부 단어에 대해 </a:t>
            </a:r>
            <a:r>
              <a:rPr lang="ko-KR" sz="1500" dirty="0" err="1" smtClean="0"/>
              <a:t>마커인식이</a:t>
            </a:r>
            <a:r>
              <a:rPr lang="en-US" altLang="ko-KR" sz="1500" dirty="0"/>
              <a:t> </a:t>
            </a:r>
            <a:r>
              <a:rPr lang="ko-KR" sz="1500" dirty="0" smtClean="0"/>
              <a:t>들어갈 </a:t>
            </a:r>
            <a:r>
              <a:rPr lang="ko-KR" sz="1500" dirty="0"/>
              <a:t>수 있어 차후에 사용될 예정입니다. 다만 가장 어려운 부분이라 조금 </a:t>
            </a:r>
            <a:r>
              <a:rPr lang="ko-KR" altLang="en-US" sz="1500" dirty="0" smtClean="0"/>
              <a:t>시간이 </a:t>
            </a:r>
            <a:r>
              <a:rPr lang="ko-KR" sz="1500" dirty="0" smtClean="0"/>
              <a:t>걸리지만 </a:t>
            </a:r>
            <a:r>
              <a:rPr lang="ko-KR" sz="1500" dirty="0"/>
              <a:t>최대한 빨리 완성하겠습니다</a:t>
            </a:r>
            <a:r>
              <a:rPr lang="ko-KR" sz="1500" dirty="0" smtClean="0"/>
              <a:t>.</a:t>
            </a:r>
            <a:endParaRPr lang="en-US" altLang="ko-KR" sz="1500" dirty="0"/>
          </a:p>
          <a:p>
            <a:pPr marL="4572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00"/>
              <a:buChar char="-"/>
            </a:pPr>
            <a:r>
              <a:rPr lang="ko-KR" sz="1500" dirty="0" smtClean="0"/>
              <a:t>좀 </a:t>
            </a:r>
            <a:r>
              <a:rPr lang="ko-KR" sz="1500" dirty="0"/>
              <a:t>더 빠르게 진행하겠습니다</a:t>
            </a:r>
            <a:r>
              <a:rPr lang="ko-KR" sz="1500" dirty="0" smtClean="0"/>
              <a:t>.</a:t>
            </a:r>
            <a:endParaRPr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32" cy="78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종합 설계 개요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1386101" y="1135070"/>
            <a:ext cx="173578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개발 배경</a:t>
            </a:r>
            <a:endParaRPr sz="2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606" y="1135070"/>
            <a:ext cx="521900" cy="5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1386101" y="3398212"/>
            <a:ext cx="153258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개발 목표</a:t>
            </a:r>
            <a:endParaRPr sz="2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606" y="3398212"/>
            <a:ext cx="521900" cy="5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1386102" y="4979444"/>
            <a:ext cx="15325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기대 효과</a:t>
            </a:r>
            <a:endParaRPr sz="2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606" y="4979444"/>
            <a:ext cx="521900" cy="5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1386102" y="1580686"/>
            <a:ext cx="6504328" cy="140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어린 아이들의 </a:t>
            </a:r>
            <a:r>
              <a:rPr lang="ko-KR" sz="1500" b="0" i="0" u="none" strike="noStrike" cap="none">
                <a:solidFill>
                  <a:srgbClr val="FA9F1B"/>
                </a:solidFill>
                <a:latin typeface="Arial"/>
                <a:ea typeface="Arial"/>
                <a:cs typeface="Arial"/>
                <a:sym typeface="Arial"/>
              </a:rPr>
              <a:t>선행학습</a:t>
            </a:r>
            <a:r>
              <a:rPr lang="ko-KR"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중요성이 점점 대두되고 있는 요즘, 부모들의 </a:t>
            </a:r>
            <a:r>
              <a:rPr lang="ko-KR" sz="1500" b="0" i="0" u="none" strike="noStrike" cap="none">
                <a:solidFill>
                  <a:srgbClr val="FA9F1B"/>
                </a:solidFill>
                <a:latin typeface="Arial"/>
                <a:ea typeface="Arial"/>
                <a:cs typeface="Arial"/>
                <a:sym typeface="Arial"/>
              </a:rPr>
              <a:t>영어교육</a:t>
            </a:r>
            <a:r>
              <a:rPr lang="ko-KR"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에 대한 관심이 높아지고 있음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아이들이 영어 교육의 시작인 </a:t>
            </a:r>
            <a:r>
              <a:rPr lang="ko-KR" sz="1500" b="0" i="0" u="none" strike="noStrike" cap="none">
                <a:solidFill>
                  <a:srgbClr val="FA9F1B"/>
                </a:solidFill>
                <a:latin typeface="Arial"/>
                <a:ea typeface="Arial"/>
                <a:cs typeface="Arial"/>
                <a:sym typeface="Arial"/>
              </a:rPr>
              <a:t>단어</a:t>
            </a:r>
            <a:r>
              <a:rPr lang="ko-KR"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에 쉽고 재미있게 접근 할 수 있게 도와주는 어플리케이션을 만들고자 했음</a:t>
            </a:r>
            <a:endParaRPr sz="15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1450450" y="3830610"/>
            <a:ext cx="6504328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어린 아이들이 </a:t>
            </a:r>
            <a:r>
              <a:rPr lang="ko-KR" sz="1500" b="0" i="0" u="none" strike="noStrike" cap="none">
                <a:solidFill>
                  <a:srgbClr val="FA9F1B"/>
                </a:solidFill>
                <a:latin typeface="Arial"/>
                <a:ea typeface="Arial"/>
                <a:cs typeface="Arial"/>
                <a:sym typeface="Arial"/>
              </a:rPr>
              <a:t>중독되지 않는 </a:t>
            </a:r>
            <a:r>
              <a:rPr lang="ko-KR"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선에서, 아이들이 </a:t>
            </a:r>
            <a:r>
              <a:rPr lang="ko-KR" sz="1500" b="0" i="0" u="none" strike="noStrike" cap="none">
                <a:solidFill>
                  <a:srgbClr val="FA9F1B"/>
                </a:solidFill>
                <a:latin typeface="Arial"/>
                <a:ea typeface="Arial"/>
                <a:cs typeface="Arial"/>
                <a:sym typeface="Arial"/>
              </a:rPr>
              <a:t>흥미롭게 영어 단어를 학습</a:t>
            </a:r>
            <a:r>
              <a:rPr lang="ko-KR"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할 수 있는 어플리케이션을 만드는 것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1450450" y="5478194"/>
            <a:ext cx="6825448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자칫 부담스러울 수 있는 외국어를 어린 아이들에게 쉽고 재미있게 </a:t>
            </a:r>
            <a:r>
              <a:rPr lang="ko-KR" sz="1500" b="0" i="0" u="none" strike="noStrike" cap="none">
                <a:solidFill>
                  <a:srgbClr val="FA9F1B"/>
                </a:solidFill>
                <a:latin typeface="Arial"/>
                <a:ea typeface="Arial"/>
                <a:cs typeface="Arial"/>
                <a:sym typeface="Arial"/>
              </a:rPr>
              <a:t>학습</a:t>
            </a:r>
            <a:r>
              <a:rPr lang="ko-KR" sz="15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시키며 새로운 언어에 대한 </a:t>
            </a:r>
            <a:r>
              <a:rPr lang="ko-KR" sz="1500" b="0" i="0" u="none" strike="noStrike" cap="none">
                <a:solidFill>
                  <a:srgbClr val="FA9F1B"/>
                </a:solidFill>
                <a:latin typeface="Arial"/>
                <a:ea typeface="Arial"/>
                <a:cs typeface="Arial"/>
                <a:sym typeface="Arial"/>
              </a:rPr>
              <a:t>친숙함</a:t>
            </a:r>
            <a:r>
              <a:rPr lang="ko-KR" sz="15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을 키워줄 수 있음</a:t>
            </a:r>
            <a:endParaRPr sz="15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41227"/>
          <a:stretch/>
        </p:blipFill>
        <p:spPr>
          <a:xfrm>
            <a:off x="3506754" y="2778458"/>
            <a:ext cx="2009775" cy="80611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2481083" y="1781846"/>
            <a:ext cx="4204310" cy="3993264"/>
          </a:xfrm>
          <a:prstGeom prst="ellipse">
            <a:avLst/>
          </a:prstGeom>
          <a:noFill/>
          <a:ln w="5715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1083162" y="4339926"/>
            <a:ext cx="2443755" cy="147898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762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5721257" y="2617921"/>
            <a:ext cx="2362057" cy="23211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762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996035" y="1825145"/>
            <a:ext cx="2303141" cy="15084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762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32" cy="78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시스템 구성도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3064" y="1606146"/>
            <a:ext cx="1187367" cy="1187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56677" y="2331830"/>
            <a:ext cx="918931" cy="918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2137" y="4019740"/>
            <a:ext cx="1042825" cy="104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1628435" y="1985490"/>
            <a:ext cx="1604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sz="1800" b="1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5993994" y="2881429"/>
            <a:ext cx="13626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1800" b="1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1907048" y="4441397"/>
            <a:ext cx="1078158" cy="36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800" b="1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1628435" y="2441661"/>
            <a:ext cx="1391728" cy="135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AR 시각화</a:t>
            </a:r>
            <a:endParaRPr sz="1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(Vuforia SDK)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5891877" y="3425175"/>
            <a:ext cx="2098500" cy="13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사용자 정보</a:t>
            </a:r>
            <a:endParaRPr sz="1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(단어, 몬스터,사물 등)  </a:t>
            </a:r>
            <a:endParaRPr sz="1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Database 저장</a:t>
            </a:r>
            <a:endParaRPr sz="1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1907048" y="4841402"/>
            <a:ext cx="1535835" cy="71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DB 환경 구축</a:t>
            </a:r>
            <a:endParaRPr sz="1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사용자 관리</a:t>
            </a:r>
            <a:endParaRPr sz="1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Shape 140" descr="https://www.vuforia.com/content/dam/vuforia/hompage/singles/Vuforia%20Logo%20OLx2a896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90019" y="3653228"/>
            <a:ext cx="2394955" cy="642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32" cy="78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시스템 수행 시나리오 - 요약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 rot="10800000">
            <a:off x="868375" y="1594942"/>
            <a:ext cx="2156460" cy="18180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83" y="120000"/>
                </a:moveTo>
                <a:lnTo>
                  <a:pt x="5416" y="120000"/>
                </a:lnTo>
                <a:cubicBezTo>
                  <a:pt x="2425" y="120000"/>
                  <a:pt x="0" y="117227"/>
                  <a:pt x="0" y="113808"/>
                </a:cubicBezTo>
                <a:lnTo>
                  <a:pt x="0" y="20462"/>
                </a:lnTo>
                <a:cubicBezTo>
                  <a:pt x="0" y="17043"/>
                  <a:pt x="2425" y="14271"/>
                  <a:pt x="5416" y="14271"/>
                </a:cubicBezTo>
                <a:lnTo>
                  <a:pt x="52758" y="14271"/>
                </a:lnTo>
                <a:lnTo>
                  <a:pt x="60000" y="0"/>
                </a:lnTo>
                <a:lnTo>
                  <a:pt x="67241" y="14271"/>
                </a:lnTo>
                <a:lnTo>
                  <a:pt x="114583" y="14271"/>
                </a:lnTo>
                <a:cubicBezTo>
                  <a:pt x="117574" y="14271"/>
                  <a:pt x="120000" y="17043"/>
                  <a:pt x="120000" y="20462"/>
                </a:cubicBezTo>
                <a:lnTo>
                  <a:pt x="120000" y="113808"/>
                </a:lnTo>
                <a:cubicBezTo>
                  <a:pt x="120000" y="117227"/>
                  <a:pt x="117574" y="120000"/>
                  <a:pt x="114583" y="120000"/>
                </a:cubicBezTo>
                <a:close/>
              </a:path>
            </a:pathLst>
          </a:custGeom>
          <a:solidFill>
            <a:srgbClr val="2C64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868379" y="1768350"/>
            <a:ext cx="222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FFCF01"/>
                </a:solidFill>
                <a:latin typeface="Arial"/>
                <a:ea typeface="Arial"/>
                <a:cs typeface="Arial"/>
                <a:sym typeface="Arial"/>
              </a:rPr>
              <a:t>어플리케이션 시작</a:t>
            </a:r>
            <a:endParaRPr sz="1800" b="1" i="0" u="none" strike="noStrike" cap="none">
              <a:solidFill>
                <a:srgbClr val="FFCF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1009025" y="2214275"/>
            <a:ext cx="18489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카메라가 켜지며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 화면이 실행되고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스토리 설명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4805" y="3618287"/>
            <a:ext cx="1737360" cy="17373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Shape 150"/>
          <p:cNvGrpSpPr/>
          <p:nvPr/>
        </p:nvGrpSpPr>
        <p:grpSpPr>
          <a:xfrm>
            <a:off x="3773217" y="1083683"/>
            <a:ext cx="4554222" cy="5069203"/>
            <a:chOff x="3875261" y="1052906"/>
            <a:chExt cx="4698172" cy="5292476"/>
          </a:xfrm>
        </p:grpSpPr>
        <p:grpSp>
          <p:nvGrpSpPr>
            <p:cNvPr id="151" name="Shape 151"/>
            <p:cNvGrpSpPr/>
            <p:nvPr/>
          </p:nvGrpSpPr>
          <p:grpSpPr>
            <a:xfrm>
              <a:off x="3967283" y="2945642"/>
              <a:ext cx="4606150" cy="1473490"/>
              <a:chOff x="2394070" y="3402957"/>
              <a:chExt cx="4839537" cy="1520330"/>
            </a:xfrm>
          </p:grpSpPr>
          <p:sp>
            <p:nvSpPr>
              <p:cNvPr id="152" name="Shape 152"/>
              <p:cNvSpPr/>
              <p:nvPr/>
            </p:nvSpPr>
            <p:spPr>
              <a:xfrm rot="-5400000">
                <a:off x="4610355" y="2590401"/>
                <a:ext cx="1520330" cy="314544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583" y="120000"/>
                    </a:moveTo>
                    <a:lnTo>
                      <a:pt x="5416" y="120000"/>
                    </a:lnTo>
                    <a:cubicBezTo>
                      <a:pt x="2425" y="120000"/>
                      <a:pt x="0" y="117227"/>
                      <a:pt x="0" y="113808"/>
                    </a:cubicBezTo>
                    <a:lnTo>
                      <a:pt x="0" y="20462"/>
                    </a:lnTo>
                    <a:cubicBezTo>
                      <a:pt x="0" y="17043"/>
                      <a:pt x="2425" y="14271"/>
                      <a:pt x="5416" y="14271"/>
                    </a:cubicBezTo>
                    <a:lnTo>
                      <a:pt x="52758" y="14271"/>
                    </a:lnTo>
                    <a:lnTo>
                      <a:pt x="60000" y="0"/>
                    </a:lnTo>
                    <a:lnTo>
                      <a:pt x="67241" y="14271"/>
                    </a:lnTo>
                    <a:lnTo>
                      <a:pt x="114583" y="14271"/>
                    </a:lnTo>
                    <a:cubicBezTo>
                      <a:pt x="117574" y="14271"/>
                      <a:pt x="120000" y="17043"/>
                      <a:pt x="120000" y="20462"/>
                    </a:cubicBezTo>
                    <a:lnTo>
                      <a:pt x="120000" y="113808"/>
                    </a:lnTo>
                    <a:cubicBezTo>
                      <a:pt x="120000" y="117227"/>
                      <a:pt x="117574" y="120000"/>
                      <a:pt x="114583" y="120000"/>
                    </a:cubicBezTo>
                    <a:close/>
                  </a:path>
                </a:pathLst>
              </a:custGeom>
              <a:solidFill>
                <a:schemeClr val="lt1"/>
              </a:solidFill>
              <a:ln w="22225" cap="flat" cmpd="sng">
                <a:solidFill>
                  <a:srgbClr val="2C649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Shape 153"/>
              <p:cNvSpPr txBox="1"/>
              <p:nvPr/>
            </p:nvSpPr>
            <p:spPr>
              <a:xfrm>
                <a:off x="4232707" y="3525992"/>
                <a:ext cx="3000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>
                    <a:solidFill>
                      <a:srgbClr val="2C649F"/>
                    </a:solidFill>
                    <a:latin typeface="Arial"/>
                    <a:ea typeface="Arial"/>
                    <a:cs typeface="Arial"/>
                    <a:sym typeface="Arial"/>
                  </a:rPr>
                  <a:t>기능 – AR 몬스터 잡기</a:t>
                </a:r>
                <a:endParaRPr sz="1800" b="1" i="0" u="none" strike="noStrike" cap="none">
                  <a:solidFill>
                    <a:srgbClr val="2C649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Shape 154"/>
              <p:cNvSpPr txBox="1"/>
              <p:nvPr/>
            </p:nvSpPr>
            <p:spPr>
              <a:xfrm>
                <a:off x="4290490" y="4104192"/>
                <a:ext cx="217420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ko-KR" sz="1400" b="0" i="0" u="none" strike="noStrike" cap="non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Level을 올리며</a:t>
                </a:r>
                <a:endParaRPr sz="1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ko-KR" sz="1400" b="0" i="0" u="none" strike="noStrike" cap="non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몬스터를 잡을 수 있음</a:t>
                </a:r>
                <a:endParaRPr sz="1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5" name="Shape 155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394070" y="3684915"/>
                <a:ext cx="990409" cy="9904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Shape 156"/>
            <p:cNvGrpSpPr/>
            <p:nvPr/>
          </p:nvGrpSpPr>
          <p:grpSpPr>
            <a:xfrm>
              <a:off x="3932473" y="4703411"/>
              <a:ext cx="4422116" cy="1641971"/>
              <a:chOff x="4483536" y="3206782"/>
              <a:chExt cx="4646179" cy="1694167"/>
            </a:xfrm>
          </p:grpSpPr>
          <p:pic>
            <p:nvPicPr>
              <p:cNvPr id="157" name="Shape 157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483536" y="3405553"/>
                <a:ext cx="1168579" cy="116857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8" name="Shape 158"/>
              <p:cNvSpPr/>
              <p:nvPr/>
            </p:nvSpPr>
            <p:spPr>
              <a:xfrm rot="-5400000">
                <a:off x="6655196" y="2426430"/>
                <a:ext cx="1694167" cy="325487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583" y="120000"/>
                    </a:moveTo>
                    <a:lnTo>
                      <a:pt x="5416" y="120000"/>
                    </a:lnTo>
                    <a:cubicBezTo>
                      <a:pt x="2425" y="120000"/>
                      <a:pt x="0" y="117227"/>
                      <a:pt x="0" y="113808"/>
                    </a:cubicBezTo>
                    <a:lnTo>
                      <a:pt x="0" y="20462"/>
                    </a:lnTo>
                    <a:cubicBezTo>
                      <a:pt x="0" y="17043"/>
                      <a:pt x="2425" y="14271"/>
                      <a:pt x="5416" y="14271"/>
                    </a:cubicBezTo>
                    <a:lnTo>
                      <a:pt x="52758" y="14271"/>
                    </a:lnTo>
                    <a:lnTo>
                      <a:pt x="60000" y="0"/>
                    </a:lnTo>
                    <a:lnTo>
                      <a:pt x="67241" y="14271"/>
                    </a:lnTo>
                    <a:lnTo>
                      <a:pt x="114583" y="14271"/>
                    </a:lnTo>
                    <a:cubicBezTo>
                      <a:pt x="117574" y="14271"/>
                      <a:pt x="120000" y="17043"/>
                      <a:pt x="120000" y="20462"/>
                    </a:cubicBezTo>
                    <a:lnTo>
                      <a:pt x="120000" y="113808"/>
                    </a:lnTo>
                    <a:cubicBezTo>
                      <a:pt x="120000" y="117227"/>
                      <a:pt x="117574" y="120000"/>
                      <a:pt x="114583" y="120000"/>
                    </a:cubicBezTo>
                    <a:close/>
                  </a:path>
                </a:pathLst>
              </a:custGeom>
              <a:solidFill>
                <a:schemeClr val="lt1"/>
              </a:solidFill>
              <a:ln w="22225" cap="flat" cmpd="sng">
                <a:solidFill>
                  <a:srgbClr val="2C649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Shape 159"/>
              <p:cNvSpPr txBox="1"/>
              <p:nvPr/>
            </p:nvSpPr>
            <p:spPr>
              <a:xfrm>
                <a:off x="6384663" y="3342599"/>
                <a:ext cx="236995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>
                    <a:solidFill>
                      <a:srgbClr val="2C649F"/>
                    </a:solidFill>
                    <a:latin typeface="Arial"/>
                    <a:ea typeface="Arial"/>
                    <a:cs typeface="Arial"/>
                    <a:sym typeface="Arial"/>
                  </a:rPr>
                  <a:t>기능 – 동화 컬렉션</a:t>
                </a:r>
                <a:endParaRPr sz="1800" b="1" i="0" u="none" strike="noStrike" cap="none">
                  <a:solidFill>
                    <a:srgbClr val="2C649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Shape 160"/>
              <p:cNvSpPr txBox="1"/>
              <p:nvPr/>
            </p:nvSpPr>
            <p:spPr>
              <a:xfrm>
                <a:off x="6384663" y="3770452"/>
                <a:ext cx="2684615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ko-KR" sz="1200" b="0" i="0" u="none" strike="noStrike" cap="non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몬스터를 잡을 때 적은 빈도수로 동화의 일부분이 나옴</a:t>
                </a:r>
                <a:endParaRPr sz="12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ko-KR" sz="1200" b="0" i="0" u="none" strike="noStrike" cap="non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동화의 컬렉션을 합쳐 한 권의 동화를 읽을 수 있음(영어)</a:t>
                </a:r>
                <a:endParaRPr sz="12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" name="Shape 161"/>
            <p:cNvGrpSpPr/>
            <p:nvPr/>
          </p:nvGrpSpPr>
          <p:grpSpPr>
            <a:xfrm>
              <a:off x="3875261" y="1052906"/>
              <a:ext cx="4361413" cy="1608450"/>
              <a:chOff x="2714925" y="925870"/>
              <a:chExt cx="4582399" cy="1659581"/>
            </a:xfrm>
          </p:grpSpPr>
          <p:sp>
            <p:nvSpPr>
              <p:cNvPr id="162" name="Shape 162"/>
              <p:cNvSpPr/>
              <p:nvPr/>
            </p:nvSpPr>
            <p:spPr>
              <a:xfrm rot="-5400000">
                <a:off x="4843198" y="255209"/>
                <a:ext cx="1659581" cy="300090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583" y="120000"/>
                    </a:moveTo>
                    <a:lnTo>
                      <a:pt x="5416" y="120000"/>
                    </a:lnTo>
                    <a:cubicBezTo>
                      <a:pt x="2425" y="120000"/>
                      <a:pt x="0" y="117227"/>
                      <a:pt x="0" y="113808"/>
                    </a:cubicBezTo>
                    <a:lnTo>
                      <a:pt x="0" y="20462"/>
                    </a:lnTo>
                    <a:cubicBezTo>
                      <a:pt x="0" y="17043"/>
                      <a:pt x="2425" y="14271"/>
                      <a:pt x="5416" y="14271"/>
                    </a:cubicBezTo>
                    <a:lnTo>
                      <a:pt x="52758" y="14271"/>
                    </a:lnTo>
                    <a:lnTo>
                      <a:pt x="60000" y="0"/>
                    </a:lnTo>
                    <a:lnTo>
                      <a:pt x="67241" y="14271"/>
                    </a:lnTo>
                    <a:lnTo>
                      <a:pt x="114583" y="14271"/>
                    </a:lnTo>
                    <a:cubicBezTo>
                      <a:pt x="117574" y="14271"/>
                      <a:pt x="120000" y="17043"/>
                      <a:pt x="120000" y="20462"/>
                    </a:cubicBezTo>
                    <a:lnTo>
                      <a:pt x="120000" y="113808"/>
                    </a:lnTo>
                    <a:cubicBezTo>
                      <a:pt x="120000" y="117227"/>
                      <a:pt x="117574" y="120000"/>
                      <a:pt x="114583" y="120000"/>
                    </a:cubicBezTo>
                    <a:close/>
                  </a:path>
                </a:pathLst>
              </a:custGeom>
              <a:solidFill>
                <a:schemeClr val="lt1"/>
              </a:solidFill>
              <a:ln w="22225" cap="flat" cmpd="sng">
                <a:solidFill>
                  <a:srgbClr val="2C649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Shape 163"/>
              <p:cNvSpPr txBox="1"/>
              <p:nvPr/>
            </p:nvSpPr>
            <p:spPr>
              <a:xfrm>
                <a:off x="4558883" y="1054383"/>
                <a:ext cx="27384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>
                    <a:solidFill>
                      <a:srgbClr val="2C649F"/>
                    </a:solidFill>
                    <a:latin typeface="Arial"/>
                    <a:ea typeface="Arial"/>
                    <a:cs typeface="Arial"/>
                    <a:sym typeface="Arial"/>
                  </a:rPr>
                  <a:t>기능 – AR 사물 잡기</a:t>
                </a:r>
                <a:endParaRPr sz="1800" b="1" i="0" u="none" strike="noStrike" cap="none">
                  <a:solidFill>
                    <a:srgbClr val="2C649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Shape 164"/>
              <p:cNvSpPr txBox="1"/>
              <p:nvPr/>
            </p:nvSpPr>
            <p:spPr>
              <a:xfrm>
                <a:off x="4746834" y="1575004"/>
                <a:ext cx="2057501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ko-KR" sz="1400" b="0" i="0" u="none" strike="noStrike" cap="non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사물이 뜨면 클릭</a:t>
                </a:r>
                <a:endParaRPr sz="1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ko-KR" sz="1400" b="0" i="0" u="none" strike="noStrike" cap="non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사물에 해당하는 영어 단어 스펠링이 나옴</a:t>
                </a:r>
                <a:endParaRPr sz="1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5" name="Shape 165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714925" y="1191992"/>
                <a:ext cx="1228690" cy="12286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129925"/>
            <a:ext cx="8855600" cy="557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650632" y="1213339"/>
            <a:ext cx="30641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❖"/>
            </a:pPr>
            <a:r>
              <a:rPr lang="ko-K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수행 시나리오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578759" y="1204647"/>
            <a:ext cx="8121134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본 어플리케이션을 개발하기 위해 Unity 엔진을 사용</a:t>
            </a:r>
            <a:endParaRPr sz="2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Unity SDK 사용 / Vuforia SDK 사용</a:t>
            </a:r>
            <a:endParaRPr sz="20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1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AR 환경을 구축 및 프로그램 UI를 구성</a:t>
            </a:r>
            <a:endParaRPr sz="2000" b="1" i="1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32" cy="78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개발 환경 및 개발 방법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 l="11990" t="25086" r="14299" b="23446"/>
          <a:stretch/>
        </p:blipFill>
        <p:spPr>
          <a:xfrm>
            <a:off x="1238491" y="2958973"/>
            <a:ext cx="2419109" cy="94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67152" y="3076339"/>
            <a:ext cx="1364338" cy="159981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/>
          <p:nvPr/>
        </p:nvSpPr>
        <p:spPr>
          <a:xfrm>
            <a:off x="4124991" y="3934089"/>
            <a:ext cx="1171027" cy="377196"/>
          </a:xfrm>
          <a:prstGeom prst="rightArrow">
            <a:avLst>
              <a:gd name="adj1" fmla="val 62881"/>
              <a:gd name="adj2" fmla="val 86824"/>
            </a:avLst>
          </a:prstGeom>
          <a:solidFill>
            <a:srgbClr val="3A38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0" y="6481824"/>
            <a:ext cx="9144000" cy="468775"/>
          </a:xfrm>
          <a:prstGeom prst="rect">
            <a:avLst/>
          </a:prstGeom>
          <a:solidFill>
            <a:srgbClr val="1111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5659239" y="4853857"/>
            <a:ext cx="20826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안드로이드 스튜디오</a:t>
            </a:r>
            <a:endParaRPr sz="1800" b="1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1588814" y="3938038"/>
            <a:ext cx="196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유니티 엔진</a:t>
            </a:r>
            <a:endParaRPr sz="1800" b="1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1588832" y="5351175"/>
            <a:ext cx="1962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Vuforia SDK</a:t>
            </a:r>
            <a:endParaRPr sz="1800" b="1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Shape 187" descr="https://www.vuforia.com/content/dam/vuforia/hompage/singles/Vuforia%20Logo%20OLx2a896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39377" y="4572633"/>
            <a:ext cx="2617350" cy="70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496748" y="-5264"/>
            <a:ext cx="7915189" cy="74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개발 환경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1123125" y="1214248"/>
            <a:ext cx="2648775" cy="46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❖"/>
            </a:pPr>
            <a:r>
              <a:rPr lang="ko-KR" sz="2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PC 개발 환경</a:t>
            </a:r>
            <a:endParaRPr sz="2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4" name="Shape 194"/>
          <p:cNvGraphicFramePr/>
          <p:nvPr/>
        </p:nvGraphicFramePr>
        <p:xfrm>
          <a:off x="1496748" y="2320040"/>
          <a:ext cx="6130525" cy="2254725"/>
        </p:xfrm>
        <a:graphic>
          <a:graphicData uri="http://schemas.openxmlformats.org/drawingml/2006/table">
            <a:tbl>
              <a:tblPr firstCol="1" bandRow="1">
                <a:noFill/>
                <a:tableStyleId>{00E097EA-DD8D-4709-92F4-B8AA8AE9A7A0}</a:tableStyleId>
              </a:tblPr>
              <a:tblGrid>
                <a:gridCol w="1670575"/>
                <a:gridCol w="4459950"/>
              </a:tblGrid>
              <a:tr h="458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CPU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2875" marR="102875" marT="51450" marB="5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Intel® Core™ i5-6200U @ 2.30GHz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2875" marR="102875" marT="51450" marB="5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39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O/S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2875" marR="102875" marT="51450" marB="5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Window 10 64bit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2875" marR="102875" marT="51450" marB="5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39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Tool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2875" marR="102875" marT="51450" marB="5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Unity, Android Studio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2875" marR="102875" marT="51450" marB="5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5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Language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2875" marR="102875" marT="51450" marB="5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C++/C#, JAVA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2875" marR="102875" marT="51450" marB="5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5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2875" marR="102875" marT="51450" marB="5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MySQL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2875" marR="102875" marT="51450" marB="5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95" name="Shape 195"/>
          <p:cNvSpPr/>
          <p:nvPr/>
        </p:nvSpPr>
        <p:spPr>
          <a:xfrm>
            <a:off x="0" y="6481824"/>
            <a:ext cx="9867681" cy="444424"/>
          </a:xfrm>
          <a:prstGeom prst="rect">
            <a:avLst/>
          </a:prstGeom>
          <a:solidFill>
            <a:srgbClr val="1111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</Words>
  <Application>Microsoft Office PowerPoint</Application>
  <PresentationFormat>화면 슬라이드 쇼(4:3)</PresentationFormat>
  <Paragraphs>244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굴림</vt:lpstr>
      <vt:lpstr>Arial</vt:lpstr>
      <vt:lpstr>Noto Sans Symbols</vt:lpstr>
      <vt:lpstr>Rambla</vt:lpstr>
      <vt:lpstr>Cambria</vt:lpstr>
      <vt:lpstr>Lucida Sans Unicode</vt:lpstr>
      <vt:lpstr>Office 테마</vt:lpstr>
      <vt:lpstr>증강현실을 이용한  어린이 영단어 교육 어플리케이션 </vt:lpstr>
      <vt:lpstr>INDEX</vt:lpstr>
      <vt:lpstr>종합 설계 개요</vt:lpstr>
      <vt:lpstr>종합 설계 개요</vt:lpstr>
      <vt:lpstr>시스템 구성도</vt:lpstr>
      <vt:lpstr>시스템 수행 시나리오 - 요약</vt:lpstr>
      <vt:lpstr>시스템 모듈 상세 설계</vt:lpstr>
      <vt:lpstr>개발 환경 및 개발 방법</vt:lpstr>
      <vt:lpstr>개발 환경</vt:lpstr>
      <vt:lpstr>개발 현황</vt:lpstr>
      <vt:lpstr>개발 현황</vt:lpstr>
      <vt:lpstr>개발 현황</vt:lpstr>
      <vt:lpstr>개발 현황</vt:lpstr>
      <vt:lpstr>개발 환경 - GitHub</vt:lpstr>
      <vt:lpstr>업무 분담</vt:lpstr>
      <vt:lpstr>종합 설계 수행 일정</vt:lpstr>
      <vt:lpstr>필요 기술 및 참고 문헌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증강현실을 이용한  어린이 영단어 교육 어플리케이션 </dc:title>
  <cp:lastModifiedBy>Microsoft</cp:lastModifiedBy>
  <cp:revision>1</cp:revision>
  <dcterms:modified xsi:type="dcterms:W3CDTF">2018-05-17T02:09:25Z</dcterms:modified>
</cp:coreProperties>
</file>