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embeddedFontLst>
    <p:embeddedFont>
      <p:font typeface="Cambria" panose="02040503050406030204" pitchFamily="18" charset="0"/>
      <p:regular r:id="rId33"/>
      <p:bold r:id="rId34"/>
      <p:italic r:id="rId35"/>
      <p:boldItalic r:id="rId36"/>
    </p:embeddedFont>
    <p:embeddedFont>
      <p:font typeface="Rambla" panose="020B0600000101010101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DA8291-8C09-464D-8FBC-EB2062CBA56C}">
  <a:tblStyle styleId="{F5DA8291-8C09-464D-8FBC-EB2062CBA56C}" styleName="Table_0">
    <a:wholeTbl>
      <a:tcTxStyle b="off" i="off">
        <a:font>
          <a:latin typeface="Lucida Sans Unicode"/>
          <a:ea typeface="Lucida Sans Unicode"/>
          <a:cs typeface="Lucida Sans Unicode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B68CA65-5260-4FC9-B241-0A38C3258EDB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A7F7053-A1D8-4534-9F03-A11080FC6BB0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15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Shape 3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캐릭터디자인 - 외주 작업중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23888" y="3137862"/>
            <a:ext cx="7886700" cy="8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623888" y="4033502"/>
            <a:ext cx="7886700" cy="490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mbla"/>
              <a:buNone/>
              <a:defRPr sz="32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mbla"/>
              <a:buNone/>
              <a:defRPr sz="4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>
  <p:cSld name="제목 및 세로 텍스트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496749" y="-5264"/>
            <a:ext cx="7334732" cy="780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mbla"/>
              <a:buNone/>
              <a:defRPr sz="6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mbla"/>
              <a:buNone/>
              <a:defRPr sz="4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mbla"/>
              <a:buNone/>
              <a:defRPr sz="4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mbla"/>
              <a:buNone/>
              <a:defRPr sz="4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mbla"/>
              <a:buNone/>
              <a:defRPr sz="4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mbla"/>
              <a:buNone/>
              <a:defRPr sz="32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mbla"/>
              <a:buNone/>
              <a:defRPr sz="4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free-icon/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www.programmableweb.com/sdk/kudan-ar-sdk-kudan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rover-c13/PokeGOAPI-Java" TargetMode="External"/><Relationship Id="rId5" Type="http://schemas.openxmlformats.org/officeDocument/2006/relationships/hyperlink" Target="https://library.vuforia.com/" TargetMode="External"/><Relationship Id="rId4" Type="http://schemas.openxmlformats.org/officeDocument/2006/relationships/hyperlink" Target="https://unity3d.com/kr/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731465" y="4084885"/>
            <a:ext cx="7886700" cy="8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Arial"/>
              <a:buNone/>
            </a:pPr>
            <a:r>
              <a:rPr lang="ko-KR" sz="36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증강현실을 이용한 </a:t>
            </a:r>
            <a:br>
              <a:rPr lang="ko-KR" sz="36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36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어린이 영단어 교육 어플리케이션</a:t>
            </a:r>
            <a:br>
              <a:rPr lang="ko-KR" sz="36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</a:br>
            <a:endParaRPr sz="3959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2428430" y="4145081"/>
            <a:ext cx="4492770" cy="1300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Kid’s Study GO using AR</a:t>
            </a:r>
            <a:endParaRPr sz="2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7F7F7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3029897" y="5040721"/>
            <a:ext cx="42475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2014156003 고아영 2013152005 김대현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2014150015 박소연 2013150021 양민규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5979" y="1315737"/>
            <a:ext cx="6552257" cy="523500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496749" y="-5264"/>
            <a:ext cx="73347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554939" y="915627"/>
            <a:ext cx="22878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❖"/>
            </a:pPr>
            <a:r>
              <a:rPr lang="ko-K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Diagram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496749" y="-5264"/>
            <a:ext cx="73347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5908" y="1315737"/>
            <a:ext cx="7176976" cy="533851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/>
          <p:nvPr/>
        </p:nvSpPr>
        <p:spPr>
          <a:xfrm>
            <a:off x="-76200" y="712136"/>
            <a:ext cx="9340596" cy="6245352"/>
          </a:xfrm>
          <a:prstGeom prst="rect">
            <a:avLst/>
          </a:prstGeom>
          <a:solidFill>
            <a:srgbClr val="262626">
              <a:alpha val="6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554939" y="915627"/>
            <a:ext cx="31822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❖"/>
            </a:pPr>
            <a:r>
              <a:rPr lang="ko-K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Diagram – main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0840" y="1455728"/>
            <a:ext cx="6122643" cy="5158238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/>
          <p:nvPr/>
        </p:nvSpPr>
        <p:spPr>
          <a:xfrm>
            <a:off x="5539026" y="3881480"/>
            <a:ext cx="1163696" cy="880302"/>
          </a:xfrm>
          <a:prstGeom prst="rect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496749" y="-5264"/>
            <a:ext cx="73347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5908" y="1315737"/>
            <a:ext cx="7176976" cy="533851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/>
          <p:nvPr/>
        </p:nvSpPr>
        <p:spPr>
          <a:xfrm>
            <a:off x="-76200" y="712136"/>
            <a:ext cx="9340596" cy="6245352"/>
          </a:xfrm>
          <a:prstGeom prst="rect">
            <a:avLst/>
          </a:prstGeom>
          <a:solidFill>
            <a:srgbClr val="262626">
              <a:alpha val="6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554939" y="915627"/>
            <a:ext cx="365997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❖"/>
            </a:pPr>
            <a:r>
              <a:rPr lang="ko-K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Diagram - Monster</a:t>
            </a:r>
            <a:endParaRPr/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75908" y="1493036"/>
            <a:ext cx="6658728" cy="490000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/>
          <p:nvPr/>
        </p:nvSpPr>
        <p:spPr>
          <a:xfrm>
            <a:off x="4189267" y="3289300"/>
            <a:ext cx="1525733" cy="1638300"/>
          </a:xfrm>
          <a:prstGeom prst="rect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1496749" y="-5264"/>
            <a:ext cx="73347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5908" y="1315737"/>
            <a:ext cx="7176976" cy="533851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/>
          <p:nvPr/>
        </p:nvSpPr>
        <p:spPr>
          <a:xfrm>
            <a:off x="-76200" y="712136"/>
            <a:ext cx="9340596" cy="6245352"/>
          </a:xfrm>
          <a:prstGeom prst="rect">
            <a:avLst/>
          </a:prstGeom>
          <a:solidFill>
            <a:srgbClr val="262626">
              <a:alpha val="6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554939" y="915627"/>
            <a:ext cx="339708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❖"/>
            </a:pPr>
            <a:r>
              <a:rPr lang="ko-K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Diagram - Words</a:t>
            </a:r>
            <a:endParaRPr/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05884" y="1454591"/>
            <a:ext cx="4458333" cy="506081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/>
          <p:nvPr/>
        </p:nvSpPr>
        <p:spPr>
          <a:xfrm>
            <a:off x="3972184" y="3575627"/>
            <a:ext cx="1283308" cy="1097973"/>
          </a:xfrm>
          <a:prstGeom prst="rect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1496749" y="-5264"/>
            <a:ext cx="73347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Shape 2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5908" y="1315737"/>
            <a:ext cx="7176976" cy="533851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/>
          <p:nvPr/>
        </p:nvSpPr>
        <p:spPr>
          <a:xfrm>
            <a:off x="-76200" y="712136"/>
            <a:ext cx="9340596" cy="6245352"/>
          </a:xfrm>
          <a:prstGeom prst="rect">
            <a:avLst/>
          </a:prstGeom>
          <a:solidFill>
            <a:srgbClr val="262626">
              <a:alpha val="6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554939" y="915627"/>
            <a:ext cx="38940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❖"/>
            </a:pPr>
            <a:r>
              <a:rPr lang="ko-K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Diagram - Collection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61075" y="1327414"/>
            <a:ext cx="6066046" cy="532684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/>
          <p:nvPr/>
        </p:nvSpPr>
        <p:spPr>
          <a:xfrm>
            <a:off x="4276984" y="3649519"/>
            <a:ext cx="950798" cy="756228"/>
          </a:xfrm>
          <a:prstGeom prst="rect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1496749" y="-5264"/>
            <a:ext cx="73347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464475" y="1039888"/>
            <a:ext cx="3816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❖"/>
            </a:pPr>
            <a:r>
              <a:rPr lang="ko-KR" sz="2000">
                <a:solidFill>
                  <a:schemeClr val="dk1"/>
                </a:solidFill>
              </a:rPr>
              <a:t>Server </a:t>
            </a:r>
            <a:r>
              <a:rPr lang="ko-K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-</a:t>
            </a:r>
            <a:r>
              <a:rPr lang="ko-KR" sz="2000"/>
              <a:t> Mysql</a:t>
            </a:r>
            <a:endParaRPr sz="2000"/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863" y="1501588"/>
            <a:ext cx="7274323" cy="5051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1496749" y="-5264"/>
            <a:ext cx="73347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650621" y="1213350"/>
            <a:ext cx="401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❖"/>
            </a:pPr>
            <a:r>
              <a:rPr lang="ko-KR" sz="2000"/>
              <a:t>Client </a:t>
            </a:r>
            <a:r>
              <a:rPr lang="ko-K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- </a:t>
            </a:r>
            <a:r>
              <a:rPr lang="ko-KR" sz="2000"/>
              <a:t>Sqlite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125" y="1753275"/>
            <a:ext cx="718185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1496749" y="-5264"/>
            <a:ext cx="73347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749075" y="934813"/>
            <a:ext cx="733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GUI화면설계 - 기본 화면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Shape 2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3285" y="1500996"/>
            <a:ext cx="3193938" cy="52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1496749" y="-5264"/>
            <a:ext cx="73347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749075" y="934813"/>
            <a:ext cx="733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GUI화면설계 - 몬스터 잡기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5075" y="1557850"/>
            <a:ext cx="2953250" cy="5017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6556" y="1618232"/>
            <a:ext cx="2959723" cy="4894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1496749" y="-5264"/>
            <a:ext cx="73347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749075" y="934813"/>
            <a:ext cx="733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GUI화면설계 - 사물 터치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2883" y="1714425"/>
            <a:ext cx="2919083" cy="4762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1985" y="1714424"/>
            <a:ext cx="2816166" cy="4701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1496749" y="-5264"/>
            <a:ext cx="7334732" cy="780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0" y="6481824"/>
            <a:ext cx="9144000" cy="468775"/>
          </a:xfrm>
          <a:prstGeom prst="rect">
            <a:avLst/>
          </a:prstGeom>
          <a:solidFill>
            <a:srgbClr val="1111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4">
            <a:alphaModFix/>
          </a:blip>
          <a:srcRect r="98131" b="4599"/>
          <a:stretch/>
        </p:blipFill>
        <p:spPr>
          <a:xfrm>
            <a:off x="1" y="3585018"/>
            <a:ext cx="4060302" cy="279263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>
            <a:off x="1279161" y="915640"/>
            <a:ext cx="4288261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AutoNum type="arabicPeriod"/>
            </a:pPr>
            <a:r>
              <a:rPr lang="ko-KR" sz="2000" b="0" i="0" u="none" strike="noStrike" cap="none" baseline="-25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종합 설계 개요</a:t>
            </a:r>
            <a:endParaRPr sz="2000" b="0" i="0" u="none" strike="noStrike" cap="none" baseline="-25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AutoNum type="arabicPeriod"/>
            </a:pPr>
            <a:r>
              <a:rPr lang="ko-KR" sz="2000" b="0" i="0" u="none" strike="noStrike" cap="none" baseline="-25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관련 연구 및 사례</a:t>
            </a:r>
            <a:endParaRPr sz="2000" b="0" i="0" u="none" strike="noStrike" cap="none" baseline="-25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AutoNum type="arabicPeriod"/>
            </a:pPr>
            <a:r>
              <a:rPr lang="ko-KR" sz="2000" b="0" i="0" u="none" strike="noStrike" cap="none" baseline="-25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시스템 구성도</a:t>
            </a:r>
            <a:endParaRPr sz="2000" b="0" i="0" u="none" strike="noStrike" cap="none" baseline="-25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AutoNum type="arabicPeriod"/>
            </a:pPr>
            <a:r>
              <a:rPr lang="ko-KR" sz="2000" b="0" i="0" u="none" strike="noStrike" cap="none" baseline="-25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시스템 수행 시나리오</a:t>
            </a:r>
            <a:endParaRPr sz="2000" b="0" i="0" u="none" strike="noStrike" cap="none" baseline="-25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AutoNum type="arabicPeriod"/>
            </a:pPr>
            <a:r>
              <a:rPr lang="ko-KR" sz="2000" b="0" i="0" u="none" strike="noStrike" cap="none" baseline="-25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시스템 모듈 상세 설계 </a:t>
            </a:r>
            <a:endParaRPr sz="2000" b="0" i="0" u="none" strike="noStrike" cap="none" baseline="-25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AutoNum type="arabicPeriod"/>
            </a:pPr>
            <a:r>
              <a:rPr lang="ko-KR" sz="2000" b="0" i="0" u="none" strike="noStrike" cap="none" baseline="-25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개발 환경 및 개발 방법</a:t>
            </a:r>
            <a:endParaRPr sz="2000" b="0" i="0" u="none" strike="noStrike" cap="none" baseline="-25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AutoNum type="arabicPeriod"/>
            </a:pPr>
            <a:r>
              <a:rPr lang="ko-KR" sz="2000" b="0" i="0" u="none" strike="noStrike" cap="none" baseline="-25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데모 환경 설계</a:t>
            </a:r>
            <a:endParaRPr sz="2000" b="0" i="0" u="none" strike="noStrike" cap="none" baseline="-25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AutoNum type="arabicPeriod"/>
            </a:pPr>
            <a:r>
              <a:rPr lang="ko-KR" sz="2000" b="0" i="0" u="none" strike="noStrike" cap="none" baseline="-25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업무 분담 </a:t>
            </a:r>
            <a:endParaRPr sz="2000" b="0" i="0" u="none" strike="noStrike" cap="none" baseline="-25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ko-KR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종합 설계 수행 일정</a:t>
            </a:r>
            <a:endParaRPr sz="2000" b="0" i="0" u="none" strike="noStrike" cap="none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ko-KR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필요 기술 및 참고 문헌</a:t>
            </a:r>
            <a:endParaRPr sz="2000" b="0" i="0" u="none" strike="noStrike" cap="none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0302" y="3677618"/>
            <a:ext cx="5083698" cy="2804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5244" y="5241689"/>
            <a:ext cx="1053917" cy="617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6">
            <a:alphaModFix/>
          </a:blip>
          <a:srcRect l="-7698" t="12245"/>
          <a:stretch/>
        </p:blipFill>
        <p:spPr>
          <a:xfrm>
            <a:off x="64724" y="4723540"/>
            <a:ext cx="809625" cy="426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496749" y="-5264"/>
            <a:ext cx="73347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749075" y="934813"/>
            <a:ext cx="733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GUI화면설계 - 퀴즈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Shape 2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6749" y="1756209"/>
            <a:ext cx="2799206" cy="469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52702" y="1720780"/>
            <a:ext cx="2775513" cy="47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1496749" y="-5264"/>
            <a:ext cx="73347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986439" y="1114782"/>
            <a:ext cx="733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❖"/>
            </a:pPr>
            <a:r>
              <a:rPr lang="ko-KR" sz="26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GUI 화면 설계 - 동화 컬렉션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Shape 2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7886" y="1719147"/>
            <a:ext cx="2930015" cy="4862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8562" y="1666379"/>
            <a:ext cx="2875380" cy="4932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1496749" y="-5264"/>
            <a:ext cx="73347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986439" y="1114782"/>
            <a:ext cx="733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❖"/>
            </a:pPr>
            <a:r>
              <a:rPr lang="ko-KR" sz="26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GUI 화면 설계 - 동화 히든미션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Shape 3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0428" y="1629464"/>
            <a:ext cx="2875482" cy="4932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/>
        </p:nvSpPr>
        <p:spPr>
          <a:xfrm>
            <a:off x="578759" y="1204647"/>
            <a:ext cx="8121134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본 어플리케이션을 개발하기 위해 </a:t>
            </a:r>
            <a:r>
              <a:rPr lang="ko-KR" sz="2400" b="1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Unity</a:t>
            </a:r>
            <a:r>
              <a:rPr lang="ko-KR" sz="24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엔진을 사용</a:t>
            </a:r>
            <a:endParaRPr sz="24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Unity</a:t>
            </a:r>
            <a:r>
              <a:rPr lang="ko-KR" sz="2400" b="1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SDK </a:t>
            </a:r>
            <a:r>
              <a:rPr lang="ko-KR" sz="2400" b="1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  <a:r>
              <a:rPr lang="en-US" altLang="ko-KR" sz="2400" b="1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altLang="ko-KR" sz="2400" b="1" i="0" u="none" strike="noStrike" cap="none" dirty="0" err="1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Vuforia</a:t>
            </a:r>
            <a:r>
              <a:rPr lang="en-US" altLang="ko-KR" sz="2400" b="1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SDK </a:t>
            </a:r>
            <a:r>
              <a:rPr lang="ko-KR" altLang="en-US" sz="2400" b="1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  <a:endParaRPr sz="2000" b="1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1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AR 환경을 구축 및 프로그램 </a:t>
            </a:r>
            <a:r>
              <a:rPr lang="ko-KR" sz="2000" b="1" i="1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UI를</a:t>
            </a:r>
            <a:r>
              <a:rPr lang="ko-KR" sz="2000" b="1" i="1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구성</a:t>
            </a:r>
            <a:endParaRPr sz="2000" b="1" i="1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1496749" y="-5264"/>
            <a:ext cx="7334732" cy="780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개발 환경 및 개발 방법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Shape 315"/>
          <p:cNvPicPr preferRelativeResize="0"/>
          <p:nvPr/>
        </p:nvPicPr>
        <p:blipFill rotWithShape="1">
          <a:blip r:embed="rId4">
            <a:alphaModFix/>
          </a:blip>
          <a:srcRect l="11990" t="25086" r="14299" b="23446"/>
          <a:stretch/>
        </p:blipFill>
        <p:spPr>
          <a:xfrm>
            <a:off x="1238491" y="2958973"/>
            <a:ext cx="2419109" cy="94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Shape 3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67152" y="3076339"/>
            <a:ext cx="1364338" cy="1599816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Shape 317"/>
          <p:cNvSpPr/>
          <p:nvPr/>
        </p:nvSpPr>
        <p:spPr>
          <a:xfrm>
            <a:off x="4124991" y="3934089"/>
            <a:ext cx="1171027" cy="377196"/>
          </a:xfrm>
          <a:prstGeom prst="rightArrow">
            <a:avLst>
              <a:gd name="adj1" fmla="val 62881"/>
              <a:gd name="adj2" fmla="val 86824"/>
            </a:avLst>
          </a:prstGeom>
          <a:solidFill>
            <a:srgbClr val="3A38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0" y="6481824"/>
            <a:ext cx="9144000" cy="468775"/>
          </a:xfrm>
          <a:prstGeom prst="rect">
            <a:avLst/>
          </a:prstGeom>
          <a:solidFill>
            <a:srgbClr val="1111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5659239" y="4853857"/>
            <a:ext cx="20826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안드로이드 스튜디오</a:t>
            </a:r>
            <a:endParaRPr sz="1800" b="1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1939163" y="3906794"/>
            <a:ext cx="12618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유니티 엔진</a:t>
            </a:r>
            <a:endParaRPr sz="1800" b="1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939163" y="5367786"/>
            <a:ext cx="1261885" cy="346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 err="1" smtClean="0">
                <a:solidFill>
                  <a:srgbClr val="A5A5A5"/>
                </a:solidFill>
              </a:rPr>
              <a:t>Vuforia</a:t>
            </a:r>
            <a:r>
              <a:rPr lang="en-US" sz="1800" b="1" dirty="0" smtClean="0">
                <a:solidFill>
                  <a:srgbClr val="A5A5A5"/>
                </a:solidFill>
              </a:rPr>
              <a:t> SDK</a:t>
            </a:r>
            <a:endParaRPr sz="1800" b="1" i="0" u="none" strike="noStrike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https://www.vuforia.com/content/dam/vuforia/hompage/singles/Vuforia%20Logo%20OLx2a89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652" y="4644458"/>
            <a:ext cx="2617347" cy="7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1496748" y="-5264"/>
            <a:ext cx="7915189" cy="74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개발 환경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1123125" y="1214248"/>
            <a:ext cx="2648775" cy="46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❖"/>
            </a:pPr>
            <a:r>
              <a:rPr lang="ko-KR" sz="2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PC 개발 환경</a:t>
            </a:r>
            <a:endParaRPr sz="26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9" name="Shape 329"/>
          <p:cNvGraphicFramePr/>
          <p:nvPr/>
        </p:nvGraphicFramePr>
        <p:xfrm>
          <a:off x="1496748" y="2320040"/>
          <a:ext cx="6130525" cy="2254725"/>
        </p:xfrm>
        <a:graphic>
          <a:graphicData uri="http://schemas.openxmlformats.org/drawingml/2006/table">
            <a:tbl>
              <a:tblPr firstCol="1" bandRow="1">
                <a:noFill/>
                <a:tableStyleId>{F5DA8291-8C09-464D-8FBC-EB2062CBA56C}</a:tableStyleId>
              </a:tblPr>
              <a:tblGrid>
                <a:gridCol w="167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CPU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2875" marR="102875" marT="51450" marB="51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Intel® Core™ i5-6200U @ 2.30GHz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2875" marR="102875" marT="51450" marB="51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O/S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2875" marR="102875" marT="51450" marB="51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Window 10 64bit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2875" marR="102875" marT="51450" marB="51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Tool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2875" marR="102875" marT="51450" marB="51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Unity, Android Studio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2875" marR="102875" marT="51450" marB="51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Language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2875" marR="102875" marT="51450" marB="51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C++/C#, JAVA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2875" marR="102875" marT="51450" marB="51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Database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2875" marR="102875" marT="51450" marB="51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MySQL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2875" marR="102875" marT="51450" marB="51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0" name="Shape 330"/>
          <p:cNvSpPr/>
          <p:nvPr/>
        </p:nvSpPr>
        <p:spPr>
          <a:xfrm>
            <a:off x="0" y="6481824"/>
            <a:ext cx="9867681" cy="444424"/>
          </a:xfrm>
          <a:prstGeom prst="rect">
            <a:avLst/>
          </a:prstGeom>
          <a:solidFill>
            <a:srgbClr val="1111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1496749" y="-5264"/>
            <a:ext cx="73347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개발 환경 - GitHub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0" y="6481824"/>
            <a:ext cx="9144000" cy="468900"/>
          </a:xfrm>
          <a:prstGeom prst="rect">
            <a:avLst/>
          </a:prstGeom>
          <a:solidFill>
            <a:srgbClr val="1111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7" name="Shape 337"/>
          <p:cNvGraphicFramePr/>
          <p:nvPr/>
        </p:nvGraphicFramePr>
        <p:xfrm>
          <a:off x="1422622" y="3163004"/>
          <a:ext cx="5567250" cy="2407900"/>
        </p:xfrm>
        <a:graphic>
          <a:graphicData uri="http://schemas.openxmlformats.org/drawingml/2006/table">
            <a:tbl>
              <a:tblPr>
                <a:noFill/>
                <a:tableStyleId>{BB68CA65-5260-4FC9-B241-0A38C3258EDB}</a:tableStyleId>
              </a:tblPr>
              <a:tblGrid>
                <a:gridCol w="140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양민규</a:t>
                      </a:r>
                      <a:endParaRPr sz="18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7900" marR="17900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even1415@naver.com</a:t>
                      </a:r>
                      <a:endParaRPr sz="18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7900" marR="17900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박소연</a:t>
                      </a:r>
                      <a:endParaRPr sz="18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7900" marR="17900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q_--__--_@nate.com</a:t>
                      </a:r>
                      <a:endParaRPr sz="18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7900" marR="17900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김대현</a:t>
                      </a:r>
                      <a:endParaRPr sz="18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7900" marR="17900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metoday04@daum.net</a:t>
                      </a:r>
                      <a:endParaRPr sz="18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7900" marR="17900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고아영</a:t>
                      </a:r>
                      <a:endParaRPr sz="18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7900" marR="17900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gosy0227@gmail.com</a:t>
                      </a:r>
                      <a:endParaRPr sz="18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7900" marR="17900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8" name="Shape 338"/>
          <p:cNvSpPr/>
          <p:nvPr/>
        </p:nvSpPr>
        <p:spPr>
          <a:xfrm>
            <a:off x="1186600" y="1213431"/>
            <a:ext cx="74340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❖"/>
            </a:pPr>
            <a:r>
              <a:rPr lang="ko-K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졸업작품 GitHub 주소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https://github.com/kay0227/Kids-Study-Go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1186600" y="2511211"/>
            <a:ext cx="74340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❖"/>
            </a:pPr>
            <a:r>
              <a:rPr lang="ko-K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팀원별 GitHub 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1496749" y="-5264"/>
            <a:ext cx="73347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데모 환경 설계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Shape 3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640" y="1671043"/>
            <a:ext cx="2692902" cy="1142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04819" y="1629818"/>
            <a:ext cx="2692896" cy="123682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8" name="Shape 348"/>
          <p:cNvGraphicFramePr/>
          <p:nvPr>
            <p:extLst>
              <p:ext uri="{D42A27DB-BD31-4B8C-83A1-F6EECF244321}">
                <p14:modId xmlns:p14="http://schemas.microsoft.com/office/powerpoint/2010/main" val="4029532002"/>
              </p:ext>
            </p:extLst>
          </p:nvPr>
        </p:nvGraphicFramePr>
        <p:xfrm>
          <a:off x="952500" y="3376192"/>
          <a:ext cx="7239000" cy="1236100"/>
        </p:xfrm>
        <a:graphic>
          <a:graphicData uri="http://schemas.openxmlformats.org/drawingml/2006/table">
            <a:tbl>
              <a:tblPr>
                <a:noFill/>
                <a:tableStyleId>{2A7F7053-A1D8-4534-9F03-A11080FC6BB0}</a:tableStyleId>
              </a:tblPr>
              <a:tblGrid>
                <a:gridCol w="236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OS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 android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 version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 dirty="0" err="1"/>
                        <a:t>android</a:t>
                      </a:r>
                      <a:r>
                        <a:rPr lang="ko-KR" sz="1400" u="none" strike="noStrike" cap="none" dirty="0"/>
                        <a:t> </a:t>
                      </a:r>
                      <a:r>
                        <a:rPr lang="ko-KR" sz="1400" u="none" strike="noStrike" cap="none" dirty="0" err="1"/>
                        <a:t>version</a:t>
                      </a:r>
                      <a:r>
                        <a:rPr lang="ko-KR" sz="1400" u="none" strike="noStrike" cap="none" dirty="0"/>
                        <a:t> </a:t>
                      </a:r>
                      <a:r>
                        <a:rPr lang="en-US" altLang="ko-KR" sz="1400" u="none" strike="noStrike" cap="none" dirty="0" smtClean="0"/>
                        <a:t>5</a:t>
                      </a:r>
                      <a:r>
                        <a:rPr lang="ko-KR" sz="1400" u="none" strike="noStrike" cap="none" dirty="0" smtClean="0"/>
                        <a:t>.0 </a:t>
                      </a:r>
                      <a:r>
                        <a:rPr lang="ko-KR" sz="1400" u="none" strike="noStrike" cap="none" dirty="0"/>
                        <a:t>이상</a:t>
                      </a:r>
                      <a:endParaRPr sz="14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49" name="Shape 349"/>
          <p:cNvCxnSpPr>
            <a:stCxn id="346" idx="3"/>
            <a:endCxn id="347" idx="1"/>
          </p:cNvCxnSpPr>
          <p:nvPr/>
        </p:nvCxnSpPr>
        <p:spPr>
          <a:xfrm>
            <a:off x="3232542" y="2242315"/>
            <a:ext cx="21723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50" name="Shape 350"/>
          <p:cNvSpPr txBox="1"/>
          <p:nvPr/>
        </p:nvSpPr>
        <p:spPr>
          <a:xfrm>
            <a:off x="3677925" y="1777868"/>
            <a:ext cx="1421613" cy="387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apk 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0" y="6481824"/>
            <a:ext cx="9144000" cy="468900"/>
          </a:xfrm>
          <a:prstGeom prst="rect">
            <a:avLst/>
          </a:prstGeom>
          <a:solidFill>
            <a:srgbClr val="1111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1496749" y="-5264"/>
            <a:ext cx="73347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업무 분담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8" name="Shape 358"/>
          <p:cNvGraphicFramePr/>
          <p:nvPr/>
        </p:nvGraphicFramePr>
        <p:xfrm>
          <a:off x="946127" y="1665777"/>
          <a:ext cx="7251750" cy="4231680"/>
        </p:xfrm>
        <a:graphic>
          <a:graphicData uri="http://schemas.openxmlformats.org/drawingml/2006/table">
            <a:tbl>
              <a:tblPr>
                <a:noFill/>
                <a:tableStyleId>{2A7F7053-A1D8-4534-9F03-A11080FC6BB0}</a:tableStyleId>
              </a:tblPr>
              <a:tblGrid>
                <a:gridCol w="145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0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0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고아영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김대현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박소연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양민규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자료수집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단어분류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동화 조사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ar 프로그램 sample 수집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단어분류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동화 조사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ar 프로그램 sample 수집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단어분류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동화 조사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GPS 활용정보 수집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단어분류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동화 조사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GPS 활용정보 수집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설계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디자인 설계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클래스 다이어그램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몬스터 UI/기능 상세 설계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DB설계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디자인 설계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단어 UI/기능 상세 설계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디자인 설계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클래스 다이어그램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컬렉션 UI/기능 상세 설계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DB설계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디자인 설계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UI/기능 상세 설계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구현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서버 구현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외부 디자인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몬스터 UI/기능 구현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 환경 구현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DB구현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내부 디자인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단어 UI/기능 구현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 환경 구현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서버 구현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GPS를 이용한 위치정보 수집기능 구현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컬렉션 UI/기능 구현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DB구현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GPS를 이용한 위치정보 수집기능 구현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몬스터 UI/기능 구현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테스트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GPS 테스트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AR 테스트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9" name="Shape 359"/>
          <p:cNvSpPr/>
          <p:nvPr/>
        </p:nvSpPr>
        <p:spPr>
          <a:xfrm>
            <a:off x="0" y="6481824"/>
            <a:ext cx="9144000" cy="468900"/>
          </a:xfrm>
          <a:prstGeom prst="rect">
            <a:avLst/>
          </a:prstGeom>
          <a:solidFill>
            <a:srgbClr val="1111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1496749" y="-5264"/>
            <a:ext cx="7334732" cy="780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종합 설계 수행 일정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0" y="6481824"/>
            <a:ext cx="9144000" cy="468775"/>
          </a:xfrm>
          <a:prstGeom prst="rect">
            <a:avLst/>
          </a:prstGeom>
          <a:solidFill>
            <a:srgbClr val="1111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6" name="Shape 366"/>
          <p:cNvGraphicFramePr/>
          <p:nvPr/>
        </p:nvGraphicFramePr>
        <p:xfrm>
          <a:off x="376508" y="1641025"/>
          <a:ext cx="8454975" cy="3799974"/>
        </p:xfrm>
        <a:graphic>
          <a:graphicData uri="http://schemas.openxmlformats.org/drawingml/2006/table">
            <a:tbl>
              <a:tblPr>
                <a:noFill/>
                <a:tableStyleId>{BB68CA65-5260-4FC9-B241-0A38C3258EDB}</a:tableStyleId>
              </a:tblPr>
              <a:tblGrid>
                <a:gridCol w="104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8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5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9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47250">
                <a:tc rowSpan="2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추진사항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항목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12월</a:t>
                      </a:r>
                      <a:endParaRPr sz="15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1월</a:t>
                      </a:r>
                      <a:endParaRPr sz="15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2월</a:t>
                      </a:r>
                      <a:endParaRPr sz="15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3월</a:t>
                      </a:r>
                      <a:endParaRPr sz="15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4월</a:t>
                      </a:r>
                      <a:endParaRPr sz="15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5월</a:t>
                      </a:r>
                      <a:endParaRPr sz="15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6월</a:t>
                      </a:r>
                      <a:endParaRPr sz="15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7-9월</a:t>
                      </a:r>
                      <a:endParaRPr sz="15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제안서 작성 및 사전 조사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6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스터디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시스템 설계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1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1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1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데모버전 구현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1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1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1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전체구현 및 통합 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1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1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1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테스트 및 유지보수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1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1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1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최종검토 및 보수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1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1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endParaRPr sz="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150" marR="25150" marT="25150" marB="251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1496749" y="-5264"/>
            <a:ext cx="7334732" cy="780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필요 기술 및 참고 문헌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Shape 372"/>
          <p:cNvSpPr txBox="1"/>
          <p:nvPr/>
        </p:nvSpPr>
        <p:spPr>
          <a:xfrm>
            <a:off x="840641" y="1662841"/>
            <a:ext cx="9341427" cy="449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200" b="0" i="0" u="none" strike="noStrike" cap="none" dirty="0" err="1">
                <a:solidFill>
                  <a:schemeClr val="dk1"/>
                </a:solidFill>
                <a:sym typeface="Arial"/>
              </a:rPr>
              <a:t>유니티</a:t>
            </a:r>
            <a:r>
              <a:rPr lang="ko-KR" sz="1200" b="0" i="0" u="none" strike="noStrike" cap="none" dirty="0">
                <a:solidFill>
                  <a:schemeClr val="dk1"/>
                </a:solidFill>
                <a:sym typeface="Arial"/>
              </a:rPr>
              <a:t> 엔진 </a:t>
            </a:r>
            <a:r>
              <a:rPr lang="ko-KR" sz="1200" b="0" i="0" u="sng" strike="noStrike" cap="none" dirty="0">
                <a:solidFill>
                  <a:schemeClr val="hlink"/>
                </a:solidFill>
                <a:sym typeface="Arial"/>
                <a:hlinkClick r:id="rId4"/>
              </a:rPr>
              <a:t>https://unity3d.com/kr/5</a:t>
            </a:r>
            <a:endParaRPr sz="12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200" b="0" i="0" u="none" strike="noStrike" cap="none" dirty="0" err="1">
                <a:solidFill>
                  <a:schemeClr val="dk1"/>
                </a:solidFill>
                <a:sym typeface="Arial"/>
              </a:rPr>
              <a:t>뷰포리아</a:t>
            </a:r>
            <a:r>
              <a:rPr lang="ko-KR" sz="1200" b="0" i="0" u="none" strike="noStrike" cap="none" dirty="0">
                <a:solidFill>
                  <a:schemeClr val="dk1"/>
                </a:solidFill>
                <a:sym typeface="Arial"/>
              </a:rPr>
              <a:t> 라이브러리 </a:t>
            </a:r>
            <a:r>
              <a:rPr lang="ko-KR" sz="1200" b="0" i="0" u="sng" strike="noStrike" cap="none" dirty="0">
                <a:solidFill>
                  <a:schemeClr val="hlink"/>
                </a:solidFill>
                <a:sym typeface="Arial"/>
                <a:hlinkClick r:id="rId5"/>
              </a:rPr>
              <a:t>https://library.vuforia.com/</a:t>
            </a:r>
            <a:endParaRPr sz="12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200" b="0" i="0" u="none" strike="noStrike" cap="none" dirty="0" err="1">
                <a:solidFill>
                  <a:schemeClr val="dk1"/>
                </a:solidFill>
                <a:sym typeface="Arial"/>
              </a:rPr>
              <a:t>포켓몬GO</a:t>
            </a:r>
            <a:r>
              <a:rPr lang="ko-KR" sz="1200" b="0" i="0" u="none" strike="noStrike" cap="none" dirty="0">
                <a:solidFill>
                  <a:schemeClr val="dk1"/>
                </a:solidFill>
                <a:sym typeface="Arial"/>
              </a:rPr>
              <a:t> API </a:t>
            </a:r>
            <a:r>
              <a:rPr lang="ko-KR" sz="1200" b="0" i="0" u="sng" strike="noStrike" cap="none" dirty="0">
                <a:solidFill>
                  <a:schemeClr val="hlink"/>
                </a:solidFill>
                <a:sym typeface="Arial"/>
                <a:hlinkClick r:id="rId6"/>
              </a:rPr>
              <a:t>https://github.com/Grover-c13/PokeGOAPI-Java</a:t>
            </a:r>
            <a:endParaRPr sz="12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200" b="0" i="0" u="none" strike="noStrike" cap="none" dirty="0" err="1">
                <a:solidFill>
                  <a:schemeClr val="dk1"/>
                </a:solidFill>
                <a:sym typeface="Arial"/>
              </a:rPr>
              <a:t>Kudan</a:t>
            </a:r>
            <a:r>
              <a:rPr lang="ko-KR" sz="1200" b="0" i="0" u="none" strike="noStrike" cap="none" dirty="0">
                <a:solidFill>
                  <a:schemeClr val="dk1"/>
                </a:solidFill>
                <a:sym typeface="Arial"/>
              </a:rPr>
              <a:t> AR SDK </a:t>
            </a:r>
            <a:r>
              <a:rPr lang="ko-KR" sz="1200" b="0" i="0" u="sng" strike="noStrike" cap="none" dirty="0">
                <a:solidFill>
                  <a:schemeClr val="hlink"/>
                </a:solidFill>
                <a:sym typeface="Arial"/>
                <a:hlinkClick r:id="rId7"/>
              </a:rPr>
              <a:t>https://www.programmableweb.com/sdk/kudan-ar-sdk-kudan</a:t>
            </a:r>
            <a:endParaRPr sz="12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en-US" sz="1200" b="0" i="0" u="none" strike="noStrike" cap="none" dirty="0" smtClean="0">
              <a:solidFill>
                <a:schemeClr val="dk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dk1"/>
                </a:solidFill>
                <a:sym typeface="Arial"/>
              </a:rPr>
              <a:t>초등영어단어 어플리케이션 https://play.google.com/store/apps/details?id=com.hanobit.engbook&amp;hl=ko</a:t>
            </a:r>
            <a:endParaRPr sz="12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dk1"/>
                </a:solidFill>
                <a:sym typeface="Arial"/>
              </a:rPr>
              <a:t>아이콘 참조  </a:t>
            </a:r>
            <a:r>
              <a:rPr lang="ko-KR" sz="1200" b="0" i="0" u="none" strike="noStrike" cap="none" dirty="0">
                <a:solidFill>
                  <a:schemeClr val="dk1"/>
                </a:solidFill>
                <a:sym typeface="Arial"/>
                <a:hlinkClick r:id="rId8"/>
              </a:rPr>
              <a:t>https://www.flaticon.com/free-icon</a:t>
            </a:r>
            <a:r>
              <a:rPr lang="ko-KR" sz="1200" b="0" i="0" u="none" strike="noStrike" cap="none" dirty="0" smtClean="0">
                <a:solidFill>
                  <a:schemeClr val="dk1"/>
                </a:solidFill>
                <a:sym typeface="Arial"/>
                <a:hlinkClick r:id="rId8"/>
              </a:rPr>
              <a:t>/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en-US" sz="1200" dirty="0" smtClean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lvl="0">
              <a:buSzPts val="1500"/>
            </a:pPr>
            <a:r>
              <a:rPr lang="ko-KR" altLang="en-US" sz="1200" dirty="0">
                <a:solidFill>
                  <a:schemeClr val="dk1"/>
                </a:solidFill>
              </a:rPr>
              <a:t>참고 도서 	</a:t>
            </a:r>
            <a:r>
              <a:rPr lang="en-US" altLang="ko-KR" sz="1200" dirty="0">
                <a:solidFill>
                  <a:schemeClr val="dk1"/>
                </a:solidFill>
              </a:rPr>
              <a:t>- </a:t>
            </a:r>
            <a:r>
              <a:rPr lang="ko-KR" altLang="en-US" sz="1200" dirty="0">
                <a:solidFill>
                  <a:schemeClr val="dk1"/>
                </a:solidFill>
              </a:rPr>
              <a:t>가장 빨리 만나는 </a:t>
            </a:r>
            <a:r>
              <a:rPr lang="ko-KR" altLang="en-US" sz="1200" dirty="0" err="1">
                <a:solidFill>
                  <a:schemeClr val="dk1"/>
                </a:solidFill>
              </a:rPr>
              <a:t>유니티</a:t>
            </a:r>
            <a:r>
              <a:rPr lang="ko-KR" altLang="en-US" sz="1200" dirty="0">
                <a:solidFill>
                  <a:schemeClr val="dk1"/>
                </a:solidFill>
              </a:rPr>
              <a:t> </a:t>
            </a:r>
            <a:r>
              <a:rPr lang="en-US" altLang="ko-KR" sz="1200" dirty="0">
                <a:solidFill>
                  <a:schemeClr val="dk1"/>
                </a:solidFill>
              </a:rPr>
              <a:t>AR/VR </a:t>
            </a:r>
            <a:r>
              <a:rPr lang="ko-KR" altLang="en-US" sz="1200" dirty="0">
                <a:solidFill>
                  <a:schemeClr val="dk1"/>
                </a:solidFill>
              </a:rPr>
              <a:t>저자 </a:t>
            </a:r>
            <a:r>
              <a:rPr lang="ko-KR" altLang="en-US" sz="1200" dirty="0" err="1">
                <a:solidFill>
                  <a:schemeClr val="dk1"/>
                </a:solidFill>
              </a:rPr>
              <a:t>황동윤</a:t>
            </a:r>
            <a:r>
              <a:rPr lang="ko-KR" altLang="en-US" sz="1200" dirty="0">
                <a:solidFill>
                  <a:schemeClr val="dk1"/>
                </a:solidFill>
              </a:rPr>
              <a:t>  출판사 길벗</a:t>
            </a:r>
          </a:p>
          <a:p>
            <a:pPr lvl="0">
              <a:buSzPts val="1500"/>
            </a:pPr>
            <a:r>
              <a:rPr lang="ko-KR" altLang="en-US" sz="1200" dirty="0">
                <a:solidFill>
                  <a:schemeClr val="dk1"/>
                </a:solidFill>
              </a:rPr>
              <a:t>	</a:t>
            </a:r>
            <a:r>
              <a:rPr lang="en-US" altLang="ko-KR" sz="1200" dirty="0">
                <a:solidFill>
                  <a:schemeClr val="dk1"/>
                </a:solidFill>
              </a:rPr>
              <a:t>- 3030 Speaking</a:t>
            </a:r>
            <a:r>
              <a:rPr lang="ko-KR" altLang="en-US" sz="1200" dirty="0">
                <a:solidFill>
                  <a:schemeClr val="dk1"/>
                </a:solidFill>
              </a:rPr>
              <a:t> </a:t>
            </a:r>
            <a:r>
              <a:rPr lang="ko-KR" altLang="en-US" sz="1200" dirty="0" err="1">
                <a:solidFill>
                  <a:schemeClr val="dk1"/>
                </a:solidFill>
              </a:rPr>
              <a:t>영단어</a:t>
            </a:r>
            <a:r>
              <a:rPr lang="en-US" altLang="ko-KR" sz="1200" dirty="0">
                <a:solidFill>
                  <a:schemeClr val="dk1"/>
                </a:solidFill>
              </a:rPr>
              <a:t>(</a:t>
            </a:r>
            <a:r>
              <a:rPr lang="ko-KR" altLang="en-US" sz="1200" dirty="0">
                <a:solidFill>
                  <a:schemeClr val="dk1"/>
                </a:solidFill>
              </a:rPr>
              <a:t>유치원생 편</a:t>
            </a:r>
            <a:r>
              <a:rPr lang="en-US" altLang="ko-KR" sz="1200" dirty="0">
                <a:solidFill>
                  <a:schemeClr val="dk1"/>
                </a:solidFill>
              </a:rPr>
              <a:t>) </a:t>
            </a:r>
            <a:r>
              <a:rPr lang="ko-KR" altLang="en-US" sz="1200" dirty="0">
                <a:solidFill>
                  <a:schemeClr val="dk1"/>
                </a:solidFill>
              </a:rPr>
              <a:t>저자 김지완 출판사 김영사</a:t>
            </a:r>
          </a:p>
          <a:p>
            <a:pPr lvl="0">
              <a:buSzPts val="1500"/>
            </a:pPr>
            <a:r>
              <a:rPr lang="ko-KR" altLang="en-US" sz="1200" dirty="0">
                <a:solidFill>
                  <a:schemeClr val="dk1"/>
                </a:solidFill>
              </a:rPr>
              <a:t>	</a:t>
            </a:r>
            <a:r>
              <a:rPr lang="en-US" altLang="ko-KR" sz="1200" dirty="0">
                <a:solidFill>
                  <a:schemeClr val="dk1"/>
                </a:solidFill>
              </a:rPr>
              <a:t>- (</a:t>
            </a:r>
            <a:r>
              <a:rPr lang="ko-KR" altLang="en-US" sz="1200" dirty="0">
                <a:solidFill>
                  <a:schemeClr val="dk1"/>
                </a:solidFill>
              </a:rPr>
              <a:t>실전 </a:t>
            </a:r>
            <a:r>
              <a:rPr lang="en-US" altLang="ko-KR" sz="1200" dirty="0">
                <a:solidFill>
                  <a:schemeClr val="dk1"/>
                </a:solidFill>
              </a:rPr>
              <a:t>RPG</a:t>
            </a:r>
            <a:r>
              <a:rPr lang="ko-KR" altLang="en-US" sz="1200" dirty="0">
                <a:solidFill>
                  <a:schemeClr val="dk1"/>
                </a:solidFill>
              </a:rPr>
              <a:t>게임 제작을 완성하며 배우는</a:t>
            </a:r>
            <a:r>
              <a:rPr lang="en-US" altLang="ko-KR" sz="1200" dirty="0">
                <a:solidFill>
                  <a:schemeClr val="dk1"/>
                </a:solidFill>
              </a:rPr>
              <a:t>) </a:t>
            </a:r>
            <a:r>
              <a:rPr lang="ko-KR" altLang="en-US" sz="1200" dirty="0" err="1">
                <a:solidFill>
                  <a:schemeClr val="dk1"/>
                </a:solidFill>
              </a:rPr>
              <a:t>유니티</a:t>
            </a:r>
            <a:r>
              <a:rPr lang="ko-KR" altLang="en-US" sz="1200" dirty="0">
                <a:solidFill>
                  <a:schemeClr val="dk1"/>
                </a:solidFill>
              </a:rPr>
              <a:t> </a:t>
            </a:r>
            <a:r>
              <a:rPr lang="en-US" altLang="ko-KR" sz="1200" dirty="0">
                <a:solidFill>
                  <a:schemeClr val="dk1"/>
                </a:solidFill>
              </a:rPr>
              <a:t>2D </a:t>
            </a:r>
            <a:r>
              <a:rPr lang="ko-KR" altLang="en-US" sz="1200" dirty="0">
                <a:solidFill>
                  <a:schemeClr val="dk1"/>
                </a:solidFill>
              </a:rPr>
              <a:t>모바일 게임 개발</a:t>
            </a:r>
          </a:p>
          <a:p>
            <a:pPr lvl="0">
              <a:buSzPts val="1500"/>
            </a:pPr>
            <a:r>
              <a:rPr lang="ko-KR" altLang="en-US" sz="1200" dirty="0">
                <a:solidFill>
                  <a:schemeClr val="dk1"/>
                </a:solidFill>
              </a:rPr>
              <a:t>	</a:t>
            </a:r>
            <a:r>
              <a:rPr lang="en-US" altLang="ko-KR" sz="1200" dirty="0">
                <a:solidFill>
                  <a:schemeClr val="dk1"/>
                </a:solidFill>
              </a:rPr>
              <a:t>- C#</a:t>
            </a:r>
            <a:r>
              <a:rPr lang="ko-KR" altLang="en-US" sz="1200" dirty="0">
                <a:solidFill>
                  <a:schemeClr val="dk1"/>
                </a:solidFill>
              </a:rPr>
              <a:t>으로 하는 </a:t>
            </a:r>
            <a:r>
              <a:rPr lang="ko-KR" altLang="en-US" sz="1200" dirty="0" err="1">
                <a:solidFill>
                  <a:schemeClr val="dk1"/>
                </a:solidFill>
              </a:rPr>
              <a:t>유니티</a:t>
            </a:r>
            <a:r>
              <a:rPr lang="ko-KR" altLang="en-US" sz="1200" dirty="0">
                <a:solidFill>
                  <a:schemeClr val="dk1"/>
                </a:solidFill>
              </a:rPr>
              <a:t> 게임 개발 </a:t>
            </a:r>
          </a:p>
          <a:p>
            <a:pPr lvl="0">
              <a:buSzPts val="1500"/>
            </a:pPr>
            <a:r>
              <a:rPr lang="ko-KR" altLang="en-US" sz="1200" dirty="0">
                <a:solidFill>
                  <a:schemeClr val="dk1"/>
                </a:solidFill>
              </a:rPr>
              <a:t>	</a:t>
            </a:r>
            <a:r>
              <a:rPr lang="en-US" altLang="ko-KR" sz="1200" dirty="0">
                <a:solidFill>
                  <a:schemeClr val="dk1"/>
                </a:solidFill>
              </a:rPr>
              <a:t>- </a:t>
            </a:r>
            <a:r>
              <a:rPr lang="ko-KR" altLang="en-US" sz="1200" dirty="0" err="1">
                <a:solidFill>
                  <a:schemeClr val="dk1"/>
                </a:solidFill>
              </a:rPr>
              <a:t>유니티</a:t>
            </a:r>
            <a:r>
              <a:rPr lang="ko-KR" altLang="en-US" sz="1200" dirty="0">
                <a:solidFill>
                  <a:schemeClr val="dk1"/>
                </a:solidFill>
              </a:rPr>
              <a:t> </a:t>
            </a:r>
            <a:r>
              <a:rPr lang="en-US" altLang="ko-KR" sz="1200" dirty="0">
                <a:solidFill>
                  <a:schemeClr val="dk1"/>
                </a:solidFill>
              </a:rPr>
              <a:t>5</a:t>
            </a:r>
            <a:r>
              <a:rPr lang="ko-KR" altLang="en-US" sz="1200" dirty="0">
                <a:solidFill>
                  <a:schemeClr val="dk1"/>
                </a:solidFill>
              </a:rPr>
              <a:t>로 만드는 </a:t>
            </a:r>
            <a:r>
              <a:rPr lang="en-US" altLang="ko-KR" sz="1200" dirty="0">
                <a:solidFill>
                  <a:schemeClr val="dk1"/>
                </a:solidFill>
              </a:rPr>
              <a:t>3D/2D </a:t>
            </a:r>
            <a:r>
              <a:rPr lang="ko-KR" altLang="en-US" sz="1200" dirty="0">
                <a:solidFill>
                  <a:schemeClr val="dk1"/>
                </a:solidFill>
              </a:rPr>
              <a:t>스마트폰 게임 개발</a:t>
            </a:r>
          </a:p>
          <a:p>
            <a:pPr lvl="0">
              <a:buSzPts val="1500"/>
            </a:pPr>
            <a:r>
              <a:rPr lang="ko-KR" altLang="en-US" sz="1200" dirty="0">
                <a:solidFill>
                  <a:schemeClr val="dk1"/>
                </a:solidFill>
              </a:rPr>
              <a:t>	</a:t>
            </a:r>
            <a:r>
              <a:rPr lang="en-US" altLang="ko-KR" sz="1200" dirty="0">
                <a:solidFill>
                  <a:schemeClr val="dk1"/>
                </a:solidFill>
              </a:rPr>
              <a:t>- </a:t>
            </a:r>
            <a:r>
              <a:rPr lang="ko-KR" altLang="en-US" sz="1200" dirty="0" err="1">
                <a:solidFill>
                  <a:schemeClr val="dk1"/>
                </a:solidFill>
              </a:rPr>
              <a:t>유니티와</a:t>
            </a:r>
            <a:r>
              <a:rPr lang="ko-KR" altLang="en-US" sz="1200" dirty="0">
                <a:solidFill>
                  <a:schemeClr val="dk1"/>
                </a:solidFill>
              </a:rPr>
              <a:t> </a:t>
            </a:r>
            <a:r>
              <a:rPr lang="en-US" altLang="ko-KR" sz="1200" dirty="0">
                <a:solidFill>
                  <a:schemeClr val="dk1"/>
                </a:solidFill>
              </a:rPr>
              <a:t>C#</a:t>
            </a:r>
            <a:r>
              <a:rPr lang="ko-KR" altLang="en-US" sz="1200" dirty="0">
                <a:solidFill>
                  <a:schemeClr val="dk1"/>
                </a:solidFill>
              </a:rPr>
              <a:t>으로 배우는 게임 개발 교과서 </a:t>
            </a:r>
            <a:r>
              <a:rPr lang="en-US" altLang="ko-KR" sz="1200" dirty="0">
                <a:solidFill>
                  <a:schemeClr val="dk1"/>
                </a:solidFill>
              </a:rPr>
              <a:t>: </a:t>
            </a:r>
            <a:r>
              <a:rPr lang="ko-KR" altLang="en-US" sz="1200" dirty="0">
                <a:solidFill>
                  <a:schemeClr val="dk1"/>
                </a:solidFill>
              </a:rPr>
              <a:t>기획부터 프로토타이핑</a:t>
            </a:r>
            <a:r>
              <a:rPr lang="en-US" altLang="ko-KR" sz="1200" dirty="0">
                <a:solidFill>
                  <a:schemeClr val="dk1"/>
                </a:solidFill>
              </a:rPr>
              <a:t>, </a:t>
            </a:r>
            <a:r>
              <a:rPr lang="ko-KR" altLang="en-US" sz="1200" dirty="0">
                <a:solidFill>
                  <a:schemeClr val="dk1"/>
                </a:solidFill>
              </a:rPr>
              <a:t>구현까지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0" y="6481824"/>
            <a:ext cx="9144000" cy="468775"/>
          </a:xfrm>
          <a:prstGeom prst="rect">
            <a:avLst/>
          </a:prstGeom>
          <a:solidFill>
            <a:srgbClr val="1111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1496749" y="-5264"/>
            <a:ext cx="73347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종합 설계 개요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725525" y="1438709"/>
            <a:ext cx="73017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Noto Sans Symbols"/>
              <a:buChar char="❖"/>
            </a:pPr>
            <a:r>
              <a:rPr lang="ko-KR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지난 발표에서의 지적 사항</a:t>
            </a: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fontAlgn="base" latinLnBrk="1"/>
            <a:endParaRPr lang="en-US" altLang="ko-KR" dirty="0" smtClean="0"/>
          </a:p>
          <a:p>
            <a:pPr lvl="0" fontAlgn="base" latinLnBrk="1"/>
            <a:r>
              <a:rPr lang="en-US" altLang="ko-KR" dirty="0" smtClean="0"/>
              <a:t>    </a:t>
            </a:r>
            <a:r>
              <a:rPr lang="en-US" altLang="ko-KR" sz="1500" dirty="0" smtClean="0"/>
              <a:t>AR Core </a:t>
            </a:r>
            <a:r>
              <a:rPr lang="en-US" altLang="ko-KR" sz="1500" dirty="0"/>
              <a:t>test</a:t>
            </a:r>
            <a:r>
              <a:rPr lang="ko-KR" altLang="en-US" sz="1500" dirty="0"/>
              <a:t>를 먼저 해서 필요한 </a:t>
            </a:r>
            <a:r>
              <a:rPr lang="en-US" altLang="ko-KR" sz="1500" dirty="0"/>
              <a:t>API</a:t>
            </a:r>
            <a:r>
              <a:rPr lang="ko-KR" altLang="en-US" sz="1500" dirty="0"/>
              <a:t>사용 해 볼 것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725525" y="2953782"/>
            <a:ext cx="7539625" cy="27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Noto Sans Symbols"/>
              <a:buChar char="❖"/>
            </a:pPr>
            <a:r>
              <a:rPr lang="ko-KR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지적 사항에 대한 </a:t>
            </a:r>
            <a:r>
              <a:rPr lang="ko-KR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답변</a:t>
            </a:r>
            <a:endParaRPr lang="en-US" altLang="ko-KR" sz="2400" b="1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6600"/>
              </a:buClr>
              <a:buSzPts val="2400"/>
            </a:pPr>
            <a:endParaRPr sz="1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spcBef>
                <a:spcPts val="480"/>
              </a:spcBef>
              <a:buSzPts val="2400"/>
              <a:buFontTx/>
              <a:buChar char="-"/>
            </a:pPr>
            <a:r>
              <a:rPr lang="en-US" altLang="ko-KR" sz="1500" dirty="0" smtClean="0"/>
              <a:t>AR Core SDK</a:t>
            </a:r>
            <a:r>
              <a:rPr lang="ko-KR" altLang="en-US" sz="1500" dirty="0" smtClean="0"/>
              <a:t>와 </a:t>
            </a:r>
            <a:r>
              <a:rPr lang="en-US" altLang="ko-KR" sz="1500" dirty="0" smtClean="0"/>
              <a:t>API</a:t>
            </a:r>
            <a:r>
              <a:rPr lang="ko-KR" altLang="en-US" sz="1500" dirty="0" smtClean="0"/>
              <a:t>를 사용해보려고 했으나 출시된 지 얼마 되지 않아 이용 방법이 잘 나와있지 않음</a:t>
            </a:r>
            <a:endParaRPr lang="en-US" altLang="ko-KR" sz="1500" dirty="0" smtClean="0"/>
          </a:p>
          <a:p>
            <a:pPr marL="285750" indent="-285750">
              <a:spcBef>
                <a:spcPts val="480"/>
              </a:spcBef>
              <a:buSzPts val="2400"/>
              <a:buFontTx/>
              <a:buChar char="-"/>
            </a:pPr>
            <a:r>
              <a:rPr lang="ko-KR" altLang="en-US" sz="1500" dirty="0" smtClean="0"/>
              <a:t>예제 프로그램을 실행하려 했지만 실행되지 않았음</a:t>
            </a:r>
            <a:r>
              <a:rPr lang="en-US" altLang="ko-KR" sz="1500" dirty="0" smtClean="0"/>
              <a:t>.</a:t>
            </a:r>
            <a:r>
              <a:rPr lang="ko-KR" altLang="en-US" sz="1500" dirty="0" smtClean="0"/>
              <a:t> </a:t>
            </a:r>
            <a:r>
              <a:rPr lang="en-US" altLang="ko-KR" sz="1500" dirty="0"/>
              <a:t/>
            </a:r>
            <a:br>
              <a:rPr lang="en-US" altLang="ko-KR" sz="1500" dirty="0"/>
            </a:br>
            <a:r>
              <a:rPr lang="ko-KR" altLang="en-US" sz="1500" dirty="0" smtClean="0"/>
              <a:t>안드로이드 </a:t>
            </a:r>
            <a:r>
              <a:rPr lang="en-US" altLang="ko-KR" sz="1500" dirty="0" smtClean="0"/>
              <a:t>7.0</a:t>
            </a:r>
            <a:r>
              <a:rPr lang="ko-KR" altLang="en-US" sz="1500" dirty="0" smtClean="0"/>
              <a:t>버전 이상만 지원하므로 실행 자체가 안되는 기종이 많음</a:t>
            </a:r>
            <a:r>
              <a:rPr lang="en-US" altLang="ko-KR" sz="1500" dirty="0" smtClean="0"/>
              <a:t>.</a:t>
            </a:r>
          </a:p>
          <a:p>
            <a:pPr marL="285750" indent="-285750">
              <a:spcBef>
                <a:spcPts val="480"/>
              </a:spcBef>
              <a:buSzPts val="2400"/>
              <a:buFontTx/>
              <a:buChar char="-"/>
            </a:pPr>
            <a:r>
              <a:rPr lang="ko-KR" altLang="en-US" sz="1500" dirty="0" smtClean="0"/>
              <a:t>따라서 아직 개발 및 보편적인 사용이 힘들 것 같다고 판단하여 </a:t>
            </a:r>
            <a:r>
              <a:rPr lang="en-US" altLang="ko-KR" sz="1500" dirty="0" err="1" smtClean="0"/>
              <a:t>Vuforia</a:t>
            </a:r>
            <a:r>
              <a:rPr lang="ko-KR" altLang="en-US" sz="1500" dirty="0" smtClean="0"/>
              <a:t>를 사용하기로 하였음</a:t>
            </a:r>
            <a:r>
              <a:rPr lang="en-US" altLang="ko-KR" sz="1500" dirty="0" smtClean="0"/>
              <a:t>.</a:t>
            </a:r>
            <a:endParaRPr sz="1500" b="1" i="0" u="none" strike="noStrike" cap="none" dirty="0" smtClean="0">
              <a:solidFill>
                <a:schemeClr val="dk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/>
        </p:nvSpPr>
        <p:spPr>
          <a:xfrm>
            <a:off x="3090665" y="3750197"/>
            <a:ext cx="2962671" cy="71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sz="44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44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496749" y="-5264"/>
            <a:ext cx="7334732" cy="780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종합 설계 개요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1386101" y="1135070"/>
            <a:ext cx="173578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개발 배경</a:t>
            </a:r>
            <a:endParaRPr sz="20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606" y="1135070"/>
            <a:ext cx="521900" cy="5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1386101" y="3398212"/>
            <a:ext cx="153258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개발 목표</a:t>
            </a:r>
            <a:endParaRPr sz="20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606" y="3398212"/>
            <a:ext cx="521900" cy="5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1386102" y="4979444"/>
            <a:ext cx="15325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기대 효과</a:t>
            </a:r>
            <a:endParaRPr sz="20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606" y="4979444"/>
            <a:ext cx="521900" cy="5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1386102" y="1580686"/>
            <a:ext cx="6504328" cy="1400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어린 아이들의 </a:t>
            </a:r>
            <a:r>
              <a:rPr lang="ko-KR" sz="1500" b="0" i="0" u="none" strike="noStrike" cap="none">
                <a:solidFill>
                  <a:srgbClr val="FA9F1B"/>
                </a:solidFill>
                <a:latin typeface="Arial"/>
                <a:ea typeface="Arial"/>
                <a:cs typeface="Arial"/>
                <a:sym typeface="Arial"/>
              </a:rPr>
              <a:t>선행학습</a:t>
            </a:r>
            <a:r>
              <a:rPr lang="ko-KR"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중요성이 점점 대두되고 있는 요즘, 부모들의 </a:t>
            </a:r>
            <a:r>
              <a:rPr lang="ko-KR" sz="1500" b="0" i="0" u="none" strike="noStrike" cap="none">
                <a:solidFill>
                  <a:srgbClr val="FA9F1B"/>
                </a:solidFill>
                <a:latin typeface="Arial"/>
                <a:ea typeface="Arial"/>
                <a:cs typeface="Arial"/>
                <a:sym typeface="Arial"/>
              </a:rPr>
              <a:t>영어교육</a:t>
            </a:r>
            <a:r>
              <a:rPr lang="ko-KR"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에 대한 관심이 높아지고 있음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아이들이 영어 교육의 시작인 </a:t>
            </a:r>
            <a:r>
              <a:rPr lang="ko-KR" sz="1500" b="0" i="0" u="none" strike="noStrike" cap="none">
                <a:solidFill>
                  <a:srgbClr val="FA9F1B"/>
                </a:solidFill>
                <a:latin typeface="Arial"/>
                <a:ea typeface="Arial"/>
                <a:cs typeface="Arial"/>
                <a:sym typeface="Arial"/>
              </a:rPr>
              <a:t>단어</a:t>
            </a:r>
            <a:r>
              <a:rPr lang="ko-KR"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에 쉽고 재미있게 접근 할 수 있게 도와주는 어플리케이션을 만들고자 했음</a:t>
            </a:r>
            <a:endParaRPr sz="15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1450450" y="3830610"/>
            <a:ext cx="6504328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어린 아이들이 </a:t>
            </a:r>
            <a:r>
              <a:rPr lang="ko-KR" sz="1500" b="0" i="0" u="none" strike="noStrike" cap="none">
                <a:solidFill>
                  <a:srgbClr val="FA9F1B"/>
                </a:solidFill>
                <a:latin typeface="Arial"/>
                <a:ea typeface="Arial"/>
                <a:cs typeface="Arial"/>
                <a:sym typeface="Arial"/>
              </a:rPr>
              <a:t>중독되지 않는 </a:t>
            </a:r>
            <a:r>
              <a:rPr lang="ko-KR"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선에서, 아이들이 </a:t>
            </a:r>
            <a:r>
              <a:rPr lang="ko-KR" sz="1500" b="0" i="0" u="none" strike="noStrike" cap="none">
                <a:solidFill>
                  <a:srgbClr val="FA9F1B"/>
                </a:solidFill>
                <a:latin typeface="Arial"/>
                <a:ea typeface="Arial"/>
                <a:cs typeface="Arial"/>
                <a:sym typeface="Arial"/>
              </a:rPr>
              <a:t>흥미롭게 영어 단어를 학습</a:t>
            </a:r>
            <a:r>
              <a:rPr lang="ko-KR"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할 수 있는 어플리케이션을 만드는 것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1450450" y="5478194"/>
            <a:ext cx="6825448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자칫 부담스러울 수 있는 외국어를 어린 아이들에게 쉽고 재미있게 </a:t>
            </a:r>
            <a:r>
              <a:rPr lang="ko-KR" sz="1500" b="0" i="0" u="none" strike="noStrike" cap="none">
                <a:solidFill>
                  <a:srgbClr val="FA9F1B"/>
                </a:solidFill>
                <a:latin typeface="Arial"/>
                <a:ea typeface="Arial"/>
                <a:cs typeface="Arial"/>
                <a:sym typeface="Arial"/>
              </a:rPr>
              <a:t>학습</a:t>
            </a:r>
            <a:r>
              <a:rPr lang="ko-KR" sz="15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시키며 새로운 언어에 대한 </a:t>
            </a:r>
            <a:r>
              <a:rPr lang="ko-KR" sz="1500" b="0" i="0" u="none" strike="noStrike" cap="none">
                <a:solidFill>
                  <a:srgbClr val="FA9F1B"/>
                </a:solidFill>
                <a:latin typeface="Arial"/>
                <a:ea typeface="Arial"/>
                <a:cs typeface="Arial"/>
                <a:sym typeface="Arial"/>
              </a:rPr>
              <a:t>친숙함</a:t>
            </a:r>
            <a:r>
              <a:rPr lang="ko-KR" sz="15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을 키워줄 수 있음</a:t>
            </a:r>
            <a:endParaRPr sz="15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496749" y="-5264"/>
            <a:ext cx="7334732" cy="780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관련 연구 및 사례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3644" y="2532556"/>
            <a:ext cx="3572558" cy="2321873"/>
          </a:xfrm>
          <a:prstGeom prst="rect">
            <a:avLst/>
          </a:prstGeom>
          <a:noFill/>
          <a:ln w="1270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7" name="Shape 127"/>
          <p:cNvSpPr txBox="1"/>
          <p:nvPr/>
        </p:nvSpPr>
        <p:spPr>
          <a:xfrm>
            <a:off x="564299" y="1625786"/>
            <a:ext cx="24744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1) 포켓몬GO</a:t>
            </a:r>
            <a:endParaRPr sz="24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564299" y="2312636"/>
            <a:ext cx="4227620" cy="323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r>
              <a:rPr lang="ko-KR" sz="16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: GPS 중력 센서가 위치정보시스템을 연결하여 정보를 수신하면 현실 배경에 표시하는 대표적인 증강현실 어플리케이션</a:t>
            </a:r>
            <a:endParaRPr sz="16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차별성</a:t>
            </a:r>
            <a:r>
              <a:rPr lang="ko-KR" sz="16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: 우리가 만들려는 어플리케이션과 게임 면에서 구성이 유사하나, </a:t>
            </a:r>
            <a:r>
              <a:rPr lang="ko-KR" sz="1600" b="1" i="0" u="none" strike="noStrike" cap="none">
                <a:solidFill>
                  <a:srgbClr val="FF8C17"/>
                </a:solidFill>
                <a:latin typeface="Arial"/>
                <a:ea typeface="Arial"/>
                <a:cs typeface="Arial"/>
                <a:sym typeface="Arial"/>
              </a:rPr>
              <a:t>단순히 재미</a:t>
            </a:r>
            <a:r>
              <a:rPr lang="ko-KR" sz="16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를 위한 </a:t>
            </a:r>
            <a:endParaRPr sz="16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어플리케이션임</a:t>
            </a:r>
            <a:endParaRPr sz="16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496749" y="-5264"/>
            <a:ext cx="7334732" cy="780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관련 연구 및 사례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564299" y="1625786"/>
            <a:ext cx="24005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2) 초등영어단어</a:t>
            </a:r>
            <a:endParaRPr sz="24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564299" y="2312636"/>
            <a:ext cx="4227620" cy="323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r>
              <a:rPr lang="ko-KR" sz="16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: 이미지와 상황이 함께 나오며 초등영어, 기초영어 단어를 습득하는 어플리케이션</a:t>
            </a:r>
            <a:endParaRPr sz="16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차별성</a:t>
            </a:r>
            <a:r>
              <a:rPr lang="ko-KR" sz="16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: 영어단어에 집중하는 </a:t>
            </a:r>
            <a:r>
              <a:rPr lang="ko-KR" sz="1600" b="1" i="0" u="none" strike="noStrike" cap="none">
                <a:solidFill>
                  <a:srgbClr val="FF8C17"/>
                </a:solidFill>
                <a:latin typeface="Arial"/>
                <a:ea typeface="Arial"/>
                <a:cs typeface="Arial"/>
                <a:sym typeface="Arial"/>
              </a:rPr>
              <a:t>교육용</a:t>
            </a:r>
            <a:r>
              <a:rPr lang="ko-KR" sz="16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어플리케이션으로 우리가 만들려는 어플리케이션과 달리 </a:t>
            </a:r>
            <a:r>
              <a:rPr lang="ko-KR" sz="1600" b="1" i="0" u="none" strike="noStrike" cap="none">
                <a:solidFill>
                  <a:srgbClr val="FF8C17"/>
                </a:solidFill>
                <a:latin typeface="Arial"/>
                <a:ea typeface="Arial"/>
                <a:cs typeface="Arial"/>
                <a:sym typeface="Arial"/>
              </a:rPr>
              <a:t>재미를 위한 요소는 없음</a:t>
            </a:r>
            <a:endParaRPr sz="1600" b="1" i="0" u="none" strike="noStrike" cap="none">
              <a:solidFill>
                <a:srgbClr val="FF8C1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5138" y="229349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41228"/>
          <a:stretch/>
        </p:blipFill>
        <p:spPr>
          <a:xfrm>
            <a:off x="3506754" y="2778458"/>
            <a:ext cx="2009775" cy="80611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/>
          <p:nvPr/>
        </p:nvSpPr>
        <p:spPr>
          <a:xfrm>
            <a:off x="2481083" y="1781846"/>
            <a:ext cx="4204310" cy="3993264"/>
          </a:xfrm>
          <a:prstGeom prst="ellipse">
            <a:avLst/>
          </a:prstGeom>
          <a:noFill/>
          <a:ln w="5715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083162" y="4339926"/>
            <a:ext cx="2443755" cy="147898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76200" cap="flat" cmpd="sng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5721257" y="2617921"/>
            <a:ext cx="2362057" cy="23211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76200" cap="flat" cmpd="sng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996035" y="1825145"/>
            <a:ext cx="2303141" cy="150843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76200" cap="flat" cmpd="sng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496749" y="-5264"/>
            <a:ext cx="7334732" cy="780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시스템 구성도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3064" y="1606146"/>
            <a:ext cx="1187367" cy="1187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56677" y="2331830"/>
            <a:ext cx="918931" cy="918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2137" y="4019740"/>
            <a:ext cx="1042825" cy="104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1628435" y="1985490"/>
            <a:ext cx="1604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sz="1800" b="1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5993994" y="2881429"/>
            <a:ext cx="13626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sz="1800" b="1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1907048" y="4441397"/>
            <a:ext cx="1078158" cy="36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1800" b="1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1628435" y="2441661"/>
            <a:ext cx="1391728" cy="1358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AR </a:t>
            </a:r>
            <a:r>
              <a:rPr lang="ko-KR" sz="1400" b="1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시각화</a:t>
            </a:r>
            <a:endParaRPr lang="en-US" altLang="ko-KR" sz="1400" b="1" i="0" u="none" strike="noStrike" cap="none" dirty="0" smtClean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dirty="0" smtClean="0">
                <a:solidFill>
                  <a:srgbClr val="3F3F3F"/>
                </a:solidFill>
              </a:rPr>
              <a:t>(</a:t>
            </a:r>
            <a:r>
              <a:rPr lang="en-US" b="1" dirty="0" err="1" smtClean="0">
                <a:solidFill>
                  <a:srgbClr val="3F3F3F"/>
                </a:solidFill>
              </a:rPr>
              <a:t>Vuforia</a:t>
            </a:r>
            <a:r>
              <a:rPr lang="en-US" b="1" dirty="0" smtClean="0">
                <a:solidFill>
                  <a:srgbClr val="3F3F3F"/>
                </a:solidFill>
              </a:rPr>
              <a:t> SDK)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5891877" y="3425175"/>
            <a:ext cx="2098500" cy="13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사용자 정보</a:t>
            </a:r>
            <a:endParaRPr sz="14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14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(단어, 몬스터,사물 등)  </a:t>
            </a:r>
            <a:endParaRPr sz="14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Database 저장</a:t>
            </a:r>
            <a:endParaRPr sz="14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1907048" y="4841402"/>
            <a:ext cx="1148071" cy="71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DB 환경 구축</a:t>
            </a:r>
            <a:endParaRPr sz="14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사용자 관리</a:t>
            </a:r>
            <a:endParaRPr sz="14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Picture 2" descr="https://www.vuforia.com/content/dam/vuforia/hompage/singles/Vuforia%20Logo%20OLx2a89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019" y="3653228"/>
            <a:ext cx="2394955" cy="64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496749" y="-5264"/>
            <a:ext cx="7334732" cy="780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시스템 수행 시나리오 - 요약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/>
          <p:nvPr/>
        </p:nvSpPr>
        <p:spPr>
          <a:xfrm rot="10800000">
            <a:off x="868375" y="1594942"/>
            <a:ext cx="2156460" cy="18180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83" y="120000"/>
                </a:moveTo>
                <a:lnTo>
                  <a:pt x="5416" y="120000"/>
                </a:lnTo>
                <a:cubicBezTo>
                  <a:pt x="2425" y="120000"/>
                  <a:pt x="0" y="117227"/>
                  <a:pt x="0" y="113808"/>
                </a:cubicBezTo>
                <a:lnTo>
                  <a:pt x="0" y="20462"/>
                </a:lnTo>
                <a:cubicBezTo>
                  <a:pt x="0" y="17043"/>
                  <a:pt x="2425" y="14271"/>
                  <a:pt x="5416" y="14271"/>
                </a:cubicBezTo>
                <a:lnTo>
                  <a:pt x="52758" y="14271"/>
                </a:lnTo>
                <a:lnTo>
                  <a:pt x="60000" y="0"/>
                </a:lnTo>
                <a:lnTo>
                  <a:pt x="67241" y="14271"/>
                </a:lnTo>
                <a:lnTo>
                  <a:pt x="114583" y="14271"/>
                </a:lnTo>
                <a:cubicBezTo>
                  <a:pt x="117574" y="14271"/>
                  <a:pt x="120000" y="17043"/>
                  <a:pt x="120000" y="20462"/>
                </a:cubicBezTo>
                <a:lnTo>
                  <a:pt x="120000" y="113808"/>
                </a:lnTo>
                <a:cubicBezTo>
                  <a:pt x="120000" y="117227"/>
                  <a:pt x="117574" y="120000"/>
                  <a:pt x="114583" y="120000"/>
                </a:cubicBezTo>
                <a:close/>
              </a:path>
            </a:pathLst>
          </a:custGeom>
          <a:solidFill>
            <a:srgbClr val="2C64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1007604" y="1779750"/>
            <a:ext cx="22284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rgbClr val="FFCF01"/>
                </a:solidFill>
                <a:latin typeface="Arial"/>
                <a:ea typeface="Arial"/>
                <a:cs typeface="Arial"/>
                <a:sym typeface="Arial"/>
              </a:rPr>
              <a:t>어플리케이션 시작</a:t>
            </a:r>
            <a:endParaRPr sz="1800" b="1" i="0" u="none" strike="noStrike" cap="none" dirty="0">
              <a:solidFill>
                <a:srgbClr val="FFCF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1121828" y="2137647"/>
            <a:ext cx="161133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카메라가 켜지며 AR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화면이 실행되고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스토리 설명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4805" y="3618287"/>
            <a:ext cx="1737360" cy="17373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Shape 165"/>
          <p:cNvGrpSpPr/>
          <p:nvPr/>
        </p:nvGrpSpPr>
        <p:grpSpPr>
          <a:xfrm>
            <a:off x="3773217" y="1083683"/>
            <a:ext cx="4342083" cy="5069204"/>
            <a:chOff x="3875261" y="1052905"/>
            <a:chExt cx="4479328" cy="5292477"/>
          </a:xfrm>
        </p:grpSpPr>
        <p:grpSp>
          <p:nvGrpSpPr>
            <p:cNvPr id="166" name="Shape 166"/>
            <p:cNvGrpSpPr/>
            <p:nvPr/>
          </p:nvGrpSpPr>
          <p:grpSpPr>
            <a:xfrm>
              <a:off x="3967283" y="2945642"/>
              <a:ext cx="4329787" cy="1473490"/>
              <a:chOff x="2394070" y="3402957"/>
              <a:chExt cx="4549171" cy="1520330"/>
            </a:xfrm>
          </p:grpSpPr>
          <p:sp>
            <p:nvSpPr>
              <p:cNvPr id="167" name="Shape 167"/>
              <p:cNvSpPr/>
              <p:nvPr/>
            </p:nvSpPr>
            <p:spPr>
              <a:xfrm rot="16200000">
                <a:off x="4610355" y="2590401"/>
                <a:ext cx="1520330" cy="314544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583" y="120000"/>
                    </a:moveTo>
                    <a:lnTo>
                      <a:pt x="5416" y="120000"/>
                    </a:lnTo>
                    <a:cubicBezTo>
                      <a:pt x="2425" y="120000"/>
                      <a:pt x="0" y="117227"/>
                      <a:pt x="0" y="113808"/>
                    </a:cubicBezTo>
                    <a:lnTo>
                      <a:pt x="0" y="20462"/>
                    </a:lnTo>
                    <a:cubicBezTo>
                      <a:pt x="0" y="17043"/>
                      <a:pt x="2425" y="14271"/>
                      <a:pt x="5416" y="14271"/>
                    </a:cubicBezTo>
                    <a:lnTo>
                      <a:pt x="52758" y="14271"/>
                    </a:lnTo>
                    <a:lnTo>
                      <a:pt x="60000" y="0"/>
                    </a:lnTo>
                    <a:lnTo>
                      <a:pt x="67241" y="14271"/>
                    </a:lnTo>
                    <a:lnTo>
                      <a:pt x="114583" y="14271"/>
                    </a:lnTo>
                    <a:cubicBezTo>
                      <a:pt x="117574" y="14271"/>
                      <a:pt x="120000" y="17043"/>
                      <a:pt x="120000" y="20462"/>
                    </a:cubicBezTo>
                    <a:lnTo>
                      <a:pt x="120000" y="113808"/>
                    </a:lnTo>
                    <a:cubicBezTo>
                      <a:pt x="120000" y="117227"/>
                      <a:pt x="117574" y="120000"/>
                      <a:pt x="114583" y="120000"/>
                    </a:cubicBezTo>
                    <a:close/>
                  </a:path>
                </a:pathLst>
              </a:custGeom>
              <a:solidFill>
                <a:schemeClr val="lt1"/>
              </a:solidFill>
              <a:ln w="22225" cap="flat" cmpd="sng">
                <a:solidFill>
                  <a:srgbClr val="2C649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Shape 168"/>
              <p:cNvSpPr txBox="1"/>
              <p:nvPr/>
            </p:nvSpPr>
            <p:spPr>
              <a:xfrm>
                <a:off x="4143226" y="3539763"/>
                <a:ext cx="273656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>
                    <a:solidFill>
                      <a:srgbClr val="2C649F"/>
                    </a:solidFill>
                    <a:latin typeface="Arial"/>
                    <a:ea typeface="Arial"/>
                    <a:cs typeface="Arial"/>
                    <a:sym typeface="Arial"/>
                  </a:rPr>
                  <a:t>기능 – AR 몬스터 잡기</a:t>
                </a:r>
                <a:endParaRPr sz="1800" b="1" i="0" u="none" strike="noStrike" cap="none">
                  <a:solidFill>
                    <a:srgbClr val="2C649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Shape 169"/>
              <p:cNvSpPr txBox="1"/>
              <p:nvPr/>
            </p:nvSpPr>
            <p:spPr>
              <a:xfrm>
                <a:off x="4290490" y="4104192"/>
                <a:ext cx="217420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ko-KR" sz="1400" b="0" i="0" u="none" strike="noStrike" cap="non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Level을 올리며</a:t>
                </a:r>
                <a:endParaRPr sz="14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ko-KR" sz="1400" b="0" i="0" u="none" strike="noStrike" cap="non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몬스터를 잡을 수 있음</a:t>
                </a:r>
                <a:endParaRPr sz="14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70" name="Shape 170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394070" y="3684915"/>
                <a:ext cx="990409" cy="9904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1" name="Shape 171"/>
            <p:cNvGrpSpPr/>
            <p:nvPr/>
          </p:nvGrpSpPr>
          <p:grpSpPr>
            <a:xfrm>
              <a:off x="3932473" y="4703411"/>
              <a:ext cx="4422116" cy="1641971"/>
              <a:chOff x="4483536" y="3206782"/>
              <a:chExt cx="4646179" cy="1694167"/>
            </a:xfrm>
          </p:grpSpPr>
          <p:pic>
            <p:nvPicPr>
              <p:cNvPr id="172" name="Shape 172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483536" y="3405553"/>
                <a:ext cx="1168579" cy="116857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3" name="Shape 173"/>
              <p:cNvSpPr/>
              <p:nvPr/>
            </p:nvSpPr>
            <p:spPr>
              <a:xfrm rot="-5400000">
                <a:off x="6655196" y="2426430"/>
                <a:ext cx="1694167" cy="325487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583" y="120000"/>
                    </a:moveTo>
                    <a:lnTo>
                      <a:pt x="5416" y="120000"/>
                    </a:lnTo>
                    <a:cubicBezTo>
                      <a:pt x="2425" y="120000"/>
                      <a:pt x="0" y="117227"/>
                      <a:pt x="0" y="113808"/>
                    </a:cubicBezTo>
                    <a:lnTo>
                      <a:pt x="0" y="20462"/>
                    </a:lnTo>
                    <a:cubicBezTo>
                      <a:pt x="0" y="17043"/>
                      <a:pt x="2425" y="14271"/>
                      <a:pt x="5416" y="14271"/>
                    </a:cubicBezTo>
                    <a:lnTo>
                      <a:pt x="52758" y="14271"/>
                    </a:lnTo>
                    <a:lnTo>
                      <a:pt x="60000" y="0"/>
                    </a:lnTo>
                    <a:lnTo>
                      <a:pt x="67241" y="14271"/>
                    </a:lnTo>
                    <a:lnTo>
                      <a:pt x="114583" y="14271"/>
                    </a:lnTo>
                    <a:cubicBezTo>
                      <a:pt x="117574" y="14271"/>
                      <a:pt x="120000" y="17043"/>
                      <a:pt x="120000" y="20462"/>
                    </a:cubicBezTo>
                    <a:lnTo>
                      <a:pt x="120000" y="113808"/>
                    </a:lnTo>
                    <a:cubicBezTo>
                      <a:pt x="120000" y="117227"/>
                      <a:pt x="117574" y="120000"/>
                      <a:pt x="114583" y="120000"/>
                    </a:cubicBezTo>
                    <a:close/>
                  </a:path>
                </a:pathLst>
              </a:custGeom>
              <a:solidFill>
                <a:schemeClr val="lt1"/>
              </a:solidFill>
              <a:ln w="22225" cap="flat" cmpd="sng">
                <a:solidFill>
                  <a:srgbClr val="2C649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Shape 174"/>
              <p:cNvSpPr txBox="1"/>
              <p:nvPr/>
            </p:nvSpPr>
            <p:spPr>
              <a:xfrm>
                <a:off x="6384663" y="3342599"/>
                <a:ext cx="236995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>
                    <a:solidFill>
                      <a:srgbClr val="2C649F"/>
                    </a:solidFill>
                    <a:latin typeface="Arial"/>
                    <a:ea typeface="Arial"/>
                    <a:cs typeface="Arial"/>
                    <a:sym typeface="Arial"/>
                  </a:rPr>
                  <a:t>기능 – 동화 컬렉션</a:t>
                </a:r>
                <a:endParaRPr sz="1800" b="1" i="0" u="none" strike="noStrike" cap="none">
                  <a:solidFill>
                    <a:srgbClr val="2C649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Shape 175"/>
              <p:cNvSpPr txBox="1"/>
              <p:nvPr/>
            </p:nvSpPr>
            <p:spPr>
              <a:xfrm>
                <a:off x="6384663" y="3770452"/>
                <a:ext cx="2684615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ko-KR" sz="1200" b="0" i="0" u="none" strike="noStrike" cap="non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몬스터를 잡을 때 적은 빈도수로 동화의 일부분이 나옴</a:t>
                </a:r>
                <a:endParaRPr sz="12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ko-KR" sz="1200" b="0" i="0" u="none" strike="noStrike" cap="non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동화의 컬렉션을 합쳐 한 권의 동화를 읽을 수 있음(영어)</a:t>
                </a:r>
                <a:endParaRPr sz="12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6" name="Shape 176"/>
            <p:cNvGrpSpPr/>
            <p:nvPr/>
          </p:nvGrpSpPr>
          <p:grpSpPr>
            <a:xfrm>
              <a:off x="3875261" y="1052905"/>
              <a:ext cx="4361413" cy="1608450"/>
              <a:chOff x="2714925" y="925869"/>
              <a:chExt cx="4582399" cy="1659581"/>
            </a:xfrm>
          </p:grpSpPr>
          <p:sp>
            <p:nvSpPr>
              <p:cNvPr id="177" name="Shape 177"/>
              <p:cNvSpPr/>
              <p:nvPr/>
            </p:nvSpPr>
            <p:spPr>
              <a:xfrm rot="-5400000">
                <a:off x="4843198" y="255209"/>
                <a:ext cx="1659581" cy="300090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583" y="120000"/>
                    </a:moveTo>
                    <a:lnTo>
                      <a:pt x="5416" y="120000"/>
                    </a:lnTo>
                    <a:cubicBezTo>
                      <a:pt x="2425" y="120000"/>
                      <a:pt x="0" y="117227"/>
                      <a:pt x="0" y="113808"/>
                    </a:cubicBezTo>
                    <a:lnTo>
                      <a:pt x="0" y="20462"/>
                    </a:lnTo>
                    <a:cubicBezTo>
                      <a:pt x="0" y="17043"/>
                      <a:pt x="2425" y="14271"/>
                      <a:pt x="5416" y="14271"/>
                    </a:cubicBezTo>
                    <a:lnTo>
                      <a:pt x="52758" y="14271"/>
                    </a:lnTo>
                    <a:lnTo>
                      <a:pt x="60000" y="0"/>
                    </a:lnTo>
                    <a:lnTo>
                      <a:pt x="67241" y="14271"/>
                    </a:lnTo>
                    <a:lnTo>
                      <a:pt x="114583" y="14271"/>
                    </a:lnTo>
                    <a:cubicBezTo>
                      <a:pt x="117574" y="14271"/>
                      <a:pt x="120000" y="17043"/>
                      <a:pt x="120000" y="20462"/>
                    </a:cubicBezTo>
                    <a:lnTo>
                      <a:pt x="120000" y="113808"/>
                    </a:lnTo>
                    <a:cubicBezTo>
                      <a:pt x="120000" y="117227"/>
                      <a:pt x="117574" y="120000"/>
                      <a:pt x="114583" y="120000"/>
                    </a:cubicBezTo>
                    <a:close/>
                  </a:path>
                </a:pathLst>
              </a:custGeom>
              <a:solidFill>
                <a:schemeClr val="lt1"/>
              </a:solidFill>
              <a:ln w="22225" cap="flat" cmpd="sng">
                <a:solidFill>
                  <a:srgbClr val="2C649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Shape 178"/>
              <p:cNvSpPr txBox="1"/>
              <p:nvPr/>
            </p:nvSpPr>
            <p:spPr>
              <a:xfrm>
                <a:off x="4558883" y="1054383"/>
                <a:ext cx="27384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rgbClr val="2C649F"/>
                    </a:solidFill>
                    <a:latin typeface="Arial"/>
                    <a:ea typeface="Arial"/>
                    <a:cs typeface="Arial"/>
                    <a:sym typeface="Arial"/>
                  </a:rPr>
                  <a:t>기능 – AR 사물 잡기</a:t>
                </a:r>
                <a:endParaRPr sz="1800" b="1" i="0" u="none" strike="noStrike" cap="none" dirty="0">
                  <a:solidFill>
                    <a:srgbClr val="2C649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Shape 179"/>
              <p:cNvSpPr txBox="1"/>
              <p:nvPr/>
            </p:nvSpPr>
            <p:spPr>
              <a:xfrm>
                <a:off x="4746834" y="1575004"/>
                <a:ext cx="2057501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ko-KR" sz="1400" b="0" i="0" u="none" strike="noStrike" cap="non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사물이 뜨면 클릭</a:t>
                </a:r>
                <a:endParaRPr sz="14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ko-KR" sz="1400" b="0" i="0" u="none" strike="noStrike" cap="non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사물에 해당하는 영어 단어 스펠링이 나옴</a:t>
                </a:r>
                <a:endParaRPr sz="14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80" name="Shape 180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714925" y="1191992"/>
                <a:ext cx="1228690" cy="12286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5175"/>
            <a:ext cx="8838874" cy="566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1496749" y="-5264"/>
            <a:ext cx="73347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모듈 상세 설계</a:t>
            </a:r>
            <a:endParaRPr sz="3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650632" y="1213339"/>
            <a:ext cx="28264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❖"/>
            </a:pPr>
            <a:r>
              <a:rPr lang="ko-K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수행 시나리오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793</Words>
  <Application>Microsoft Office PowerPoint</Application>
  <PresentationFormat>화면 슬라이드 쇼(4:3)</PresentationFormat>
  <Paragraphs>243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Arial</vt:lpstr>
      <vt:lpstr>Noto Sans Symbols</vt:lpstr>
      <vt:lpstr>Cambria</vt:lpstr>
      <vt:lpstr>Rambla</vt:lpstr>
      <vt:lpstr>Office 테마</vt:lpstr>
      <vt:lpstr>증강현실을 이용한  어린이 영단어 교육 어플리케이션 </vt:lpstr>
      <vt:lpstr>INDEX</vt:lpstr>
      <vt:lpstr>종합 설계 개요</vt:lpstr>
      <vt:lpstr>종합 설계 개요</vt:lpstr>
      <vt:lpstr>관련 연구 및 사례</vt:lpstr>
      <vt:lpstr>2. 관련 연구 및 사례</vt:lpstr>
      <vt:lpstr>시스템 구성도</vt:lpstr>
      <vt:lpstr>시스템 수행 시나리오 - 요약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개발 환경 및 개발 방법</vt:lpstr>
      <vt:lpstr>개발 환경</vt:lpstr>
      <vt:lpstr>개발 환경 - GitHub</vt:lpstr>
      <vt:lpstr>데모 환경 설계</vt:lpstr>
      <vt:lpstr>업무 분담</vt:lpstr>
      <vt:lpstr>종합 설계 수행 일정</vt:lpstr>
      <vt:lpstr>필요 기술 및 참고 문헌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증강현실을 이용한  어린이 영단어 교육 어플리케이션 </dc:title>
  <dc:creator>soyeon</dc:creator>
  <cp:lastModifiedBy>soyeon</cp:lastModifiedBy>
  <cp:revision>5</cp:revision>
  <dcterms:modified xsi:type="dcterms:W3CDTF">2018-03-17T07:06:27Z</dcterms:modified>
</cp:coreProperties>
</file>