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257" r:id="rId2"/>
    <p:sldId id="265" r:id="rId3"/>
    <p:sldId id="266" r:id="rId4"/>
    <p:sldId id="267" r:id="rId5"/>
    <p:sldId id="268" r:id="rId6"/>
    <p:sldId id="259" r:id="rId7"/>
    <p:sldId id="273" r:id="rId8"/>
    <p:sldId id="274" r:id="rId9"/>
    <p:sldId id="277" r:id="rId10"/>
    <p:sldId id="272" r:id="rId11"/>
    <p:sldId id="276" r:id="rId12"/>
    <p:sldId id="278" r:id="rId13"/>
    <p:sldId id="279" r:id="rId14"/>
    <p:sldId id="269" r:id="rId15"/>
    <p:sldId id="262" r:id="rId16"/>
    <p:sldId id="261" r:id="rId17"/>
    <p:sldId id="271" r:id="rId18"/>
    <p:sldId id="270" r:id="rId19"/>
    <p:sldId id="280" r:id="rId20"/>
    <p:sldId id="260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Lucida Sans Unicode" panose="020B0602030504020204" pitchFamily="34" charset="0"/>
      <p:regular r:id="rId29"/>
    </p:embeddedFont>
    <p:embeddedFont>
      <p:font typeface="나눔고딕 ExtraBold" panose="020D0904000000000000" pitchFamily="50" charset="-127"/>
      <p:bold r:id="rId30"/>
    </p:embeddedFont>
    <p:embeddedFont>
      <p:font typeface="나눔바른고딕" panose="020B0603020101020101" pitchFamily="50" charset="-127"/>
      <p:regular r:id="rId31"/>
      <p:bold r:id="rId32"/>
    </p:embeddedFont>
    <p:embeddedFont>
      <p:font typeface="나눔고딕" panose="020D0604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F1B"/>
    <a:srgbClr val="FF99FF"/>
    <a:srgbClr val="FF8C17"/>
    <a:srgbClr val="111112"/>
    <a:srgbClr val="2C649F"/>
    <a:srgbClr val="204976"/>
    <a:srgbClr val="255487"/>
    <a:srgbClr val="00A47C"/>
    <a:srgbClr val="4C81C5"/>
    <a:srgbClr val="FBA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710" autoAdjust="0"/>
  </p:normalViewPr>
  <p:slideViewPr>
    <p:cSldViewPr snapToGrid="0">
      <p:cViewPr varScale="1">
        <p:scale>
          <a:sx n="67" d="100"/>
          <a:sy n="67" d="100"/>
        </p:scale>
        <p:origin x="72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908FB-9028-471F-A65B-2BA8A9332C18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3F24-2723-4432-8684-4C7A09372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6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3F24-2723-4432-8684-4C7A093722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6749" y="-5264"/>
            <a:ext cx="7334732" cy="780768"/>
          </a:xfrm>
        </p:spPr>
        <p:txBody>
          <a:bodyPr>
            <a:normAutofit/>
          </a:bodyPr>
          <a:lstStyle>
            <a:lvl1pPr>
              <a:defRPr lang="en-US" sz="32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마스터제목 스타일편집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3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37862"/>
            <a:ext cx="7886700" cy="895640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33502"/>
            <a:ext cx="7886700" cy="490536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2400" kern="12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9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D9F8-D65D-4BA4-B2C2-F0EEF141F91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rogrammableweb.com/sdk/kudan-ar-sdk-kudan" TargetMode="External"/><Relationship Id="rId5" Type="http://schemas.openxmlformats.org/officeDocument/2006/relationships/hyperlink" Target="https://github.com/Grover-c13/PokeGOAPI-Java" TargetMode="External"/><Relationship Id="rId4" Type="http://schemas.openxmlformats.org/officeDocument/2006/relationships/hyperlink" Target="https://library.vuforia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31465" y="4084885"/>
            <a:ext cx="7886700" cy="8956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증강현실을 이용한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 </a:t>
            </a:r>
            <a:r>
              <a:rPr lang="ko-KR" altLang="en-US" sz="4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영단어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교육 어플리케이션</a:t>
            </a:r>
            <a:b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2428430" y="4145081"/>
            <a:ext cx="4492770" cy="130049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Kid’s Study GO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using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AR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9897" y="5040721"/>
            <a:ext cx="42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2014156003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고아영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2013152005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김대현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0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2014150015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박소연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2013150021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양민규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0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Case.3 </a:t>
            </a:r>
            <a:r>
              <a:rPr lang="ko-KR" altLang="en-US" dirty="0" smtClean="0"/>
              <a:t>퀴즈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24" y="1257488"/>
            <a:ext cx="3038475" cy="401002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46" y="1257488"/>
            <a:ext cx="3133725" cy="410527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24" name="TextBox 23"/>
          <p:cNvSpPr txBox="1"/>
          <p:nvPr/>
        </p:nvSpPr>
        <p:spPr>
          <a:xfrm>
            <a:off x="4139008" y="2689057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4" idx="2"/>
          </p:cNvCxnSpPr>
          <p:nvPr/>
        </p:nvCxnSpPr>
        <p:spPr>
          <a:xfrm rot="16200000" flipH="1">
            <a:off x="4593720" y="3002664"/>
            <a:ext cx="608358" cy="7198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2991720" y="2873723"/>
            <a:ext cx="1194635" cy="8728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246" y="5613966"/>
            <a:ext cx="6423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간혹 등장하는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클릭하면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단어 퀴즈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출현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맞추게 되면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회복하여 몬스터 사냥 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증가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그 동안 등장해서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학습했던 사물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 위주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 .4 </a:t>
            </a:r>
            <a:r>
              <a:rPr lang="ko-KR" altLang="en-US" dirty="0" smtClean="0"/>
              <a:t>동화 컬렉션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6765" y="926951"/>
            <a:ext cx="28889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동화조각 </a:t>
            </a:r>
            <a:r>
              <a:rPr lang="en-US" altLang="ko-KR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모두 모으면</a:t>
            </a:r>
            <a:endParaRPr lang="ko-KR" altLang="en-US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5400000">
            <a:off x="6304755" y="1444296"/>
            <a:ext cx="479101" cy="213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01" y="1454658"/>
            <a:ext cx="3152775" cy="407670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2807208" y="1088136"/>
            <a:ext cx="2249424" cy="96012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68" y="1870519"/>
            <a:ext cx="3152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 설명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002" y="1239849"/>
            <a:ext cx="7593745" cy="543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캐릭터의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ko-KR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총 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구성되며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마다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중간보스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등장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중간보스를 통과하면 새로운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코스튬 획득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능력치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상승</a:t>
            </a:r>
            <a:endParaRPr lang="en-US" altLang="ko-KR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동화마다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조각으로 나누어져 있으며 조각들을 모두 모으면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 스토리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해금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동화는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메뉴에서 확인이 가능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한글문장이 존재하며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반복 기능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지원해 반복학습이 가능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동화가 활성화 될 때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히든미션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미션을 완수하면 그 동화의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번외편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 단어의 난이도는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초급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중급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특급의 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나뉨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활용될 단어는 약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 ~ 700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예정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일정 횟수 이상 맞추면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되지 않아도 난이도 상승이 가능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반대로 퀴즈를 일정 횟수 이상 맞추지 않으면 레벨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더 이상 상승불가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및 </a:t>
            </a:r>
            <a:r>
              <a:rPr lang="ko-KR" altLang="en-US" dirty="0" err="1" smtClean="0"/>
              <a:t>몬스터디자인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749"/>
            <a:ext cx="4426110" cy="44771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29" y="1484757"/>
            <a:ext cx="2677771" cy="2343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45" y="1248400"/>
            <a:ext cx="2241614" cy="2670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65" y="3918661"/>
            <a:ext cx="2186559" cy="25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2583365" y="2023108"/>
            <a:ext cx="4204310" cy="399326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083162" y="4339926"/>
            <a:ext cx="2443755" cy="1290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606647" y="2636575"/>
            <a:ext cx="2362057" cy="23211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96035" y="1825145"/>
            <a:ext cx="2303141" cy="15084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4" y="1606146"/>
            <a:ext cx="1187367" cy="1187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77" y="2331830"/>
            <a:ext cx="918931" cy="918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4019740"/>
            <a:ext cx="1042825" cy="1042825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628435" y="198549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93994" y="288142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942005" y="4426765"/>
            <a:ext cx="873659" cy="36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28435" y="2441661"/>
            <a:ext cx="1391728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Engine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21104" y="3315099"/>
            <a:ext cx="1836893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16590" y="4755629"/>
            <a:ext cx="1148071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구축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00866" y="2731699"/>
            <a:ext cx="1969787" cy="2585692"/>
            <a:chOff x="3754065" y="2899239"/>
            <a:chExt cx="1724514" cy="22295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065" y="2899239"/>
              <a:ext cx="1724514" cy="969038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5741" y="3597253"/>
              <a:ext cx="1532838" cy="54204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785" y="3700069"/>
              <a:ext cx="142875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578759" y="1204647"/>
            <a:ext cx="81211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어플리케이션을 개발하기 위해 </a:t>
            </a:r>
            <a:r>
              <a:rPr lang="en-US" altLang="ko-KR" sz="2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엔진을 사용</a:t>
            </a:r>
            <a:endParaRPr lang="en-US" altLang="ko-KR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SDK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Kudan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 SDK(</a:t>
            </a:r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Makeless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환경을 구축 및 프로그램 </a:t>
            </a:r>
            <a:r>
              <a:rPr lang="en-US" altLang="ko-KR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</a:t>
            </a:r>
            <a:endParaRPr lang="en-US" altLang="ko-KR" sz="2000" b="1" i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개발 환경 및 개발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25087" r="14299" b="23447"/>
          <a:stretch/>
        </p:blipFill>
        <p:spPr>
          <a:xfrm>
            <a:off x="1238491" y="2958973"/>
            <a:ext cx="2419109" cy="949124"/>
          </a:xfrm>
          <a:prstGeom prst="rect">
            <a:avLst/>
          </a:prstGeom>
        </p:spPr>
      </p:pic>
      <p:pic>
        <p:nvPicPr>
          <p:cNvPr id="1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2" y="3076339"/>
            <a:ext cx="1364338" cy="15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4124991" y="3934089"/>
            <a:ext cx="1171027" cy="377196"/>
          </a:xfrm>
          <a:prstGeom prst="rightArrow">
            <a:avLst>
              <a:gd name="adj1" fmla="val 62881"/>
              <a:gd name="adj2" fmla="val 8682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59239" y="485385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스튜디오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" t="32325" r="-3865" b="25163"/>
          <a:stretch/>
        </p:blipFill>
        <p:spPr>
          <a:xfrm>
            <a:off x="1331090" y="4386805"/>
            <a:ext cx="2523280" cy="10185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39163" y="390679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0527" y="5293091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구단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5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개발 방법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4333" y="1627488"/>
            <a:ext cx="1936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sz="2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28093"/>
              </p:ext>
            </p:extLst>
          </p:nvPr>
        </p:nvGraphicFramePr>
        <p:xfrm>
          <a:off x="1114333" y="2370030"/>
          <a:ext cx="6976371" cy="295408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0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Intel® Core™ i5-6200U @ 2.30GHz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O/S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 10 64bit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Tool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Unity, Android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Studio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Language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C++/C#,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JAVA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MySQL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0298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종합 설계 수행 일정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589"/>
              </p:ext>
            </p:extLst>
          </p:nvPr>
        </p:nvGraphicFramePr>
        <p:xfrm>
          <a:off x="205450" y="1737543"/>
          <a:ext cx="8733099" cy="3739569"/>
        </p:xfrm>
        <a:graphic>
          <a:graphicData uri="http://schemas.openxmlformats.org/drawingml/2006/table">
            <a:tbl>
              <a:tblPr/>
              <a:tblGrid>
                <a:gridCol w="1077541">
                  <a:extLst>
                    <a:ext uri="{9D8B030D-6E8A-4147-A177-3AD203B41FA5}">
                      <a16:colId xmlns:a16="http://schemas.microsoft.com/office/drawing/2014/main" val="3383262002"/>
                    </a:ext>
                  </a:extLst>
                </a:gridCol>
                <a:gridCol w="3324528">
                  <a:extLst>
                    <a:ext uri="{9D8B030D-6E8A-4147-A177-3AD203B41FA5}">
                      <a16:colId xmlns:a16="http://schemas.microsoft.com/office/drawing/2014/main" val="3312606495"/>
                    </a:ext>
                  </a:extLst>
                </a:gridCol>
                <a:gridCol w="580392">
                  <a:extLst>
                    <a:ext uri="{9D8B030D-6E8A-4147-A177-3AD203B41FA5}">
                      <a16:colId xmlns:a16="http://schemas.microsoft.com/office/drawing/2014/main" val="3242491641"/>
                    </a:ext>
                  </a:extLst>
                </a:gridCol>
                <a:gridCol w="532024">
                  <a:extLst>
                    <a:ext uri="{9D8B030D-6E8A-4147-A177-3AD203B41FA5}">
                      <a16:colId xmlns:a16="http://schemas.microsoft.com/office/drawing/2014/main" val="3263246403"/>
                    </a:ext>
                  </a:extLst>
                </a:gridCol>
                <a:gridCol w="519934">
                  <a:extLst>
                    <a:ext uri="{9D8B030D-6E8A-4147-A177-3AD203B41FA5}">
                      <a16:colId xmlns:a16="http://schemas.microsoft.com/office/drawing/2014/main" val="1671694348"/>
                    </a:ext>
                  </a:extLst>
                </a:gridCol>
                <a:gridCol w="519933">
                  <a:extLst>
                    <a:ext uri="{9D8B030D-6E8A-4147-A177-3AD203B41FA5}">
                      <a16:colId xmlns:a16="http://schemas.microsoft.com/office/drawing/2014/main" val="1530459160"/>
                    </a:ext>
                  </a:extLst>
                </a:gridCol>
                <a:gridCol w="544118">
                  <a:extLst>
                    <a:ext uri="{9D8B030D-6E8A-4147-A177-3AD203B41FA5}">
                      <a16:colId xmlns:a16="http://schemas.microsoft.com/office/drawing/2014/main" val="2394637830"/>
                    </a:ext>
                  </a:extLst>
                </a:gridCol>
                <a:gridCol w="556208">
                  <a:extLst>
                    <a:ext uri="{9D8B030D-6E8A-4147-A177-3AD203B41FA5}">
                      <a16:colId xmlns:a16="http://schemas.microsoft.com/office/drawing/2014/main" val="1347221925"/>
                    </a:ext>
                  </a:extLst>
                </a:gridCol>
                <a:gridCol w="532025">
                  <a:extLst>
                    <a:ext uri="{9D8B030D-6E8A-4147-A177-3AD203B41FA5}">
                      <a16:colId xmlns:a16="http://schemas.microsoft.com/office/drawing/2014/main" val="1723918194"/>
                    </a:ext>
                  </a:extLst>
                </a:gridCol>
                <a:gridCol w="546396">
                  <a:extLst>
                    <a:ext uri="{9D8B030D-6E8A-4147-A177-3AD203B41FA5}">
                      <a16:colId xmlns:a16="http://schemas.microsoft.com/office/drawing/2014/main" val="984791587"/>
                    </a:ext>
                  </a:extLst>
                </a:gridCol>
              </a:tblGrid>
              <a:tr h="729859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추진사항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항목</a:t>
                      </a:r>
                      <a:endParaRPr lang="ko-KR" altLang="en-US" sz="18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7-9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15036"/>
                  </a:ext>
                </a:extLst>
              </a:tr>
              <a:tr h="117359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제안서 작성 및 사전 조사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93622"/>
                  </a:ext>
                </a:extLst>
              </a:tr>
              <a:tr h="92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10627"/>
                  </a:ext>
                </a:extLst>
              </a:tr>
              <a:tr h="117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655389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</a:t>
                      </a:r>
                      <a:endParaRPr lang="en-US" altLang="ko-KR" sz="14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6419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6018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38953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8182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386163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데모버전 구현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54226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470907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496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전체구현 및 통합 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19469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43341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3454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 유지보수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92519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71138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9692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최종검토 및 보수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90717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6873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2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필요 기술 및 참고 문헌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401" y="1489220"/>
            <a:ext cx="93414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://unity3d.com/kr/5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뷰포리아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https://library.vuforia.com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/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포켓몬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API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github.com/Grover-c13/PokeGOAPI-Java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Kudan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 SDK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www.programmableweb.com/sdk/kudan-ar-sdk-kudan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도서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빨리 만나는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AR/VR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황동윤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출판사 길벗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-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3030 Speaking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영단어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유치원생 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 김지완 출판사 김영사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초등영어단어 어플리케이션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https://play.google.com/store/apps/details?id=com.hanobit.engbook&amp;hl=ko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아이콘 참조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https://www.flaticon.com/free-icon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en-US" altLang="ko-KR" smtClean="0"/>
              <a:t>Github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8146"/>
              </p:ext>
            </p:extLst>
          </p:nvPr>
        </p:nvGraphicFramePr>
        <p:xfrm>
          <a:off x="1922015" y="2334371"/>
          <a:ext cx="5299970" cy="3235986"/>
        </p:xfrm>
        <a:graphic>
          <a:graphicData uri="http://schemas.openxmlformats.org/drawingml/2006/table">
            <a:tbl>
              <a:tblPr/>
              <a:tblGrid>
                <a:gridCol w="133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양민규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even1415@naver.com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박소연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q_--__--_@nate.com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김대현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metoday04@daum.net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고아영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gosy0227@gmail.com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43000" y="1529506"/>
            <a:ext cx="7434072" cy="47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https://github.com/kay0227/Kids-Study-Go</a:t>
            </a:r>
          </a:p>
        </p:txBody>
      </p:sp>
    </p:spTree>
    <p:extLst>
      <p:ext uri="{BB962C8B-B14F-4D97-AF65-F5344CB8AC3E}">
        <p14:creationId xmlns:p14="http://schemas.microsoft.com/office/powerpoint/2010/main" val="2196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4"/>
          <a:srcRect r="98131" b="4599"/>
          <a:stretch/>
        </p:blipFill>
        <p:spPr>
          <a:xfrm>
            <a:off x="1" y="3585018"/>
            <a:ext cx="4060302" cy="2792633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1279162" y="1016519"/>
            <a:ext cx="42882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 시나리오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수행 일정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기술 및 참고 문헌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02" y="3677618"/>
            <a:ext cx="5083698" cy="280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44" y="5241689"/>
            <a:ext cx="1053917" cy="617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7698" t="12246"/>
          <a:stretch/>
        </p:blipFill>
        <p:spPr>
          <a:xfrm>
            <a:off x="64724" y="4723540"/>
            <a:ext cx="809625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665" y="3750197"/>
            <a:ext cx="2962671" cy="71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</a:t>
            </a:r>
            <a:r>
              <a:rPr lang="en-US" altLang="ko-KR" sz="4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you!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1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종합 설계 개요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386102" y="113507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1135070"/>
            <a:ext cx="521900" cy="5219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386102" y="33982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목표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3398212"/>
            <a:ext cx="521900" cy="5219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386102" y="49794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4979444"/>
            <a:ext cx="521900" cy="5219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1386102" y="1580686"/>
            <a:ext cx="65043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 아이들의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선행학습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중요성이 점점 대두되고 있는 요즘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부모들의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영어교육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관심이 높아지고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아이들이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교육의 시작인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쉽고 재미있게 접근 할 수 있게 도와주는 어플리케이션을 만들고자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했다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450450" y="3830610"/>
            <a:ext cx="6504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 아이들이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중독되지 않는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선에서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아이들이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흥미롭게 영어 단어를 학습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있는 어플리케이션을 만드는 것이다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50450" y="5478194"/>
            <a:ext cx="68254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자칫 부담스러울 수 있는 외국어를 어린 아이들에게 쉽고 재미있게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시키고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새로운 언어에 대한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친숙함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키워줄 수 있다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 및 사례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44" y="2532556"/>
            <a:ext cx="3572558" cy="23218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64299" y="1625786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포켓몬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GPS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중력 센서가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위치정보시스템을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연결하여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수신하면 현실 배경에 표시하는 대표적인 증강현실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만들려는 어플리케이션과 게임 면에서 구성이 유사하나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재미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어플리케이션임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연구 및 사례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299" y="162578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초등영어단어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이미지와 상황이 함께 나오며 초등영어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기초영어 단어를 습득하는 어플리케이션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영어단어에 집중하는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어플리케이션으로 우리가 만들려는 어플리케이션과 달리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재미를 위한 요소는 없음</a:t>
            </a:r>
            <a:endParaRPr lang="en-US" altLang="ko-KR" sz="1700" b="1" dirty="0" smtClean="0">
              <a:solidFill>
                <a:srgbClr val="FF8C1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8" y="22934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요약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자유형 22"/>
          <p:cNvSpPr/>
          <p:nvPr/>
        </p:nvSpPr>
        <p:spPr>
          <a:xfrm rot="10800000">
            <a:off x="868375" y="1594942"/>
            <a:ext cx="2156460" cy="1818036"/>
          </a:xfrm>
          <a:custGeom>
            <a:avLst/>
            <a:gdLst>
              <a:gd name="connsiteX0" fmla="*/ 1746248 w 1828800"/>
              <a:gd name="connsiteY0" fmla="*/ 1599981 h 1599981"/>
              <a:gd name="connsiteX1" fmla="*/ 82552 w 1828800"/>
              <a:gd name="connsiteY1" fmla="*/ 1599981 h 1599981"/>
              <a:gd name="connsiteX2" fmla="*/ 0 w 1828800"/>
              <a:gd name="connsiteY2" fmla="*/ 1517429 h 1599981"/>
              <a:gd name="connsiteX3" fmla="*/ 0 w 1828800"/>
              <a:gd name="connsiteY3" fmla="*/ 272833 h 1599981"/>
              <a:gd name="connsiteX4" fmla="*/ 82552 w 1828800"/>
              <a:gd name="connsiteY4" fmla="*/ 190281 h 1599981"/>
              <a:gd name="connsiteX5" fmla="*/ 804037 w 1828800"/>
              <a:gd name="connsiteY5" fmla="*/ 190281 h 1599981"/>
              <a:gd name="connsiteX6" fmla="*/ 914400 w 1828800"/>
              <a:gd name="connsiteY6" fmla="*/ 0 h 1599981"/>
              <a:gd name="connsiteX7" fmla="*/ 1024764 w 1828800"/>
              <a:gd name="connsiteY7" fmla="*/ 190281 h 1599981"/>
              <a:gd name="connsiteX8" fmla="*/ 1746248 w 1828800"/>
              <a:gd name="connsiteY8" fmla="*/ 190281 h 1599981"/>
              <a:gd name="connsiteX9" fmla="*/ 1828800 w 1828800"/>
              <a:gd name="connsiteY9" fmla="*/ 272833 h 1599981"/>
              <a:gd name="connsiteX10" fmla="*/ 1828800 w 1828800"/>
              <a:gd name="connsiteY10" fmla="*/ 1517429 h 1599981"/>
              <a:gd name="connsiteX11" fmla="*/ 1746248 w 1828800"/>
              <a:gd name="connsiteY11" fmla="*/ 15999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599981">
                <a:moveTo>
                  <a:pt x="1746248" y="1599981"/>
                </a:move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7" y="190281"/>
                </a:lnTo>
                <a:lnTo>
                  <a:pt x="914400" y="0"/>
                </a:ln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close/>
              </a:path>
            </a:pathLst>
          </a:custGeom>
          <a:solidFill>
            <a:srgbClr val="2C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604" y="17797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시작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5" y="3618287"/>
            <a:ext cx="1737360" cy="17373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71946" y="3005808"/>
            <a:ext cx="4121235" cy="1520330"/>
            <a:chOff x="2394070" y="3402956"/>
            <a:chExt cx="4121235" cy="1520330"/>
          </a:xfrm>
        </p:grpSpPr>
        <p:sp>
          <p:nvSpPr>
            <p:cNvPr id="21" name="자유형 20"/>
            <p:cNvSpPr/>
            <p:nvPr/>
          </p:nvSpPr>
          <p:spPr>
            <a:xfrm rot="16200000">
              <a:off x="4396386" y="2804366"/>
              <a:ext cx="1520330" cy="2717509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227" y="3539762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AR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잡기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90490" y="4104192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Level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올리며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몬스터를 잡을 수 있음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0" y="3684915"/>
              <a:ext cx="990409" cy="99040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935372" y="4819456"/>
            <a:ext cx="4398403" cy="1694167"/>
            <a:chOff x="4483536" y="3206783"/>
            <a:chExt cx="4398403" cy="169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536" y="3405553"/>
              <a:ext cx="1168579" cy="1168579"/>
            </a:xfrm>
            <a:prstGeom prst="rect">
              <a:avLst/>
            </a:prstGeom>
          </p:spPr>
        </p:pic>
        <p:sp>
          <p:nvSpPr>
            <p:cNvPr id="143" name="자유형 142"/>
            <p:cNvSpPr/>
            <p:nvPr/>
          </p:nvSpPr>
          <p:spPr>
            <a:xfrm rot="16200000">
              <a:off x="6531308" y="2550320"/>
              <a:ext cx="1694167" cy="3007094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84663" y="334259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동화 컬렉션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21213" y="3731399"/>
              <a:ext cx="24334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몬스터를 잡을 때 적은 빈도수로 동화의 일부분이 나옴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동화의 컬렉션을 합쳐 한 권의 동화를 읽을 수 있음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영어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75261" y="1052906"/>
            <a:ext cx="4217921" cy="1659581"/>
            <a:chOff x="2714925" y="925871"/>
            <a:chExt cx="4217921" cy="1659581"/>
          </a:xfrm>
        </p:grpSpPr>
        <p:sp>
          <p:nvSpPr>
            <p:cNvPr id="146" name="자유형 145"/>
            <p:cNvSpPr/>
            <p:nvPr/>
          </p:nvSpPr>
          <p:spPr>
            <a:xfrm rot="16200000">
              <a:off x="4697596" y="400811"/>
              <a:ext cx="1659581" cy="2709701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12713" y="1182005"/>
              <a:ext cx="232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AR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 잡기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8030" y="1686024"/>
              <a:ext cx="20575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사물이 뜨면 클릭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사물에 해당하는 영어 단어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스펠링이 나옴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925" y="1191992"/>
              <a:ext cx="1228690" cy="122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5061" y="2149082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2290" y="10109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93060" y="15272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60564" y="21579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6763" y="1045745"/>
            <a:ext cx="3887178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스토리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대마법사의 가르침을 받던 꼬마 마법사는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대마법사의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요술 동화 주머니를 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몬스터에게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뺏기게 된다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후 꼬마마법사는 이곳 저곳 흩어지게 된 동화조각을 찾기 위한 모험을 떠나게 되는데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60783" y="3684993"/>
            <a:ext cx="293702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시나리오 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 1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잡기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 터치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3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4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0" y="1389426"/>
            <a:ext cx="3257550" cy="442912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18" y="4405301"/>
            <a:ext cx="1306085" cy="1340098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endCxn id="37" idx="1"/>
          </p:cNvCxnSpPr>
          <p:nvPr/>
        </p:nvCxnSpPr>
        <p:spPr>
          <a:xfrm flipV="1">
            <a:off x="1560921" y="1195616"/>
            <a:ext cx="271369" cy="29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212033" y="1380282"/>
            <a:ext cx="263976" cy="44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0226" y="11648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837470" y="1750142"/>
            <a:ext cx="398856" cy="7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887188" y="2170144"/>
            <a:ext cx="408456" cy="82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Case.1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잡기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9932" y="2302502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16200000" flipH="1">
            <a:off x="4542234" y="2578520"/>
            <a:ext cx="501134" cy="6877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5" y="1267396"/>
            <a:ext cx="3095625" cy="406717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cxnSp>
        <p:nvCxnSpPr>
          <p:cNvPr id="15" name="꺾인 연결선 14"/>
          <p:cNvCxnSpPr/>
          <p:nvPr/>
        </p:nvCxnSpPr>
        <p:spPr>
          <a:xfrm flipV="1">
            <a:off x="3116198" y="2487168"/>
            <a:ext cx="976433" cy="558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73" y="1267396"/>
            <a:ext cx="3086100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42" name="TextBox 41"/>
          <p:cNvSpPr txBox="1"/>
          <p:nvPr/>
        </p:nvSpPr>
        <p:spPr>
          <a:xfrm>
            <a:off x="749075" y="5509712"/>
            <a:ext cx="7914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 시간마다 출몰하는 몬스터를 터치하여 잡는 데 성공하면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확률로 </a:t>
            </a:r>
            <a:r>
              <a:rPr lang="ko-KR" altLang="en-US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동화조각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획득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스태미나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만큼만 몬스터 사냥이 가능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스태미나와 다른 개념으로 몬스터 사냥할 때 마다 리셋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Case.2 </a:t>
            </a:r>
            <a:r>
              <a:rPr lang="ko-KR" altLang="en-US" dirty="0" smtClean="0"/>
              <a:t>사물 터치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9343" y="286961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4746330" y="3145636"/>
            <a:ext cx="501134" cy="6877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2" y="1235583"/>
            <a:ext cx="3114675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cxnSp>
        <p:nvCxnSpPr>
          <p:cNvPr id="15" name="꺾인 연결선 14"/>
          <p:cNvCxnSpPr/>
          <p:nvPr/>
        </p:nvCxnSpPr>
        <p:spPr>
          <a:xfrm flipV="1">
            <a:off x="2715768" y="3025770"/>
            <a:ext cx="1383575" cy="9052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839" y="1235583"/>
            <a:ext cx="3143250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8" name="TextBox 7"/>
          <p:cNvSpPr txBox="1"/>
          <p:nvPr/>
        </p:nvSpPr>
        <p:spPr>
          <a:xfrm>
            <a:off x="1353879" y="5449385"/>
            <a:ext cx="628890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빈도로 나오는 사물을 터치하면 이미지와 함께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영어단어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노출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사물을 터치하여 영어 단어와 음성을 들으면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상승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경험치는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상승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기여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723</Words>
  <Application>Microsoft Office PowerPoint</Application>
  <PresentationFormat>화면 슬라이드 쇼(4:3)</PresentationFormat>
  <Paragraphs>186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Arial</vt:lpstr>
      <vt:lpstr>맑은 고딕</vt:lpstr>
      <vt:lpstr>Cambria</vt:lpstr>
      <vt:lpstr>Wingdings</vt:lpstr>
      <vt:lpstr>Lucida Sans Unicode</vt:lpstr>
      <vt:lpstr>나눔고딕 ExtraBold</vt:lpstr>
      <vt:lpstr>나눔바른고딕</vt:lpstr>
      <vt:lpstr>나눔고딕</vt:lpstr>
      <vt:lpstr>한양신명조</vt:lpstr>
      <vt:lpstr>굴림</vt:lpstr>
      <vt:lpstr>Office 테마</vt:lpstr>
      <vt:lpstr>증강현실을 이용한  어린이 영단어 교육 어플리케이션 </vt:lpstr>
      <vt:lpstr>INDEX</vt:lpstr>
      <vt:lpstr>종합 설계 개요</vt:lpstr>
      <vt:lpstr>관련 연구 및 사례</vt:lpstr>
      <vt:lpstr>2. 관련 연구 및 사례</vt:lpstr>
      <vt:lpstr>시스템 수행 시나리오 - 요약</vt:lpstr>
      <vt:lpstr>시스템 수행 시나리오</vt:lpstr>
      <vt:lpstr>시스템 수행 시나리오 – Case.1 몬스터 잡기</vt:lpstr>
      <vt:lpstr>시스템 수행 시나리오 – Case.2 사물 터치</vt:lpstr>
      <vt:lpstr>시스템 수행 시나리오 – Case.3 퀴즈</vt:lpstr>
      <vt:lpstr>시스템 수행 시나리오 – Case .4 동화 컬렉션</vt:lpstr>
      <vt:lpstr>시스템 수행 시나리오 – 부가 설명</vt:lpstr>
      <vt:lpstr>캐릭터 및 몬스터디자인  프로토 타입</vt:lpstr>
      <vt:lpstr>시스템 구성도</vt:lpstr>
      <vt:lpstr>개발 환경 및 개발 방법</vt:lpstr>
      <vt:lpstr>개발 환경 및 개발 방법</vt:lpstr>
      <vt:lpstr>종합 설계 수행 일정</vt:lpstr>
      <vt:lpstr>필요 기술 및 참고 문헌</vt:lpstr>
      <vt:lpstr>Github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YangJihoon</dc:creator>
  <cp:lastModifiedBy>soyeon</cp:lastModifiedBy>
  <cp:revision>87</cp:revision>
  <dcterms:created xsi:type="dcterms:W3CDTF">2016-08-13T13:31:57Z</dcterms:created>
  <dcterms:modified xsi:type="dcterms:W3CDTF">2018-01-03T08:41:48Z</dcterms:modified>
</cp:coreProperties>
</file>